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5.xml" ContentType="application/vnd.openxmlformats-officedocument.presentationml.notesSlide+xml"/>
  <Override PartName="/ppt/charts/chart2.xml" ContentType="application/vnd.openxmlformats-officedocument.drawingml.chart+xml"/>
  <Override PartName="/ppt/notesSlides/notesSlide16.xml" ContentType="application/vnd.openxmlformats-officedocument.presentationml.notesSlide+xml"/>
  <Override PartName="/ppt/charts/chart3.xml" ContentType="application/vnd.openxmlformats-officedocument.drawingml.chart+xml"/>
  <Override PartName="/ppt/notesSlides/notesSlide17.xml" ContentType="application/vnd.openxmlformats-officedocument.presentationml.notesSlide+xml"/>
  <Override PartName="/ppt/charts/chart4.xml" ContentType="application/vnd.openxmlformats-officedocument.drawingml.chart+xml"/>
  <Override PartName="/ppt/notesSlides/notesSlide18.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theme/themeOverride2.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7.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93" r:id="rId4"/>
    <p:sldMasterId id="2147483718" r:id="rId5"/>
    <p:sldMasterId id="2147483723" r:id="rId6"/>
    <p:sldMasterId id="2147483726" r:id="rId7"/>
    <p:sldMasterId id="2147483758" r:id="rId8"/>
  </p:sldMasterIdLst>
  <p:notesMasterIdLst>
    <p:notesMasterId r:id="rId75"/>
  </p:notesMasterIdLst>
  <p:handoutMasterIdLst>
    <p:handoutMasterId r:id="rId76"/>
  </p:handoutMasterIdLst>
  <p:sldIdLst>
    <p:sldId id="374" r:id="rId9"/>
    <p:sldId id="375" r:id="rId10"/>
    <p:sldId id="257" r:id="rId11"/>
    <p:sldId id="295" r:id="rId12"/>
    <p:sldId id="323" r:id="rId13"/>
    <p:sldId id="344" r:id="rId14"/>
    <p:sldId id="319" r:id="rId15"/>
    <p:sldId id="324" r:id="rId16"/>
    <p:sldId id="340" r:id="rId17"/>
    <p:sldId id="339" r:id="rId18"/>
    <p:sldId id="325" r:id="rId19"/>
    <p:sldId id="299" r:id="rId20"/>
    <p:sldId id="300" r:id="rId21"/>
    <p:sldId id="341" r:id="rId22"/>
    <p:sldId id="342" r:id="rId23"/>
    <p:sldId id="345" r:id="rId24"/>
    <p:sldId id="346" r:id="rId25"/>
    <p:sldId id="347" r:id="rId26"/>
    <p:sldId id="350" r:id="rId27"/>
    <p:sldId id="343" r:id="rId28"/>
    <p:sldId id="348" r:id="rId29"/>
    <p:sldId id="302" r:id="rId30"/>
    <p:sldId id="337" r:id="rId31"/>
    <p:sldId id="327" r:id="rId32"/>
    <p:sldId id="304" r:id="rId33"/>
    <p:sldId id="305" r:id="rId34"/>
    <p:sldId id="349" r:id="rId35"/>
    <p:sldId id="351" r:id="rId36"/>
    <p:sldId id="306" r:id="rId37"/>
    <p:sldId id="307" r:id="rId38"/>
    <p:sldId id="328" r:id="rId39"/>
    <p:sldId id="359" r:id="rId40"/>
    <p:sldId id="360" r:id="rId41"/>
    <p:sldId id="361" r:id="rId42"/>
    <p:sldId id="362" r:id="rId43"/>
    <p:sldId id="363" r:id="rId44"/>
    <p:sldId id="364" r:id="rId45"/>
    <p:sldId id="365" r:id="rId46"/>
    <p:sldId id="366" r:id="rId47"/>
    <p:sldId id="367" r:id="rId48"/>
    <p:sldId id="368" r:id="rId49"/>
    <p:sldId id="369" r:id="rId50"/>
    <p:sldId id="370" r:id="rId51"/>
    <p:sldId id="371" r:id="rId52"/>
    <p:sldId id="372" r:id="rId53"/>
    <p:sldId id="373" r:id="rId54"/>
    <p:sldId id="309" r:id="rId55"/>
    <p:sldId id="334" r:id="rId56"/>
    <p:sldId id="330" r:id="rId57"/>
    <p:sldId id="329" r:id="rId58"/>
    <p:sldId id="352" r:id="rId59"/>
    <p:sldId id="357" r:id="rId60"/>
    <p:sldId id="354" r:id="rId61"/>
    <p:sldId id="355" r:id="rId62"/>
    <p:sldId id="356" r:id="rId63"/>
    <p:sldId id="313" r:id="rId64"/>
    <p:sldId id="312" r:id="rId65"/>
    <p:sldId id="358" r:id="rId66"/>
    <p:sldId id="331" r:id="rId67"/>
    <p:sldId id="315" r:id="rId68"/>
    <p:sldId id="316" r:id="rId69"/>
    <p:sldId id="336" r:id="rId70"/>
    <p:sldId id="326" r:id="rId71"/>
    <p:sldId id="322" r:id="rId72"/>
    <p:sldId id="317" r:id="rId73"/>
    <p:sldId id="271" r:id="rId74"/>
  </p:sldIdLst>
  <p:sldSz cx="9144000" cy="6858000" type="screen4x3"/>
  <p:notesSz cx="6858000" cy="9144000"/>
  <p:embeddedFontLst>
    <p:embeddedFont>
      <p:font typeface="MV Boli" pitchFamily="2" charset="0"/>
      <p:regular r:id="rId77"/>
    </p:embeddedFont>
    <p:embeddedFont>
      <p:font typeface="Segoe Semibold" charset="0"/>
      <p:bold r:id="rId78"/>
      <p:boldItalic r:id="rId79"/>
    </p:embeddedFont>
    <p:embeddedFont>
      <p:font typeface="Calibri" pitchFamily="34" charset="0"/>
      <p:regular r:id="rId80"/>
      <p:bold r:id="rId81"/>
      <p:italic r:id="rId82"/>
      <p:boldItalic r:id="rId83"/>
    </p:embeddedFont>
    <p:embeddedFont>
      <p:font typeface="Segoe UI Light" pitchFamily="34" charset="0"/>
      <p:regular r:id="rId84"/>
    </p:embeddedFont>
    <p:embeddedFont>
      <p:font typeface="ＭＳ Ｐゴシック" pitchFamily="34" charset="-128"/>
      <p:regular r:id="rId85"/>
    </p:embeddedFont>
    <p:embeddedFont>
      <p:font typeface="Segoe UI" pitchFamily="34" charset="0"/>
      <p:regular r:id="rId86"/>
      <p:bold r:id="rId87"/>
      <p:italic r:id="rId88"/>
      <p:boldItalic r:id="rId89"/>
    </p:embeddedFont>
    <p:embeddedFont>
      <p:font typeface="Segoe" charset="0"/>
      <p:regular r:id="rId90"/>
      <p:bold r:id="rId91"/>
      <p:italic r:id="rId92"/>
      <p:boldItalic r:id="rId93"/>
    </p:embeddedFont>
    <p:embeddedFont>
      <p:font typeface="Verdana" pitchFamily="34" charset="0"/>
      <p:regular r:id="rId94"/>
      <p:bold r:id="rId95"/>
      <p:italic r:id="rId96"/>
      <p:boldItalic r:id="rId97"/>
    </p:embeddedFont>
  </p:embeddedFontLst>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annah Rames (Buzzbee Company)" initials="HER" lastIdx="2" clrIdx="0"/>
  <p:cmAuthor id="1" name="Ian Hameroff" initials="IDH" lastIdx="2"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BDEEFF"/>
    <a:srgbClr val="5082B9"/>
    <a:srgbClr val="D9D9D9"/>
    <a:srgbClr val="B9CDE3"/>
    <a:srgbClr val="FFFFFF"/>
    <a:srgbClr val="DCE6F1"/>
    <a:srgbClr val="CC8300"/>
    <a:srgbClr val="147EF2"/>
    <a:srgbClr val="2B7F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84" autoAdjust="0"/>
    <p:restoredTop sz="73333" autoAdjust="0"/>
  </p:normalViewPr>
  <p:slideViewPr>
    <p:cSldViewPr>
      <p:cViewPr varScale="1">
        <p:scale>
          <a:sx n="97" d="100"/>
          <a:sy n="97" d="100"/>
        </p:scale>
        <p:origin x="-2082" y="-96"/>
      </p:cViewPr>
      <p:guideLst>
        <p:guide orient="horz" pos="144"/>
        <p:guide orient="horz" pos="2784"/>
        <p:guide orient="horz" pos="2496"/>
        <p:guide orient="horz" pos="1200"/>
        <p:guide orient="horz" pos="4032"/>
        <p:guide orient="horz" pos="3600"/>
        <p:guide orient="horz" pos="672"/>
        <p:guide pos="2880"/>
        <p:guide pos="240"/>
        <p:guide pos="480"/>
        <p:guide pos="5520"/>
        <p:guide pos="863"/>
        <p:guide pos="5299"/>
        <p:guide pos="1056"/>
        <p:guide pos="2064"/>
      </p:guideLst>
    </p:cSldViewPr>
  </p:slideViewPr>
  <p:notesTextViewPr>
    <p:cViewPr>
      <p:scale>
        <a:sx n="100" d="100"/>
        <a:sy n="100" d="100"/>
      </p:scale>
      <p:origin x="0" y="0"/>
    </p:cViewPr>
  </p:notesTextViewPr>
  <p:sorterViewPr>
    <p:cViewPr>
      <p:scale>
        <a:sx n="100" d="100"/>
        <a:sy n="100" d="100"/>
      </p:scale>
      <p:origin x="0" y="0"/>
    </p:cViewPr>
  </p:sorterViewPr>
  <p:notesViewPr>
    <p:cSldViewPr showGuides="1">
      <p:cViewPr>
        <p:scale>
          <a:sx n="75" d="100"/>
          <a:sy n="75" d="100"/>
        </p:scale>
        <p:origin x="-2088" y="-24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handoutMaster" Target="handoutMasters/handoutMaster1.xml"/><Relationship Id="rId84" Type="http://schemas.openxmlformats.org/officeDocument/2006/relationships/font" Target="fonts/font8.fntdata"/><Relationship Id="rId89" Type="http://schemas.openxmlformats.org/officeDocument/2006/relationships/font" Target="fonts/font13.fntdata"/><Relationship Id="rId97" Type="http://schemas.openxmlformats.org/officeDocument/2006/relationships/font" Target="fonts/font21.fntdata"/><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font" Target="fonts/font16.fntdata"/><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font" Target="fonts/font3.fntdata"/><Relationship Id="rId87" Type="http://schemas.openxmlformats.org/officeDocument/2006/relationships/font" Target="fonts/font11.fntdata"/><Relationship Id="rId102"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3.xml"/><Relationship Id="rId82" Type="http://schemas.openxmlformats.org/officeDocument/2006/relationships/font" Target="fonts/font6.fntdata"/><Relationship Id="rId90" Type="http://schemas.openxmlformats.org/officeDocument/2006/relationships/font" Target="fonts/font14.fntdata"/><Relationship Id="rId95" Type="http://schemas.openxmlformats.org/officeDocument/2006/relationships/font" Target="fonts/font19.fntdata"/><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font" Target="fonts/font1.fntdata"/><Relationship Id="rId100"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font" Target="fonts/font4.fntdata"/><Relationship Id="rId85" Type="http://schemas.openxmlformats.org/officeDocument/2006/relationships/font" Target="fonts/font9.fntdata"/><Relationship Id="rId93" Type="http://schemas.openxmlformats.org/officeDocument/2006/relationships/font" Target="fonts/font17.fntdata"/><Relationship Id="rId98"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notesMaster" Target="notesMasters/notesMaster1.xml"/><Relationship Id="rId83" Type="http://schemas.openxmlformats.org/officeDocument/2006/relationships/font" Target="fonts/font7.fntdata"/><Relationship Id="rId88" Type="http://schemas.openxmlformats.org/officeDocument/2006/relationships/font" Target="fonts/font12.fntdata"/><Relationship Id="rId91" Type="http://schemas.openxmlformats.org/officeDocument/2006/relationships/font" Target="fonts/font15.fntdata"/><Relationship Id="rId96" Type="http://schemas.openxmlformats.org/officeDocument/2006/relationships/font" Target="fonts/font20.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font" Target="fonts/font2.fntdata"/><Relationship Id="rId81" Type="http://schemas.openxmlformats.org/officeDocument/2006/relationships/font" Target="fonts/font5.fntdata"/><Relationship Id="rId86" Type="http://schemas.openxmlformats.org/officeDocument/2006/relationships/font" Target="fonts/font10.fntdata"/><Relationship Id="rId94" Type="http://schemas.openxmlformats.org/officeDocument/2006/relationships/font" Target="fonts/font18.fntdata"/><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2.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manualLayout>
          <c:layoutTarget val="inner"/>
          <c:xMode val="edge"/>
          <c:yMode val="edge"/>
          <c:x val="0.1923076923076931"/>
          <c:y val="7.4074074074074084E-2"/>
          <c:w val="0.53613920856046871"/>
          <c:h val="0.74450617283950615"/>
        </c:manualLayout>
      </c:layout>
      <c:bar3DChart>
        <c:barDir val="col"/>
        <c:grouping val="clustered"/>
        <c:varyColors val="0"/>
        <c:ser>
          <c:idx val="0"/>
          <c:order val="0"/>
          <c:tx>
            <c:strRef>
              <c:f>Sheet1!$B$1</c:f>
              <c:strCache>
                <c:ptCount val="1"/>
                <c:pt idx="0">
                  <c:v>Ex 2003</c:v>
                </c:pt>
              </c:strCache>
            </c:strRef>
          </c:tx>
          <c:invertIfNegative val="0"/>
          <c:cat>
            <c:strRef>
              <c:f>Sheet1!$A$2</c:f>
              <c:strCache>
                <c:ptCount val="1"/>
                <c:pt idx="0">
                  <c:v>Read IOPS</c:v>
                </c:pt>
              </c:strCache>
            </c:strRef>
          </c:cat>
          <c:val>
            <c:numRef>
              <c:f>Sheet1!$B$2</c:f>
              <c:numCache>
                <c:formatCode>General</c:formatCode>
                <c:ptCount val="1"/>
                <c:pt idx="0">
                  <c:v>1</c:v>
                </c:pt>
              </c:numCache>
            </c:numRef>
          </c:val>
        </c:ser>
        <c:ser>
          <c:idx val="1"/>
          <c:order val="1"/>
          <c:tx>
            <c:strRef>
              <c:f>Sheet1!$C$1</c:f>
              <c:strCache>
                <c:ptCount val="1"/>
                <c:pt idx="0">
                  <c:v>Ex 2007</c:v>
                </c:pt>
              </c:strCache>
            </c:strRef>
          </c:tx>
          <c:spPr>
            <a:solidFill>
              <a:srgbClr val="5082B9"/>
            </a:solidFill>
          </c:spPr>
          <c:invertIfNegative val="0"/>
          <c:cat>
            <c:strRef>
              <c:f>Sheet1!$A$2</c:f>
              <c:strCache>
                <c:ptCount val="1"/>
                <c:pt idx="0">
                  <c:v>Read IOPS</c:v>
                </c:pt>
              </c:strCache>
            </c:strRef>
          </c:cat>
          <c:val>
            <c:numRef>
              <c:f>Sheet1!$C$2</c:f>
              <c:numCache>
                <c:formatCode>General</c:formatCode>
                <c:ptCount val="1"/>
                <c:pt idx="0">
                  <c:v>0.33000000000000212</c:v>
                </c:pt>
              </c:numCache>
            </c:numRef>
          </c:val>
        </c:ser>
        <c:ser>
          <c:idx val="2"/>
          <c:order val="2"/>
          <c:tx>
            <c:strRef>
              <c:f>Sheet1!$D$1</c:f>
              <c:strCache>
                <c:ptCount val="1"/>
                <c:pt idx="0">
                  <c:v>Ex 2010</c:v>
                </c:pt>
              </c:strCache>
            </c:strRef>
          </c:tx>
          <c:spPr>
            <a:solidFill>
              <a:srgbClr val="64BE46"/>
            </a:solidFill>
          </c:spPr>
          <c:invertIfNegative val="0"/>
          <c:cat>
            <c:strRef>
              <c:f>Sheet1!$A$2</c:f>
              <c:strCache>
                <c:ptCount val="1"/>
                <c:pt idx="0">
                  <c:v>Read IOPS</c:v>
                </c:pt>
              </c:strCache>
            </c:strRef>
          </c:cat>
          <c:val>
            <c:numRef>
              <c:f>Sheet1!$D$2</c:f>
              <c:numCache>
                <c:formatCode>General</c:formatCode>
                <c:ptCount val="1"/>
                <c:pt idx="0">
                  <c:v>0.11000000000000018</c:v>
                </c:pt>
              </c:numCache>
            </c:numRef>
          </c:val>
        </c:ser>
        <c:dLbls>
          <c:showLegendKey val="0"/>
          <c:showVal val="0"/>
          <c:showCatName val="0"/>
          <c:showSerName val="0"/>
          <c:showPercent val="0"/>
          <c:showBubbleSize val="0"/>
        </c:dLbls>
        <c:gapWidth val="150"/>
        <c:shape val="cylinder"/>
        <c:axId val="63288064"/>
        <c:axId val="105544320"/>
        <c:axId val="0"/>
      </c:bar3DChart>
      <c:catAx>
        <c:axId val="63288064"/>
        <c:scaling>
          <c:orientation val="minMax"/>
        </c:scaling>
        <c:delete val="1"/>
        <c:axPos val="b"/>
        <c:title>
          <c:tx>
            <c:rich>
              <a:bodyPr/>
              <a:lstStyle/>
              <a:p>
                <a:pPr>
                  <a:defRPr/>
                </a:pPr>
                <a:r>
                  <a:rPr lang="en-US" b="0" dirty="0" smtClean="0"/>
                  <a:t>IOPS/Mailbox</a:t>
                </a:r>
                <a:endParaRPr lang="en-US" b="0" dirty="0"/>
              </a:p>
            </c:rich>
          </c:tx>
          <c:layout/>
          <c:overlay val="0"/>
        </c:title>
        <c:majorTickMark val="out"/>
        <c:minorTickMark val="none"/>
        <c:tickLblPos val="none"/>
        <c:crossAx val="105544320"/>
        <c:crosses val="autoZero"/>
        <c:auto val="1"/>
        <c:lblAlgn val="ctr"/>
        <c:lblOffset val="100"/>
        <c:noMultiLvlLbl val="0"/>
      </c:catAx>
      <c:valAx>
        <c:axId val="105544320"/>
        <c:scaling>
          <c:orientation val="minMax"/>
        </c:scaling>
        <c:delete val="1"/>
        <c:axPos val="l"/>
        <c:majorGridlines/>
        <c:numFmt formatCode="General" sourceLinked="1"/>
        <c:majorTickMark val="out"/>
        <c:minorTickMark val="none"/>
        <c:tickLblPos val="none"/>
        <c:crossAx val="63288064"/>
        <c:crosses val="autoZero"/>
        <c:crossBetween val="between"/>
      </c:valAx>
    </c:plotArea>
    <c:legend>
      <c:legendPos val="r"/>
      <c:layout>
        <c:manualLayout>
          <c:xMode val="edge"/>
          <c:yMode val="edge"/>
          <c:x val="0.73098551383000265"/>
          <c:y val="0.36646398366871047"/>
          <c:w val="0.26580935796487815"/>
          <c:h val="0.51398512685914266"/>
        </c:manualLayout>
      </c:layout>
      <c:overlay val="0"/>
      <c:txPr>
        <a:bodyPr/>
        <a:lstStyle/>
        <a:p>
          <a:pPr>
            <a:defRPr sz="1600"/>
          </a:pPr>
          <a:endParaRPr lang="en-US"/>
        </a:p>
      </c:txPr>
    </c:legend>
    <c:plotVisOnly val="1"/>
    <c:dispBlanksAs val="zero"/>
    <c:showDLblsOverMax val="0"/>
  </c:chart>
  <c:txPr>
    <a:bodyPr/>
    <a:lstStyle/>
    <a:p>
      <a:pPr>
        <a:defRPr sz="1800"/>
      </a:pPr>
      <a:endParaRPr lang="en-US"/>
    </a:p>
  </c:txPr>
  <c:externalData r:id="rId2">
    <c:autoUpdate val="0"/>
  </c:externalData>
  <c:extLst>
    <c:ext xmlns:c14="http://schemas.openxmlformats.org/drawingml/2008/10/chart" uri="http://schemas.openxmlformats.org/drawingml/2008/10/chart">
      <c14:showSketchBtn val="1"/>
    </c:ext>
  </c:extLst>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view3D>
      <c:rotX val="15"/>
      <c:rotY val="20"/>
      <c:rAngAx val="1"/>
    </c:view3D>
    <c:floor>
      <c:thickness val="0"/>
      <c:spPr>
        <a:noFill/>
        <a:ln w="9525">
          <a:noFill/>
        </a:ln>
      </c:spPr>
    </c:floor>
    <c:sideWall>
      <c:thickness val="0"/>
    </c:sideWall>
    <c:backWall>
      <c:thickness val="0"/>
    </c:backWall>
    <c:plotArea>
      <c:layout>
        <c:manualLayout>
          <c:layoutTarget val="inner"/>
          <c:xMode val="edge"/>
          <c:yMode val="edge"/>
          <c:x val="0.16632470255422704"/>
          <c:y val="3.4992357976835101E-2"/>
          <c:w val="0.81867232343104201"/>
          <c:h val="0.71888285434288091"/>
        </c:manualLayout>
      </c:layout>
      <c:bar3DChart>
        <c:barDir val="col"/>
        <c:grouping val="clustered"/>
        <c:varyColors val="0"/>
        <c:ser>
          <c:idx val="0"/>
          <c:order val="0"/>
          <c:tx>
            <c:strRef>
              <c:f>Sheet1!$B$1</c:f>
              <c:strCache>
                <c:ptCount val="1"/>
                <c:pt idx="0">
                  <c:v>Mailboxes/disk</c:v>
                </c:pt>
              </c:strCache>
            </c:strRef>
          </c:tx>
          <c:invertIfNegative val="0"/>
          <c:dPt>
            <c:idx val="0"/>
            <c:invertIfNegative val="0"/>
            <c:bubble3D val="0"/>
            <c:spPr>
              <a:solidFill>
                <a:schemeClr val="accent2"/>
              </a:solidFill>
            </c:spPr>
          </c:dPt>
          <c:dPt>
            <c:idx val="1"/>
            <c:invertIfNegative val="0"/>
            <c:bubble3D val="0"/>
            <c:spPr>
              <a:solidFill>
                <a:schemeClr val="accent3"/>
              </a:solidFill>
            </c:spPr>
          </c:dPt>
          <c:cat>
            <c:strRef>
              <c:f>Sheet1!$A$2:$A$3</c:f>
              <c:strCache>
                <c:ptCount val="2"/>
                <c:pt idx="0">
                  <c:v>Exchange 2007</c:v>
                </c:pt>
                <c:pt idx="1">
                  <c:v>Exchange 2010</c:v>
                </c:pt>
              </c:strCache>
            </c:strRef>
          </c:cat>
          <c:val>
            <c:numRef>
              <c:f>Sheet1!$B$2:$B$3</c:f>
              <c:numCache>
                <c:formatCode>#,##0_);[Red]\(#,##0\)</c:formatCode>
                <c:ptCount val="2"/>
                <c:pt idx="0">
                  <c:v>125</c:v>
                </c:pt>
                <c:pt idx="1">
                  <c:v>500</c:v>
                </c:pt>
              </c:numCache>
            </c:numRef>
          </c:val>
        </c:ser>
        <c:dLbls>
          <c:showLegendKey val="0"/>
          <c:showVal val="0"/>
          <c:showCatName val="0"/>
          <c:showSerName val="0"/>
          <c:showPercent val="0"/>
          <c:showBubbleSize val="0"/>
        </c:dLbls>
        <c:gapWidth val="150"/>
        <c:shape val="cylinder"/>
        <c:axId val="144707968"/>
        <c:axId val="144709504"/>
        <c:axId val="0"/>
      </c:bar3DChart>
      <c:catAx>
        <c:axId val="144707968"/>
        <c:scaling>
          <c:orientation val="minMax"/>
        </c:scaling>
        <c:delete val="0"/>
        <c:axPos val="b"/>
        <c:majorTickMark val="out"/>
        <c:minorTickMark val="none"/>
        <c:tickLblPos val="nextTo"/>
        <c:txPr>
          <a:bodyPr/>
          <a:lstStyle/>
          <a:p>
            <a:pPr>
              <a:defRPr sz="1600">
                <a:latin typeface="Segoe Semibold" pitchFamily="34" charset="0"/>
              </a:defRPr>
            </a:pPr>
            <a:endParaRPr lang="en-US"/>
          </a:p>
        </c:txPr>
        <c:crossAx val="144709504"/>
        <c:crosses val="autoZero"/>
        <c:auto val="1"/>
        <c:lblAlgn val="ctr"/>
        <c:lblOffset val="100"/>
        <c:noMultiLvlLbl val="0"/>
      </c:catAx>
      <c:valAx>
        <c:axId val="144709504"/>
        <c:scaling>
          <c:orientation val="minMax"/>
        </c:scaling>
        <c:delete val="0"/>
        <c:axPos val="l"/>
        <c:majorGridlines/>
        <c:numFmt formatCode="#,##0_);[Red]\(#,##0\)" sourceLinked="1"/>
        <c:majorTickMark val="out"/>
        <c:minorTickMark val="none"/>
        <c:tickLblPos val="none"/>
        <c:crossAx val="144707968"/>
        <c:crosses val="autoZero"/>
        <c:crossBetween val="between"/>
        <c:majorUnit val="250"/>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solidFill>
                  <a:schemeClr val="tx1"/>
                </a:solidFill>
              </a:defRPr>
            </a:pPr>
            <a:r>
              <a:rPr lang="en-US" dirty="0" smtClean="0">
                <a:solidFill>
                  <a:schemeClr val="tx1"/>
                </a:solidFill>
              </a:rPr>
              <a:t>E2010 Smooth DB IO</a:t>
            </a:r>
            <a:r>
              <a:rPr lang="en-US" baseline="0" dirty="0" smtClean="0">
                <a:solidFill>
                  <a:schemeClr val="tx1"/>
                </a:solidFill>
              </a:rPr>
              <a:t> Benefit</a:t>
            </a:r>
            <a:endParaRPr lang="en-US" dirty="0">
              <a:solidFill>
                <a:schemeClr val="tx1"/>
              </a:solidFill>
            </a:endParaRPr>
          </a:p>
        </c:rich>
      </c:tx>
      <c:layout>
        <c:manualLayout>
          <c:xMode val="edge"/>
          <c:yMode val="edge"/>
          <c:x val="0.15920326809212154"/>
          <c:y val="3.8233385541461253E-2"/>
        </c:manualLayout>
      </c:layout>
      <c:overlay val="0"/>
    </c:title>
    <c:autoTitleDeleted val="0"/>
    <c:view3D>
      <c:rotX val="15"/>
      <c:rotY val="20"/>
      <c:rAngAx val="1"/>
    </c:view3D>
    <c:floor>
      <c:thickness val="0"/>
      <c:spPr>
        <a:solidFill>
          <a:srgbClr val="000000">
            <a:alpha val="70000"/>
          </a:srgbClr>
        </a:solidFill>
        <a:ln>
          <a:solidFill>
            <a:srgbClr val="000000"/>
          </a:solidFill>
        </a:ln>
      </c:spPr>
    </c:floor>
    <c:sideWall>
      <c:thickness val="0"/>
      <c:spPr>
        <a:gradFill>
          <a:gsLst>
            <a:gs pos="0">
              <a:srgbClr val="000000">
                <a:alpha val="0"/>
              </a:srgbClr>
            </a:gs>
            <a:gs pos="50000">
              <a:srgbClr val="000000">
                <a:alpha val="9000"/>
              </a:srgbClr>
            </a:gs>
            <a:gs pos="100000">
              <a:srgbClr val="000000">
                <a:alpha val="40000"/>
              </a:srgbClr>
            </a:gs>
          </a:gsLst>
          <a:lin ang="5400000" scaled="0"/>
        </a:gradFill>
      </c:spPr>
    </c:sideWall>
    <c:backWall>
      <c:thickness val="0"/>
      <c:spPr>
        <a:gradFill>
          <a:gsLst>
            <a:gs pos="0">
              <a:srgbClr val="000000">
                <a:alpha val="0"/>
              </a:srgbClr>
            </a:gs>
            <a:gs pos="50000">
              <a:srgbClr val="000000">
                <a:alpha val="9000"/>
              </a:srgbClr>
            </a:gs>
            <a:gs pos="100000">
              <a:srgbClr val="000000">
                <a:alpha val="70000"/>
              </a:srgbClr>
            </a:gs>
          </a:gsLst>
          <a:lin ang="5400000" scaled="0"/>
        </a:gradFill>
      </c:spPr>
    </c:backWall>
    <c:plotArea>
      <c:layout/>
      <c:bar3DChart>
        <c:barDir val="col"/>
        <c:grouping val="clustered"/>
        <c:varyColors val="0"/>
        <c:ser>
          <c:idx val="0"/>
          <c:order val="0"/>
          <c:tx>
            <c:strRef>
              <c:f>Sheet1!$B$1</c:f>
              <c:strCache>
                <c:ptCount val="1"/>
                <c:pt idx="0">
                  <c:v>DB Read Latency (ms)</c:v>
                </c:pt>
              </c:strCache>
            </c:strRef>
          </c:tx>
          <c:spPr>
            <a:solidFill>
              <a:schemeClr val="accent3"/>
            </a:solidFill>
          </c:spPr>
          <c:invertIfNegative val="0"/>
          <c:dLbls>
            <c:showLegendKey val="0"/>
            <c:showVal val="1"/>
            <c:showCatName val="0"/>
            <c:showSerName val="0"/>
            <c:showPercent val="0"/>
            <c:showBubbleSize val="0"/>
            <c:showLeaderLines val="0"/>
          </c:dLbls>
          <c:cat>
            <c:strRef>
              <c:f>Sheet1!$A$2:$A$3</c:f>
              <c:strCache>
                <c:ptCount val="2"/>
                <c:pt idx="0">
                  <c:v>Exchange 2010 Baseline</c:v>
                </c:pt>
                <c:pt idx="1">
                  <c:v>Exchange 2010 Smooth DB IO</c:v>
                </c:pt>
              </c:strCache>
            </c:strRef>
          </c:cat>
          <c:val>
            <c:numRef>
              <c:f>Sheet1!$B$2:$B$3</c:f>
              <c:numCache>
                <c:formatCode>General</c:formatCode>
                <c:ptCount val="2"/>
                <c:pt idx="0">
                  <c:v>49</c:v>
                </c:pt>
                <c:pt idx="1">
                  <c:v>34</c:v>
                </c:pt>
              </c:numCache>
            </c:numRef>
          </c:val>
        </c:ser>
        <c:ser>
          <c:idx val="1"/>
          <c:order val="1"/>
          <c:tx>
            <c:strRef>
              <c:f>Sheet1!$C$1</c:f>
              <c:strCache>
                <c:ptCount val="1"/>
                <c:pt idx="0">
                  <c:v>Log Write Latency (ms)</c:v>
                </c:pt>
              </c:strCache>
            </c:strRef>
          </c:tx>
          <c:invertIfNegative val="0"/>
          <c:dLbls>
            <c:showLegendKey val="0"/>
            <c:showVal val="1"/>
            <c:showCatName val="0"/>
            <c:showSerName val="0"/>
            <c:showPercent val="0"/>
            <c:showBubbleSize val="0"/>
            <c:showLeaderLines val="0"/>
          </c:dLbls>
          <c:cat>
            <c:strRef>
              <c:f>Sheet1!$A$2:$A$3</c:f>
              <c:strCache>
                <c:ptCount val="2"/>
                <c:pt idx="0">
                  <c:v>Exchange 2010 Baseline</c:v>
                </c:pt>
                <c:pt idx="1">
                  <c:v>Exchange 2010 Smooth DB IO</c:v>
                </c:pt>
              </c:strCache>
            </c:strRef>
          </c:cat>
          <c:val>
            <c:numRef>
              <c:f>Sheet1!$C$2:$C$3</c:f>
              <c:numCache>
                <c:formatCode>General</c:formatCode>
                <c:ptCount val="2"/>
                <c:pt idx="0">
                  <c:v>3.7</c:v>
                </c:pt>
                <c:pt idx="1">
                  <c:v>0.70000000000000062</c:v>
                </c:pt>
              </c:numCache>
            </c:numRef>
          </c:val>
        </c:ser>
        <c:ser>
          <c:idx val="2"/>
          <c:order val="2"/>
          <c:tx>
            <c:strRef>
              <c:f>Sheet1!$D$1</c:f>
              <c:strCache>
                <c:ptCount val="1"/>
                <c:pt idx="0">
                  <c:v>RPC Average Latency</c:v>
                </c:pt>
              </c:strCache>
            </c:strRef>
          </c:tx>
          <c:spPr>
            <a:solidFill>
              <a:schemeClr val="accent6"/>
            </a:solidFill>
          </c:spPr>
          <c:invertIfNegative val="0"/>
          <c:dLbls>
            <c:showLegendKey val="0"/>
            <c:showVal val="1"/>
            <c:showCatName val="0"/>
            <c:showSerName val="0"/>
            <c:showPercent val="0"/>
            <c:showBubbleSize val="0"/>
            <c:showLeaderLines val="0"/>
          </c:dLbls>
          <c:cat>
            <c:strRef>
              <c:f>Sheet1!$A$2:$A$3</c:f>
              <c:strCache>
                <c:ptCount val="2"/>
                <c:pt idx="0">
                  <c:v>Exchange 2010 Baseline</c:v>
                </c:pt>
                <c:pt idx="1">
                  <c:v>Exchange 2010 Smooth DB IO</c:v>
                </c:pt>
              </c:strCache>
            </c:strRef>
          </c:cat>
          <c:val>
            <c:numRef>
              <c:f>Sheet1!$D$2:$D$3</c:f>
              <c:numCache>
                <c:formatCode>General</c:formatCode>
                <c:ptCount val="2"/>
                <c:pt idx="0">
                  <c:v>10.1</c:v>
                </c:pt>
                <c:pt idx="1">
                  <c:v>5.0999999999999996</c:v>
                </c:pt>
              </c:numCache>
            </c:numRef>
          </c:val>
        </c:ser>
        <c:dLbls>
          <c:showLegendKey val="0"/>
          <c:showVal val="0"/>
          <c:showCatName val="0"/>
          <c:showSerName val="0"/>
          <c:showPercent val="0"/>
          <c:showBubbleSize val="0"/>
        </c:dLbls>
        <c:gapWidth val="150"/>
        <c:shape val="cylinder"/>
        <c:axId val="33938048"/>
        <c:axId val="34066816"/>
        <c:axId val="0"/>
      </c:bar3DChart>
      <c:catAx>
        <c:axId val="33938048"/>
        <c:scaling>
          <c:orientation val="minMax"/>
        </c:scaling>
        <c:delete val="0"/>
        <c:axPos val="b"/>
        <c:majorTickMark val="out"/>
        <c:minorTickMark val="none"/>
        <c:tickLblPos val="nextTo"/>
        <c:spPr>
          <a:ln>
            <a:solidFill>
              <a:schemeClr val="accent2">
                <a:lumMod val="50000"/>
              </a:schemeClr>
            </a:solidFill>
          </a:ln>
        </c:spPr>
        <c:txPr>
          <a:bodyPr/>
          <a:lstStyle/>
          <a:p>
            <a:pPr>
              <a:defRPr sz="1800">
                <a:effectLst>
                  <a:outerShdw blurRad="38100" dist="38100" dir="2700000" algn="tl">
                    <a:srgbClr val="000000">
                      <a:alpha val="43137"/>
                    </a:srgbClr>
                  </a:outerShdw>
                </a:effectLst>
              </a:defRPr>
            </a:pPr>
            <a:endParaRPr lang="en-US"/>
          </a:p>
        </c:txPr>
        <c:crossAx val="34066816"/>
        <c:crosses val="autoZero"/>
        <c:auto val="1"/>
        <c:lblAlgn val="ctr"/>
        <c:lblOffset val="100"/>
        <c:noMultiLvlLbl val="0"/>
      </c:catAx>
      <c:valAx>
        <c:axId val="34066816"/>
        <c:scaling>
          <c:orientation val="minMax"/>
        </c:scaling>
        <c:delete val="0"/>
        <c:axPos val="l"/>
        <c:majorGridlines>
          <c:spPr>
            <a:ln>
              <a:solidFill>
                <a:schemeClr val="accent2">
                  <a:lumMod val="50000"/>
                </a:schemeClr>
              </a:solidFill>
            </a:ln>
          </c:spPr>
        </c:majorGridlines>
        <c:numFmt formatCode="General" sourceLinked="1"/>
        <c:majorTickMark val="out"/>
        <c:minorTickMark val="none"/>
        <c:tickLblPos val="nextTo"/>
        <c:spPr>
          <a:ln>
            <a:solidFill>
              <a:schemeClr val="accent2">
                <a:lumMod val="50000"/>
              </a:schemeClr>
            </a:solidFill>
          </a:ln>
        </c:spPr>
        <c:txPr>
          <a:bodyPr/>
          <a:lstStyle/>
          <a:p>
            <a:pPr>
              <a:defRPr sz="1800">
                <a:effectLst>
                  <a:outerShdw blurRad="38100" dist="38100" dir="2700000" algn="tl">
                    <a:srgbClr val="000000">
                      <a:alpha val="43137"/>
                    </a:srgbClr>
                  </a:outerShdw>
                </a:effectLst>
              </a:defRPr>
            </a:pPr>
            <a:endParaRPr lang="en-US"/>
          </a:p>
        </c:txPr>
        <c:crossAx val="33938048"/>
        <c:crosses val="autoZero"/>
        <c:crossBetween val="between"/>
      </c:valAx>
    </c:plotArea>
    <c:legend>
      <c:legendPos val="r"/>
      <c:layout>
        <c:manualLayout>
          <c:xMode val="edge"/>
          <c:yMode val="edge"/>
          <c:x val="0.6684085643848926"/>
          <c:y val="0.35797411871580925"/>
          <c:w val="0.32290891373675656"/>
          <c:h val="0.31016003862137775"/>
        </c:manualLayout>
      </c:layout>
      <c:overlay val="0"/>
      <c:txPr>
        <a:bodyPr/>
        <a:lstStyle/>
        <a:p>
          <a:pPr>
            <a:defRPr sz="1800">
              <a:effectLst>
                <a:outerShdw blurRad="38100" dist="38100" dir="2700000" algn="tl">
                  <a:srgbClr val="000000">
                    <a:alpha val="43137"/>
                  </a:srgbClr>
                </a:outerShdw>
              </a:effectLst>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smtClean="0"/>
              <a:t>DB IOPS Comparison</a:t>
            </a:r>
            <a:endParaRPr lang="en-US" dirty="0"/>
          </a:p>
        </c:rich>
      </c:tx>
      <c:layout>
        <c:manualLayout>
          <c:xMode val="edge"/>
          <c:yMode val="edge"/>
          <c:x val="0.38929004904233716"/>
          <c:y val="1.4457831325301202E-2"/>
        </c:manualLayout>
      </c:layout>
      <c:overlay val="0"/>
    </c:title>
    <c:autoTitleDeleted val="0"/>
    <c:view3D>
      <c:rotX val="15"/>
      <c:rotY val="20"/>
      <c:rAngAx val="1"/>
    </c:view3D>
    <c:floor>
      <c:thickness val="0"/>
      <c:spPr>
        <a:solidFill>
          <a:srgbClr val="000000">
            <a:alpha val="70000"/>
          </a:srgbClr>
        </a:solidFill>
        <a:ln>
          <a:solidFill>
            <a:srgbClr val="000000"/>
          </a:solidFill>
        </a:ln>
      </c:spPr>
    </c:floor>
    <c:sideWall>
      <c:thickness val="0"/>
      <c:spPr>
        <a:gradFill>
          <a:gsLst>
            <a:gs pos="0">
              <a:srgbClr val="000000">
                <a:alpha val="0"/>
              </a:srgbClr>
            </a:gs>
            <a:gs pos="50000">
              <a:srgbClr val="000000">
                <a:alpha val="9000"/>
              </a:srgbClr>
            </a:gs>
            <a:gs pos="100000">
              <a:srgbClr val="000000">
                <a:alpha val="40000"/>
              </a:srgbClr>
            </a:gs>
          </a:gsLst>
          <a:lin ang="5400000" scaled="0"/>
        </a:gradFill>
      </c:spPr>
    </c:sideWall>
    <c:backWall>
      <c:thickness val="0"/>
      <c:spPr>
        <a:gradFill>
          <a:gsLst>
            <a:gs pos="0">
              <a:srgbClr val="000000">
                <a:alpha val="0"/>
              </a:srgbClr>
            </a:gs>
            <a:gs pos="50000">
              <a:srgbClr val="000000">
                <a:alpha val="9000"/>
              </a:srgbClr>
            </a:gs>
            <a:gs pos="100000">
              <a:srgbClr val="000000">
                <a:alpha val="70000"/>
              </a:srgbClr>
            </a:gs>
          </a:gsLst>
          <a:lin ang="5400000" scaled="0"/>
        </a:gradFill>
      </c:spPr>
    </c:backWall>
    <c:plotArea>
      <c:layout/>
      <c:bar3DChart>
        <c:barDir val="col"/>
        <c:grouping val="clustered"/>
        <c:varyColors val="0"/>
        <c:ser>
          <c:idx val="0"/>
          <c:order val="0"/>
          <c:tx>
            <c:strRef>
              <c:f>Sheet1!$B$1</c:f>
              <c:strCache>
                <c:ptCount val="1"/>
                <c:pt idx="0">
                  <c:v>DB Read IO/Sec</c:v>
                </c:pt>
              </c:strCache>
            </c:strRef>
          </c:tx>
          <c:spPr>
            <a:solidFill>
              <a:srgbClr val="FFC000"/>
            </a:solidFill>
          </c:spPr>
          <c:invertIfNegative val="0"/>
          <c:cat>
            <c:strRef>
              <c:f>Sheet1!$A$2:$A$3</c:f>
              <c:strCache>
                <c:ptCount val="2"/>
                <c:pt idx="0">
                  <c:v>E2007</c:v>
                </c:pt>
                <c:pt idx="1">
                  <c:v>E2010</c:v>
                </c:pt>
              </c:strCache>
            </c:strRef>
          </c:cat>
          <c:val>
            <c:numRef>
              <c:f>Sheet1!$B$2:$B$3</c:f>
              <c:numCache>
                <c:formatCode>General</c:formatCode>
                <c:ptCount val="2"/>
                <c:pt idx="0">
                  <c:v>254</c:v>
                </c:pt>
                <c:pt idx="1">
                  <c:v>78</c:v>
                </c:pt>
              </c:numCache>
            </c:numRef>
          </c:val>
        </c:ser>
        <c:ser>
          <c:idx val="1"/>
          <c:order val="1"/>
          <c:tx>
            <c:strRef>
              <c:f>Sheet1!$C$1</c:f>
              <c:strCache>
                <c:ptCount val="1"/>
                <c:pt idx="0">
                  <c:v>DB Write IO/Sec</c:v>
                </c:pt>
              </c:strCache>
            </c:strRef>
          </c:tx>
          <c:spPr>
            <a:solidFill>
              <a:srgbClr val="00B0F0"/>
            </a:solidFill>
          </c:spPr>
          <c:invertIfNegative val="0"/>
          <c:cat>
            <c:strRef>
              <c:f>Sheet1!$A$2:$A$3</c:f>
              <c:strCache>
                <c:ptCount val="2"/>
                <c:pt idx="0">
                  <c:v>E2007</c:v>
                </c:pt>
                <c:pt idx="1">
                  <c:v>E2010</c:v>
                </c:pt>
              </c:strCache>
            </c:strRef>
          </c:cat>
          <c:val>
            <c:numRef>
              <c:f>Sheet1!$C$2:$C$3</c:f>
              <c:numCache>
                <c:formatCode>General</c:formatCode>
                <c:ptCount val="2"/>
                <c:pt idx="0">
                  <c:v>244</c:v>
                </c:pt>
                <c:pt idx="1">
                  <c:v>71</c:v>
                </c:pt>
              </c:numCache>
            </c:numRef>
          </c:val>
        </c:ser>
        <c:ser>
          <c:idx val="2"/>
          <c:order val="2"/>
          <c:tx>
            <c:strRef>
              <c:f>Sheet1!$D$1</c:f>
              <c:strCache>
                <c:ptCount val="1"/>
                <c:pt idx="0">
                  <c:v>DB IO/Sec</c:v>
                </c:pt>
              </c:strCache>
            </c:strRef>
          </c:tx>
          <c:spPr>
            <a:solidFill>
              <a:srgbClr val="00B050"/>
            </a:solidFill>
          </c:spPr>
          <c:invertIfNegative val="0"/>
          <c:cat>
            <c:strRef>
              <c:f>Sheet1!$A$2:$A$3</c:f>
              <c:strCache>
                <c:ptCount val="2"/>
                <c:pt idx="0">
                  <c:v>E2007</c:v>
                </c:pt>
                <c:pt idx="1">
                  <c:v>E2010</c:v>
                </c:pt>
              </c:strCache>
            </c:strRef>
          </c:cat>
          <c:val>
            <c:numRef>
              <c:f>Sheet1!$D$2:$D$3</c:f>
              <c:numCache>
                <c:formatCode>General</c:formatCode>
                <c:ptCount val="2"/>
                <c:pt idx="0">
                  <c:v>498</c:v>
                </c:pt>
                <c:pt idx="1">
                  <c:v>149</c:v>
                </c:pt>
              </c:numCache>
            </c:numRef>
          </c:val>
        </c:ser>
        <c:dLbls>
          <c:showLegendKey val="0"/>
          <c:showVal val="0"/>
          <c:showCatName val="0"/>
          <c:showSerName val="0"/>
          <c:showPercent val="0"/>
          <c:showBubbleSize val="0"/>
        </c:dLbls>
        <c:gapWidth val="150"/>
        <c:shape val="cylinder"/>
        <c:axId val="148070784"/>
        <c:axId val="148072320"/>
        <c:axId val="0"/>
      </c:bar3DChart>
      <c:catAx>
        <c:axId val="148070784"/>
        <c:scaling>
          <c:orientation val="minMax"/>
        </c:scaling>
        <c:delete val="0"/>
        <c:axPos val="b"/>
        <c:majorTickMark val="out"/>
        <c:minorTickMark val="none"/>
        <c:tickLblPos val="nextTo"/>
        <c:spPr>
          <a:ln>
            <a:solidFill>
              <a:schemeClr val="accent2">
                <a:lumMod val="50000"/>
              </a:schemeClr>
            </a:solidFill>
          </a:ln>
        </c:spPr>
        <c:txPr>
          <a:bodyPr/>
          <a:lstStyle/>
          <a:p>
            <a:pPr>
              <a:defRPr sz="1800">
                <a:effectLst>
                  <a:outerShdw blurRad="38100" dist="38100" dir="2700000" algn="tl">
                    <a:srgbClr val="000000">
                      <a:alpha val="43137"/>
                    </a:srgbClr>
                  </a:outerShdw>
                </a:effectLst>
              </a:defRPr>
            </a:pPr>
            <a:endParaRPr lang="en-US"/>
          </a:p>
        </c:txPr>
        <c:crossAx val="148072320"/>
        <c:crosses val="autoZero"/>
        <c:auto val="1"/>
        <c:lblAlgn val="ctr"/>
        <c:lblOffset val="100"/>
        <c:noMultiLvlLbl val="0"/>
      </c:catAx>
      <c:valAx>
        <c:axId val="148072320"/>
        <c:scaling>
          <c:orientation val="minMax"/>
        </c:scaling>
        <c:delete val="0"/>
        <c:axPos val="l"/>
        <c:majorGridlines>
          <c:spPr>
            <a:ln>
              <a:solidFill>
                <a:schemeClr val="accent2">
                  <a:lumMod val="50000"/>
                </a:schemeClr>
              </a:solidFill>
            </a:ln>
          </c:spPr>
        </c:majorGridlines>
        <c:numFmt formatCode="General" sourceLinked="1"/>
        <c:majorTickMark val="out"/>
        <c:minorTickMark val="none"/>
        <c:tickLblPos val="nextTo"/>
        <c:spPr>
          <a:ln>
            <a:solidFill>
              <a:schemeClr val="accent2">
                <a:lumMod val="50000"/>
              </a:schemeClr>
            </a:solidFill>
          </a:ln>
        </c:spPr>
        <c:txPr>
          <a:bodyPr/>
          <a:lstStyle/>
          <a:p>
            <a:pPr>
              <a:defRPr sz="1800">
                <a:effectLst>
                  <a:outerShdw blurRad="38100" dist="38100" dir="2700000" algn="tl">
                    <a:srgbClr val="000000">
                      <a:alpha val="43137"/>
                    </a:srgbClr>
                  </a:outerShdw>
                </a:effectLst>
              </a:defRPr>
            </a:pPr>
            <a:endParaRPr lang="en-US"/>
          </a:p>
        </c:txPr>
        <c:crossAx val="148070784"/>
        <c:crosses val="autoZero"/>
        <c:crossBetween val="between"/>
      </c:valAx>
    </c:plotArea>
    <c:legend>
      <c:legendPos val="r"/>
      <c:layout/>
      <c:overlay val="0"/>
      <c:txPr>
        <a:bodyPr/>
        <a:lstStyle/>
        <a:p>
          <a:pPr>
            <a:defRPr sz="2400">
              <a:effectLst>
                <a:outerShdw blurRad="38100" dist="38100" dir="2700000" algn="tl">
                  <a:srgbClr val="000000">
                    <a:alpha val="43137"/>
                  </a:srgbClr>
                </a:outerShdw>
              </a:effectLst>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smtClean="0"/>
              <a:t>DB IOPS/Mailbox</a:t>
            </a:r>
            <a:endParaRPr lang="en-US" dirty="0"/>
          </a:p>
        </c:rich>
      </c:tx>
      <c:layout>
        <c:manualLayout>
          <c:xMode val="edge"/>
          <c:yMode val="edge"/>
          <c:x val="0.38929004904233716"/>
          <c:y val="1.4457831325301202E-2"/>
        </c:manualLayout>
      </c:layout>
      <c:overlay val="0"/>
    </c:title>
    <c:autoTitleDeleted val="0"/>
    <c:view3D>
      <c:rotX val="15"/>
      <c:rotY val="20"/>
      <c:rAngAx val="1"/>
    </c:view3D>
    <c:floor>
      <c:thickness val="0"/>
      <c:spPr>
        <a:solidFill>
          <a:srgbClr val="000000">
            <a:alpha val="70000"/>
          </a:srgbClr>
        </a:solidFill>
        <a:ln>
          <a:solidFill>
            <a:srgbClr val="000000"/>
          </a:solidFill>
        </a:ln>
      </c:spPr>
    </c:floor>
    <c:sideWall>
      <c:thickness val="0"/>
      <c:spPr>
        <a:gradFill>
          <a:gsLst>
            <a:gs pos="0">
              <a:srgbClr val="000000">
                <a:alpha val="0"/>
              </a:srgbClr>
            </a:gs>
            <a:gs pos="50000">
              <a:srgbClr val="000000">
                <a:alpha val="9000"/>
              </a:srgbClr>
            </a:gs>
            <a:gs pos="100000">
              <a:srgbClr val="000000">
                <a:alpha val="40000"/>
              </a:srgbClr>
            </a:gs>
          </a:gsLst>
          <a:lin ang="5400000" scaled="0"/>
        </a:gradFill>
      </c:spPr>
    </c:sideWall>
    <c:backWall>
      <c:thickness val="0"/>
      <c:spPr>
        <a:gradFill>
          <a:gsLst>
            <a:gs pos="0">
              <a:srgbClr val="000000">
                <a:alpha val="0"/>
              </a:srgbClr>
            </a:gs>
            <a:gs pos="50000">
              <a:srgbClr val="000000">
                <a:alpha val="9000"/>
              </a:srgbClr>
            </a:gs>
            <a:gs pos="100000">
              <a:srgbClr val="000000">
                <a:alpha val="70000"/>
              </a:srgbClr>
            </a:gs>
          </a:gsLst>
          <a:lin ang="5400000" scaled="0"/>
        </a:gradFill>
      </c:spPr>
    </c:backWall>
    <c:plotArea>
      <c:layout/>
      <c:bar3DChart>
        <c:barDir val="col"/>
        <c:grouping val="clustered"/>
        <c:varyColors val="0"/>
        <c:ser>
          <c:idx val="0"/>
          <c:order val="0"/>
          <c:tx>
            <c:strRef>
              <c:f>Sheet1!$B$1</c:f>
              <c:strCache>
                <c:ptCount val="1"/>
                <c:pt idx="0">
                  <c:v>IOPS/Mailbox</c:v>
                </c:pt>
              </c:strCache>
            </c:strRef>
          </c:tx>
          <c:invertIfNegative val="0"/>
          <c:dPt>
            <c:idx val="0"/>
            <c:invertIfNegative val="0"/>
            <c:bubble3D val="0"/>
            <c:spPr>
              <a:solidFill>
                <a:srgbClr val="FF0000"/>
              </a:solidFill>
            </c:spPr>
          </c:dPt>
          <c:dPt>
            <c:idx val="1"/>
            <c:invertIfNegative val="0"/>
            <c:bubble3D val="0"/>
            <c:spPr>
              <a:solidFill>
                <a:srgbClr val="00B0F0"/>
              </a:solidFill>
            </c:spPr>
          </c:dPt>
          <c:dPt>
            <c:idx val="2"/>
            <c:invertIfNegative val="0"/>
            <c:bubble3D val="0"/>
            <c:spPr>
              <a:solidFill>
                <a:srgbClr val="00B050"/>
              </a:solidFill>
            </c:spPr>
          </c:dPt>
          <c:cat>
            <c:strRef>
              <c:f>Sheet1!$A$2:$A$4</c:f>
              <c:strCache>
                <c:ptCount val="3"/>
                <c:pt idx="0">
                  <c:v>Exchange 2003</c:v>
                </c:pt>
                <c:pt idx="1">
                  <c:v>Exchange 2007</c:v>
                </c:pt>
                <c:pt idx="2">
                  <c:v>Exchange 2010</c:v>
                </c:pt>
              </c:strCache>
            </c:strRef>
          </c:cat>
          <c:val>
            <c:numRef>
              <c:f>Sheet1!$B$2:$B$4</c:f>
              <c:numCache>
                <c:formatCode>General</c:formatCode>
                <c:ptCount val="3"/>
                <c:pt idx="0">
                  <c:v>1</c:v>
                </c:pt>
                <c:pt idx="1">
                  <c:v>0.33000000000000251</c:v>
                </c:pt>
                <c:pt idx="2">
                  <c:v>0.11</c:v>
                </c:pt>
              </c:numCache>
            </c:numRef>
          </c:val>
        </c:ser>
        <c:dLbls>
          <c:showLegendKey val="0"/>
          <c:showVal val="0"/>
          <c:showCatName val="0"/>
          <c:showSerName val="0"/>
          <c:showPercent val="0"/>
          <c:showBubbleSize val="0"/>
        </c:dLbls>
        <c:gapWidth val="150"/>
        <c:shape val="cylinder"/>
        <c:axId val="146448768"/>
        <c:axId val="146450304"/>
        <c:axId val="0"/>
      </c:bar3DChart>
      <c:catAx>
        <c:axId val="146448768"/>
        <c:scaling>
          <c:orientation val="minMax"/>
        </c:scaling>
        <c:delete val="0"/>
        <c:axPos val="b"/>
        <c:majorTickMark val="out"/>
        <c:minorTickMark val="none"/>
        <c:tickLblPos val="nextTo"/>
        <c:spPr>
          <a:ln>
            <a:solidFill>
              <a:schemeClr val="accent2">
                <a:lumMod val="50000"/>
              </a:schemeClr>
            </a:solidFill>
          </a:ln>
        </c:spPr>
        <c:txPr>
          <a:bodyPr/>
          <a:lstStyle/>
          <a:p>
            <a:pPr>
              <a:defRPr sz="1800" b="1">
                <a:effectLst>
                  <a:outerShdw blurRad="38100" dist="38100" dir="2700000" algn="tl">
                    <a:srgbClr val="000000">
                      <a:alpha val="43137"/>
                    </a:srgbClr>
                  </a:outerShdw>
                </a:effectLst>
              </a:defRPr>
            </a:pPr>
            <a:endParaRPr lang="en-US"/>
          </a:p>
        </c:txPr>
        <c:crossAx val="146450304"/>
        <c:crosses val="autoZero"/>
        <c:auto val="1"/>
        <c:lblAlgn val="ctr"/>
        <c:lblOffset val="100"/>
        <c:noMultiLvlLbl val="0"/>
      </c:catAx>
      <c:valAx>
        <c:axId val="146450304"/>
        <c:scaling>
          <c:orientation val="minMax"/>
          <c:max val="1"/>
          <c:min val="0"/>
        </c:scaling>
        <c:delete val="0"/>
        <c:axPos val="l"/>
        <c:majorGridlines>
          <c:spPr>
            <a:ln>
              <a:solidFill>
                <a:schemeClr val="accent2">
                  <a:lumMod val="50000"/>
                </a:schemeClr>
              </a:solidFill>
            </a:ln>
          </c:spPr>
        </c:majorGridlines>
        <c:numFmt formatCode="General" sourceLinked="1"/>
        <c:majorTickMark val="out"/>
        <c:minorTickMark val="none"/>
        <c:tickLblPos val="nextTo"/>
        <c:spPr>
          <a:ln>
            <a:solidFill>
              <a:schemeClr val="accent2">
                <a:lumMod val="50000"/>
              </a:schemeClr>
            </a:solidFill>
          </a:ln>
        </c:spPr>
        <c:txPr>
          <a:bodyPr/>
          <a:lstStyle/>
          <a:p>
            <a:pPr>
              <a:defRPr sz="1800">
                <a:effectLst>
                  <a:outerShdw blurRad="38100" dist="38100" dir="2700000" algn="tl">
                    <a:srgbClr val="000000">
                      <a:alpha val="43137"/>
                    </a:srgbClr>
                  </a:outerShdw>
                </a:effectLst>
              </a:defRPr>
            </a:pPr>
            <a:endParaRPr lang="en-US"/>
          </a:p>
        </c:txPr>
        <c:crossAx val="146448768"/>
        <c:crosses val="autoZero"/>
        <c:crossBetween val="between"/>
        <c:majorUnit val="0.2"/>
      </c:valAx>
    </c:plotArea>
    <c:legend>
      <c:legendPos val="r"/>
      <c:layout>
        <c:manualLayout>
          <c:xMode val="edge"/>
          <c:yMode val="edge"/>
          <c:x val="0.70195933298178381"/>
          <c:y val="0.31470998956456048"/>
          <c:w val="0.28501688420068538"/>
          <c:h val="0.23524257660563513"/>
        </c:manualLayout>
      </c:layout>
      <c:overlay val="0"/>
      <c:txPr>
        <a:bodyPr/>
        <a:lstStyle/>
        <a:p>
          <a:pPr>
            <a:defRPr sz="2400">
              <a:effectLst>
                <a:outerShdw blurRad="38100" dist="38100" dir="2700000" algn="tl">
                  <a:srgbClr val="000000">
                    <a:alpha val="43137"/>
                  </a:srgbClr>
                </a:outerShdw>
              </a:effectLst>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view3D>
      <c:rotX val="15"/>
      <c:rotY val="20"/>
      <c:rAngAx val="1"/>
    </c:view3D>
    <c:floor>
      <c:thickness val="0"/>
      <c:spPr>
        <a:solidFill>
          <a:srgbClr val="FFFFFF">
            <a:alpha val="25000"/>
          </a:srgbClr>
        </a:solidFill>
        <a:ln>
          <a:solidFill>
            <a:schemeClr val="accent4">
              <a:lumMod val="60000"/>
              <a:lumOff val="40000"/>
            </a:schemeClr>
          </a:solidFill>
        </a:ln>
      </c:spPr>
    </c:floor>
    <c:sideWall>
      <c:thickness val="0"/>
      <c:spPr>
        <a:gradFill>
          <a:gsLst>
            <a:gs pos="0">
              <a:srgbClr val="373737">
                <a:lumMod val="20000"/>
                <a:lumOff val="80000"/>
              </a:srgbClr>
            </a:gs>
            <a:gs pos="50000">
              <a:srgbClr val="FFFFFF">
                <a:lumMod val="85000"/>
              </a:srgbClr>
            </a:gs>
            <a:gs pos="100000">
              <a:srgbClr val="FFFFFF">
                <a:lumMod val="95000"/>
              </a:srgbClr>
            </a:gs>
          </a:gsLst>
          <a:lin ang="13500000" scaled="1"/>
        </a:gradFill>
        <a:ln>
          <a:solidFill>
            <a:srgbClr val="8FC7FF"/>
          </a:solidFill>
        </a:ln>
      </c:spPr>
    </c:sideWall>
    <c:backWall>
      <c:thickness val="0"/>
      <c:spPr>
        <a:gradFill>
          <a:gsLst>
            <a:gs pos="0">
              <a:srgbClr val="373737">
                <a:lumMod val="20000"/>
                <a:lumOff val="80000"/>
              </a:srgbClr>
            </a:gs>
            <a:gs pos="50000">
              <a:srgbClr val="FFFFFF">
                <a:lumMod val="85000"/>
              </a:srgbClr>
            </a:gs>
            <a:gs pos="100000">
              <a:srgbClr val="FFFFFF">
                <a:lumMod val="95000"/>
              </a:srgbClr>
            </a:gs>
          </a:gsLst>
          <a:lin ang="13500000" scaled="1"/>
        </a:gradFill>
        <a:ln>
          <a:solidFill>
            <a:srgbClr val="8FC7FF"/>
          </a:solidFill>
        </a:ln>
      </c:spPr>
    </c:backWall>
    <c:plotArea>
      <c:layout>
        <c:manualLayout>
          <c:layoutTarget val="inner"/>
          <c:xMode val="edge"/>
          <c:yMode val="edge"/>
          <c:x val="0.16632470255422732"/>
          <c:y val="3.4992357976835156E-2"/>
          <c:w val="0.81867232343104201"/>
          <c:h val="0.71888285434287813"/>
        </c:manualLayout>
      </c:layout>
      <c:bar3DChart>
        <c:barDir val="col"/>
        <c:grouping val="clustered"/>
        <c:varyColors val="0"/>
        <c:ser>
          <c:idx val="0"/>
          <c:order val="0"/>
          <c:tx>
            <c:strRef>
              <c:f>Sheet1!$B$1</c:f>
              <c:strCache>
                <c:ptCount val="1"/>
                <c:pt idx="0">
                  <c:v>$/Mailbox (500 MB)</c:v>
                </c:pt>
              </c:strCache>
            </c:strRef>
          </c:tx>
          <c:spPr>
            <a:gradFill rotWithShape="1">
              <a:gsLst>
                <a:gs pos="0">
                  <a:schemeClr val="accent4">
                    <a:shade val="15000"/>
                    <a:satMod val="180000"/>
                  </a:schemeClr>
                </a:gs>
                <a:gs pos="50000">
                  <a:schemeClr val="accent4">
                    <a:shade val="45000"/>
                    <a:satMod val="170000"/>
                  </a:schemeClr>
                </a:gs>
                <a:gs pos="70000">
                  <a:schemeClr val="accent4">
                    <a:tint val="99000"/>
                    <a:shade val="65000"/>
                    <a:satMod val="155000"/>
                  </a:schemeClr>
                </a:gs>
                <a:gs pos="100000">
                  <a:schemeClr val="accent4">
                    <a:tint val="95500"/>
                    <a:shade val="100000"/>
                    <a:satMod val="155000"/>
                  </a:schemeClr>
                </a:gs>
              </a:gsLst>
              <a:lin ang="16200000" scaled="0"/>
            </a:gradFill>
            <a:ln w="9525" cap="flat" cmpd="sng" algn="ctr">
              <a:solidFill>
                <a:schemeClr val="accent4"/>
              </a:solidFill>
              <a:prstDash val="solid"/>
            </a:ln>
            <a:effectLst>
              <a:outerShdw blurRad="50800" dist="38100" dir="5400000" rotWithShape="0">
                <a:srgbClr val="000000">
                  <a:alpha val="35000"/>
                </a:srgbClr>
              </a:outerShdw>
            </a:effectLst>
          </c:spPr>
          <c:invertIfNegative val="0"/>
          <c:dLbls>
            <c:dLbl>
              <c:idx val="0"/>
              <c:layout>
                <c:manualLayout>
                  <c:x val="9.1866121780572151E-3"/>
                  <c:y val="-2.4846479426010544E-2"/>
                </c:manualLayout>
              </c:layout>
              <c:showLegendKey val="0"/>
              <c:showVal val="1"/>
              <c:showCatName val="0"/>
              <c:showSerName val="0"/>
              <c:showPercent val="0"/>
              <c:showBubbleSize val="0"/>
            </c:dLbl>
            <c:dLbl>
              <c:idx val="1"/>
              <c:layout>
                <c:manualLayout>
                  <c:x val="7.9065784610153466E-3"/>
                  <c:y val="-1.5013877366848984E-2"/>
                </c:manualLayout>
              </c:layout>
              <c:showLegendKey val="0"/>
              <c:showVal val="1"/>
              <c:showCatName val="0"/>
              <c:showSerName val="0"/>
              <c:showPercent val="0"/>
              <c:showBubbleSize val="0"/>
            </c:dLbl>
            <c:dLbl>
              <c:idx val="2"/>
              <c:layout>
                <c:manualLayout>
                  <c:x val="1.1969097486696867E-2"/>
                  <c:y val="-1.1938530667688171E-2"/>
                </c:manualLayout>
              </c:layout>
              <c:showLegendKey val="0"/>
              <c:showVal val="1"/>
              <c:showCatName val="0"/>
              <c:showSerName val="0"/>
              <c:showPercent val="0"/>
              <c:showBubbleSize val="0"/>
            </c:dLbl>
            <c:txPr>
              <a:bodyPr/>
              <a:lstStyle/>
              <a:p>
                <a:pPr>
                  <a:defRPr sz="1600">
                    <a:solidFill>
                      <a:schemeClr val="bg1"/>
                    </a:solidFill>
                  </a:defRPr>
                </a:pPr>
                <a:endParaRPr lang="en-US"/>
              </a:p>
            </c:txPr>
            <c:showLegendKey val="0"/>
            <c:showVal val="1"/>
            <c:showCatName val="0"/>
            <c:showSerName val="0"/>
            <c:showPercent val="0"/>
            <c:showBubbleSize val="0"/>
            <c:showLeaderLines val="0"/>
          </c:dLbls>
          <c:cat>
            <c:strRef>
              <c:f>Sheet1!$A$2:$A$4</c:f>
              <c:strCache>
                <c:ptCount val="3"/>
                <c:pt idx="0">
                  <c:v>E2003 SCC (FC SAN)</c:v>
                </c:pt>
                <c:pt idx="1">
                  <c:v>E2007 CCR (SAS DAS)</c:v>
                </c:pt>
                <c:pt idx="2">
                  <c:v>E2010 DAG (SATA DAS)</c:v>
                </c:pt>
              </c:strCache>
            </c:strRef>
          </c:cat>
          <c:val>
            <c:numRef>
              <c:f>Sheet1!$B$2:$B$4</c:f>
              <c:numCache>
                <c:formatCode>"$"#,##0_);[Red]\("$"#,##0\)</c:formatCode>
                <c:ptCount val="3"/>
                <c:pt idx="0">
                  <c:v>27</c:v>
                </c:pt>
                <c:pt idx="1">
                  <c:v>19</c:v>
                </c:pt>
                <c:pt idx="2">
                  <c:v>13</c:v>
                </c:pt>
              </c:numCache>
            </c:numRef>
          </c:val>
        </c:ser>
        <c:ser>
          <c:idx val="1"/>
          <c:order val="1"/>
          <c:tx>
            <c:strRef>
              <c:f>Sheet1!$C$1</c:f>
              <c:strCache>
                <c:ptCount val="1"/>
                <c:pt idx="0">
                  <c:v>$/Mailbox (2000 MB)</c:v>
                </c:pt>
              </c:strCache>
            </c:strRef>
          </c:tx>
          <c:spPr>
            <a:gradFill rotWithShape="1">
              <a:gsLst>
                <a:gs pos="0">
                  <a:schemeClr val="accent2">
                    <a:shade val="15000"/>
                    <a:satMod val="180000"/>
                  </a:schemeClr>
                </a:gs>
                <a:gs pos="50000">
                  <a:schemeClr val="accent2">
                    <a:shade val="45000"/>
                    <a:satMod val="170000"/>
                  </a:schemeClr>
                </a:gs>
                <a:gs pos="70000">
                  <a:schemeClr val="accent2">
                    <a:tint val="99000"/>
                    <a:shade val="65000"/>
                    <a:satMod val="155000"/>
                  </a:schemeClr>
                </a:gs>
                <a:gs pos="100000">
                  <a:schemeClr val="accent2">
                    <a:tint val="95500"/>
                    <a:shade val="100000"/>
                    <a:satMod val="155000"/>
                  </a:schemeClr>
                </a:gs>
              </a:gsLst>
              <a:lin ang="16200000" scaled="0"/>
            </a:gradFill>
            <a:ln w="9525" cap="flat" cmpd="sng" algn="ctr">
              <a:solidFill>
                <a:schemeClr val="accent2"/>
              </a:solidFill>
              <a:prstDash val="solid"/>
            </a:ln>
            <a:effectLst>
              <a:outerShdw blurRad="50800" dist="38100" dir="5400000" rotWithShape="0">
                <a:srgbClr val="000000">
                  <a:alpha val="35000"/>
                </a:srgbClr>
              </a:outerShdw>
            </a:effectLst>
          </c:spPr>
          <c:invertIfNegative val="0"/>
          <c:dLbls>
            <c:dLbl>
              <c:idx val="1"/>
              <c:layout>
                <c:manualLayout>
                  <c:x val="1.957729671430368E-2"/>
                  <c:y val="-9.2490711212113181E-3"/>
                </c:manualLayout>
              </c:layout>
              <c:showLegendKey val="0"/>
              <c:showVal val="1"/>
              <c:showCatName val="0"/>
              <c:showSerName val="0"/>
              <c:showPercent val="0"/>
              <c:showBubbleSize val="0"/>
            </c:dLbl>
            <c:dLbl>
              <c:idx val="2"/>
              <c:layout>
                <c:manualLayout>
                  <c:x val="1.5002974014730981E-2"/>
                  <c:y val="-3.0830271345229357E-3"/>
                </c:manualLayout>
              </c:layout>
              <c:showLegendKey val="0"/>
              <c:showVal val="1"/>
              <c:showCatName val="0"/>
              <c:showSerName val="0"/>
              <c:showPercent val="0"/>
              <c:showBubbleSize val="0"/>
            </c:dLbl>
            <c:txPr>
              <a:bodyPr/>
              <a:lstStyle/>
              <a:p>
                <a:pPr>
                  <a:defRPr sz="1600">
                    <a:solidFill>
                      <a:schemeClr val="bg1"/>
                    </a:solidFill>
                  </a:defRPr>
                </a:pPr>
                <a:endParaRPr lang="en-US"/>
              </a:p>
            </c:txPr>
            <c:showLegendKey val="0"/>
            <c:showVal val="1"/>
            <c:showCatName val="0"/>
            <c:showSerName val="0"/>
            <c:showPercent val="0"/>
            <c:showBubbleSize val="0"/>
            <c:showLeaderLines val="0"/>
          </c:dLbls>
          <c:cat>
            <c:strRef>
              <c:f>Sheet1!$A$2:$A$4</c:f>
              <c:strCache>
                <c:ptCount val="3"/>
                <c:pt idx="0">
                  <c:v>E2003 SCC (FC SAN)</c:v>
                </c:pt>
                <c:pt idx="1">
                  <c:v>E2007 CCR (SAS DAS)</c:v>
                </c:pt>
                <c:pt idx="2">
                  <c:v>E2010 DAG (SATA DAS)</c:v>
                </c:pt>
              </c:strCache>
            </c:strRef>
          </c:cat>
          <c:val>
            <c:numRef>
              <c:f>Sheet1!$C$2:$C$4</c:f>
              <c:numCache>
                <c:formatCode>"$"#,##0_);[Red]\("$"#,##0\)</c:formatCode>
                <c:ptCount val="3"/>
                <c:pt idx="1">
                  <c:v>34</c:v>
                </c:pt>
                <c:pt idx="2">
                  <c:v>21</c:v>
                </c:pt>
              </c:numCache>
            </c:numRef>
          </c:val>
        </c:ser>
        <c:dLbls>
          <c:showLegendKey val="0"/>
          <c:showVal val="0"/>
          <c:showCatName val="0"/>
          <c:showSerName val="0"/>
          <c:showPercent val="0"/>
          <c:showBubbleSize val="0"/>
        </c:dLbls>
        <c:gapWidth val="150"/>
        <c:shape val="cylinder"/>
        <c:axId val="167446016"/>
        <c:axId val="167446400"/>
        <c:axId val="0"/>
      </c:bar3DChart>
      <c:catAx>
        <c:axId val="167446016"/>
        <c:scaling>
          <c:orientation val="minMax"/>
        </c:scaling>
        <c:delete val="1"/>
        <c:axPos val="b"/>
        <c:majorTickMark val="out"/>
        <c:minorTickMark val="none"/>
        <c:tickLblPos val="none"/>
        <c:crossAx val="167446400"/>
        <c:crosses val="autoZero"/>
        <c:auto val="1"/>
        <c:lblAlgn val="ctr"/>
        <c:lblOffset val="100"/>
        <c:noMultiLvlLbl val="0"/>
      </c:catAx>
      <c:valAx>
        <c:axId val="167446400"/>
        <c:scaling>
          <c:orientation val="minMax"/>
        </c:scaling>
        <c:delete val="0"/>
        <c:axPos val="l"/>
        <c:majorGridlines>
          <c:spPr>
            <a:ln>
              <a:solidFill>
                <a:srgbClr val="8FC7FF"/>
              </a:solidFill>
            </a:ln>
          </c:spPr>
        </c:majorGridlines>
        <c:numFmt formatCode="&quot;$&quot;#,##0_);[Red]\(&quot;$&quot;#,##0\)" sourceLinked="1"/>
        <c:majorTickMark val="out"/>
        <c:minorTickMark val="none"/>
        <c:tickLblPos val="nextTo"/>
        <c:txPr>
          <a:bodyPr/>
          <a:lstStyle/>
          <a:p>
            <a:pPr>
              <a:defRPr b="1">
                <a:solidFill>
                  <a:schemeClr val="tx1">
                    <a:lumMod val="95000"/>
                    <a:lumOff val="5000"/>
                  </a:schemeClr>
                </a:solidFill>
              </a:defRPr>
            </a:pPr>
            <a:endParaRPr lang="en-US"/>
          </a:p>
        </c:txPr>
        <c:crossAx val="167446016"/>
        <c:crosses val="autoZero"/>
        <c:crossBetween val="between"/>
      </c:valAx>
    </c:plotArea>
    <c:legend>
      <c:legendPos val="b"/>
      <c:layout>
        <c:manualLayout>
          <c:xMode val="edge"/>
          <c:yMode val="edge"/>
          <c:x val="0"/>
          <c:y val="0.90476366174476208"/>
          <c:w val="1"/>
          <c:h val="9.5236338255235739E-2"/>
        </c:manualLayout>
      </c:layout>
      <c:overlay val="0"/>
      <c:txPr>
        <a:bodyPr/>
        <a:lstStyle/>
        <a:p>
          <a:pPr>
            <a:defRPr sz="1600" b="1"/>
          </a:pPr>
          <a:endParaRPr lang="en-US"/>
        </a:p>
      </c:txPr>
    </c:legend>
    <c:plotVisOnly val="1"/>
    <c:dispBlanksAs val="gap"/>
    <c:showDLblsOverMax val="0"/>
  </c:chart>
  <c:txPr>
    <a:bodyPr/>
    <a:lstStyle/>
    <a:p>
      <a:pPr>
        <a:defRPr sz="1800">
          <a:solidFill>
            <a:schemeClr val="tx1"/>
          </a:solidFill>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perspective val="30"/>
    </c:view3D>
    <c:floor>
      <c:thickness val="0"/>
    </c:floor>
    <c:sideWall>
      <c:thickness val="0"/>
    </c:sideWall>
    <c:backWall>
      <c:thickness val="0"/>
    </c:backWall>
    <c:plotArea>
      <c:layout>
        <c:manualLayout>
          <c:layoutTarget val="inner"/>
          <c:xMode val="edge"/>
          <c:yMode val="edge"/>
          <c:x val="8.4326848849776453E-2"/>
          <c:y val="3.2637598425196937E-2"/>
          <c:w val="0.57686120117338391"/>
          <c:h val="0.65442874015748065"/>
        </c:manualLayout>
      </c:layout>
      <c:bar3DChart>
        <c:barDir val="col"/>
        <c:grouping val="standard"/>
        <c:varyColors val="0"/>
        <c:ser>
          <c:idx val="0"/>
          <c:order val="0"/>
          <c:tx>
            <c:strRef>
              <c:f>Sheet1!$B$1</c:f>
              <c:strCache>
                <c:ptCount val="1"/>
                <c:pt idx="0">
                  <c:v>Outlook 2010</c:v>
                </c:pt>
              </c:strCache>
            </c:strRef>
          </c:tx>
          <c:spPr>
            <a:gradFill rotWithShape="1">
              <a:gsLst>
                <a:gs pos="0">
                  <a:schemeClr val="accent4">
                    <a:shade val="15000"/>
                    <a:satMod val="180000"/>
                  </a:schemeClr>
                </a:gs>
                <a:gs pos="50000">
                  <a:schemeClr val="accent4">
                    <a:shade val="45000"/>
                    <a:satMod val="170000"/>
                  </a:schemeClr>
                </a:gs>
                <a:gs pos="70000">
                  <a:schemeClr val="accent4">
                    <a:tint val="99000"/>
                    <a:shade val="65000"/>
                    <a:satMod val="155000"/>
                  </a:schemeClr>
                </a:gs>
                <a:gs pos="100000">
                  <a:schemeClr val="accent4">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4">
                  <a:satMod val="300000"/>
                </a:schemeClr>
              </a:contourClr>
            </a:sp3d>
          </c:spPr>
          <c:invertIfNegative val="0"/>
          <c:cat>
            <c:strRef>
              <c:f>Sheet1!$A$2:$A$3</c:f>
              <c:strCache>
                <c:ptCount val="2"/>
                <c:pt idx="0">
                  <c:v>250MB Mailbox</c:v>
                </c:pt>
                <c:pt idx="1">
                  <c:v>5GB Mailbox</c:v>
                </c:pt>
              </c:strCache>
            </c:strRef>
          </c:cat>
          <c:val>
            <c:numRef>
              <c:f>Sheet1!$B$2:$B$3</c:f>
              <c:numCache>
                <c:formatCode>General</c:formatCode>
                <c:ptCount val="2"/>
                <c:pt idx="0">
                  <c:v>7.1</c:v>
                </c:pt>
                <c:pt idx="1">
                  <c:v>6.6</c:v>
                </c:pt>
              </c:numCache>
            </c:numRef>
          </c:val>
        </c:ser>
        <c:ser>
          <c:idx val="1"/>
          <c:order val="1"/>
          <c:tx>
            <c:strRef>
              <c:f>Sheet1!$C$1</c:f>
              <c:strCache>
                <c:ptCount val="1"/>
                <c:pt idx="0">
                  <c:v>Outlook 2007</c:v>
                </c:pt>
              </c:strCache>
            </c:strRef>
          </c:tx>
          <c:spPr>
            <a:gradFill rotWithShape="1">
              <a:gsLst>
                <a:gs pos="0">
                  <a:schemeClr val="accent2">
                    <a:shade val="15000"/>
                    <a:satMod val="180000"/>
                  </a:schemeClr>
                </a:gs>
                <a:gs pos="50000">
                  <a:schemeClr val="accent2">
                    <a:shade val="45000"/>
                    <a:satMod val="170000"/>
                  </a:schemeClr>
                </a:gs>
                <a:gs pos="70000">
                  <a:schemeClr val="accent2">
                    <a:tint val="99000"/>
                    <a:shade val="65000"/>
                    <a:satMod val="155000"/>
                  </a:schemeClr>
                </a:gs>
                <a:gs pos="100000">
                  <a:schemeClr val="accent2">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2">
                  <a:satMod val="300000"/>
                </a:schemeClr>
              </a:contourClr>
            </a:sp3d>
          </c:spPr>
          <c:invertIfNegative val="0"/>
          <c:cat>
            <c:strRef>
              <c:f>Sheet1!$A$2:$A$3</c:f>
              <c:strCache>
                <c:ptCount val="2"/>
                <c:pt idx="0">
                  <c:v>250MB Mailbox</c:v>
                </c:pt>
                <c:pt idx="1">
                  <c:v>5GB Mailbox</c:v>
                </c:pt>
              </c:strCache>
            </c:strRef>
          </c:cat>
          <c:val>
            <c:numRef>
              <c:f>Sheet1!$C$2:$C$3</c:f>
              <c:numCache>
                <c:formatCode>General</c:formatCode>
                <c:ptCount val="2"/>
                <c:pt idx="0">
                  <c:v>9.6</c:v>
                </c:pt>
                <c:pt idx="1">
                  <c:v>10.200000000000001</c:v>
                </c:pt>
              </c:numCache>
            </c:numRef>
          </c:val>
        </c:ser>
        <c:dLbls>
          <c:showLegendKey val="0"/>
          <c:showVal val="0"/>
          <c:showCatName val="0"/>
          <c:showSerName val="0"/>
          <c:showPercent val="0"/>
          <c:showBubbleSize val="0"/>
        </c:dLbls>
        <c:gapWidth val="150"/>
        <c:shape val="cylinder"/>
        <c:axId val="168067456"/>
        <c:axId val="168068992"/>
        <c:axId val="167230080"/>
      </c:bar3DChart>
      <c:catAx>
        <c:axId val="168067456"/>
        <c:scaling>
          <c:orientation val="minMax"/>
        </c:scaling>
        <c:delete val="0"/>
        <c:axPos val="b"/>
        <c:majorTickMark val="out"/>
        <c:minorTickMark val="none"/>
        <c:tickLblPos val="nextTo"/>
        <c:txPr>
          <a:bodyPr/>
          <a:lstStyle/>
          <a:p>
            <a:pPr>
              <a:lnSpc>
                <a:spcPct val="85000"/>
              </a:lnSpc>
              <a:defRPr b="1">
                <a:latin typeface="Segoe UI" pitchFamily="34" charset="0"/>
                <a:ea typeface="Segoe UI" pitchFamily="34" charset="0"/>
                <a:cs typeface="Segoe UI" pitchFamily="34" charset="0"/>
              </a:defRPr>
            </a:pPr>
            <a:endParaRPr lang="en-US"/>
          </a:p>
        </c:txPr>
        <c:crossAx val="168068992"/>
        <c:crosses val="autoZero"/>
        <c:auto val="1"/>
        <c:lblAlgn val="ctr"/>
        <c:lblOffset val="100"/>
        <c:noMultiLvlLbl val="0"/>
      </c:catAx>
      <c:valAx>
        <c:axId val="168068992"/>
        <c:scaling>
          <c:orientation val="minMax"/>
          <c:max val="10"/>
        </c:scaling>
        <c:delete val="0"/>
        <c:axPos val="r"/>
        <c:majorGridlines/>
        <c:numFmt formatCode="General" sourceLinked="1"/>
        <c:majorTickMark val="out"/>
        <c:minorTickMark val="none"/>
        <c:tickLblPos val="nextTo"/>
        <c:crossAx val="168067456"/>
        <c:crosses val="max"/>
        <c:crossBetween val="between"/>
      </c:valAx>
      <c:serAx>
        <c:axId val="167230080"/>
        <c:scaling>
          <c:orientation val="minMax"/>
        </c:scaling>
        <c:delete val="1"/>
        <c:axPos val="b"/>
        <c:majorTickMark val="out"/>
        <c:minorTickMark val="none"/>
        <c:tickLblPos val="none"/>
        <c:crossAx val="168068992"/>
        <c:crosses val="autoZero"/>
      </c:serAx>
    </c:plotArea>
    <c:legend>
      <c:legendPos val="r"/>
      <c:layout>
        <c:manualLayout>
          <c:xMode val="edge"/>
          <c:yMode val="edge"/>
          <c:x val="0.72123714682723328"/>
          <c:y val="0.15522775590551183"/>
          <c:w val="0.25719422572178474"/>
          <c:h val="0.36351175972593941"/>
        </c:manualLayout>
      </c:layout>
      <c:overlay val="0"/>
      <c:txPr>
        <a:bodyPr/>
        <a:lstStyle/>
        <a:p>
          <a:pPr>
            <a:defRPr sz="1400"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latin typeface="Segoe" pitchFamily="34" charset="0"/>
              </a:rPr>
              <a:t>Server ID</a:t>
            </a: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Segoe" pitchFamily="34" charset="0"/>
              </a:rPr>
              <a:pPr/>
              <a:t>5/11/2010</a:t>
            </a:fld>
            <a:endParaRPr lang="en-US" dirty="0">
              <a:latin typeface="Segoe"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pitchFamily="34" charset="0"/>
              </a:rPr>
              <a:t>© 2008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pitchFamily="34" charset="0"/>
              </a:rPr>
            </a:br>
            <a:r>
              <a:rPr lang="en-US" sz="500" dirty="0" smtClean="0">
                <a:solidFill>
                  <a:srgbClr val="000000"/>
                </a:solidFill>
                <a:latin typeface="Segoe"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Segoe" pitchFamily="34" charset="0"/>
              </a:rPr>
              <a:pPr/>
              <a:t>‹#›</a:t>
            </a:fld>
            <a:endParaRPr lang="en-US" dirty="0">
              <a:latin typeface="Segoe" pitchFamily="34" charset="0"/>
            </a:endParaRPr>
          </a:p>
        </p:txBody>
      </p:sp>
    </p:spTree>
    <p:extLst>
      <p:ext uri="{BB962C8B-B14F-4D97-AF65-F5344CB8AC3E}">
        <p14:creationId xmlns:p14="http://schemas.microsoft.com/office/powerpoint/2010/main" val="16183139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8"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latin typeface="Segoe" pitchFamily="34" charset="0"/>
              </a:rPr>
              <a:t>Server ID</a:t>
            </a:r>
          </a:p>
        </p:txBody>
      </p:sp>
      <p:sp>
        <p:nvSpPr>
          <p:cNvPr id="9"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Segoe" pitchFamily="34" charset="0"/>
              </a:rPr>
              <a:pPr/>
              <a:t>5/11/2010</a:t>
            </a:fld>
            <a:endParaRPr lang="en-US" dirty="0">
              <a:latin typeface="Segoe" pitchFamily="34" charset="0"/>
            </a:endParaRPr>
          </a:p>
        </p:txBody>
      </p:sp>
      <p:sp>
        <p:nvSpPr>
          <p:cNvPr id="10"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pitchFamily="34" charset="0"/>
              </a:rPr>
              <a:t>© 2008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pitchFamily="34" charset="0"/>
              </a:rPr>
            </a:br>
            <a:r>
              <a:rPr lang="en-US" sz="500" dirty="0" smtClean="0">
                <a:solidFill>
                  <a:srgbClr val="000000"/>
                </a:solidFill>
                <a:latin typeface="Segoe" pitchFamily="34" charset="0"/>
              </a:rPr>
              <a:t>MICROSOFT MAKES NO WARRANTIES, EXPRESS, IMPLIED OR STATUTORY, AS TO THE INFORMATION IN THIS PRESENTATION.</a:t>
            </a:r>
          </a:p>
        </p:txBody>
      </p:sp>
      <p:sp>
        <p:nvSpPr>
          <p:cNvPr id="11" name="Slide Number Placeholder 4"/>
          <p:cNvSpPr>
            <a:spLocks noGrp="1"/>
          </p:cNvSpPr>
          <p:nvPr>
            <p:ph type="sldNum" sz="quarter" idx="5"/>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Segoe" pitchFamily="34" charset="0"/>
              </a:rPr>
              <a:pPr/>
              <a:t>‹#›</a:t>
            </a:fld>
            <a:endParaRPr lang="en-US" dirty="0">
              <a:latin typeface="Segoe" pitchFamily="34" charset="0"/>
            </a:endParaRPr>
          </a:p>
        </p:txBody>
      </p:sp>
    </p:spTree>
    <p:extLst>
      <p:ext uri="{BB962C8B-B14F-4D97-AF65-F5344CB8AC3E}">
        <p14:creationId xmlns:p14="http://schemas.microsoft.com/office/powerpoint/2010/main" val="560717295"/>
      </p:ext>
    </p:extLst>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solidFill>
        <a:latin typeface="Segoe"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noChangeArrowheads="1"/>
          </p:cNvSpPr>
          <p:nvPr>
            <p:ph type="sldNum" sz="quarter" idx="5"/>
          </p:nvPr>
        </p:nvSpPr>
        <p:spPr/>
        <p:txBody>
          <a:bodyPr/>
          <a:lstStyle/>
          <a:p>
            <a:pPr>
              <a:defRPr/>
            </a:pPr>
            <a:fld id="{9B115882-A9F3-4535-BD6F-F5A8A3532A53}" type="slidenum">
              <a:rPr lang="en-GB">
                <a:solidFill>
                  <a:prstClr val="black"/>
                </a:solidFill>
              </a:rPr>
              <a:pPr>
                <a:defRPr/>
              </a:pPr>
              <a:t>1</a:t>
            </a:fld>
            <a:endParaRPr lang="en-US">
              <a:solidFill>
                <a:prstClr val="black"/>
              </a:solidFill>
            </a:endParaRPr>
          </a:p>
        </p:txBody>
      </p:sp>
      <p:sp>
        <p:nvSpPr>
          <p:cNvPr id="119811" name="Rectangle 4"/>
          <p:cNvSpPr>
            <a:spLocks noGrp="1" noRot="1" noChangeAspect="1" noChangeArrowheads="1" noTextEdit="1"/>
          </p:cNvSpPr>
          <p:nvPr>
            <p:ph type="sldImg"/>
          </p:nvPr>
        </p:nvSpPr>
        <p:spPr>
          <a:xfrm>
            <a:off x="4189413" y="455613"/>
            <a:ext cx="2543175" cy="1906587"/>
          </a:xfrm>
          <a:prstGeom prst="rect">
            <a:avLst/>
          </a:prstGeom>
          <a:ln/>
        </p:spPr>
      </p:sp>
      <p:sp>
        <p:nvSpPr>
          <p:cNvPr id="119812" name="Rectangle 5"/>
          <p:cNvSpPr>
            <a:spLocks noGrp="1" noChangeArrowheads="1"/>
          </p:cNvSpPr>
          <p:nvPr>
            <p:ph type="body" idx="1"/>
          </p:nvPr>
        </p:nvSpPr>
        <p:spPr>
          <a:xfrm>
            <a:off x="685800" y="4343400"/>
            <a:ext cx="5486400" cy="4114800"/>
          </a:xfrm>
          <a:prstGeom prst="rect">
            <a:avLst/>
          </a:prstGeom>
          <a:noFill/>
          <a:ln/>
        </p:spPr>
        <p:txBody>
          <a:bodyPr/>
          <a:lstStyle/>
          <a:p>
            <a:r>
              <a:rPr lang="en-US" dirty="0" smtClean="0"/>
              <a:t>&lt;SLIDETITLE INCLUDE=7&gt;TechNet Subscription&lt;/SLIDETITLE&gt;</a:t>
            </a:r>
          </a:p>
          <a:p>
            <a:r>
              <a:rPr lang="en-US" dirty="0" smtClean="0"/>
              <a:t>&lt;KEYWORDS&gt;</a:t>
            </a:r>
            <a:r>
              <a:rPr lang="en-US" dirty="0" err="1" smtClean="0"/>
              <a:t>Technet</a:t>
            </a:r>
            <a:r>
              <a:rPr lang="en-US" dirty="0" smtClean="0"/>
              <a:t>, Subscription, Benefits&lt;/KEYWORDS&gt;</a:t>
            </a:r>
          </a:p>
          <a:p>
            <a:r>
              <a:rPr lang="en-US" dirty="0" smtClean="0"/>
              <a:t>&lt;KEYMESSAGE&gt;TechNet Plus has some new benefits.&lt;/KEYMESSAGE&gt;</a:t>
            </a:r>
          </a:p>
          <a:p>
            <a:r>
              <a:rPr lang="en-US" dirty="0" smtClean="0"/>
              <a:t>&lt;SLIDEBUILDS&gt;0&lt;/SLIDEBUILDS&gt;</a:t>
            </a:r>
          </a:p>
          <a:p>
            <a:r>
              <a:rPr lang="en-US" dirty="0" smtClean="0"/>
              <a:t>&lt;SLIDESCRIPT&gt;</a:t>
            </a:r>
          </a:p>
          <a:p>
            <a:r>
              <a:rPr lang="en-US" dirty="0" smtClean="0"/>
              <a:t>Many of you may be familiar with TechNet events and the TechNet Web site, but have you realized the benefits of being a TechNet Plus subscriber? </a:t>
            </a:r>
          </a:p>
          <a:p>
            <a:endParaRPr lang="en-US" dirty="0" smtClean="0"/>
          </a:p>
          <a:p>
            <a:r>
              <a:rPr lang="en-US" dirty="0" smtClean="0"/>
              <a:t>A TechNet Plus subscription is the most convenient and reliable resource for IT professionals evaluating, managing, and supporting Microsoft technologies. With a TechNet Plus subscription, you can:-</a:t>
            </a:r>
          </a:p>
          <a:p>
            <a:r>
              <a:rPr lang="en-US" dirty="0" smtClean="0"/>
              <a:t>Evaluate Microsoft software without time limits. This benefit allows you try products at your own pace and make informed decisions without worrying about the software expiring.  TechNet Plus evaluation software includes the latest Microsoft operating systems, server applications, and Office products.</a:t>
            </a:r>
          </a:p>
          <a:p>
            <a:endParaRPr lang="en-US" dirty="0" smtClean="0"/>
          </a:p>
          <a:p>
            <a:r>
              <a:rPr lang="en-US" dirty="0" smtClean="0"/>
              <a:t>With TechNet Plus, you can also save time resolving technical issues. TechNet Plus subscriptions include a range of support options, including the complete Microsoft Knowledge Base delivered each month on portable media, and two complimentary professional support incidents to address your technical roadblocks.</a:t>
            </a:r>
          </a:p>
          <a:p>
            <a:pPr>
              <a:buFontTx/>
              <a:buChar char="•"/>
            </a:pPr>
            <a:endParaRPr lang="en-US" dirty="0" smtClean="0"/>
          </a:p>
          <a:p>
            <a:r>
              <a:rPr lang="en-US" dirty="0" smtClean="0"/>
              <a:t>TechNet Plus offers centralized access to current, authoritative technical guidance, software and support resources from Microsoft.  IT professionals around the world rely on TechNet Plus to help them build their technical expertise and be successful implementing Microsoft solutions.</a:t>
            </a:r>
          </a:p>
          <a:p>
            <a:endParaRPr lang="en-US" dirty="0" smtClean="0"/>
          </a:p>
          <a:p>
            <a:r>
              <a:rPr lang="en-US" dirty="0" smtClean="0"/>
              <a:t>For details, visit www.microsoft.com/technet/subscriptions </a:t>
            </a:r>
          </a:p>
          <a:p>
            <a:endParaRPr lang="en-US" dirty="0" smtClean="0"/>
          </a:p>
          <a:p>
            <a:r>
              <a:rPr lang="en-US" dirty="0" smtClean="0"/>
              <a:t>&lt;/SLIDESCRIPT&gt;</a:t>
            </a:r>
          </a:p>
          <a:p>
            <a:r>
              <a:rPr lang="en-US" dirty="0" smtClean="0"/>
              <a:t>&lt;SLIDETRANSITION&gt;</a:t>
            </a:r>
          </a:p>
          <a:p>
            <a:r>
              <a:rPr lang="en-US" dirty="0" smtClean="0"/>
              <a:t>&lt;TRANSITION LENGTH=1&gt;On the subject of </a:t>
            </a:r>
            <a:r>
              <a:rPr lang="en-US" dirty="0" err="1" smtClean="0"/>
              <a:t>Technet</a:t>
            </a:r>
            <a:r>
              <a:rPr lang="en-US" dirty="0" smtClean="0"/>
              <a:t> and support, the new TechNet support pages outlines all the support options open to you&lt;/TRANSITION&gt;</a:t>
            </a:r>
          </a:p>
          <a:p>
            <a:r>
              <a:rPr lang="en-US" dirty="0" smtClean="0"/>
              <a:t>&lt;TRANSITION LENGTH=2&gt;On the subject of </a:t>
            </a:r>
            <a:r>
              <a:rPr lang="en-US" dirty="0" err="1" smtClean="0"/>
              <a:t>Technet</a:t>
            </a:r>
            <a:r>
              <a:rPr lang="en-US" dirty="0" smtClean="0"/>
              <a:t> and support, the new TechNet support pages outlines all the support options open to you&lt;/TRANSITION&gt;</a:t>
            </a:r>
          </a:p>
          <a:p>
            <a:r>
              <a:rPr lang="en-US" dirty="0" smtClean="0"/>
              <a:t>&lt;TRANSITION LENGTH=4&gt;On the subject of </a:t>
            </a:r>
            <a:r>
              <a:rPr lang="en-US" dirty="0" err="1" smtClean="0"/>
              <a:t>Technet</a:t>
            </a:r>
            <a:r>
              <a:rPr lang="en-US" dirty="0" smtClean="0"/>
              <a:t> and support, the new TechNet support pages outlines all the support options open to you&lt;/TRANSITION&gt;</a:t>
            </a:r>
          </a:p>
          <a:p>
            <a:r>
              <a:rPr lang="en-US" dirty="0" smtClean="0"/>
              <a:t>&lt;/SLIDETRANSITION&gt;</a:t>
            </a:r>
          </a:p>
          <a:p>
            <a:r>
              <a:rPr lang="en-US" dirty="0" smtClean="0"/>
              <a:t>&lt;COMMENT&gt;&lt;/COMMENT&gt;</a:t>
            </a:r>
          </a:p>
          <a:p>
            <a:r>
              <a:rPr lang="en-US" dirty="0" smtClean="0"/>
              <a:t>&lt;ADDITIONALINFORMATION&gt;</a:t>
            </a:r>
          </a:p>
          <a:p>
            <a:r>
              <a:rPr lang="en-US" dirty="0" smtClean="0"/>
              <a:t>&lt;ITEM&gt;http://</a:t>
            </a:r>
            <a:r>
              <a:rPr lang="en-US" dirty="0" smtClean="0">
                <a:solidFill>
                  <a:srgbClr val="FFFF99"/>
                </a:solidFill>
              </a:rPr>
              <a:t>www.microsoft.com/technet/subscriptions</a:t>
            </a:r>
            <a:r>
              <a:rPr lang="en-US" dirty="0" smtClean="0"/>
              <a:t> &lt;/ITEM&gt;</a:t>
            </a:r>
          </a:p>
          <a:p>
            <a:r>
              <a:rPr lang="en-US" dirty="0" smtClean="0"/>
              <a:t>&lt;ITEM&gt;http://www.microsoft.com/technet&lt;/ITEM&gt;</a:t>
            </a:r>
          </a:p>
          <a:p>
            <a:r>
              <a:rPr lang="en-US" dirty="0" smtClean="0"/>
              <a:t>&lt;/ADDITIONALINFORMATION&gt;</a:t>
            </a:r>
          </a:p>
          <a:p>
            <a:endParaRPr lang="en-US" dirty="0" smtClean="0"/>
          </a:p>
          <a:p>
            <a:endParaRPr lang="en-US" dirty="0" smtClean="0"/>
          </a:p>
          <a:p>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6421" y="4344025"/>
            <a:ext cx="5485158" cy="4114488"/>
          </a:xfrm>
          <a:prstGeom prst="rect">
            <a:avLst/>
          </a:prstGeom>
        </p:spPr>
        <p:txBody>
          <a:bodyPr lIns="89725" tIns="44862" rIns="89725" bIns="44862">
            <a:normAutofit/>
          </a:bodyPr>
          <a:lstStyle/>
          <a:p>
            <a:pPr defTabSz="914300">
              <a:lnSpc>
                <a:spcPct val="100000"/>
              </a:lnSpc>
              <a:spcAft>
                <a:spcPts val="0"/>
              </a:spcAft>
              <a:buFontTx/>
              <a:buChar char="-"/>
              <a:defRPr/>
            </a:pPr>
            <a:endParaRPr lang="en-US" dirty="0"/>
          </a:p>
        </p:txBody>
      </p:sp>
      <p:sp>
        <p:nvSpPr>
          <p:cNvPr id="4" name="Slide Number Placeholder 3"/>
          <p:cNvSpPr>
            <a:spLocks noGrp="1"/>
          </p:cNvSpPr>
          <p:nvPr>
            <p:ph type="sldNum" sz="quarter" idx="10"/>
          </p:nvPr>
        </p:nvSpPr>
        <p:spPr/>
        <p:txBody>
          <a:bodyPr/>
          <a:lstStyle/>
          <a:p>
            <a:fld id="{99E6DB69-7076-4361-959B-3CA7F7702302}"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6421" y="4344025"/>
            <a:ext cx="5485158" cy="4114488"/>
          </a:xfrm>
          <a:prstGeom prst="rect">
            <a:avLst/>
          </a:prstGeom>
        </p:spPr>
        <p:txBody>
          <a:bodyPr lIns="89730" tIns="44865" rIns="89730" bIns="44865">
            <a:normAutofit/>
          </a:bodyPr>
          <a:lstStyle/>
          <a:p>
            <a:r>
              <a:rPr lang="en-US" b="1" u="none" dirty="0" smtClean="0"/>
              <a:t>Situation:</a:t>
            </a:r>
          </a:p>
          <a:p>
            <a:pPr marL="0" lvl="1" indent="0" defTabSz="931736">
              <a:spcAft>
                <a:spcPts val="339"/>
              </a:spcAft>
              <a:defRPr/>
            </a:pPr>
            <a:r>
              <a:rPr lang="en-US" dirty="0" smtClean="0"/>
              <a:t>  Administrators commonly move mailboxes between</a:t>
            </a:r>
            <a:r>
              <a:rPr lang="en-US" baseline="0" dirty="0" smtClean="0"/>
              <a:t> servers and databases as part of maintenance activities or when migrating between Exchange versions.</a:t>
            </a:r>
          </a:p>
          <a:p>
            <a:pPr marL="0" lvl="1" indent="0" defTabSz="931736">
              <a:spcAft>
                <a:spcPts val="339"/>
              </a:spcAft>
              <a:defRPr/>
            </a:pPr>
            <a:r>
              <a:rPr lang="en-US" dirty="0" smtClean="0"/>
              <a:t>  Currently,</a:t>
            </a:r>
            <a:r>
              <a:rPr lang="en-US" baseline="0" dirty="0" smtClean="0"/>
              <a:t> when an administrator moves a mailbox, this takes the user offline for the duration of the move, leaving them no access to email.</a:t>
            </a:r>
            <a:endParaRPr lang="en-US" dirty="0" smtClean="0"/>
          </a:p>
          <a:p>
            <a:pPr marL="0" lvl="1" indent="0" defTabSz="931736">
              <a:spcAft>
                <a:spcPts val="339"/>
              </a:spcAft>
              <a:defRPr/>
            </a:pPr>
            <a:r>
              <a:rPr lang="en-US" dirty="0" smtClean="0"/>
              <a:t>  As mailbox</a:t>
            </a:r>
            <a:r>
              <a:rPr lang="en-US" baseline="0" dirty="0" smtClean="0"/>
              <a:t> sizes have grown,  mailboxes take longer to move, so administrators have been forced to perform mailbox moves at night and on weekends to minimize disruptions for end users.</a:t>
            </a:r>
          </a:p>
          <a:p>
            <a:endParaRPr lang="en-US" b="1" dirty="0" smtClean="0"/>
          </a:p>
          <a:p>
            <a:r>
              <a:rPr lang="en-US" b="1" dirty="0" smtClean="0"/>
              <a:t>Slide Objective:</a:t>
            </a:r>
          </a:p>
          <a:p>
            <a:pPr defTabSz="931736">
              <a:spcAft>
                <a:spcPts val="339"/>
              </a:spcAft>
              <a:defRPr/>
            </a:pPr>
            <a:r>
              <a:rPr lang="en-US" dirty="0" smtClean="0"/>
              <a:t>Describe how give administrators can use the new online move mailbox process to perform Exchange maintenance and migrations without sacrificing their evenings and weekends. </a:t>
            </a:r>
          </a:p>
          <a:p>
            <a:endParaRPr lang="en-US" b="0" u="none" dirty="0" smtClean="0"/>
          </a:p>
          <a:p>
            <a:r>
              <a:rPr lang="en-US" b="1" u="none" dirty="0" smtClean="0"/>
              <a:t>Talking Points:</a:t>
            </a:r>
          </a:p>
          <a:p>
            <a:pPr marL="0" lvl="1" indent="0" defTabSz="931736">
              <a:spcAft>
                <a:spcPts val="339"/>
              </a:spcAft>
              <a:defRPr/>
            </a:pPr>
            <a:r>
              <a:rPr lang="en-US" b="0" u="none" dirty="0" smtClean="0"/>
              <a:t>   In Exchange 2010</a:t>
            </a:r>
            <a:r>
              <a:rPr lang="en-US" b="0" u="none" baseline="0" dirty="0" smtClean="0"/>
              <a:t> </a:t>
            </a:r>
            <a:r>
              <a:rPr lang="en-US" b="0" u="none" dirty="0" smtClean="0"/>
              <a:t> mailbox</a:t>
            </a:r>
            <a:r>
              <a:rPr lang="en-US" b="0" u="none" baseline="0" dirty="0" smtClean="0"/>
              <a:t> moves can be done in online mode: users remain can send, receive, and read mail while the contents of their mailboxes are moved to a new location.</a:t>
            </a:r>
          </a:p>
          <a:p>
            <a:pPr>
              <a:buFont typeface="Arial" pitchFamily="34" charset="0"/>
              <a:buChar char="•"/>
            </a:pPr>
            <a:r>
              <a:rPr lang="en-US" b="0" u="none" baseline="0" dirty="0" smtClean="0"/>
              <a:t>   Maintenance activities can now be performed during the day, rather than a nighttime or weekend maintenance window.</a:t>
            </a:r>
          </a:p>
          <a:p>
            <a:pPr>
              <a:buFont typeface="Arial" pitchFamily="34" charset="0"/>
              <a:buChar char="•"/>
            </a:pPr>
            <a:r>
              <a:rPr lang="en-US" b="0" u="none" baseline="0" dirty="0" smtClean="0"/>
              <a:t>   Migration to Exchange 2010 (whether Exchange 2010 is deployed on-premise or online) can be accomplished faster and with less end user disruption.</a:t>
            </a:r>
          </a:p>
          <a:p>
            <a:endParaRPr lang="en-US" b="0" u="none"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Autofit/>
          </a:bodyPr>
          <a:lstStyle/>
          <a:p>
            <a:r>
              <a:rPr lang="en-US" b="1" u="none" dirty="0" smtClean="0"/>
              <a:t>Situation:</a:t>
            </a:r>
          </a:p>
          <a:p>
            <a:pPr>
              <a:buFont typeface="Arial" pitchFamily="34" charset="0"/>
              <a:buChar char="•"/>
            </a:pPr>
            <a:r>
              <a:rPr lang="en-US" b="0" u="none" dirty="0" smtClean="0"/>
              <a:t>   Delegated administration has greatly improved with</a:t>
            </a:r>
            <a:r>
              <a:rPr lang="en-US" b="0" u="none" baseline="0" dirty="0" smtClean="0"/>
              <a:t> each release of Exchange Server, but Exchange 2007 still required modification of ACL’s to create specialized administrative roles (i.e. Compliance Officer role).</a:t>
            </a:r>
          </a:p>
          <a:p>
            <a:pPr lvl="0">
              <a:buFont typeface="Arial" pitchFamily="34" charset="0"/>
              <a:buChar char="•"/>
            </a:pPr>
            <a:r>
              <a:rPr lang="en-US" b="0" u="none" baseline="0" dirty="0" smtClean="0"/>
              <a:t>   In Exchange 2003, managing permissions required customization of ACL’s (about 560 ACE’s in total).  A whole whitepaper dedicated to ACL modification.</a:t>
            </a:r>
          </a:p>
          <a:p>
            <a:pPr lvl="0">
              <a:buFont typeface="Arial" pitchFamily="34" charset="0"/>
              <a:buChar char="•"/>
            </a:pPr>
            <a:r>
              <a:rPr lang="en-US" b="0" u="none" baseline="0" dirty="0" smtClean="0"/>
              <a:t>   In Exchange 2007, property sets made it easier, but doing split permissions was still complicated and required ACL modification.  A lengthy E2k7 whitepaper was written how to do this for Unified Messaging.</a:t>
            </a:r>
          </a:p>
          <a:p>
            <a:pPr lvl="0">
              <a:buFont typeface="Arial" pitchFamily="34" charset="0"/>
              <a:buChar char="•"/>
            </a:pPr>
            <a:r>
              <a:rPr lang="en-US" b="0" u="none" baseline="0" dirty="0" smtClean="0"/>
              <a:t>   Permissions were focused on AD objects, and didn’t map 1:1 with tasks.</a:t>
            </a:r>
          </a:p>
          <a:p>
            <a:endParaRPr lang="en-US" b="0" u="none" dirty="0" smtClean="0"/>
          </a:p>
          <a:p>
            <a:r>
              <a:rPr lang="en-US" b="1" dirty="0" smtClean="0"/>
              <a:t>Slide Objective:</a:t>
            </a:r>
          </a:p>
          <a:p>
            <a:r>
              <a:rPr lang="en-US" dirty="0" smtClean="0"/>
              <a:t>Exchange 2010 Role-Base Access Control (RBAC) capabilities allow Exchange administrators to easily create specialized administrative roles.  This delegated administration. </a:t>
            </a:r>
          </a:p>
          <a:p>
            <a:endParaRPr lang="en-US" b="0" u="none" dirty="0" smtClean="0"/>
          </a:p>
          <a:p>
            <a:r>
              <a:rPr lang="en-US" b="1" u="none" dirty="0" smtClean="0"/>
              <a:t>Talking Points:</a:t>
            </a:r>
          </a:p>
          <a:p>
            <a:pPr marL="0" lvl="1" indent="0" defTabSz="931736">
              <a:spcAft>
                <a:spcPts val="339"/>
              </a:spcAft>
              <a:defRPr/>
            </a:pPr>
            <a:r>
              <a:rPr lang="en-US" b="0" u="none" dirty="0" smtClean="0"/>
              <a:t>  Roles-Based</a:t>
            </a:r>
            <a:r>
              <a:rPr lang="en-US" b="0" u="none" baseline="0" dirty="0" smtClean="0"/>
              <a:t> Access Control (RBAC), in Exchange 2010, simplifies the administrators ability to create specialized roles with specialized actions.</a:t>
            </a:r>
          </a:p>
          <a:p>
            <a:pPr>
              <a:buFont typeface="Arial" pitchFamily="34" charset="0"/>
              <a:buChar char="•"/>
            </a:pPr>
            <a:r>
              <a:rPr lang="en-US" b="0" u="none" baseline="0" dirty="0" smtClean="0"/>
              <a:t>  For example:</a:t>
            </a:r>
          </a:p>
          <a:p>
            <a:pPr lvl="2">
              <a:buFont typeface="Arial" pitchFamily="34" charset="0"/>
              <a:buChar char="•"/>
            </a:pPr>
            <a:r>
              <a:rPr lang="en-US" b="0" u="none" baseline="0" dirty="0" smtClean="0"/>
              <a:t>  Creating a helpdesk administrator role who only has the ability to create new mailboxes or change mailbox quota or message size limits.</a:t>
            </a:r>
          </a:p>
          <a:p>
            <a:pPr lvl="2">
              <a:buFont typeface="Arial" pitchFamily="34" charset="0"/>
              <a:buChar char="•"/>
            </a:pPr>
            <a:r>
              <a:rPr lang="en-US" b="0" u="none" baseline="0" dirty="0" smtClean="0"/>
              <a:t>  Creating a specialized Telephony Specialist role, who’s permissions are limited to managing UM dial plans.</a:t>
            </a:r>
          </a:p>
          <a:p>
            <a:pPr lvl="2">
              <a:buFont typeface="Arial" pitchFamily="34" charset="0"/>
              <a:buChar char="•"/>
            </a:pPr>
            <a:r>
              <a:rPr lang="en-US" b="0" u="none" baseline="0" dirty="0" smtClean="0"/>
              <a:t>  Creating a specialized compliance officer role, who’s permissions are limited to performing cross-mailbox searches for legal discovery.</a:t>
            </a:r>
          </a:p>
          <a:p>
            <a:pPr lvl="2">
              <a:buFont typeface="Arial" pitchFamily="34" charset="0"/>
              <a:buChar char="•"/>
            </a:pPr>
            <a:r>
              <a:rPr lang="en-US" b="0" u="none" baseline="0" dirty="0" smtClean="0"/>
              <a:t>  Creating a human resources role, where individuals assigned to this role are only able to update employee contact information.</a:t>
            </a:r>
          </a:p>
          <a:p>
            <a:pPr lvl="2">
              <a:buFont typeface="Arial" pitchFamily="34" charset="0"/>
              <a:buChar char="•"/>
            </a:pPr>
            <a:r>
              <a:rPr lang="en-US" b="0" u="none" baseline="0" dirty="0" smtClean="0"/>
              <a:t>  Creating a branch office administrator role, where they only have permissions to modify details for mailboxes within the specific branch (Organizational Unit or OU).</a:t>
            </a:r>
          </a:p>
          <a:p>
            <a:pPr lvl="0">
              <a:buFont typeface="Arial" pitchFamily="34" charset="0"/>
              <a:buChar char="•"/>
            </a:pPr>
            <a:r>
              <a:rPr lang="en-US" b="0" u="none" baseline="0" dirty="0" smtClean="0"/>
              <a:t>  Roles-Based Access Control is simple to manage.  Administrators will use the Exchange Management Shell to:</a:t>
            </a:r>
          </a:p>
          <a:p>
            <a:pPr lvl="2">
              <a:buFont typeface="Arial" pitchFamily="34" charset="0"/>
              <a:buChar char="•"/>
            </a:pPr>
            <a:r>
              <a:rPr lang="en-US" b="0" u="none" baseline="0" dirty="0" smtClean="0"/>
              <a:t>  Create </a:t>
            </a:r>
            <a:r>
              <a:rPr lang="en-US" b="1" u="none" baseline="0" dirty="0" smtClean="0"/>
              <a:t>Roles</a:t>
            </a:r>
            <a:r>
              <a:rPr lang="en-US" b="0" u="none" baseline="0" dirty="0" smtClean="0"/>
              <a:t> to define/grant the set of operations for a specific user (i.e. ability to create a new mailbox, or set mailbox quota limit).</a:t>
            </a:r>
          </a:p>
          <a:p>
            <a:pPr lvl="2">
              <a:buFont typeface="Arial" pitchFamily="34" charset="0"/>
              <a:buChar char="•"/>
            </a:pPr>
            <a:r>
              <a:rPr lang="en-US" b="0" u="none" baseline="0" dirty="0" smtClean="0"/>
              <a:t>  Define </a:t>
            </a:r>
            <a:r>
              <a:rPr lang="en-US" b="1" u="none" baseline="0" dirty="0" smtClean="0"/>
              <a:t>Scope</a:t>
            </a:r>
            <a:r>
              <a:rPr lang="en-US" b="0" u="none" baseline="0" dirty="0" smtClean="0"/>
              <a:t> of where the operations can be run (i.e. a specific organizational unit, like North America OU or Finance Dept).</a:t>
            </a:r>
          </a:p>
          <a:p>
            <a:pPr marL="334303" lvl="2" indent="-117277" defTabSz="931736">
              <a:spcAft>
                <a:spcPts val="339"/>
              </a:spcAft>
              <a:defRPr/>
            </a:pPr>
            <a:r>
              <a:rPr lang="en-US" b="0" u="none" baseline="0" dirty="0" smtClean="0"/>
              <a:t>  </a:t>
            </a:r>
            <a:r>
              <a:rPr lang="en-US" b="1" u="none" baseline="0" dirty="0" smtClean="0"/>
              <a:t>Assign</a:t>
            </a:r>
            <a:r>
              <a:rPr lang="en-US" b="0" u="none" baseline="0" dirty="0" smtClean="0"/>
              <a:t> the roles and scope to a set of users (i.e. Unified Messaging Admin, Helpdesk Admin, Compliance Officer, etc…).</a:t>
            </a:r>
          </a:p>
          <a:p>
            <a:pPr>
              <a:buFont typeface="Arial" pitchFamily="34" charset="0"/>
              <a:buChar char="•"/>
            </a:pPr>
            <a:r>
              <a:rPr lang="en-US" b="0" u="none" dirty="0" smtClean="0"/>
              <a:t>  What required an entire whitepaper (in</a:t>
            </a:r>
            <a:r>
              <a:rPr lang="en-US" b="0" u="none" baseline="0" dirty="0" smtClean="0"/>
              <a:t> E2k7) to create a specialized Unified Messaging role, can now be done in Exchange 2010 with a single cmdlet in the Exchange Management Shell.</a:t>
            </a:r>
            <a:endParaRPr lang="en-US" b="0" u="none" dirty="0" smtClean="0"/>
          </a:p>
          <a:p>
            <a:endParaRPr lang="en-US" b="0" u="none" dirty="0" smtClean="0"/>
          </a:p>
          <a:p>
            <a:endParaRPr lang="en-US" dirty="0"/>
          </a:p>
        </p:txBody>
      </p:sp>
      <p:sp>
        <p:nvSpPr>
          <p:cNvPr id="4" name="Slide Number Placeholder 3"/>
          <p:cNvSpPr>
            <a:spLocks noGrp="1"/>
          </p:cNvSpPr>
          <p:nvPr>
            <p:ph type="sldNum" sz="quarter" idx="10"/>
          </p:nvPr>
        </p:nvSpPr>
        <p:spPr/>
        <p:txBody>
          <a:bodyPr/>
          <a:lstStyle/>
          <a:p>
            <a:fld id="{8980CB99-47E3-46F4-AAEB-3919FBEFC014}" type="slidenum">
              <a:rPr lang="en-US" smtClean="0">
                <a:latin typeface="Segoe" pitchFamily="34" charset="0"/>
              </a:rPr>
              <a:pPr/>
              <a:t>12</a:t>
            </a:fld>
            <a:endParaRPr lang="en-US" dirty="0">
              <a:latin typeface="Segoe"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lnSpcReduction="10000"/>
          </a:bodyPr>
          <a:lstStyle/>
          <a:p>
            <a:r>
              <a:rPr lang="en-US" b="1" u="none" dirty="0" smtClean="0"/>
              <a:t>Situation:</a:t>
            </a:r>
          </a:p>
          <a:p>
            <a:pPr>
              <a:buFont typeface="Arial" pitchFamily="34" charset="0"/>
              <a:buChar char="•"/>
            </a:pPr>
            <a:r>
              <a:rPr lang="en-US" b="0" u="none" dirty="0" smtClean="0"/>
              <a:t>   The largest percentage of helpdesk</a:t>
            </a:r>
            <a:r>
              <a:rPr lang="en-US" b="0" u="none" baseline="0" dirty="0" smtClean="0"/>
              <a:t> calls incurred by an organization using Exchange include: Distribution Group management, message tracking, changes to personal information in address book, and other similar tasks.</a:t>
            </a:r>
          </a:p>
          <a:p>
            <a:pPr>
              <a:buFont typeface="Arial" pitchFamily="34" charset="0"/>
              <a:buChar char="•"/>
            </a:pPr>
            <a:r>
              <a:rPr lang="en-US" b="0" u="none" baseline="0" dirty="0" smtClean="0"/>
              <a:t>   The annual cost of helpdesk support staff for email systems with 7,500 mailboxes is approximately $20/mailbox.  This cost goes up the smaller the organization.  (“Email Support Staff Requirements and Costs: A Survey of 136 Organizations”, Ferris Research, June 2008).  </a:t>
            </a:r>
          </a:p>
          <a:p>
            <a:endParaRPr lang="en-US" b="1" dirty="0" smtClean="0"/>
          </a:p>
          <a:p>
            <a:r>
              <a:rPr lang="en-US" b="1" dirty="0" smtClean="0"/>
              <a:t>Slide Objective:</a:t>
            </a:r>
          </a:p>
          <a:p>
            <a:r>
              <a:rPr lang="en-US" dirty="0" smtClean="0"/>
              <a:t>Exchange 2010 Role-Base Access Control (RBAC) capabilities allow Exchange administrators to give selective self-management capabilities to end-users.  By moving self-service tasks to end-users, organizations can reduce the costs for helpdesk support, and allow IT staff to focus on more important tasks.</a:t>
            </a:r>
          </a:p>
          <a:p>
            <a:endParaRPr lang="en-US" b="0" u="none" dirty="0" smtClean="0"/>
          </a:p>
          <a:p>
            <a:r>
              <a:rPr lang="en-US" b="1" u="none" dirty="0" smtClean="0"/>
              <a:t>Talking Points:</a:t>
            </a:r>
          </a:p>
          <a:p>
            <a:pPr marL="0" lvl="1" indent="0" defTabSz="931736">
              <a:spcAft>
                <a:spcPts val="339"/>
              </a:spcAft>
              <a:defRPr/>
            </a:pPr>
            <a:r>
              <a:rPr lang="en-US" b="0" u="none" dirty="0" smtClean="0"/>
              <a:t>  Roles-Based</a:t>
            </a:r>
            <a:r>
              <a:rPr lang="en-US" b="0" u="none" baseline="0" dirty="0" smtClean="0"/>
              <a:t> Access Control (RBAC), in Exchange 2010, allows IT administrators to move specific self-service tasks to end-users.</a:t>
            </a:r>
          </a:p>
          <a:p>
            <a:pPr marL="274992" lvl="3" indent="0" defTabSz="931736">
              <a:spcAft>
                <a:spcPts val="339"/>
              </a:spcAft>
              <a:defRPr/>
            </a:pPr>
            <a:r>
              <a:rPr lang="en-US" b="0" u="none" baseline="0" dirty="0" smtClean="0"/>
              <a:t>  Distribution Group management – End-users can create new DG’s, manage memberships and ownership, as well as delete DG’s.</a:t>
            </a:r>
          </a:p>
          <a:p>
            <a:pPr marL="274992" lvl="3" indent="0" defTabSz="931736">
              <a:spcAft>
                <a:spcPts val="339"/>
              </a:spcAft>
              <a:defRPr/>
            </a:pPr>
            <a:r>
              <a:rPr lang="en-US" b="0" u="none" baseline="0" dirty="0" smtClean="0"/>
              <a:t>  Message tracking – End-users can track delivery receipt information of all messages sent</a:t>
            </a:r>
          </a:p>
          <a:p>
            <a:pPr marL="274992" lvl="3" indent="0" defTabSz="931736">
              <a:spcAft>
                <a:spcPts val="339"/>
              </a:spcAft>
              <a:defRPr/>
            </a:pPr>
            <a:r>
              <a:rPr lang="en-US" b="0" u="none" baseline="0" dirty="0" smtClean="0"/>
              <a:t>  Editing personal information in address book – End-users can modify select user information, such as mobile phone number.</a:t>
            </a:r>
          </a:p>
          <a:p>
            <a:pPr marL="0" lvl="1" indent="0" defTabSz="931736">
              <a:spcAft>
                <a:spcPts val="339"/>
              </a:spcAft>
              <a:defRPr/>
            </a:pPr>
            <a:r>
              <a:rPr lang="en-US" b="0" u="none" baseline="0" dirty="0" smtClean="0"/>
              <a:t>  End-user self-service management is performed through a web-based management interface (aka. Exchange Control Panel).</a:t>
            </a:r>
          </a:p>
          <a:p>
            <a:pPr marL="0" lvl="1" indent="0" defTabSz="931736">
              <a:spcAft>
                <a:spcPts val="339"/>
              </a:spcAft>
              <a:defRPr/>
            </a:pPr>
            <a:r>
              <a:rPr lang="en-US" b="0" u="none" baseline="0" dirty="0" smtClean="0"/>
              <a:t>  Other typical end-user tasks/options will be moved from to this web-based management interface, such as: Out of Office, Inbox Rules, Mobile device management, etc…</a:t>
            </a:r>
          </a:p>
          <a:p>
            <a:endParaRPr lang="en-US" dirty="0"/>
          </a:p>
        </p:txBody>
      </p:sp>
      <p:sp>
        <p:nvSpPr>
          <p:cNvPr id="4" name="Slide Number Placeholder 3"/>
          <p:cNvSpPr>
            <a:spLocks noGrp="1"/>
          </p:cNvSpPr>
          <p:nvPr>
            <p:ph type="sldNum" sz="quarter" idx="10"/>
          </p:nvPr>
        </p:nvSpPr>
        <p:spPr/>
        <p:txBody>
          <a:bodyPr/>
          <a:lstStyle/>
          <a:p>
            <a:fld id="{8980CB99-47E3-46F4-AAEB-3919FBEFC014}" type="slidenum">
              <a:rPr lang="en-US" smtClean="0">
                <a:latin typeface="Segoe" pitchFamily="34" charset="0"/>
              </a:rPr>
              <a:pPr/>
              <a:t>13</a:t>
            </a:fld>
            <a:endParaRPr lang="en-US" dirty="0">
              <a:latin typeface="Segoe"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6421" y="4344025"/>
            <a:ext cx="5485158" cy="4114488"/>
          </a:xfrm>
          <a:prstGeom prst="rect">
            <a:avLst/>
          </a:prstGeom>
        </p:spPr>
        <p:txBody>
          <a:bodyPr lIns="89730" tIns="44865" rIns="89730" bIns="44865">
            <a:normAutofit fontScale="92500"/>
          </a:bodyPr>
          <a:lstStyle/>
          <a:p>
            <a:r>
              <a:rPr lang="en-US" b="1" u="none" dirty="0" smtClean="0"/>
              <a:t>Situation</a:t>
            </a:r>
          </a:p>
          <a:p>
            <a:pPr marL="0" lvl="1" defTabSz="914262">
              <a:defRPr/>
            </a:pPr>
            <a:r>
              <a:rPr lang="en-US" dirty="0" smtClean="0"/>
              <a:t>   Employees</a:t>
            </a:r>
            <a:r>
              <a:rPr lang="en-US" baseline="0" dirty="0" smtClean="0"/>
              <a:t> wonder why they can’t get large (multi-gigabyte) storage limits for their work email like they can for their personal email accounts (Hotmail, Yahoo, Google, </a:t>
            </a:r>
            <a:r>
              <a:rPr lang="en-US" baseline="0" dirty="0" err="1" smtClean="0"/>
              <a:t>etc</a:t>
            </a:r>
            <a:r>
              <a:rPr lang="en-US" baseline="0" dirty="0" smtClean="0"/>
              <a:t>).</a:t>
            </a:r>
          </a:p>
          <a:p>
            <a:pPr marL="0" lvl="1" defTabSz="914262">
              <a:defRPr/>
            </a:pPr>
            <a:r>
              <a:rPr lang="en-US" dirty="0" smtClean="0"/>
              <a:t>   Exchange Server 2007 enabled organizations to deploy new storage configurations (Direct Attached storage) and offer larger mailboxes to their employees.</a:t>
            </a:r>
          </a:p>
          <a:p>
            <a:pPr marL="0" lvl="1" defTabSz="914262">
              <a:defRPr/>
            </a:pPr>
            <a:r>
              <a:rPr lang="en-US" dirty="0" smtClean="0"/>
              <a:t>   Storage costs still remain a major expense in most Exchange environments.</a:t>
            </a:r>
          </a:p>
          <a:p>
            <a:endParaRPr lang="en-US" b="0" u="none" dirty="0" smtClean="0"/>
          </a:p>
          <a:p>
            <a:r>
              <a:rPr lang="en-US" b="1" u="none" dirty="0" smtClean="0"/>
              <a:t>Slide objective</a:t>
            </a:r>
            <a:endParaRPr lang="en-US" b="1" u="none" baseline="0" dirty="0" smtClean="0"/>
          </a:p>
          <a:p>
            <a:pPr defTabSz="914262">
              <a:defRPr/>
            </a:pPr>
            <a:r>
              <a:rPr lang="en-US" b="0" u="none" baseline="0" dirty="0" smtClean="0"/>
              <a:t>Emphasize that Exchange 2010 provides administrators unprecedented flexibility in choosing a storage architecture.</a:t>
            </a:r>
          </a:p>
          <a:p>
            <a:endParaRPr lang="en-US" b="0" u="none" dirty="0" smtClean="0"/>
          </a:p>
          <a:p>
            <a:r>
              <a:rPr lang="en-US" b="1" u="none" dirty="0" smtClean="0"/>
              <a:t>Talking points</a:t>
            </a:r>
          </a:p>
          <a:p>
            <a:pPr marL="182880" marR="0" lvl="1" indent="-182880" algn="l" defTabSz="914363" rtl="0" eaLnBrk="1" fontAlgn="auto" latinLnBrk="0" hangingPunct="1">
              <a:lnSpc>
                <a:spcPct val="150000"/>
              </a:lnSpc>
              <a:spcBef>
                <a:spcPts val="0"/>
              </a:spcBef>
              <a:spcAft>
                <a:spcPts val="600"/>
              </a:spcAft>
              <a:buClrTx/>
              <a:buSzTx/>
              <a:buFont typeface="Arial" pitchFamily="34" charset="0"/>
              <a:buChar char="•"/>
              <a:tabLst/>
              <a:defRPr/>
            </a:pPr>
            <a:r>
              <a:rPr lang="en-US" sz="900" kern="1200" baseline="0" dirty="0" smtClean="0">
                <a:solidFill>
                  <a:schemeClr val="tx1"/>
                </a:solidFill>
                <a:latin typeface="Segoe" pitchFamily="34" charset="0"/>
                <a:ea typeface="+mn-ea"/>
                <a:cs typeface="+mn-cs"/>
              </a:rPr>
              <a:t>Exchange 21010 includes improvements to performance, reliability, and high availability that enable a wide range of storage options. Including SAN, DAS, cheaper SATA disks and JBOD (RAID-less) configurations.</a:t>
            </a:r>
          </a:p>
          <a:p>
            <a:pPr marL="182880" marR="0" lvl="1" indent="-182880" algn="l" defTabSz="914363" rtl="0" eaLnBrk="1" fontAlgn="auto" latinLnBrk="0" hangingPunct="1">
              <a:lnSpc>
                <a:spcPct val="150000"/>
              </a:lnSpc>
              <a:spcBef>
                <a:spcPts val="0"/>
              </a:spcBef>
              <a:spcAft>
                <a:spcPts val="600"/>
              </a:spcAft>
              <a:buClrTx/>
              <a:buSzTx/>
              <a:buFont typeface="Arial" pitchFamily="34" charset="0"/>
              <a:buChar char="•"/>
              <a:tabLst/>
              <a:defRPr/>
            </a:pPr>
            <a:r>
              <a:rPr lang="en-US" sz="900" kern="1200" baseline="0" dirty="0" smtClean="0">
                <a:solidFill>
                  <a:schemeClr val="tx1"/>
                </a:solidFill>
                <a:latin typeface="Segoe" pitchFamily="34" charset="0"/>
                <a:ea typeface="+mn-ea"/>
                <a:cs typeface="+mn-cs"/>
              </a:rPr>
              <a:t>Exchange 2010 delivers a 70% reduction in disk IO from Exchange 2007 levels, lowering the bar for minimum disk performance required to run Exchange. </a:t>
            </a:r>
          </a:p>
          <a:p>
            <a:pPr marL="182880" marR="0" lvl="1" indent="-182880" algn="l" defTabSz="914363" rtl="0" eaLnBrk="1" fontAlgn="auto" latinLnBrk="0" hangingPunct="1">
              <a:lnSpc>
                <a:spcPct val="150000"/>
              </a:lnSpc>
              <a:spcBef>
                <a:spcPts val="0"/>
              </a:spcBef>
              <a:spcAft>
                <a:spcPts val="600"/>
              </a:spcAft>
              <a:buClrTx/>
              <a:buSzTx/>
              <a:buFont typeface="Arial" pitchFamily="34" charset="0"/>
              <a:buChar char="•"/>
              <a:tabLst/>
              <a:defRPr/>
            </a:pPr>
            <a:r>
              <a:rPr lang="en-US" sz="900" kern="1200" baseline="0" dirty="0" smtClean="0">
                <a:solidFill>
                  <a:schemeClr val="tx1"/>
                </a:solidFill>
                <a:latin typeface="Segoe" pitchFamily="34" charset="0"/>
                <a:ea typeface="+mn-ea"/>
                <a:cs typeface="+mn-cs"/>
              </a:rPr>
              <a:t>IO patterns are optimized so that disk writes are less </a:t>
            </a:r>
            <a:r>
              <a:rPr lang="en-US" sz="900" kern="1200" baseline="0" dirty="0" err="1" smtClean="0">
                <a:solidFill>
                  <a:schemeClr val="tx1"/>
                </a:solidFill>
                <a:latin typeface="Segoe" pitchFamily="34" charset="0"/>
                <a:ea typeface="+mn-ea"/>
                <a:cs typeface="+mn-cs"/>
              </a:rPr>
              <a:t>bursty</a:t>
            </a:r>
            <a:r>
              <a:rPr lang="en-US" sz="900" kern="1200" baseline="0" dirty="0" smtClean="0">
                <a:solidFill>
                  <a:schemeClr val="tx1"/>
                </a:solidFill>
                <a:latin typeface="Segoe" pitchFamily="34" charset="0"/>
                <a:ea typeface="+mn-ea"/>
                <a:cs typeface="+mn-cs"/>
              </a:rPr>
              <a:t> and more suitable for SATA (desktop class) disks. SATA optimizations is about using cheaper “good enough” disks.</a:t>
            </a:r>
          </a:p>
          <a:p>
            <a:pPr marL="182880" marR="0" lvl="1" indent="-182880" algn="l" defTabSz="914363" rtl="0" eaLnBrk="1" fontAlgn="auto" latinLnBrk="0" hangingPunct="1">
              <a:lnSpc>
                <a:spcPct val="150000"/>
              </a:lnSpc>
              <a:spcBef>
                <a:spcPts val="0"/>
              </a:spcBef>
              <a:spcAft>
                <a:spcPts val="600"/>
              </a:spcAft>
              <a:buClrTx/>
              <a:buSzTx/>
              <a:buFont typeface="Arial" pitchFamily="34" charset="0"/>
              <a:buChar char="•"/>
              <a:tabLst/>
              <a:defRPr/>
            </a:pPr>
            <a:r>
              <a:rPr lang="en-US" sz="900" kern="1200" baseline="0" dirty="0" smtClean="0">
                <a:solidFill>
                  <a:schemeClr val="tx1"/>
                </a:solidFill>
                <a:latin typeface="Segoe" pitchFamily="34" charset="0"/>
                <a:ea typeface="+mn-ea"/>
                <a:cs typeface="+mn-cs"/>
              </a:rPr>
              <a:t>Exchange 2010 is more resilient to storage problems.  When corruption is caused by minor disk faults, Exchange automatically repairs the affected database pages using one of the database copies configured for high availability.</a:t>
            </a:r>
          </a:p>
          <a:p>
            <a:pPr marL="182880" marR="0" lvl="1" indent="-182880" algn="l" defTabSz="914363" rtl="0" eaLnBrk="1" fontAlgn="auto" latinLnBrk="0" hangingPunct="1">
              <a:lnSpc>
                <a:spcPct val="150000"/>
              </a:lnSpc>
              <a:spcBef>
                <a:spcPts val="0"/>
              </a:spcBef>
              <a:spcAft>
                <a:spcPts val="600"/>
              </a:spcAft>
              <a:buClrTx/>
              <a:buSzTx/>
              <a:buFont typeface="Arial" pitchFamily="34" charset="0"/>
              <a:buChar char="•"/>
              <a:tabLst/>
              <a:defRPr/>
            </a:pPr>
            <a:r>
              <a:rPr lang="en-US" sz="900" kern="1200" baseline="0" dirty="0" smtClean="0">
                <a:solidFill>
                  <a:schemeClr val="tx1"/>
                </a:solidFill>
                <a:latin typeface="Segoe" pitchFamily="34" charset="0"/>
                <a:ea typeface="+mn-ea"/>
                <a:cs typeface="+mn-cs"/>
              </a:rPr>
              <a:t>When Exchange 2010 is deployed with 3+ database copies, these low-level performance improvements enable the use of </a:t>
            </a:r>
            <a:r>
              <a:rPr lang="en-US" sz="900" b="1" kern="1200" baseline="0" dirty="0" smtClean="0">
                <a:solidFill>
                  <a:schemeClr val="tx1"/>
                </a:solidFill>
                <a:latin typeface="Segoe" pitchFamily="34" charset="0"/>
                <a:ea typeface="+mn-ea"/>
                <a:cs typeface="+mn-cs"/>
              </a:rPr>
              <a:t>RAID-less</a:t>
            </a:r>
            <a:r>
              <a:rPr lang="en-US" sz="900" kern="1200" baseline="0" dirty="0" smtClean="0">
                <a:solidFill>
                  <a:schemeClr val="tx1"/>
                </a:solidFill>
                <a:latin typeface="Segoe" pitchFamily="34" charset="0"/>
                <a:ea typeface="+mn-ea"/>
                <a:cs typeface="+mn-cs"/>
              </a:rPr>
              <a:t> / </a:t>
            </a:r>
            <a:r>
              <a:rPr lang="en-US" sz="900" b="1" kern="1200" baseline="0" dirty="0" smtClean="0">
                <a:solidFill>
                  <a:schemeClr val="tx1"/>
                </a:solidFill>
                <a:latin typeface="Segoe" pitchFamily="34" charset="0"/>
                <a:ea typeface="+mn-ea"/>
                <a:cs typeface="+mn-cs"/>
              </a:rPr>
              <a:t>JBOD</a:t>
            </a:r>
            <a:r>
              <a:rPr lang="en-US" sz="900" kern="1200" baseline="0" dirty="0" smtClean="0">
                <a:solidFill>
                  <a:schemeClr val="tx1"/>
                </a:solidFill>
                <a:latin typeface="Segoe" pitchFamily="34" charset="0"/>
                <a:ea typeface="+mn-ea"/>
                <a:cs typeface="+mn-cs"/>
              </a:rPr>
              <a:t> storage.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US" sz="900" b="1" i="0" dirty="0" smtClean="0">
                <a:effectLst/>
              </a:rPr>
              <a:t>Situation</a:t>
            </a:r>
          </a:p>
          <a:p>
            <a:pPr marL="0" marR="0" indent="0" algn="l" defTabSz="914363" rtl="0" eaLnBrk="1" fontAlgn="auto" latinLnBrk="0" hangingPunct="1">
              <a:lnSpc>
                <a:spcPct val="90000"/>
              </a:lnSpc>
              <a:spcBef>
                <a:spcPts val="0"/>
              </a:spcBef>
              <a:spcAft>
                <a:spcPts val="333"/>
              </a:spcAft>
              <a:buClrTx/>
              <a:buSzTx/>
              <a:buFontTx/>
              <a:buNone/>
              <a:tabLst/>
              <a:defRPr/>
            </a:pPr>
            <a:r>
              <a:rPr lang="en-US" sz="900" b="0" i="0" dirty="0" smtClean="0">
                <a:effectLst/>
              </a:rPr>
              <a:t>Exchange I/O requirements often result in disks running out of performance before</a:t>
            </a:r>
            <a:r>
              <a:rPr lang="en-US" sz="900" b="0" i="0" baseline="0" dirty="0" smtClean="0">
                <a:effectLst/>
              </a:rPr>
              <a:t> they run out of capacity.</a:t>
            </a:r>
            <a:endParaRPr lang="en-US" sz="900" b="0" i="0" dirty="0" smtClean="0">
              <a:effectLst/>
            </a:endParaRPr>
          </a:p>
          <a:p>
            <a:pPr marL="0" marR="0" indent="0" algn="l" defTabSz="914363" rtl="0" eaLnBrk="1" fontAlgn="auto" latinLnBrk="0" hangingPunct="1">
              <a:lnSpc>
                <a:spcPct val="90000"/>
              </a:lnSpc>
              <a:spcBef>
                <a:spcPts val="0"/>
              </a:spcBef>
              <a:spcAft>
                <a:spcPts val="333"/>
              </a:spcAft>
              <a:buClrTx/>
              <a:buSzTx/>
              <a:buFontTx/>
              <a:buNone/>
              <a:tabLst/>
              <a:defRPr/>
            </a:pPr>
            <a:endParaRPr lang="en-US" sz="900" b="1" i="0" dirty="0" smtClean="0">
              <a:effectLst/>
            </a:endParaRPr>
          </a:p>
          <a:p>
            <a:pPr marL="0" marR="0" indent="0" algn="l" defTabSz="914363" rtl="0" eaLnBrk="1" fontAlgn="auto" latinLnBrk="0" hangingPunct="1">
              <a:lnSpc>
                <a:spcPct val="90000"/>
              </a:lnSpc>
              <a:spcBef>
                <a:spcPts val="0"/>
              </a:spcBef>
              <a:spcAft>
                <a:spcPts val="333"/>
              </a:spcAft>
              <a:buClrTx/>
              <a:buSzTx/>
              <a:buFontTx/>
              <a:buNone/>
              <a:tabLst/>
              <a:defRPr/>
            </a:pPr>
            <a:r>
              <a:rPr lang="en-US" sz="900" b="1" i="0" dirty="0" smtClean="0">
                <a:effectLst/>
              </a:rPr>
              <a:t>Slide objective</a:t>
            </a:r>
          </a:p>
          <a:p>
            <a:pPr marL="0" marR="0" indent="0" algn="l" defTabSz="914363" rtl="0" eaLnBrk="1" fontAlgn="auto" latinLnBrk="0" hangingPunct="1">
              <a:lnSpc>
                <a:spcPct val="90000"/>
              </a:lnSpc>
              <a:spcBef>
                <a:spcPts val="0"/>
              </a:spcBef>
              <a:spcAft>
                <a:spcPts val="333"/>
              </a:spcAft>
              <a:buClrTx/>
              <a:buSzTx/>
              <a:buFontTx/>
              <a:buNone/>
              <a:tabLst/>
              <a:defRPr/>
            </a:pPr>
            <a:r>
              <a:rPr lang="en-US" sz="900" b="0" i="0" dirty="0" smtClean="0">
                <a:effectLst/>
              </a:rPr>
              <a:t>I/O</a:t>
            </a:r>
            <a:r>
              <a:rPr lang="en-US" sz="900" b="0" i="0" baseline="0" dirty="0" smtClean="0">
                <a:effectLst/>
              </a:rPr>
              <a:t> improvements in Exchange 2010 results in the ability to put more mailbox per disk.</a:t>
            </a:r>
            <a:endParaRPr lang="en-US" sz="900" b="0" i="0" dirty="0" smtClean="0">
              <a:effectLst/>
            </a:endParaRPr>
          </a:p>
          <a:p>
            <a:pPr marL="0" marR="0" indent="0" algn="l" defTabSz="914363" rtl="0" eaLnBrk="1" fontAlgn="auto" latinLnBrk="0" hangingPunct="1">
              <a:lnSpc>
                <a:spcPct val="90000"/>
              </a:lnSpc>
              <a:spcBef>
                <a:spcPts val="0"/>
              </a:spcBef>
              <a:spcAft>
                <a:spcPts val="333"/>
              </a:spcAft>
              <a:buClrTx/>
              <a:buSzTx/>
              <a:buFontTx/>
              <a:buNone/>
              <a:tabLst/>
              <a:defRPr/>
            </a:pPr>
            <a:endParaRPr lang="en-US" sz="900" b="1" i="0" dirty="0" smtClean="0">
              <a:effectLst/>
            </a:endParaRPr>
          </a:p>
          <a:p>
            <a:pPr marL="0" marR="0" indent="0" algn="l" defTabSz="914363" rtl="0" eaLnBrk="1" fontAlgn="auto" latinLnBrk="0" hangingPunct="1">
              <a:lnSpc>
                <a:spcPct val="90000"/>
              </a:lnSpc>
              <a:spcBef>
                <a:spcPts val="0"/>
              </a:spcBef>
              <a:spcAft>
                <a:spcPts val="333"/>
              </a:spcAft>
              <a:buClrTx/>
              <a:buSzTx/>
              <a:buFontTx/>
              <a:buNone/>
              <a:tabLst/>
              <a:defRPr/>
            </a:pPr>
            <a:r>
              <a:rPr lang="en-US" sz="900" b="1" i="0" dirty="0" smtClean="0">
                <a:effectLst/>
              </a:rPr>
              <a:t>Talking points</a:t>
            </a:r>
          </a:p>
          <a:p>
            <a:pPr marL="0" marR="0" indent="0" algn="l" defTabSz="914363" rtl="0" eaLnBrk="1" fontAlgn="auto" latinLnBrk="0" hangingPunct="1">
              <a:lnSpc>
                <a:spcPct val="90000"/>
              </a:lnSpc>
              <a:spcBef>
                <a:spcPts val="0"/>
              </a:spcBef>
              <a:spcAft>
                <a:spcPts val="333"/>
              </a:spcAft>
              <a:buClrTx/>
              <a:buSzTx/>
              <a:buFont typeface="Arial" pitchFamily="34" charset="0"/>
              <a:buNone/>
              <a:tabLst/>
              <a:defRPr/>
            </a:pPr>
            <a:r>
              <a:rPr lang="en-US" sz="900" i="0" dirty="0" smtClean="0">
                <a:effectLst/>
              </a:rPr>
              <a:t>IOPS improvements</a:t>
            </a:r>
            <a:r>
              <a:rPr lang="en-US" sz="900" i="0" baseline="0" dirty="0" smtClean="0">
                <a:effectLst/>
              </a:rPr>
              <a:t> result in the ability to put a larger number of mailboxes per disk – the disks will exceed capacity before the performance limits are reached which results in better utilization of the storage.</a:t>
            </a:r>
          </a:p>
          <a:p>
            <a:pPr marL="0" marR="0" indent="0" algn="l" defTabSz="914363" rtl="0" eaLnBrk="1" fontAlgn="auto" latinLnBrk="0" hangingPunct="1">
              <a:lnSpc>
                <a:spcPct val="90000"/>
              </a:lnSpc>
              <a:spcBef>
                <a:spcPts val="0"/>
              </a:spcBef>
              <a:spcAft>
                <a:spcPts val="333"/>
              </a:spcAft>
              <a:buClrTx/>
              <a:buSzTx/>
              <a:buFont typeface="Arial" pitchFamily="34" charset="0"/>
              <a:buNone/>
              <a:tabLst/>
              <a:defRPr/>
            </a:pPr>
            <a:endParaRPr lang="en-US" sz="900" i="0" dirty="0" smtClean="0">
              <a:effectLst/>
            </a:endParaRPr>
          </a:p>
          <a:p>
            <a:pPr marL="0" marR="0" indent="0" algn="l" defTabSz="914363" rtl="0" eaLnBrk="1" fontAlgn="auto" latinLnBrk="0" hangingPunct="1">
              <a:lnSpc>
                <a:spcPct val="90000"/>
              </a:lnSpc>
              <a:spcBef>
                <a:spcPts val="0"/>
              </a:spcBef>
              <a:spcAft>
                <a:spcPts val="333"/>
              </a:spcAft>
              <a:buClrTx/>
              <a:buSzTx/>
              <a:buFont typeface="Arial" pitchFamily="34" charset="0"/>
              <a:buNone/>
              <a:tabLst/>
              <a:defRPr/>
            </a:pPr>
            <a:r>
              <a:rPr lang="en-US" sz="900" i="0" dirty="0" smtClean="0">
                <a:effectLst/>
              </a:rPr>
              <a:t>Data: 250MB Mailbox Size, 3MB DB Cache/user, 12 x 7.2k SATA disks (DB/Logs on same spindles),</a:t>
            </a:r>
            <a:r>
              <a:rPr lang="en-US" sz="900" i="0" dirty="0" smtClean="0"/>
              <a:t> </a:t>
            </a:r>
            <a:r>
              <a:rPr lang="en-US" sz="900" i="0" dirty="0" err="1" smtClean="0"/>
              <a:t>Loadgen</a:t>
            </a:r>
            <a:r>
              <a:rPr lang="en-US" sz="900" i="0" dirty="0" smtClean="0"/>
              <a:t> Outlook 2007 Online Very Heavy Profile, measured at &lt;20ms RPC Average latency</a:t>
            </a:r>
            <a:endParaRPr lang="en-US" sz="900" i="0" dirty="0" smtClean="0">
              <a:effectLst/>
            </a:endParaRPr>
          </a:p>
          <a:p>
            <a:endParaRPr lang="en-US" sz="900" dirty="0" smtClean="0"/>
          </a:p>
          <a:p>
            <a:endParaRPr lang="en-US" sz="900" dirty="0" smtClean="0"/>
          </a:p>
          <a:p>
            <a:endParaRPr lang="en-US" dirty="0" smtClean="0"/>
          </a:p>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r>
              <a:rPr lang="en-US" b="1" kern="1200" dirty="0" smtClean="0">
                <a:solidFill>
                  <a:schemeClr val="tx1"/>
                </a:solidFill>
                <a:latin typeface="Segoe" pitchFamily="34" charset="0"/>
                <a:ea typeface="+mn-ea"/>
                <a:cs typeface="+mn-cs"/>
              </a:rPr>
              <a:t>Situation</a:t>
            </a:r>
          </a:p>
          <a:p>
            <a:r>
              <a:rPr lang="en-US" kern="1200" dirty="0" smtClean="0">
                <a:solidFill>
                  <a:schemeClr val="tx1"/>
                </a:solidFill>
                <a:latin typeface="Segoe" pitchFamily="34" charset="0"/>
                <a:ea typeface="+mn-ea"/>
                <a:cs typeface="+mn-cs"/>
              </a:rPr>
              <a:t>Exchange 2010 makes RAID-less</a:t>
            </a:r>
            <a:r>
              <a:rPr lang="en-US" kern="1200" baseline="0" dirty="0" smtClean="0">
                <a:solidFill>
                  <a:schemeClr val="tx1"/>
                </a:solidFill>
                <a:latin typeface="Segoe" pitchFamily="34" charset="0"/>
                <a:ea typeface="+mn-ea"/>
                <a:cs typeface="+mn-cs"/>
              </a:rPr>
              <a:t> storage a practical option.</a:t>
            </a:r>
          </a:p>
          <a:p>
            <a:endParaRPr lang="en-US" kern="1200" dirty="0" smtClean="0">
              <a:solidFill>
                <a:schemeClr val="tx1"/>
              </a:solidFill>
              <a:latin typeface="Segoe" pitchFamily="34" charset="0"/>
              <a:ea typeface="+mn-ea"/>
              <a:cs typeface="+mn-cs"/>
            </a:endParaRPr>
          </a:p>
          <a:p>
            <a:r>
              <a:rPr lang="en-US" b="1" kern="1200" dirty="0" smtClean="0">
                <a:solidFill>
                  <a:schemeClr val="tx1"/>
                </a:solidFill>
                <a:latin typeface="Segoe" pitchFamily="34" charset="0"/>
                <a:ea typeface="+mn-ea"/>
                <a:cs typeface="+mn-cs"/>
              </a:rPr>
              <a:t>Slide</a:t>
            </a:r>
            <a:r>
              <a:rPr lang="en-US" b="1" kern="1200" baseline="0" dirty="0" smtClean="0">
                <a:solidFill>
                  <a:schemeClr val="tx1"/>
                </a:solidFill>
                <a:latin typeface="Segoe" pitchFamily="34" charset="0"/>
                <a:ea typeface="+mn-ea"/>
                <a:cs typeface="+mn-cs"/>
              </a:rPr>
              <a:t> objective</a:t>
            </a:r>
          </a:p>
          <a:p>
            <a:r>
              <a:rPr lang="en-US" kern="1200" baseline="0" dirty="0" smtClean="0">
                <a:solidFill>
                  <a:schemeClr val="tx1"/>
                </a:solidFill>
                <a:latin typeface="Segoe" pitchFamily="34" charset="0"/>
                <a:ea typeface="+mn-ea"/>
                <a:cs typeface="+mn-cs"/>
              </a:rPr>
              <a:t>Show the possibilities enabled by RAID-less storage.</a:t>
            </a:r>
          </a:p>
          <a:p>
            <a:endParaRPr lang="en-US" kern="1200" baseline="0" dirty="0" smtClean="0">
              <a:solidFill>
                <a:schemeClr val="tx1"/>
              </a:solidFill>
              <a:latin typeface="Segoe" pitchFamily="34" charset="0"/>
              <a:ea typeface="+mn-ea"/>
              <a:cs typeface="+mn-cs"/>
            </a:endParaRPr>
          </a:p>
          <a:p>
            <a:r>
              <a:rPr lang="en-US" b="1" kern="1200" dirty="0" smtClean="0">
                <a:solidFill>
                  <a:schemeClr val="tx1"/>
                </a:solidFill>
                <a:latin typeface="Segoe" pitchFamily="34" charset="0"/>
                <a:ea typeface="+mn-ea"/>
                <a:cs typeface="+mn-cs"/>
              </a:rPr>
              <a:t>Talking points</a:t>
            </a:r>
          </a:p>
          <a:p>
            <a:r>
              <a:rPr lang="en-US" kern="1200" dirty="0" smtClean="0">
                <a:solidFill>
                  <a:schemeClr val="tx1"/>
                </a:solidFill>
                <a:latin typeface="Segoe" pitchFamily="34" charset="0"/>
                <a:ea typeface="+mn-ea"/>
                <a:cs typeface="+mn-cs"/>
              </a:rPr>
              <a:t>We can now start to look at RAID-less storage as an option.</a:t>
            </a:r>
          </a:p>
          <a:p>
            <a:pPr marL="171450" indent="-171450">
              <a:buFont typeface="Arial" pitchFamily="34" charset="0"/>
              <a:buChar char="•"/>
            </a:pPr>
            <a:r>
              <a:rPr lang="en-US" kern="1200" dirty="0" smtClean="0">
                <a:solidFill>
                  <a:schemeClr val="tx1"/>
                </a:solidFill>
                <a:latin typeface="Segoe" pitchFamily="34" charset="0"/>
                <a:ea typeface="+mn-ea"/>
                <a:cs typeface="+mn-cs"/>
              </a:rPr>
              <a:t>Reduces the number of disks that you need for Exchange.</a:t>
            </a:r>
          </a:p>
          <a:p>
            <a:pPr marL="171450" indent="-171450">
              <a:buFont typeface="Arial" pitchFamily="34" charset="0"/>
              <a:buChar char="•"/>
            </a:pPr>
            <a:r>
              <a:rPr lang="en-US" kern="1200" dirty="0" smtClean="0">
                <a:solidFill>
                  <a:schemeClr val="tx1"/>
                </a:solidFill>
                <a:latin typeface="Segoe" pitchFamily="34" charset="0"/>
                <a:ea typeface="+mn-ea"/>
                <a:cs typeface="+mn-cs"/>
              </a:rPr>
              <a:t>By using a JBOD, or just-a-bunch-of-disks configuration, we use one database and log per disk.</a:t>
            </a:r>
          </a:p>
          <a:p>
            <a:pPr marL="171450" indent="-171450">
              <a:buFont typeface="Arial" pitchFamily="34" charset="0"/>
              <a:buChar char="•"/>
            </a:pPr>
            <a:r>
              <a:rPr lang="en-US" kern="1200" dirty="0" smtClean="0">
                <a:solidFill>
                  <a:schemeClr val="tx1"/>
                </a:solidFill>
                <a:latin typeface="Segoe" pitchFamily="34" charset="0"/>
                <a:ea typeface="+mn-ea"/>
                <a:cs typeface="+mn-cs"/>
              </a:rPr>
              <a:t>We then use database copies to provide resilience from disk failures, instead of relying on the RAID configuration.</a:t>
            </a:r>
          </a:p>
          <a:p>
            <a:pPr marL="171450" indent="-171450">
              <a:buFont typeface="Arial" pitchFamily="34" charset="0"/>
              <a:buChar char="•"/>
            </a:pPr>
            <a:r>
              <a:rPr lang="en-US" kern="1200" dirty="0" smtClean="0">
                <a:solidFill>
                  <a:schemeClr val="tx1"/>
                </a:solidFill>
                <a:latin typeface="Segoe" pitchFamily="34" charset="0"/>
                <a:ea typeface="+mn-ea"/>
                <a:cs typeface="+mn-cs"/>
              </a:rPr>
              <a:t>If there’s a failure in one of the disks in the system, the whole database is affected, and it moves to another copy which is on another server.  </a:t>
            </a:r>
          </a:p>
          <a:p>
            <a:pPr marL="171450" indent="-171450">
              <a:buFont typeface="Arial" pitchFamily="34" charset="0"/>
              <a:buChar char="•"/>
            </a:pPr>
            <a:r>
              <a:rPr lang="en-US" kern="1200" dirty="0" smtClean="0">
                <a:solidFill>
                  <a:schemeClr val="tx1"/>
                </a:solidFill>
                <a:latin typeface="Segoe" pitchFamily="34" charset="0"/>
                <a:ea typeface="+mn-ea"/>
                <a:cs typeface="+mn-cs"/>
              </a:rPr>
              <a:t>If</a:t>
            </a:r>
            <a:r>
              <a:rPr lang="en-US" kern="1200" baseline="0" dirty="0" smtClean="0">
                <a:solidFill>
                  <a:schemeClr val="tx1"/>
                </a:solidFill>
                <a:latin typeface="Segoe" pitchFamily="34" charset="0"/>
                <a:ea typeface="+mn-ea"/>
                <a:cs typeface="+mn-cs"/>
              </a:rPr>
              <a:t> </a:t>
            </a:r>
            <a:r>
              <a:rPr lang="en-US" kern="1200" dirty="0" smtClean="0">
                <a:solidFill>
                  <a:schemeClr val="tx1"/>
                </a:solidFill>
                <a:latin typeface="Segoe" pitchFamily="34" charset="0"/>
                <a:ea typeface="+mn-ea"/>
                <a:cs typeface="+mn-cs"/>
              </a:rPr>
              <a:t>there’s just a small problem in one page on a database, Exchange automatically gets the page from a copy of the database and does an in-place repair or patch of the corrupted page:</a:t>
            </a:r>
            <a:r>
              <a:rPr lang="en-US" kern="1200" baseline="0" dirty="0" smtClean="0">
                <a:solidFill>
                  <a:schemeClr val="tx1"/>
                </a:solidFill>
                <a:latin typeface="Segoe" pitchFamily="34" charset="0"/>
                <a:ea typeface="+mn-ea"/>
                <a:cs typeface="+mn-cs"/>
              </a:rPr>
              <a:t> </a:t>
            </a:r>
            <a:r>
              <a:rPr lang="en-US" kern="1200" dirty="0" smtClean="0">
                <a:solidFill>
                  <a:schemeClr val="tx1"/>
                </a:solidFill>
                <a:latin typeface="Segoe" pitchFamily="34" charset="0"/>
                <a:ea typeface="+mn-ea"/>
                <a:cs typeface="+mn-cs"/>
              </a:rPr>
              <a:t>no user effect</a:t>
            </a:r>
            <a:r>
              <a:rPr lang="en-US" kern="1200" baseline="0" dirty="0" smtClean="0">
                <a:solidFill>
                  <a:schemeClr val="tx1"/>
                </a:solidFill>
                <a:latin typeface="Segoe" pitchFamily="34" charset="0"/>
                <a:ea typeface="+mn-ea"/>
                <a:cs typeface="+mn-cs"/>
              </a:rPr>
              <a:t> and nothing admins have to do.</a:t>
            </a:r>
          </a:p>
          <a:p>
            <a:pPr>
              <a:buFont typeface="Arial" charset="0"/>
              <a:buChar char="•"/>
            </a:pPr>
            <a:endParaRPr lang="en-US" kern="1200" baseline="0" dirty="0" smtClean="0">
              <a:solidFill>
                <a:schemeClr val="tx1"/>
              </a:solidFill>
              <a:latin typeface="Segoe" pitchFamily="34" charset="0"/>
              <a:ea typeface="+mn-ea"/>
              <a:cs typeface="+mn-cs"/>
            </a:endParaRPr>
          </a:p>
          <a:p>
            <a:pPr marL="171450" indent="-171450">
              <a:buFont typeface="Arial" pitchFamily="34" charset="0"/>
              <a:buChar char="•"/>
            </a:pPr>
            <a:r>
              <a:rPr lang="en-US" dirty="0" smtClean="0"/>
              <a:t>In JBOD environment being down to a single copy is a threat to data protection. RTM alerted this based on a SCOM roll-up, but </a:t>
            </a:r>
            <a:r>
              <a:rPr lang="en-US" b="1" u="sng" dirty="0" smtClean="0"/>
              <a:t>it is critical</a:t>
            </a:r>
            <a:r>
              <a:rPr lang="en-US" dirty="0" smtClean="0"/>
              <a:t> this condition be detected and alerted, independent of environmental issues.  </a:t>
            </a:r>
            <a:r>
              <a:rPr lang="en-US" dirty="0" err="1" smtClean="0"/>
              <a:t>CheckDatabaseRedundancy</a:t>
            </a:r>
            <a:r>
              <a:rPr lang="en-US" dirty="0" smtClean="0"/>
              <a:t> script is provided</a:t>
            </a:r>
            <a:r>
              <a:rPr lang="en-US" baseline="0" dirty="0" smtClean="0"/>
              <a:t> in Service Pack 1 – There m</a:t>
            </a:r>
            <a:r>
              <a:rPr lang="en-US" dirty="0" smtClean="0"/>
              <a:t>ust be two “non-stale” copies; Incorporates detection logic with suppression; Script checks all databases hosted on a server</a:t>
            </a:r>
          </a:p>
          <a:p>
            <a:pPr>
              <a:buFont typeface="Arial" charset="0"/>
              <a:buChar char="•"/>
            </a:pPr>
            <a:endParaRPr lang="en-US" kern="1200" dirty="0">
              <a:solidFill>
                <a:schemeClr val="tx1"/>
              </a:solidFill>
              <a:latin typeface="Segoe" pitchFamily="34"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67100" y="547688"/>
            <a:ext cx="3244850" cy="2433637"/>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r>
              <a:rPr lang="en-US" dirty="0" smtClean="0"/>
              <a:t>A TechNet Plus subscription is the ultimate resource for IT professionals. TechNet Plus provides convenient access to full-version Microsoft evaluation software—without time limits! The annual subscription also includes Professional Support incidents, a technical information library, and many other resources for evaluating, deploying, and maintaining Microsoft software.</a:t>
            </a:r>
          </a:p>
          <a:p>
            <a:endParaRPr lang="en-US" dirty="0" smtClean="0"/>
          </a:p>
          <a:p>
            <a:pPr rtl="0"/>
            <a:r>
              <a:rPr lang="en-US" b="1" dirty="0" smtClean="0"/>
              <a:t>Subscription Benefits</a:t>
            </a:r>
          </a:p>
          <a:p>
            <a:pPr rtl="0"/>
            <a:r>
              <a:rPr lang="en-US" b="1" dirty="0" smtClean="0"/>
              <a:t>Microsoft software licensed for evaluation purposes.</a:t>
            </a:r>
            <a:r>
              <a:rPr lang="en-US" dirty="0" smtClean="0"/>
              <a:t> Evaluate full-version commercial products without time limits or feature limits, including Microsoft operating systems, servers, and Office System software. With full-version software, you can make informed decisions about new technologies and deployments at your own pace.</a:t>
            </a:r>
          </a:p>
          <a:p>
            <a:pPr rtl="0"/>
            <a:r>
              <a:rPr lang="en-US" b="1" dirty="0" smtClean="0"/>
              <a:t>Beta software</a:t>
            </a:r>
            <a:r>
              <a:rPr lang="en-US" dirty="0" smtClean="0"/>
              <a:t>. Receive pre-release versions of Microsoft operating systems, servers and business applications.</a:t>
            </a:r>
            <a:r>
              <a:rPr lang="en-US" baseline="30000" dirty="0" smtClean="0"/>
              <a:t>1</a:t>
            </a:r>
            <a:endParaRPr lang="en-US" dirty="0" smtClean="0"/>
          </a:p>
          <a:p>
            <a:pPr rtl="0"/>
            <a:r>
              <a:rPr lang="en-US" b="1" dirty="0" smtClean="0"/>
              <a:t>Professional Support Incidents.</a:t>
            </a:r>
            <a:r>
              <a:rPr lang="en-US" dirty="0" smtClean="0"/>
              <a:t> For the toughest technical questions, a TechNet Plus subscription includes two complimentary Professional Support incidents</a:t>
            </a:r>
            <a:r>
              <a:rPr lang="en-US" baseline="30000" dirty="0" smtClean="0"/>
              <a:t>2</a:t>
            </a:r>
            <a:r>
              <a:rPr lang="en-US" dirty="0" smtClean="0"/>
              <a:t> and a 20% discount on additional purchased support incidents</a:t>
            </a:r>
            <a:r>
              <a:rPr lang="en-US" baseline="30000" dirty="0" smtClean="0"/>
              <a:t>3</a:t>
            </a:r>
            <a:r>
              <a:rPr lang="en-US" dirty="0" smtClean="0"/>
              <a:t>. Talk to a Microsoft Support Professional to help resolve mission-critical technical issues fast.</a:t>
            </a:r>
          </a:p>
          <a:p>
            <a:pPr rtl="0"/>
            <a:r>
              <a:rPr lang="en-US" b="1" dirty="0" smtClean="0"/>
              <a:t>Managed Newsgroup Support</a:t>
            </a:r>
            <a:r>
              <a:rPr lang="en-US" dirty="0" smtClean="0"/>
              <a:t>. TechNet Plus provides unlimited access to over 100 Managed Newsgroups. Exchange ideas with other IT Professionals and get expert answers to your technical questions within the next business day—guaranteed.</a:t>
            </a:r>
          </a:p>
          <a:p>
            <a:pPr rtl="0"/>
            <a:r>
              <a:rPr lang="en-US" b="1" dirty="0" smtClean="0"/>
              <a:t>Technical resources for Microsoft products.</a:t>
            </a:r>
            <a:r>
              <a:rPr lang="en-US" dirty="0" smtClean="0"/>
              <a:t> Access the Technical Information Library containing the Microsoft Knowledge Base, security updates, service packs, resource kits, utilities, technical training, and product documentation to keep systems and IT skills up-to-date.</a:t>
            </a:r>
          </a:p>
          <a:p>
            <a:pPr rtl="0"/>
            <a:r>
              <a:rPr lang="en-US" b="1" dirty="0" smtClean="0"/>
              <a:t>Microsoft eLearning courses.</a:t>
            </a:r>
            <a:r>
              <a:rPr lang="en-US" dirty="0" smtClean="0"/>
              <a:t> To prepare for certification or simply to help build your technical skills, TechNet Plus includes a selection of Microsoft eLearning courses for free each quarter.</a:t>
            </a:r>
          </a:p>
          <a:p>
            <a:pPr rtl="0"/>
            <a:r>
              <a:rPr lang="en-US" b="1" dirty="0" smtClean="0"/>
              <a:t>Online Concierge Chat</a:t>
            </a:r>
            <a:r>
              <a:rPr lang="en-US" dirty="0" smtClean="0"/>
              <a:t>. Chat with a Microsoft Search Assistant online for help finding the technical resources you need or for assistance with non-technical questions.</a:t>
            </a:r>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a:t>
            </a:fld>
            <a:endParaRPr lang="en-US" dirty="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21</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r>
              <a:rPr lang="en-US" b="1" dirty="0" smtClean="0"/>
              <a:t>Situation</a:t>
            </a:r>
            <a:r>
              <a:rPr lang="en-US" dirty="0" smtClean="0"/>
              <a:t>:</a:t>
            </a:r>
          </a:p>
          <a:p>
            <a:r>
              <a:rPr lang="en-US" dirty="0" smtClean="0"/>
              <a:t>Customers ar</a:t>
            </a:r>
            <a:r>
              <a:rPr lang="en-US" baseline="0" dirty="0" smtClean="0"/>
              <a:t>e looking for a way to stage an Exchange deployment as well as make the right decisions around securing the platform and reducing surface area for critical, Internet facing capabilities.</a:t>
            </a:r>
            <a:endParaRPr lang="en-US" dirty="0" smtClean="0"/>
          </a:p>
          <a:p>
            <a:endParaRPr lang="en-US" dirty="0" smtClean="0"/>
          </a:p>
          <a:p>
            <a:r>
              <a:rPr lang="en-US" b="1" dirty="0" smtClean="0"/>
              <a:t>Slide Objective</a:t>
            </a:r>
            <a:r>
              <a:rPr lang="en-US" dirty="0" smtClean="0"/>
              <a:t>:</a:t>
            </a:r>
          </a:p>
          <a:p>
            <a:r>
              <a:rPr lang="en-US" dirty="0" smtClean="0"/>
              <a:t>Highlight the flexibility and control a role based deployment model helps reduce</a:t>
            </a:r>
            <a:r>
              <a:rPr lang="en-US" baseline="0" dirty="0" smtClean="0"/>
              <a:t> installation time and ease rollout</a:t>
            </a:r>
            <a:endParaRPr lang="en-US" dirty="0" smtClean="0"/>
          </a:p>
          <a:p>
            <a:endParaRPr lang="en-US" dirty="0" smtClean="0"/>
          </a:p>
          <a:p>
            <a:r>
              <a:rPr lang="en-US" b="1" dirty="0" smtClean="0"/>
              <a:t>Talking Points</a:t>
            </a:r>
            <a:r>
              <a:rPr lang="en-US" dirty="0" smtClean="0"/>
              <a:t>:</a:t>
            </a:r>
          </a:p>
          <a:p>
            <a:pPr marL="0" marR="0" indent="0" algn="l" defTabSz="914363" rtl="0" eaLnBrk="1" fontAlgn="auto" latinLnBrk="0" hangingPunct="1">
              <a:lnSpc>
                <a:spcPct val="90000"/>
              </a:lnSpc>
              <a:spcBef>
                <a:spcPts val="0"/>
              </a:spcBef>
              <a:spcAft>
                <a:spcPts val="333"/>
              </a:spcAft>
              <a:buClrTx/>
              <a:buSzTx/>
              <a:buFontTx/>
              <a:buNone/>
              <a:tabLst/>
              <a:defRPr/>
            </a:pPr>
            <a:r>
              <a:rPr lang="en-US" dirty="0" smtClean="0"/>
              <a:t>Like Exchange 2007, Exchange Server 2010 is a modular system of five server roles–Edge Transport, Hub Transport, Mailbox, Client Access, and Unified Messaging – that reduces the time required for installation; minimizes manual, post-install configuration by the administrator; and limits the surface area available for attack to increase security. Administrators also gain the flexibility to deploy only the features and services necessary on a given server and manage accordingly. All server roles, with the exception of Edge Transport, can be deployed on a single server, and only the Hub Transport and Mailbox server roles are required for Exchange Server installation.</a:t>
            </a:r>
          </a:p>
          <a:p>
            <a:endParaRPr lang="en-US" dirty="0"/>
          </a:p>
        </p:txBody>
      </p:sp>
      <p:sp>
        <p:nvSpPr>
          <p:cNvPr id="4" name="Slide Number Placeholder 3"/>
          <p:cNvSpPr>
            <a:spLocks noGrp="1"/>
          </p:cNvSpPr>
          <p:nvPr>
            <p:ph type="sldNum" sz="quarter" idx="10"/>
          </p:nvPr>
        </p:nvSpPr>
        <p:spPr/>
        <p:txBody>
          <a:bodyPr/>
          <a:lstStyle/>
          <a:p>
            <a:fld id="{8980CB99-47E3-46F4-AAEB-3919FBEFC014}" type="slidenum">
              <a:rPr lang="en-US" smtClean="0">
                <a:latin typeface="Segoe" pitchFamily="34" charset="0"/>
              </a:rPr>
              <a:pPr/>
              <a:t>22</a:t>
            </a:fld>
            <a:endParaRPr lang="en-US" dirty="0">
              <a:latin typeface="Segoe"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pPr fontAlgn="ctr"/>
            <a:r>
              <a:rPr lang="en-US" sz="2400" b="1" dirty="0" smtClean="0"/>
              <a:t>New ECP UI</a:t>
            </a:r>
          </a:p>
          <a:p>
            <a:pPr fontAlgn="ctr"/>
            <a:r>
              <a:rPr lang="en-US" sz="2400" b="0" dirty="0" smtClean="0"/>
              <a:t>Capabilities</a:t>
            </a:r>
            <a:r>
              <a:rPr lang="en-US" sz="2400" b="0" baseline="0" dirty="0" smtClean="0"/>
              <a:t> that were previously available via PowerShell only or available in the EMC which restricted the ability of an IT Pro to delegate these tasks to non-admins via ECP and prevented these tasks from being exposed in management UI for the tenant admin.</a:t>
            </a:r>
            <a:endParaRPr lang="en-US" sz="2400" b="0" dirty="0" smtClean="0"/>
          </a:p>
          <a:p>
            <a:pPr fontAlgn="ctr"/>
            <a:endParaRPr lang="en-US" sz="2400" b="1" dirty="0" smtClean="0"/>
          </a:p>
          <a:p>
            <a:pPr fontAlgn="ctr"/>
            <a:r>
              <a:rPr lang="en-US" sz="2400" b="1" dirty="0" smtClean="0"/>
              <a:t>Improved HA</a:t>
            </a:r>
          </a:p>
          <a:p>
            <a:pPr fontAlgn="ctr"/>
            <a:r>
              <a:rPr lang="en-US" sz="2400" dirty="0" smtClean="0"/>
              <a:t>Improved Continuous Replication (Block Mode)</a:t>
            </a:r>
          </a:p>
          <a:p>
            <a:pPr lvl="1" fontAlgn="ctr"/>
            <a:r>
              <a:rPr lang="en-US" sz="900" kern="1200" dirty="0" smtClean="0">
                <a:solidFill>
                  <a:schemeClr val="tx1"/>
                </a:solidFill>
                <a:effectLst/>
                <a:latin typeface="Segoe" pitchFamily="34" charset="0"/>
                <a:ea typeface="+mn-ea"/>
                <a:cs typeface="+mn-cs"/>
              </a:rPr>
              <a:t>An enhanced version of Continuous Replication which reduces data loss during a failover event. When passive mailbox copies are up to date, as the active database is updated, each update written to the database log file is also shipped to the passive mailbox copies. In the event of a failure, the passive database copy is updated with the latest log updates which minimizes data loss.</a:t>
            </a:r>
            <a:endParaRPr lang="en-US" sz="1800" dirty="0" smtClean="0"/>
          </a:p>
          <a:p>
            <a:pPr fontAlgn="ctr"/>
            <a:r>
              <a:rPr lang="en-US" sz="2400" dirty="0" smtClean="0"/>
              <a:t>Datacenter Resilience</a:t>
            </a:r>
          </a:p>
          <a:p>
            <a:pPr lvl="1" fontAlgn="ctr"/>
            <a:r>
              <a:rPr lang="en-US" sz="1800" dirty="0" smtClean="0"/>
              <a:t>Improved client experience for cross-site failover ( Admin can now control if Outlook will</a:t>
            </a:r>
            <a:r>
              <a:rPr lang="en-US" sz="1800" baseline="0" dirty="0" smtClean="0"/>
              <a:t> redirect cross-site or if it is automatically connected )</a:t>
            </a:r>
            <a:endParaRPr lang="en-US" sz="1800" dirty="0" smtClean="0"/>
          </a:p>
          <a:p>
            <a:pPr lvl="1" fontAlgn="ctr"/>
            <a:r>
              <a:rPr lang="en-US" sz="1800" dirty="0" smtClean="0"/>
              <a:t>Improved support for 2-node Datacenter resilient topologies ( Now supports Datacenter</a:t>
            </a:r>
            <a:r>
              <a:rPr lang="en-US" sz="1800" baseline="0" dirty="0" smtClean="0"/>
              <a:t> Activation Coordinator mode (DAC) Mode with two servers in a DAG )</a:t>
            </a:r>
            <a:endParaRPr lang="en-US" sz="1800" dirty="0" smtClean="0"/>
          </a:p>
          <a:p>
            <a:pPr fontAlgn="ctr"/>
            <a:r>
              <a:rPr lang="en-US" sz="2400" dirty="0" smtClean="0"/>
              <a:t>Quality Improvements</a:t>
            </a:r>
          </a:p>
          <a:p>
            <a:pPr marL="212981" marR="0" lvl="1" indent="-105829" algn="l" defTabSz="914363" rtl="0" eaLnBrk="1" fontAlgn="ctr" latinLnBrk="0" hangingPunct="1">
              <a:lnSpc>
                <a:spcPct val="90000"/>
              </a:lnSpc>
              <a:spcBef>
                <a:spcPts val="0"/>
              </a:spcBef>
              <a:spcAft>
                <a:spcPts val="333"/>
              </a:spcAft>
              <a:buClrTx/>
              <a:buSzTx/>
              <a:buFont typeface="Arial" pitchFamily="34" charset="0"/>
              <a:buChar char="•"/>
              <a:tabLst/>
              <a:defRPr/>
            </a:pPr>
            <a:r>
              <a:rPr lang="en-US" sz="1800" dirty="0" smtClean="0"/>
              <a:t>Faster failovers with improved post-failover client experience (F</a:t>
            </a:r>
            <a:r>
              <a:rPr lang="en-US" sz="1800" kern="1200" dirty="0" smtClean="0">
                <a:solidFill>
                  <a:schemeClr val="tx1"/>
                </a:solidFill>
                <a:effectLst/>
                <a:latin typeface="Segoe" pitchFamily="34" charset="0"/>
                <a:ea typeface="+mn-ea"/>
                <a:cs typeface="+mn-cs"/>
              </a:rPr>
              <a:t>ailover drives the database to a clean shutdown by playing all logs. The mount process then simply brings database up, with no recovery required, which speeds up the failover time. )</a:t>
            </a:r>
          </a:p>
          <a:p>
            <a:pPr lvl="1" fontAlgn="ctr"/>
            <a:r>
              <a:rPr lang="en-US" sz="1800" dirty="0" smtClean="0"/>
              <a:t>Mailbox database redistribution (New script which can</a:t>
            </a:r>
            <a:r>
              <a:rPr lang="en-US" sz="1800" baseline="0" dirty="0" smtClean="0"/>
              <a:t> move</a:t>
            </a:r>
            <a:r>
              <a:rPr lang="en-US" sz="1800" dirty="0" smtClean="0"/>
              <a:t> active mailbox databases back to the copy with the highest activation preference)</a:t>
            </a:r>
          </a:p>
        </p:txBody>
      </p:sp>
      <p:sp>
        <p:nvSpPr>
          <p:cNvPr id="4" name="Slide Number Placeholder 3"/>
          <p:cNvSpPr>
            <a:spLocks noGrp="1"/>
          </p:cNvSpPr>
          <p:nvPr>
            <p:ph type="sldNum" sz="quarter" idx="10"/>
          </p:nvPr>
        </p:nvSpPr>
        <p:spPr/>
        <p:txBody>
          <a:bodyPr/>
          <a:lstStyle/>
          <a:p>
            <a:fld id="{8980CB99-47E3-46F4-AAEB-3919FBEFC014}" type="slidenum">
              <a:rPr lang="en-US" smtClean="0">
                <a:latin typeface="Segoe" pitchFamily="34" charset="0"/>
              </a:rPr>
              <a:pPr/>
              <a:t>23</a:t>
            </a:fld>
            <a:endParaRPr lang="en-US" dirty="0">
              <a:latin typeface="Segoe" pitchFamily="34" charset="0"/>
            </a:endParaRPr>
          </a:p>
        </p:txBody>
      </p:sp>
    </p:spTree>
    <p:extLst>
      <p:ext uri="{BB962C8B-B14F-4D97-AF65-F5344CB8AC3E}">
        <p14:creationId xmlns:p14="http://schemas.microsoft.com/office/powerpoint/2010/main" val="32194039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pPr lvl="0"/>
            <a:r>
              <a:rPr lang="en-US" sz="900" b="1" dirty="0" smtClean="0"/>
              <a:t>Situation:</a:t>
            </a:r>
          </a:p>
          <a:p>
            <a:pPr lvl="0"/>
            <a:r>
              <a:rPr lang="en-US" sz="900" b="0" dirty="0" smtClean="0"/>
              <a:t>Users</a:t>
            </a:r>
            <a:r>
              <a:rPr lang="en-US" sz="900" b="0" baseline="0" dirty="0" smtClean="0"/>
              <a:t> are demanding the freedom to connect from wherever they are</a:t>
            </a:r>
            <a:endParaRPr lang="en-US" sz="900" b="0" dirty="0" smtClean="0"/>
          </a:p>
          <a:p>
            <a:pPr lvl="0"/>
            <a:endParaRPr lang="en-US" sz="900" dirty="0" smtClean="0"/>
          </a:p>
          <a:p>
            <a:pPr lvl="0">
              <a:buFont typeface="Arial" charset="0"/>
              <a:buNone/>
            </a:pPr>
            <a:r>
              <a:rPr lang="en-US" b="1" dirty="0" smtClean="0"/>
              <a:t>Slide Objective:</a:t>
            </a:r>
          </a:p>
          <a:p>
            <a:pPr lvl="0">
              <a:buFont typeface="Arial" charset="0"/>
              <a:buNone/>
            </a:pPr>
            <a:r>
              <a:rPr lang="en-US" sz="900" dirty="0" smtClean="0"/>
              <a:t>Exchange 2010 expands on the investments we made in Exchange 2007...through innovations that help enable greater workforce productivity</a:t>
            </a:r>
            <a:r>
              <a:rPr lang="en-US" sz="900" i="1" dirty="0" smtClean="0"/>
              <a:t> </a:t>
            </a:r>
            <a:r>
              <a:rPr lang="en-US" sz="900" dirty="0" smtClean="0"/>
              <a:t>by giving users the freedom to securely access their business communications....including email…voicemail…and…instant messaging…as well as collaborate effectively...from virtually any platform...web-browser...or device. </a:t>
            </a:r>
          </a:p>
          <a:p>
            <a:pPr lvl="0">
              <a:buFont typeface="Arial" charset="0"/>
              <a:buNone/>
            </a:pPr>
            <a:endParaRPr lang="en-US" sz="900" dirty="0" smtClean="0"/>
          </a:p>
          <a:p>
            <a:pPr lvl="0"/>
            <a:r>
              <a:rPr lang="en-US" sz="900" b="1" dirty="0" smtClean="0"/>
              <a:t>Talking Points:</a:t>
            </a:r>
          </a:p>
          <a:p>
            <a:r>
              <a:rPr lang="en-US" sz="900" dirty="0" smtClean="0"/>
              <a:t>Next…is Anywhere Access. Exchange Server 2010 offers enhancements that can help your users…get more done…by giving them the freedom to securely access their communications…email…voicemail…instant messaging…and more…from virtually any platform…web-browser…or device.  </a:t>
            </a:r>
          </a:p>
          <a:p>
            <a:endParaRPr lang="en-US" sz="900" dirty="0" smtClean="0"/>
          </a:p>
          <a:p>
            <a:r>
              <a:rPr lang="en-US" sz="900" dirty="0" smtClean="0"/>
              <a:t>Exchange continues to be a leader…in empowering mobile workers…by delivering the best…three screen user experience available…through Outlook on the desktop…Outlook Web App via web-browsers…and Exchange ActiveSync for mobile devices.</a:t>
            </a:r>
          </a:p>
          <a:p>
            <a:endParaRPr lang="en-US" sz="900" dirty="0" smtClean="0"/>
          </a:p>
          <a:p>
            <a:r>
              <a:rPr lang="en-US" sz="900" dirty="0" smtClean="0"/>
              <a:t>Your users can realize numerous productivity gains thanks to new features which help them…more easily organize and prioritize the communications in their inboxes...like the enhanced conversation view powered by Exchange 2010.  </a:t>
            </a:r>
          </a:p>
          <a:p>
            <a:endParaRPr lang="en-US" sz="900" dirty="0" smtClean="0"/>
          </a:p>
          <a:p>
            <a:r>
              <a:rPr lang="en-US" sz="900" dirty="0" smtClean="0"/>
              <a:t>Transform your traditional voicemail experience with Exchange 2010…which can replace your aging…and costly voicemail systems…as well as offer new innovations…like speech-to-text previews of received voice messages…and the flexibility for your users to create customized voicemail menus and call handing rules to ensure important calls are given top priority.</a:t>
            </a:r>
          </a:p>
          <a:p>
            <a:endParaRPr lang="en-US" sz="900" dirty="0" smtClean="0"/>
          </a:p>
          <a:p>
            <a:r>
              <a:rPr lang="en-US" sz="900" dirty="0" smtClean="0"/>
              <a:t>Lastly…Exchange 2010 adds a full featured…rich web-based email experience on a range of browsers…including Internet Explorer….Mozilla Firefox…and Apple Safari. We continue to offer native support for virtually every mobile device...including a premium experience with Windows Mobile...through Exchange ActiveSync.   With the mobile device policy advancements found in Exchange 2010...you have a great…out-of-the-box option for delivering mobile email to your workforce without being locked into a specific device or service platform.</a:t>
            </a:r>
          </a:p>
        </p:txBody>
      </p:sp>
      <p:sp>
        <p:nvSpPr>
          <p:cNvPr id="4" name="Slide Number Placeholder 3"/>
          <p:cNvSpPr>
            <a:spLocks noGrp="1"/>
          </p:cNvSpPr>
          <p:nvPr>
            <p:ph type="sldNum" sz="quarter" idx="10"/>
          </p:nvPr>
        </p:nvSpPr>
        <p:spPr/>
        <p:txBody>
          <a:bodyPr/>
          <a:lstStyle/>
          <a:p>
            <a:fld id="{8980CB99-47E3-46F4-AAEB-3919FBEFC014}" type="slidenum">
              <a:rPr lang="en-US" smtClean="0">
                <a:latin typeface="Segoe" pitchFamily="34" charset="0"/>
              </a:rPr>
              <a:pPr/>
              <a:t>24</a:t>
            </a:fld>
            <a:endParaRPr lang="en-US" dirty="0">
              <a:latin typeface="Segoe"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pPr lvl="0">
              <a:buNone/>
            </a:pPr>
            <a:r>
              <a:rPr lang="en-US" b="1" dirty="0" smtClean="0"/>
              <a:t>Situation:</a:t>
            </a:r>
          </a:p>
          <a:p>
            <a:pPr lvl="0">
              <a:buNone/>
            </a:pPr>
            <a:r>
              <a:rPr lang="en-US" dirty="0" smtClean="0"/>
              <a:t>People are getting more and more email.  Inbox overload is now a frequent issue for information workers.  Statistics show that over 10% of IWs feel their email is totally out of control.  Volumes of email are increasing and people need new tools to manage this information or risk “drinking from the fire hose”. Conversation view is designed to specifically address this growing problem of massive amounts of information by allowing users to more directly control their email and put it into context.</a:t>
            </a:r>
          </a:p>
          <a:p>
            <a:pPr marL="4047" lvl="0" indent="-107840" defTabSz="931736">
              <a:spcAft>
                <a:spcPts val="339"/>
              </a:spcAft>
              <a:buNone/>
              <a:defRPr/>
            </a:pPr>
            <a:endParaRPr lang="en-US" b="1" dirty="0" smtClean="0"/>
          </a:p>
          <a:p>
            <a:pPr marL="4047" lvl="0" indent="-107840" defTabSz="931736">
              <a:spcAft>
                <a:spcPts val="339"/>
              </a:spcAft>
              <a:buNone/>
              <a:defRPr/>
            </a:pPr>
            <a:r>
              <a:rPr lang="en-US" b="1" dirty="0" smtClean="0"/>
              <a:t>Slide Objective:</a:t>
            </a:r>
          </a:p>
          <a:p>
            <a:pPr marL="4047" lvl="0" indent="-107840" defTabSz="931736">
              <a:spcAft>
                <a:spcPts val="339"/>
              </a:spcAft>
              <a:buNone/>
              <a:defRPr/>
            </a:pPr>
            <a:r>
              <a:rPr lang="en-US" dirty="0" smtClean="0"/>
              <a:t>The audience should walk away understanding that we provide powerful new ways to filter, view, organize and manage their email.  We provide systems to make them more efficient to handle the larger amount of information they are receiving and set them up to effectively handle and interact with that information.</a:t>
            </a:r>
          </a:p>
          <a:p>
            <a:pPr lvl="1">
              <a:buNone/>
            </a:pPr>
            <a:endParaRPr lang="en-US" b="1" dirty="0" smtClean="0"/>
          </a:p>
          <a:p>
            <a:pPr lvl="0">
              <a:buNone/>
            </a:pPr>
            <a:r>
              <a:rPr lang="en-US" b="1" dirty="0" smtClean="0"/>
              <a:t>Talking Points</a:t>
            </a:r>
            <a:r>
              <a:rPr lang="en-US" b="0" dirty="0" smtClean="0"/>
              <a:t>:</a:t>
            </a:r>
            <a:endParaRPr lang="en-US" dirty="0" smtClean="0"/>
          </a:p>
          <a:p>
            <a:pPr lvl="0">
              <a:buFont typeface="Arial" pitchFamily="34" charset="0"/>
              <a:buChar char="•"/>
            </a:pPr>
            <a:r>
              <a:rPr lang="en-US" dirty="0" smtClean="0"/>
              <a:t> Filters help you find what you’re looking for in a mailbox; and in search results.</a:t>
            </a:r>
          </a:p>
          <a:p>
            <a:pPr lvl="0">
              <a:buFont typeface="Arial" pitchFamily="34" charset="0"/>
              <a:buChar char="•"/>
            </a:pPr>
            <a:r>
              <a:rPr lang="en-US" dirty="0" smtClean="0"/>
              <a:t> Conversation view is a whole new paradigm for how you read your mail that will greatly enhance your productivity.</a:t>
            </a:r>
          </a:p>
          <a:p>
            <a:pPr lvl="0">
              <a:buFont typeface="Arial" pitchFamily="34" charset="0"/>
              <a:buChar char="•"/>
            </a:pPr>
            <a:r>
              <a:rPr lang="en-US" dirty="0" smtClean="0"/>
              <a:t> Conversation view helps you put messages in context knowing both how they fit into the conversation thread as well as if they are a branch of the main conversation.</a:t>
            </a:r>
          </a:p>
          <a:p>
            <a:pPr lvl="0">
              <a:buFont typeface="Arial" pitchFamily="34" charset="0"/>
              <a:buChar char="•"/>
            </a:pPr>
            <a:r>
              <a:rPr lang="en-US" dirty="0" smtClean="0"/>
              <a:t> Conversation view enables you to manage a conversation</a:t>
            </a:r>
            <a:r>
              <a:rPr lang="en-US" baseline="0" dirty="0" smtClean="0"/>
              <a:t> as a single item in your inbox; including moving or “ignoring” all current and future messages within the conversation.</a:t>
            </a:r>
            <a:endParaRPr lang="en-US" dirty="0" smtClean="0"/>
          </a:p>
          <a:p>
            <a:pPr lvl="0"/>
            <a:endParaRPr lang="en-US" dirty="0" smtClean="0"/>
          </a:p>
          <a:p>
            <a:pPr lvl="0"/>
            <a:endParaRPr lang="en-US" dirty="0" smtClean="0"/>
          </a:p>
          <a:p>
            <a:endParaRPr lang="en-US" b="0" u="none" baseline="0" dirty="0" smtClean="0"/>
          </a:p>
          <a:p>
            <a:endParaRPr lang="en-US" dirty="0"/>
          </a:p>
        </p:txBody>
      </p:sp>
      <p:sp>
        <p:nvSpPr>
          <p:cNvPr id="4" name="Slide Number Placeholder 3"/>
          <p:cNvSpPr>
            <a:spLocks noGrp="1"/>
          </p:cNvSpPr>
          <p:nvPr>
            <p:ph type="sldNum" sz="quarter" idx="10"/>
          </p:nvPr>
        </p:nvSpPr>
        <p:spPr/>
        <p:txBody>
          <a:bodyPr/>
          <a:lstStyle/>
          <a:p>
            <a:fld id="{8980CB99-47E3-46F4-AAEB-3919FBEFC014}" type="slidenum">
              <a:rPr lang="en-US" smtClean="0">
                <a:latin typeface="Segoe" pitchFamily="34" charset="0"/>
              </a:rPr>
              <a:pPr/>
              <a:t>25</a:t>
            </a:fld>
            <a:endParaRPr lang="en-US" dirty="0">
              <a:latin typeface="Segoe"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pPr lvl="0">
              <a:buNone/>
            </a:pPr>
            <a:r>
              <a:rPr lang="en-US" b="1" dirty="0" smtClean="0"/>
              <a:t>Situation:</a:t>
            </a:r>
          </a:p>
          <a:p>
            <a:pPr lvl="0">
              <a:buNone/>
            </a:pPr>
            <a:r>
              <a:rPr lang="en-US" dirty="0" smtClean="0"/>
              <a:t>People send embarrassing emails (or worse) to the wrong recipients (think MS email of reporters dossier to that reporter, RNC lobbying efforts though White House accounts, or pharmaceutical email sent out with all recipients names visible); MailTips is designed to make sure your communications are right the first time and to avoid such embarrassing mistakes.</a:t>
            </a:r>
          </a:p>
          <a:p>
            <a:pPr lvl="0">
              <a:buNone/>
            </a:pPr>
            <a:endParaRPr lang="en-US" dirty="0" smtClean="0"/>
          </a:p>
          <a:p>
            <a:pPr marL="4047" lvl="0" indent="-107840" defTabSz="931736">
              <a:spcAft>
                <a:spcPts val="339"/>
              </a:spcAft>
              <a:buNone/>
              <a:defRPr/>
            </a:pPr>
            <a:r>
              <a:rPr lang="en-US" b="1" dirty="0" smtClean="0"/>
              <a:t>Slide Objective:</a:t>
            </a:r>
          </a:p>
          <a:p>
            <a:pPr marL="4047" lvl="0" indent="-107840" defTabSz="931736">
              <a:spcAft>
                <a:spcPts val="339"/>
              </a:spcAft>
              <a:buNone/>
              <a:defRPr/>
            </a:pPr>
            <a:r>
              <a:rPr lang="en-US" dirty="0" smtClean="0"/>
              <a:t>The audience should walk away from this slide seeing that Exchange helps users send more effective messages the first time.  It helps them not send messages to which they will get an OOF response and avoid sending mail to external recipients or large lists of people that might create an embarrassing mistake. </a:t>
            </a:r>
          </a:p>
          <a:p>
            <a:pPr lvl="1"/>
            <a:endParaRPr lang="en-US" b="1" dirty="0" smtClean="0"/>
          </a:p>
          <a:p>
            <a:pPr lvl="0">
              <a:buNone/>
            </a:pPr>
            <a:r>
              <a:rPr lang="en-US" b="1" dirty="0" smtClean="0"/>
              <a:t>Talking Points:</a:t>
            </a:r>
          </a:p>
          <a:p>
            <a:pPr lvl="1"/>
            <a:r>
              <a:rPr lang="en-US" dirty="0" smtClean="0"/>
              <a:t>Know someone is OOF before you send a message (look at the oof and send to the right person from the start).</a:t>
            </a:r>
          </a:p>
          <a:p>
            <a:pPr lvl="1"/>
            <a:r>
              <a:rPr lang="en-US" dirty="0" smtClean="0"/>
              <a:t>Be alerted to important issues like external recipients or large lists of people this will be sent to.</a:t>
            </a:r>
          </a:p>
          <a:p>
            <a:pPr lvl="1"/>
            <a:r>
              <a:rPr lang="en-US" dirty="0" smtClean="0"/>
              <a:t>Know internal rules that will block your message from being sent before you send it (too many attachments, too big of an attachment, recipient can’t receive the message, and other custom rules defined by the system administrator).</a:t>
            </a:r>
          </a:p>
          <a:p>
            <a:pPr lvl="1">
              <a:buNone/>
            </a:pPr>
            <a:endParaRPr lang="en-US" dirty="0" smtClean="0"/>
          </a:p>
          <a:p>
            <a:endParaRPr lang="en-US" b="0" u="none" baseline="0" dirty="0" smtClean="0"/>
          </a:p>
          <a:p>
            <a:endParaRPr lang="en-US" dirty="0"/>
          </a:p>
        </p:txBody>
      </p:sp>
      <p:sp>
        <p:nvSpPr>
          <p:cNvPr id="4" name="Slide Number Placeholder 3"/>
          <p:cNvSpPr>
            <a:spLocks noGrp="1"/>
          </p:cNvSpPr>
          <p:nvPr>
            <p:ph type="sldNum" sz="quarter" idx="10"/>
          </p:nvPr>
        </p:nvSpPr>
        <p:spPr/>
        <p:txBody>
          <a:bodyPr/>
          <a:lstStyle/>
          <a:p>
            <a:fld id="{8980CB99-47E3-46F4-AAEB-3919FBEFC014}" type="slidenum">
              <a:rPr lang="en-US" smtClean="0">
                <a:latin typeface="Segoe" pitchFamily="34" charset="0"/>
              </a:rPr>
              <a:pPr/>
              <a:t>26</a:t>
            </a:fld>
            <a:endParaRPr lang="en-US" dirty="0">
              <a:latin typeface="Segoe"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pPr lvl="0">
              <a:buNone/>
            </a:pPr>
            <a:r>
              <a:rPr lang="en-US" b="1" dirty="0" smtClean="0"/>
              <a:t>Situation</a:t>
            </a:r>
          </a:p>
          <a:p>
            <a:pPr lvl="0">
              <a:buNone/>
            </a:pPr>
            <a:r>
              <a:rPr lang="en-US" b="0" baseline="0" dirty="0" smtClean="0"/>
              <a:t>Users mistakenly send undeliverable email or breach protocol.</a:t>
            </a:r>
          </a:p>
          <a:p>
            <a:pPr lvl="0">
              <a:buNone/>
            </a:pPr>
            <a:endParaRPr lang="en-US" b="0" baseline="0" dirty="0" smtClean="0"/>
          </a:p>
          <a:p>
            <a:pPr lvl="0">
              <a:buNone/>
            </a:pPr>
            <a:r>
              <a:rPr lang="en-US" b="1" baseline="0" dirty="0" smtClean="0"/>
              <a:t>Slide objective</a:t>
            </a:r>
          </a:p>
          <a:p>
            <a:pPr lvl="0">
              <a:buNone/>
            </a:pPr>
            <a:r>
              <a:rPr lang="en-US" b="0" baseline="0" dirty="0" smtClean="0"/>
              <a:t>Show how MailTips can prevent email mistakes and guide users to comply with policy – without restricting mail flow. </a:t>
            </a:r>
          </a:p>
          <a:p>
            <a:pPr lvl="0">
              <a:buNone/>
            </a:pPr>
            <a:endParaRPr lang="en-US" b="0" baseline="0" dirty="0" smtClean="0"/>
          </a:p>
          <a:p>
            <a:pPr lvl="0">
              <a:buNone/>
            </a:pPr>
            <a:r>
              <a:rPr lang="en-US" b="1" baseline="0" dirty="0" smtClean="0"/>
              <a:t>Talking points</a:t>
            </a:r>
          </a:p>
          <a:p>
            <a:pPr lvl="0">
              <a:buFont typeface="Arial" charset="0"/>
              <a:buChar char="•"/>
            </a:pPr>
            <a:r>
              <a:rPr lang="en-US" b="0" baseline="0" dirty="0" smtClean="0"/>
              <a:t>MailTips provides the user with alerts about possible policy violations based on the recipients, attachments and other attributes</a:t>
            </a:r>
          </a:p>
          <a:p>
            <a:pPr lvl="0">
              <a:buFont typeface="Arial" charset="0"/>
              <a:buChar char="•"/>
            </a:pPr>
            <a:r>
              <a:rPr lang="en-US" b="0" baseline="0" dirty="0" smtClean="0"/>
              <a:t>User has option to modify message based on MailTips or proceed with send</a:t>
            </a:r>
          </a:p>
          <a:p>
            <a:pPr lvl="0">
              <a:buFont typeface="Arial" charset="0"/>
              <a:buChar char="•"/>
            </a:pPr>
            <a:r>
              <a:rPr lang="en-US" b="0" baseline="0" dirty="0" smtClean="0"/>
              <a:t>Alerts for:</a:t>
            </a:r>
          </a:p>
          <a:p>
            <a:pPr lvl="1">
              <a:buFont typeface="Arial" charset="0"/>
              <a:buChar char="•"/>
            </a:pPr>
            <a:r>
              <a:rPr lang="en-US" b="0" baseline="0" dirty="0" smtClean="0"/>
              <a:t>When an external recipient is added to the To line or included in a distribution list</a:t>
            </a:r>
          </a:p>
          <a:p>
            <a:pPr lvl="1">
              <a:buFont typeface="Arial" charset="0"/>
              <a:buChar char="•"/>
            </a:pPr>
            <a:r>
              <a:rPr lang="en-US" b="0" baseline="0" dirty="0" smtClean="0"/>
              <a:t>When a message is being sent to a restricted or moderated distribution list; a large audience; or, a person listed as out of the office.</a:t>
            </a:r>
          </a:p>
          <a:p>
            <a:pPr lvl="1">
              <a:buFont typeface="Arial" charset="0"/>
              <a:buChar char="•"/>
            </a:pPr>
            <a:r>
              <a:rPr lang="en-US" b="0" baseline="0" dirty="0" smtClean="0"/>
              <a:t>When an oversized attachment is included (admin sets threshold)  </a:t>
            </a:r>
          </a:p>
          <a:p>
            <a:pPr lvl="0">
              <a:buFont typeface="Arial" charset="0"/>
              <a:buChar char="•"/>
            </a:pPr>
            <a:r>
              <a:rPr lang="en-US" b="0" dirty="0" smtClean="0"/>
              <a:t>Custom MailTips</a:t>
            </a:r>
            <a:r>
              <a:rPr lang="en-US" b="0" baseline="0" dirty="0" smtClean="0"/>
              <a:t> can be created based on receiver. (In the example we see here, the organization wants to remind users that all mail sent to the Legal Department must have a case number.)</a:t>
            </a:r>
          </a:p>
          <a:p>
            <a:pPr lvl="0">
              <a:buFont typeface="Arial" charset="0"/>
              <a:buChar char="•"/>
            </a:pPr>
            <a:r>
              <a:rPr lang="en-US" b="0" baseline="0" dirty="0" smtClean="0"/>
              <a:t>Multiple MailTips can be applied to one email</a:t>
            </a:r>
          </a:p>
          <a:p>
            <a:pPr lvl="0">
              <a:buFont typeface="Arial" charset="0"/>
              <a:buChar char="•"/>
            </a:pPr>
            <a:endParaRPr lang="en-US" b="0" baseline="0" dirty="0" smtClean="0"/>
          </a:p>
          <a:p>
            <a:pPr lvl="0">
              <a:buNone/>
            </a:pPr>
            <a:endParaRPr lang="en-US" b="0"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pPr lvl="0">
              <a:buNone/>
            </a:pPr>
            <a:r>
              <a:rPr lang="en-US" b="1" dirty="0" smtClean="0"/>
              <a:t>Situation:</a:t>
            </a:r>
          </a:p>
          <a:p>
            <a:pPr lvl="0">
              <a:buNone/>
            </a:pPr>
            <a:r>
              <a:rPr lang="en-US" dirty="0" smtClean="0"/>
              <a:t>Unified Messaging</a:t>
            </a:r>
            <a:r>
              <a:rPr lang="en-US" baseline="0" dirty="0" smtClean="0"/>
              <a:t> in Exchange 2007 took a major step towards providing a universal inbox by helping users manage their voicemail and email in the same place. Triaging voicemail remained a task separate from that of email as users had to have speakers available and find themselves a private location to listen to potentially confidential or private voicemails. Providing a simple text based transcription of voicemail provides users a quick and easy way to identify the importance of a voicemail and how to prioritize a response without having to necessarily play the audio over a phone or PC. This becomes particularly valuable when checking in with email and voicemail while on a mobile device or while in a setting, such as a meeting, where listening to a voicemail is not possible.</a:t>
            </a:r>
          </a:p>
          <a:p>
            <a:pPr lvl="0">
              <a:buNone/>
            </a:pPr>
            <a:endParaRPr lang="en-US" dirty="0" smtClean="0"/>
          </a:p>
          <a:p>
            <a:pPr marL="4047" lvl="0" indent="-107840" defTabSz="931736">
              <a:spcAft>
                <a:spcPts val="339"/>
              </a:spcAft>
              <a:buNone/>
              <a:defRPr/>
            </a:pPr>
            <a:r>
              <a:rPr lang="en-US" b="1" dirty="0" smtClean="0"/>
              <a:t>Slide Objective:</a:t>
            </a:r>
          </a:p>
          <a:p>
            <a:pPr marL="4047" lvl="0" indent="-107840" defTabSz="931736">
              <a:spcAft>
                <a:spcPts val="339"/>
              </a:spcAft>
              <a:buNone/>
              <a:defRPr/>
            </a:pPr>
            <a:r>
              <a:rPr lang="en-US" dirty="0" smtClean="0"/>
              <a:t>The audience should walk away understanding that we are taking our past investments in Unified Messaging even further in the next release of Exchange.  With further enhancement of UM to include text-based transcription of voicemail, we provide users more choice when consuming voicemail message and further integrate voicemail into the universal inbox.</a:t>
            </a:r>
          </a:p>
          <a:p>
            <a:pPr lvl="1">
              <a:buNone/>
            </a:pPr>
            <a:endParaRPr lang="en-US" b="1" dirty="0" smtClean="0"/>
          </a:p>
          <a:p>
            <a:pPr lvl="0">
              <a:buNone/>
            </a:pPr>
            <a:r>
              <a:rPr lang="en-US" b="1" dirty="0" smtClean="0"/>
              <a:t>Talking Points</a:t>
            </a:r>
            <a:r>
              <a:rPr lang="en-US" dirty="0" smtClean="0"/>
              <a:t>:</a:t>
            </a:r>
          </a:p>
          <a:p>
            <a:pPr lvl="1"/>
            <a:r>
              <a:rPr lang="en-US" dirty="0" smtClean="0"/>
              <a:t>Text transcription of voicemail within the body of the voicemail message</a:t>
            </a:r>
            <a:r>
              <a:rPr lang="en-US" baseline="0" dirty="0" smtClean="0"/>
              <a:t> in the inbox.</a:t>
            </a:r>
          </a:p>
          <a:p>
            <a:pPr lvl="1"/>
            <a:r>
              <a:rPr lang="en-US" baseline="0" dirty="0" smtClean="0"/>
              <a:t>Embedded media player side-by-side with text transcription to enable users to play voicemail as necessary.</a:t>
            </a:r>
          </a:p>
          <a:p>
            <a:pPr lvl="1"/>
            <a:r>
              <a:rPr lang="en-US" baseline="0" dirty="0" smtClean="0"/>
              <a:t>Inbox rules which trigger on key words and phrases can now apply to voicemail as well as email.</a:t>
            </a:r>
          </a:p>
          <a:p>
            <a:pPr lvl="1"/>
            <a:r>
              <a:rPr lang="en-US" baseline="0" dirty="0" smtClean="0"/>
              <a:t>Confidence level of transcription reflected visually in the text.</a:t>
            </a:r>
          </a:p>
          <a:p>
            <a:pPr marL="4047" lvl="0" indent="-107840" defTabSz="931736">
              <a:spcAft>
                <a:spcPts val="339"/>
              </a:spcAft>
              <a:buNone/>
              <a:defRPr/>
            </a:pPr>
            <a:endParaRPr lang="en-US" b="1" dirty="0" smtClean="0"/>
          </a:p>
          <a:p>
            <a:endParaRPr lang="en-US" dirty="0"/>
          </a:p>
        </p:txBody>
      </p:sp>
      <p:sp>
        <p:nvSpPr>
          <p:cNvPr id="4" name="Slide Number Placeholder 3"/>
          <p:cNvSpPr>
            <a:spLocks noGrp="1"/>
          </p:cNvSpPr>
          <p:nvPr>
            <p:ph type="sldNum" sz="quarter" idx="10"/>
          </p:nvPr>
        </p:nvSpPr>
        <p:spPr/>
        <p:txBody>
          <a:bodyPr/>
          <a:lstStyle/>
          <a:p>
            <a:fld id="{8980CB99-47E3-46F4-AAEB-3919FBEFC014}" type="slidenum">
              <a:rPr lang="en-US" smtClean="0">
                <a:latin typeface="Segoe" pitchFamily="34" charset="0"/>
              </a:rPr>
              <a:pPr/>
              <a:t>29</a:t>
            </a:fld>
            <a:endParaRPr lang="en-US" dirty="0">
              <a:latin typeface="Segoe"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pPr lvl="0">
              <a:buNone/>
            </a:pPr>
            <a:r>
              <a:rPr lang="en-US" b="1" dirty="0" smtClean="0"/>
              <a:t>Situation:</a:t>
            </a:r>
          </a:p>
          <a:p>
            <a:pPr lvl="0">
              <a:buNone/>
            </a:pPr>
            <a:r>
              <a:rPr lang="en-US" dirty="0" smtClean="0"/>
              <a:t>As information overload becomes</a:t>
            </a:r>
            <a:r>
              <a:rPr lang="en-US" baseline="0" dirty="0" smtClean="0"/>
              <a:t> more commonplace, individuals take more advantage of features of Exchange and Outlook such as Inbox Rules to manage how inbound communication is directed to make them most efficient in their daily work.  The integration of voicemail into the Inbox with Unified Messaging brings with it the opportunity to use similar tools to manage how inbound phone calls are processed to further enhance communications with personal auto attendant.</a:t>
            </a:r>
          </a:p>
          <a:p>
            <a:pPr lvl="0">
              <a:buNone/>
            </a:pPr>
            <a:endParaRPr lang="en-US" dirty="0" smtClean="0"/>
          </a:p>
          <a:p>
            <a:pPr marL="4047" lvl="0" indent="-107840" defTabSz="931736">
              <a:spcAft>
                <a:spcPts val="339"/>
              </a:spcAft>
              <a:buNone/>
              <a:defRPr/>
            </a:pPr>
            <a:r>
              <a:rPr lang="en-US" b="1" dirty="0" smtClean="0"/>
              <a:t>Slide Objective:</a:t>
            </a:r>
          </a:p>
          <a:p>
            <a:pPr marL="4047" lvl="0" indent="-107840" defTabSz="931736">
              <a:spcAft>
                <a:spcPts val="339"/>
              </a:spcAft>
              <a:buNone/>
              <a:defRPr/>
            </a:pPr>
            <a:r>
              <a:rPr lang="en-US" dirty="0" smtClean="0"/>
              <a:t>The audience should understand that they have a powerful new way to manage incoming phone calls in a UI and paradigm which is familiar and easy-to-use.  They should feel that they can tailor their voice communication in similar ways to which they have been tailoring email communication over the years with Outlook and Outlook Web Access Inbox Rules.</a:t>
            </a:r>
          </a:p>
          <a:p>
            <a:pPr lvl="0">
              <a:buNone/>
            </a:pPr>
            <a:endParaRPr lang="en-US" b="1" dirty="0" smtClean="0"/>
          </a:p>
          <a:p>
            <a:pPr lvl="0">
              <a:buNone/>
            </a:pPr>
            <a:r>
              <a:rPr lang="en-US" b="1" dirty="0" smtClean="0"/>
              <a:t>Talking Points</a:t>
            </a:r>
            <a:r>
              <a:rPr lang="en-US" b="0" dirty="0" smtClean="0"/>
              <a:t>:</a:t>
            </a:r>
            <a:endParaRPr lang="en-US" dirty="0" smtClean="0"/>
          </a:p>
          <a:p>
            <a:pPr lvl="1"/>
            <a:r>
              <a:rPr lang="en-US" dirty="0" smtClean="0"/>
              <a:t>Create</a:t>
            </a:r>
            <a:r>
              <a:rPr lang="en-US" baseline="0" dirty="0" smtClean="0"/>
              <a:t> rules which present customized menus to individuals or groups (or everyone) allowing you to direct their calls based on tailored options that relate to your business.</a:t>
            </a:r>
          </a:p>
          <a:p>
            <a:pPr lvl="1"/>
            <a:r>
              <a:rPr lang="en-US" baseline="0" dirty="0" smtClean="0"/>
              <a:t>Ensure that top priority communication is routed directly to you via “find me” functionality which can be configured to ring all contact phone numbers sequentially.</a:t>
            </a:r>
          </a:p>
          <a:p>
            <a:pPr lvl="1"/>
            <a:r>
              <a:rPr lang="en-US" dirty="0" smtClean="0"/>
              <a:t>Modify auto attendant simply and easily</a:t>
            </a:r>
            <a:r>
              <a:rPr lang="en-US" baseline="0" dirty="0" smtClean="0"/>
              <a:t> via Outlook or Outlook Web Access whenever required; like setting a custom menu when you are out of the office.</a:t>
            </a:r>
          </a:p>
          <a:p>
            <a:pPr lvl="1"/>
            <a:endParaRPr lang="en-US" baseline="0" dirty="0" smtClean="0"/>
          </a:p>
        </p:txBody>
      </p:sp>
      <p:sp>
        <p:nvSpPr>
          <p:cNvPr id="4" name="Slide Number Placeholder 3"/>
          <p:cNvSpPr>
            <a:spLocks noGrp="1"/>
          </p:cNvSpPr>
          <p:nvPr>
            <p:ph type="sldNum" sz="quarter" idx="10"/>
          </p:nvPr>
        </p:nvSpPr>
        <p:spPr/>
        <p:txBody>
          <a:bodyPr/>
          <a:lstStyle/>
          <a:p>
            <a:fld id="{8980CB99-47E3-46F4-AAEB-3919FBEFC014}" type="slidenum">
              <a:rPr lang="en-US" smtClean="0">
                <a:latin typeface="Segoe" pitchFamily="34" charset="0"/>
              </a:rPr>
              <a:pPr/>
              <a:t>30</a:t>
            </a:fld>
            <a:endParaRPr lang="en-US" dirty="0">
              <a:latin typeface="Segoe"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pPr lvl="0">
              <a:buNone/>
            </a:pPr>
            <a:r>
              <a:rPr lang="en-US" b="1" dirty="0" smtClean="0"/>
              <a:t>Situation:</a:t>
            </a:r>
          </a:p>
          <a:p>
            <a:pPr lvl="0">
              <a:buNone/>
            </a:pPr>
            <a:r>
              <a:rPr lang="en-US" dirty="0" smtClean="0"/>
              <a:t>People use many different platforms</a:t>
            </a:r>
            <a:r>
              <a:rPr lang="en-US" baseline="0" dirty="0" smtClean="0"/>
              <a:t> to communicate these days.  From getting a message on the go on your cell phone to sending out a contract proposal at a desktop; users are looking for ways to keep in better touch as their mobility increases.  Access though Macs, PCs, Web Browsers and Cell phones all are a critical part of the connected infrastructure that allows businesses to increase their productivity and decrease decision making time.  </a:t>
            </a:r>
          </a:p>
          <a:p>
            <a:pPr lvl="0">
              <a:buNone/>
            </a:pPr>
            <a:endParaRPr lang="en-US" baseline="0" dirty="0" smtClean="0"/>
          </a:p>
          <a:p>
            <a:pPr marL="4047" lvl="0" indent="-107840" defTabSz="931736">
              <a:spcAft>
                <a:spcPts val="339"/>
              </a:spcAft>
              <a:buNone/>
              <a:defRPr/>
            </a:pPr>
            <a:r>
              <a:rPr lang="en-US" b="1" dirty="0" smtClean="0"/>
              <a:t>Slide Objective:</a:t>
            </a:r>
          </a:p>
          <a:p>
            <a:pPr marL="4047" lvl="0" indent="-107840" defTabSz="931736">
              <a:spcAft>
                <a:spcPts val="339"/>
              </a:spcAft>
              <a:buNone/>
              <a:defRPr/>
            </a:pPr>
            <a:r>
              <a:rPr lang="en-US" dirty="0" smtClean="0"/>
              <a:t>The Audience should walk away understanding that Exchange is providing the one stop for their communications needs.  Exchange inboxes will be accessible from a wide variety of platforms and technologies.  This broad access to rich Exchange data experiences allows them to be more flexible in their organizations while still having a consistent management story on the administrative side.  This means lower costs with greater support for the platforms their organizations chooses to use; lower cost, greater choice.</a:t>
            </a:r>
          </a:p>
          <a:p>
            <a:pPr lvl="0">
              <a:buNone/>
            </a:pPr>
            <a:endParaRPr lang="en-US" baseline="0" dirty="0" smtClean="0"/>
          </a:p>
          <a:p>
            <a:pPr lvl="0">
              <a:buNone/>
            </a:pPr>
            <a:r>
              <a:rPr lang="en-US" b="1" dirty="0" smtClean="0"/>
              <a:t>Talking Points </a:t>
            </a:r>
            <a:r>
              <a:rPr lang="en-US" dirty="0" smtClean="0"/>
              <a:t>:</a:t>
            </a:r>
          </a:p>
          <a:p>
            <a:pPr lvl="1"/>
            <a:r>
              <a:rPr lang="en-US" dirty="0" smtClean="0"/>
              <a:t>Rich desktop clients are available for both PCs and Macs though Outlook and Entourage.</a:t>
            </a:r>
          </a:p>
          <a:p>
            <a:pPr lvl="1"/>
            <a:r>
              <a:rPr lang="en-US" dirty="0" smtClean="0"/>
              <a:t>Rich web</a:t>
            </a:r>
            <a:r>
              <a:rPr lang="en-US" baseline="0" dirty="0" smtClean="0"/>
              <a:t> browser access to OWA premium is now available for 99% of the browser market. Users can use IE for the premium experience they have come to expect, or use Safari and Firefox for very similar premium experiences. OWA </a:t>
            </a:r>
            <a:r>
              <a:rPr lang="en-US" baseline="0" dirty="0" err="1" smtClean="0"/>
              <a:t>Lite</a:t>
            </a:r>
            <a:r>
              <a:rPr lang="en-US" baseline="0" dirty="0" smtClean="0"/>
              <a:t> is still available for those with restricted bandwidth or accessibility needs.</a:t>
            </a:r>
            <a:endParaRPr lang="en-US" dirty="0" smtClean="0"/>
          </a:p>
          <a:p>
            <a:pPr lvl="1"/>
            <a:r>
              <a:rPr lang="en-US" dirty="0" smtClean="0"/>
              <a:t>Exchange ActiveSync</a:t>
            </a:r>
            <a:r>
              <a:rPr lang="en-US" baseline="0" dirty="0" smtClean="0"/>
              <a:t> (EAS) is fast becoming the standard for Push email to smartphones. For almost any </a:t>
            </a:r>
            <a:r>
              <a:rPr lang="en-US" baseline="0" dirty="0" err="1" smtClean="0"/>
              <a:t>smartphone</a:t>
            </a:r>
            <a:r>
              <a:rPr lang="en-US" baseline="0" dirty="0" smtClean="0"/>
              <a:t> that an organization has decided to support, there is an Exchange ActiveSync enabled client available. </a:t>
            </a:r>
            <a:endParaRPr lang="en-US" dirty="0" smtClean="0"/>
          </a:p>
          <a:p>
            <a:pPr lvl="1"/>
            <a:endParaRPr lang="en-US" dirty="0" smtClean="0"/>
          </a:p>
          <a:p>
            <a:endParaRPr lang="en-US" dirty="0" smtClean="0"/>
          </a:p>
          <a:p>
            <a:pPr marL="4047" lvl="0" indent="-107840" defTabSz="931736">
              <a:spcAft>
                <a:spcPts val="339"/>
              </a:spcAft>
              <a:buNone/>
              <a:defRPr/>
            </a:pPr>
            <a:endParaRPr lang="en-US" b="0" u="none" baseline="0" dirty="0" smtClean="0"/>
          </a:p>
          <a:p>
            <a:endParaRPr lang="en-US" dirty="0"/>
          </a:p>
        </p:txBody>
      </p:sp>
      <p:sp>
        <p:nvSpPr>
          <p:cNvPr id="4" name="Slide Number Placeholder 3"/>
          <p:cNvSpPr>
            <a:spLocks noGrp="1"/>
          </p:cNvSpPr>
          <p:nvPr>
            <p:ph type="sldNum" sz="quarter" idx="10"/>
          </p:nvPr>
        </p:nvSpPr>
        <p:spPr/>
        <p:txBody>
          <a:bodyPr/>
          <a:lstStyle/>
          <a:p>
            <a:fld id="{8980CB99-47E3-46F4-AAEB-3919FBEFC014}" type="slidenum">
              <a:rPr lang="en-US" smtClean="0">
                <a:latin typeface="Segoe" pitchFamily="34" charset="0"/>
              </a:rPr>
              <a:pPr/>
              <a:t>31</a:t>
            </a:fld>
            <a:endParaRPr lang="en-US">
              <a:latin typeface="Segoe"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p>
        </p:txBody>
      </p:sp>
      <p:sp>
        <p:nvSpPr>
          <p:cNvPr id="5" name="Date Placeholder 4"/>
          <p:cNvSpPr>
            <a:spLocks noGrp="1"/>
          </p:cNvSpPr>
          <p:nvPr>
            <p:ph type="dt" idx="11"/>
          </p:nvPr>
        </p:nvSpPr>
        <p:spPr>
          <a:xfrm>
            <a:off x="3884613" y="0"/>
            <a:ext cx="2971800" cy="457200"/>
          </a:xfrm>
          <a:prstGeom prst="rect">
            <a:avLst/>
          </a:prstGeom>
        </p:spPr>
        <p:txBody>
          <a:bodyPr/>
          <a:lstStyle/>
          <a:p>
            <a:fld id="{81331B57-0BE5-4F82-AA58-76F53EFF3ADA}" type="datetime8">
              <a:rPr lang="en-US" smtClean="0"/>
              <a:pPr/>
              <a:t>5/11/2010 6:06 PM</a:t>
            </a:fld>
            <a:endParaRPr lang="en-US" dirty="0"/>
          </a:p>
        </p:txBody>
      </p:sp>
      <p:sp>
        <p:nvSpPr>
          <p:cNvPr id="6" name="Footer Placeholder 5"/>
          <p:cNvSpPr>
            <a:spLocks noGrp="1"/>
          </p:cNvSpPr>
          <p:nvPr>
            <p:ph type="ftr" sz="quarter" idx="12"/>
          </p:nvPr>
        </p:nvSpPr>
        <p:spPr>
          <a:xfrm>
            <a:off x="0" y="8685213"/>
            <a:ext cx="6172200" cy="457200"/>
          </a:xfrm>
          <a:prstGeom prst="rect">
            <a:avLst/>
          </a:prstGeom>
        </p:spPr>
        <p:txBody>
          <a:bodyPr/>
          <a:lstStyle/>
          <a:p>
            <a:r>
              <a:rPr lang="en-US" sz="500"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rPr>
            </a:br>
            <a:r>
              <a:rPr lang="en-US" sz="500" dirty="0" smtClean="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US" b="1" u="none" dirty="0" smtClean="0"/>
              <a:t>Situation: </a:t>
            </a:r>
            <a:r>
              <a:rPr lang="en-US" b="0" u="none" dirty="0" smtClean="0"/>
              <a:t>(demo slide, can be removed if demo can be done)</a:t>
            </a:r>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32</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fontScale="92500" lnSpcReduction="20000"/>
          </a:bodyPr>
          <a:lstStyle/>
          <a:p>
            <a:r>
              <a:rPr lang="en-US" b="1" dirty="0" smtClean="0"/>
              <a:t>Key Information:</a:t>
            </a:r>
          </a:p>
          <a:p>
            <a:r>
              <a:rPr lang="en-US" b="1" dirty="0" smtClean="0"/>
              <a:t>View conversations in context</a:t>
            </a:r>
          </a:p>
          <a:p>
            <a:r>
              <a:rPr lang="en-US" dirty="0" smtClean="0"/>
              <a:t>Conversations</a:t>
            </a:r>
            <a:r>
              <a:rPr lang="en-US" baseline="0" dirty="0" smtClean="0"/>
              <a:t> are grouped together so you can see all the information at once; this provides context to your information. You won’t wonder if there is another message after that one or if you are reading an off-shoot of an original message since all of your messages will be put together in a grouping that makes it easy for you to see all that information at once.</a:t>
            </a:r>
            <a:endParaRPr lang="en-US" dirty="0" smtClean="0"/>
          </a:p>
          <a:p>
            <a:r>
              <a:rPr lang="en-US" b="1" dirty="0" smtClean="0"/>
              <a:t>Hide repeated information</a:t>
            </a:r>
          </a:p>
          <a:p>
            <a:pPr>
              <a:buFont typeface="Arial" pitchFamily="34" charset="0"/>
              <a:buChar char="•"/>
            </a:pPr>
            <a:r>
              <a:rPr lang="en-US" dirty="0" smtClean="0"/>
              <a:t>Conversation view makes the most of your screen space. Things like recipients</a:t>
            </a:r>
            <a:r>
              <a:rPr lang="en-US" baseline="0" dirty="0" smtClean="0"/>
              <a:t> are removed from view for any message you aren’t actively looking at so you get more of the message and less of the repeated information.</a:t>
            </a:r>
          </a:p>
          <a:p>
            <a:pPr>
              <a:buFont typeface="Arial" pitchFamily="34" charset="0"/>
              <a:buChar char="•"/>
            </a:pPr>
            <a:r>
              <a:rPr lang="en-US" baseline="0" dirty="0" smtClean="0"/>
              <a:t>Speaking of repeated information, each message show you that; just the message. No longer will there be lots of “RE” or chevrons “&gt;” in your email. You also won’t look at a reply that is showing you the same thing as the message right below it; each message show you only its new information.</a:t>
            </a:r>
          </a:p>
          <a:p>
            <a:pPr>
              <a:buFont typeface="Arial" pitchFamily="34" charset="0"/>
              <a:buChar char="•"/>
            </a:pPr>
            <a:r>
              <a:rPr lang="en-US" dirty="0" smtClean="0"/>
              <a:t>Read messages are also automatically collapsed so you don’t waste time re-reading an</a:t>
            </a:r>
            <a:r>
              <a:rPr lang="en-US" baseline="0" dirty="0" smtClean="0"/>
              <a:t> email </a:t>
            </a:r>
            <a:r>
              <a:rPr lang="en-US" dirty="0" smtClean="0"/>
              <a:t>while messages that</a:t>
            </a:r>
            <a:r>
              <a:rPr lang="en-US" baseline="0" dirty="0" smtClean="0"/>
              <a:t> haven’t been read yet show up in bold and are expanded so you can easily read them.</a:t>
            </a:r>
            <a:endParaRPr lang="en-US" dirty="0" smtClean="0"/>
          </a:p>
          <a:p>
            <a:pPr>
              <a:buFont typeface="Arial" pitchFamily="34" charset="0"/>
              <a:buChar char="•"/>
            </a:pPr>
            <a:r>
              <a:rPr lang="en-US" dirty="0" smtClean="0"/>
              <a:t>The subject</a:t>
            </a:r>
            <a:r>
              <a:rPr lang="en-US" baseline="0" dirty="0" smtClean="0"/>
              <a:t> line is something that is a constant throughout your whole conversation; so it’s been moved to the top of the whole reading pane and left out of each particular message where it would just be repeated over and over again, taking up space.</a:t>
            </a:r>
            <a:endParaRPr lang="en-US" dirty="0" smtClean="0"/>
          </a:p>
          <a:p>
            <a:endParaRPr lang="en-US" dirty="0" smtClean="0"/>
          </a:p>
          <a:p>
            <a:r>
              <a:rPr lang="en-US" b="1" dirty="0" smtClean="0"/>
              <a:t>View all messages</a:t>
            </a:r>
          </a:p>
          <a:p>
            <a:pPr>
              <a:buFont typeface="Arial" pitchFamily="34" charset="0"/>
              <a:buChar char="•"/>
            </a:pPr>
            <a:r>
              <a:rPr lang="en-US" dirty="0" smtClean="0"/>
              <a:t>Conversation view allows you to see all messages in a conversation, regardless of where you put them—a folder, sub-folder, </a:t>
            </a:r>
            <a:r>
              <a:rPr lang="en-US" baseline="0" dirty="0" smtClean="0"/>
              <a:t>even sent and deleted items show up—so you get the entire context of the conversation. Deleted items show with a strike through so you know you deleted them (as well as labeling them in the message list) and sent items are in italics, again drawing your attention to their special situation.</a:t>
            </a:r>
          </a:p>
          <a:p>
            <a:pPr>
              <a:buFont typeface="Arial" pitchFamily="34" charset="0"/>
              <a:buChar char="•"/>
            </a:pPr>
            <a:r>
              <a:rPr lang="en-US" baseline="0" dirty="0" smtClean="0"/>
              <a:t>The reply trail also allows you to see which messages are being replied to so when a conversation forks, you know which split in the conversation you are looking at.</a:t>
            </a:r>
          </a:p>
          <a:p>
            <a:endParaRPr lang="en-US" dirty="0" smtClean="0"/>
          </a:p>
          <a:p>
            <a:endParaRPr lang="en-US" dirty="0" smtClean="0"/>
          </a:p>
          <a:p>
            <a:endParaRPr lang="en-US" dirty="0" smtClean="0"/>
          </a:p>
          <a:p>
            <a:r>
              <a:rPr lang="en-US" b="1" dirty="0" smtClean="0"/>
              <a:t>Slide Takeaways:</a:t>
            </a:r>
          </a:p>
          <a:p>
            <a:r>
              <a:rPr lang="en-US" dirty="0" smtClean="0"/>
              <a:t>The new Outlook Web App conversation view gives users a broad set of powerful</a:t>
            </a:r>
            <a:r>
              <a:rPr lang="en-US" baseline="0" dirty="0" smtClean="0"/>
              <a:t> tools to help them better manage the growing amount of messages they receive every day.</a:t>
            </a:r>
            <a:endParaRPr lang="en-US"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33</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fontScale="92500" lnSpcReduction="20000"/>
          </a:bodyPr>
          <a:lstStyle/>
          <a:p>
            <a:r>
              <a:rPr lang="en-US" b="1" dirty="0" smtClean="0"/>
              <a:t>Take action on conversations</a:t>
            </a:r>
          </a:p>
          <a:p>
            <a:pPr>
              <a:buFont typeface="Arial" pitchFamily="34" charset="0"/>
              <a:buChar char="•"/>
            </a:pPr>
            <a:r>
              <a:rPr lang="en-US" dirty="0" smtClean="0"/>
              <a:t>Conversation</a:t>
            </a:r>
            <a:r>
              <a:rPr lang="en-US" baseline="0" dirty="0" smtClean="0"/>
              <a:t> actions allow users to take action on an entire conversation. This goes beyond the ability to just mark an entire conversation as read or drag it from the list view over to a folder. We’ve built in logic to look at your action (like Ign</a:t>
            </a:r>
            <a:r>
              <a:rPr lang="en-US" dirty="0" smtClean="0"/>
              <a:t>ore in this case) and create a</a:t>
            </a:r>
            <a:r>
              <a:rPr lang="en-US" baseline="0" dirty="0" smtClean="0"/>
              <a:t> server side rule to perform that action with any messages that come in as part of the same conversation. Once you’ve decided you don’t want to read any more in that conversation, you won’t see any more if it.</a:t>
            </a:r>
            <a:endParaRPr lang="en-US"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34</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b="1" dirty="0" smtClean="0"/>
              <a:t>Key Information:</a:t>
            </a:r>
          </a:p>
          <a:p>
            <a:pPr>
              <a:buFont typeface="Arial" pitchFamily="34" charset="0"/>
              <a:buChar char="•"/>
            </a:pPr>
            <a:r>
              <a:rPr lang="en-US" dirty="0" smtClean="0"/>
              <a:t>Outlook Web App allows users to set their presence.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Contacts are now</a:t>
            </a:r>
            <a:r>
              <a:rPr lang="en-US" baseline="0" dirty="0" smtClean="0"/>
              <a:t> listed right in your folder view, giving you easy access to your groups of contacts.</a:t>
            </a:r>
          </a:p>
          <a:p>
            <a:pPr>
              <a:buFont typeface="Arial" pitchFamily="34" charset="0"/>
              <a:buChar char="•"/>
            </a:pPr>
            <a:r>
              <a:rPr lang="en-US" dirty="0" smtClean="0"/>
              <a:t>You can</a:t>
            </a:r>
            <a:r>
              <a:rPr lang="en-US" baseline="0" dirty="0" smtClean="0"/>
              <a:t> see the presence of your contacts all throughout Outlook Web App—from the contacts list to the from, to, and CC lines of an email.</a:t>
            </a:r>
          </a:p>
          <a:p>
            <a:pPr>
              <a:buFont typeface="Arial" pitchFamily="34" charset="0"/>
              <a:buChar char="•"/>
            </a:pPr>
            <a:r>
              <a:rPr lang="en-US" baseline="0" dirty="0" smtClean="0"/>
              <a:t>You can start a chat with someone from anywhere you see their presence. Even their Global Address List (GAL) card lets you start a chat with them or add them to your contacts list.</a:t>
            </a:r>
            <a:endParaRPr lang="en-US" dirty="0" smtClean="0"/>
          </a:p>
          <a:p>
            <a:pPr>
              <a:buFont typeface="Arial" pitchFamily="34" charset="0"/>
              <a:buChar char="•"/>
            </a:pPr>
            <a:r>
              <a:rPr lang="en-US" dirty="0" smtClean="0"/>
              <a:t>Outlook Web App </a:t>
            </a:r>
            <a:r>
              <a:rPr lang="en-US" baseline="0" dirty="0" smtClean="0"/>
              <a:t>IM makes sure that just because you are logged into Outlook Web App, you aren’t logged out from other locations. You can receive IMs at multiple locations and the one you respond from is the one where the conversation will continue. </a:t>
            </a:r>
            <a:endParaRPr lang="en-US" dirty="0" smtClean="0"/>
          </a:p>
          <a:p>
            <a:pPr>
              <a:buFont typeface="Arial" pitchFamily="34" charset="0"/>
              <a:buChar char="•"/>
            </a:pPr>
            <a:endParaRPr lang="en-US" dirty="0" smtClean="0"/>
          </a:p>
          <a:p>
            <a:endParaRPr lang="en-US" dirty="0" smtClean="0"/>
          </a:p>
          <a:p>
            <a:r>
              <a:rPr lang="en-US" b="1" dirty="0" smtClean="0"/>
              <a:t>Slide Takeaways:</a:t>
            </a:r>
          </a:p>
          <a:p>
            <a:r>
              <a:rPr lang="en-US" dirty="0" smtClean="0"/>
              <a:t>Outlook Web App now give users the ability to set their presence as well as send and receive</a:t>
            </a:r>
            <a:r>
              <a:rPr lang="en-US" baseline="0" dirty="0" smtClean="0"/>
              <a:t> instant messages.</a:t>
            </a:r>
            <a:endParaRPr lang="en-US" dirty="0" smtClean="0"/>
          </a:p>
          <a:p>
            <a:endParaRPr lang="en-US" dirty="0"/>
          </a:p>
        </p:txBody>
      </p:sp>
      <p:sp>
        <p:nvSpPr>
          <p:cNvPr id="4" name="Slide Number Placeholder 3"/>
          <p:cNvSpPr>
            <a:spLocks noGrp="1"/>
          </p:cNvSpPr>
          <p:nvPr>
            <p:ph type="sldNum" sz="quarter" idx="10"/>
          </p:nvPr>
        </p:nvSpPr>
        <p:spPr/>
        <p:txBody>
          <a:bodyPr/>
          <a:lstStyle/>
          <a:p>
            <a:fld id="{492EC056-B618-4B5E-9DDD-08EAE84925DD}" type="slidenum">
              <a:rPr lang="en-US" smtClean="0"/>
              <a:pPr/>
              <a:t>35</a:t>
            </a:fld>
            <a:endParaRPr lang="en-US"/>
          </a:p>
        </p:txBody>
      </p:sp>
    </p:spTree>
    <p:extLst>
      <p:ext uri="{BB962C8B-B14F-4D97-AF65-F5344CB8AC3E}">
        <p14:creationId xmlns:p14="http://schemas.microsoft.com/office/powerpoint/2010/main" val="1506180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US" b="1" u="none" dirty="0" smtClean="0"/>
              <a:t>Situation: </a:t>
            </a:r>
            <a:r>
              <a:rPr lang="en-US" b="0" u="none" dirty="0" smtClean="0"/>
              <a:t>(demo slide, can be removed if demo can be done)</a:t>
            </a:r>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36</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US" b="1" u="none" dirty="0" smtClean="0"/>
              <a:t>Situation: </a:t>
            </a:r>
            <a:r>
              <a:rPr lang="en-US" b="0" u="none" dirty="0" smtClean="0"/>
              <a:t>(demo slide, can be removed if demo can be done)</a:t>
            </a:r>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37</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US" b="1" u="none" dirty="0" smtClean="0"/>
              <a:t>Situation: </a:t>
            </a:r>
            <a:r>
              <a:rPr lang="en-US" b="0" u="none" dirty="0" smtClean="0"/>
              <a:t>(demo slide, can be removed if demo can be done)</a:t>
            </a:r>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38</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US" b="1" u="none" dirty="0" smtClean="0"/>
              <a:t>Situation: </a:t>
            </a:r>
            <a:r>
              <a:rPr lang="en-US" b="0" u="none" dirty="0" smtClean="0"/>
              <a:t>(demo slide, can be removed if demo can be done)</a:t>
            </a:r>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39</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r>
              <a:rPr lang="en-US" b="1" dirty="0" smtClean="0"/>
              <a:t>Situation</a:t>
            </a:r>
          </a:p>
          <a:p>
            <a:endParaRPr lang="en-US" b="1" dirty="0" smtClean="0"/>
          </a:p>
          <a:p>
            <a:r>
              <a:rPr lang="en-US" b="1" dirty="0" smtClean="0"/>
              <a:t>Slide objective</a:t>
            </a:r>
          </a:p>
          <a:p>
            <a:endParaRPr lang="en-US" b="1" dirty="0" smtClean="0"/>
          </a:p>
          <a:p>
            <a:r>
              <a:rPr lang="en-US" b="1" dirty="0" smtClean="0"/>
              <a:t>Talking</a:t>
            </a:r>
            <a:r>
              <a:rPr lang="en-US" b="1" baseline="0" dirty="0" smtClean="0"/>
              <a:t> points</a:t>
            </a:r>
            <a:endParaRPr lang="en-US" b="1"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40</a:t>
            </a:fld>
            <a:endParaRPr lang="en-US" dirty="0">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41</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r>
              <a:rPr lang="en-US" b="1" dirty="0" smtClean="0"/>
              <a:t>Situation</a:t>
            </a:r>
          </a:p>
          <a:p>
            <a:r>
              <a:rPr lang="en-US" dirty="0" smtClean="0"/>
              <a:t>Customers are facing</a:t>
            </a:r>
            <a:r>
              <a:rPr lang="en-US" baseline="0" dirty="0" smtClean="0"/>
              <a:t> a range of strategic business challenges in their effort to compete in this new world of work</a:t>
            </a:r>
            <a:endParaRPr lang="en-US" dirty="0" smtClean="0"/>
          </a:p>
          <a:p>
            <a:endParaRPr lang="en-US" dirty="0" smtClean="0"/>
          </a:p>
          <a:p>
            <a:pPr lvl="0">
              <a:buFont typeface="Arial" charset="0"/>
              <a:buNone/>
            </a:pPr>
            <a:r>
              <a:rPr lang="en-US" b="1" baseline="0" dirty="0" smtClean="0"/>
              <a:t>Slide objective</a:t>
            </a:r>
            <a:endParaRPr lang="en-US" b="0" baseline="0" dirty="0" smtClean="0"/>
          </a:p>
          <a:p>
            <a:pPr lvl="0">
              <a:buFont typeface="Arial" charset="0"/>
              <a:buNone/>
            </a:pPr>
            <a:r>
              <a:rPr lang="en-US" b="0" baseline="0" dirty="0" smtClean="0"/>
              <a:t>Set context and understand of the key customer pain points we are seeking to help address with our investments in Exchange 2010</a:t>
            </a:r>
          </a:p>
          <a:p>
            <a:endParaRPr lang="en-US" dirty="0" smtClean="0"/>
          </a:p>
          <a:p>
            <a:r>
              <a:rPr lang="en-US" b="1" dirty="0" smtClean="0"/>
              <a:t>Talking points</a:t>
            </a:r>
          </a:p>
          <a:p>
            <a:pPr>
              <a:buFont typeface="Arial" pitchFamily="34" charset="0"/>
              <a:buChar char="•"/>
            </a:pPr>
            <a:r>
              <a:rPr lang="en-US" sz="900" dirty="0" smtClean="0"/>
              <a:t> It should come as no surprise</a:t>
            </a:r>
            <a:r>
              <a:rPr lang="en-US" sz="900" baseline="0" dirty="0" smtClean="0"/>
              <a:t> </a:t>
            </a:r>
            <a:r>
              <a:rPr lang="en-US" sz="900" dirty="0" smtClean="0"/>
              <a:t>that companies of any size</a:t>
            </a:r>
            <a:r>
              <a:rPr lang="en-US" sz="900" baseline="0" dirty="0" smtClean="0"/>
              <a:t> </a:t>
            </a:r>
            <a:r>
              <a:rPr lang="en-US" sz="900" dirty="0" smtClean="0"/>
              <a:t>are faced with a number of strategic business challenges</a:t>
            </a:r>
            <a:r>
              <a:rPr lang="en-US" sz="900" baseline="0" dirty="0" smtClean="0"/>
              <a:t> </a:t>
            </a:r>
            <a:r>
              <a:rPr lang="en-US" sz="900" dirty="0" smtClean="0"/>
              <a:t>as these organizations seek to compete in this new world of work.</a:t>
            </a:r>
          </a:p>
          <a:p>
            <a:pPr marL="0" marR="0" indent="0" algn="l" defTabSz="914363" rtl="0" eaLnBrk="1" fontAlgn="auto" latinLnBrk="0" hangingPunct="1">
              <a:lnSpc>
                <a:spcPct val="90000"/>
              </a:lnSpc>
              <a:spcBef>
                <a:spcPts val="0"/>
              </a:spcBef>
              <a:spcAft>
                <a:spcPts val="333"/>
              </a:spcAft>
              <a:buClrTx/>
              <a:buSzTx/>
              <a:buFont typeface="Arial" pitchFamily="34" charset="0"/>
              <a:buChar char="•"/>
              <a:tabLst/>
              <a:defRPr/>
            </a:pPr>
            <a:r>
              <a:rPr lang="en-US" sz="900" dirty="0" smtClean="0"/>
              <a:t> This includes</a:t>
            </a:r>
            <a:r>
              <a:rPr lang="en-US" sz="900" baseline="0" dirty="0" smtClean="0"/>
              <a:t> </a:t>
            </a:r>
            <a:r>
              <a:rPr lang="en-US" sz="900" dirty="0" smtClean="0"/>
              <a:t>transforming IT into a strategic and competitive asset</a:t>
            </a:r>
            <a:r>
              <a:rPr lang="en-US" sz="900" baseline="0" dirty="0" smtClean="0"/>
              <a:t> </a:t>
            </a:r>
            <a:r>
              <a:rPr lang="en-US" sz="900" dirty="0" smtClean="0"/>
              <a:t>by driving down the costs and operational overhead</a:t>
            </a:r>
            <a:r>
              <a:rPr lang="en-US" sz="900" baseline="0" dirty="0" smtClean="0"/>
              <a:t> </a:t>
            </a:r>
            <a:r>
              <a:rPr lang="en-US" sz="900" dirty="0" smtClean="0"/>
              <a:t>of your critical infrastructure investments.</a:t>
            </a:r>
          </a:p>
          <a:p>
            <a:pPr marL="0" marR="0" indent="0" algn="l" defTabSz="914363" rtl="0" eaLnBrk="1" fontAlgn="auto" latinLnBrk="0" hangingPunct="1">
              <a:lnSpc>
                <a:spcPct val="90000"/>
              </a:lnSpc>
              <a:spcBef>
                <a:spcPts val="0"/>
              </a:spcBef>
              <a:spcAft>
                <a:spcPts val="333"/>
              </a:spcAft>
              <a:buClrTx/>
              <a:buSzTx/>
              <a:buFont typeface="Arial" pitchFamily="34" charset="0"/>
              <a:buChar char="•"/>
              <a:tabLst/>
              <a:defRPr/>
            </a:pPr>
            <a:r>
              <a:rPr lang="en-US" sz="900" baseline="0" dirty="0" smtClean="0"/>
              <a:t> G</a:t>
            </a:r>
            <a:r>
              <a:rPr lang="en-US" sz="900" dirty="0" smtClean="0"/>
              <a:t>iving your people</a:t>
            </a:r>
            <a:r>
              <a:rPr lang="en-US" sz="900" baseline="0" dirty="0" smtClean="0"/>
              <a:t> </a:t>
            </a:r>
            <a:r>
              <a:rPr lang="en-US" sz="900" dirty="0" smtClean="0"/>
              <a:t>the ability</a:t>
            </a:r>
            <a:r>
              <a:rPr lang="en-US" sz="900" baseline="0" dirty="0" smtClean="0"/>
              <a:t> </a:t>
            </a:r>
            <a:r>
              <a:rPr lang="en-US" sz="900" dirty="0" smtClean="0"/>
              <a:t>to connect and access the information</a:t>
            </a:r>
            <a:r>
              <a:rPr lang="en-US" sz="900" baseline="0" dirty="0" smtClean="0"/>
              <a:t> </a:t>
            </a:r>
            <a:r>
              <a:rPr lang="en-US" sz="900" dirty="0" smtClean="0"/>
              <a:t>they want,</a:t>
            </a:r>
            <a:r>
              <a:rPr lang="en-US" sz="900" baseline="0" dirty="0" smtClean="0"/>
              <a:t> </a:t>
            </a:r>
            <a:r>
              <a:rPr lang="en-US" sz="900" dirty="0" smtClean="0"/>
              <a:t>whenever they need it,</a:t>
            </a:r>
            <a:r>
              <a:rPr lang="en-US" sz="900" baseline="0" dirty="0" smtClean="0"/>
              <a:t> </a:t>
            </a:r>
            <a:r>
              <a:rPr lang="en-US" sz="900" dirty="0" smtClean="0"/>
              <a:t>wherever they are.</a:t>
            </a:r>
          </a:p>
          <a:p>
            <a:pPr>
              <a:buFont typeface="Arial" pitchFamily="34" charset="0"/>
              <a:buChar char="•"/>
            </a:pPr>
            <a:r>
              <a:rPr lang="en-US" sz="900" dirty="0" smtClean="0"/>
              <a:t> All while managing</a:t>
            </a:r>
            <a:r>
              <a:rPr lang="en-US" sz="900" baseline="0" dirty="0" smtClean="0"/>
              <a:t> </a:t>
            </a:r>
            <a:r>
              <a:rPr lang="en-US" sz="900" dirty="0" smtClean="0"/>
              <a:t>the industry regulations that place scrutiny on how you control and manage the access</a:t>
            </a:r>
            <a:r>
              <a:rPr lang="en-US" sz="900" baseline="0" dirty="0" smtClean="0"/>
              <a:t> </a:t>
            </a:r>
            <a:r>
              <a:rPr lang="en-US" sz="900" dirty="0" smtClean="0"/>
              <a:t>your highly distributed workforce has</a:t>
            </a:r>
            <a:r>
              <a:rPr lang="en-US" sz="900" baseline="0" dirty="0" smtClean="0"/>
              <a:t> </a:t>
            </a:r>
            <a:r>
              <a:rPr lang="en-US" sz="900" dirty="0" smtClean="0"/>
              <a:t>to this information.</a:t>
            </a:r>
          </a:p>
          <a:p>
            <a:pPr>
              <a:buFont typeface="Arial" pitchFamily="34" charset="0"/>
              <a:buChar char="•"/>
            </a:pPr>
            <a:endParaRPr lang="en-US" sz="900" dirty="0" smtClean="0"/>
          </a:p>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8980CB99-47E3-46F4-AAEB-3919FBEFC014}" type="slidenum">
              <a:rPr lang="en-US" smtClean="0">
                <a:latin typeface="Segoe" pitchFamily="34" charset="0"/>
              </a:rPr>
              <a:pPr/>
              <a:t>4</a:t>
            </a:fld>
            <a:endParaRPr lang="en-US" dirty="0">
              <a:latin typeface="Segoe"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43</a:t>
            </a:fld>
            <a:endParaRPr lang="en-US" dirty="0">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44</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US" b="1" u="none" dirty="0" smtClean="0"/>
              <a:t>Situation: </a:t>
            </a:r>
            <a:r>
              <a:rPr lang="en-US" b="0" u="none" dirty="0" smtClean="0"/>
              <a:t>(demo slide, can be removed if demo can be done)</a:t>
            </a:r>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45</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r>
              <a:rPr lang="en-US" b="1" u="none" dirty="0" smtClean="0"/>
              <a:t>Situation: </a:t>
            </a:r>
            <a:r>
              <a:rPr lang="en-US" b="0" u="none" dirty="0" smtClean="0"/>
              <a:t>(demo slide, can be removed if demo can be done)</a:t>
            </a:r>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46</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pPr lvl="0">
              <a:buNone/>
            </a:pPr>
            <a:r>
              <a:rPr lang="en-US" b="1" dirty="0" smtClean="0"/>
              <a:t>Situation: </a:t>
            </a:r>
          </a:p>
          <a:p>
            <a:pPr lvl="0">
              <a:buNone/>
            </a:pPr>
            <a:r>
              <a:rPr lang="en-US" dirty="0" smtClean="0"/>
              <a:t>Having a view of not only your calendar, but others calendars is critical to being productivity.  From a parent who needs to see a spouse’s calendar to know who’s night it is to pick up the kids, to the ability for team’s to share a calendar of critical events for all of the team members.  Shared calendars are necessary to raise the level of productivity for the group.  Likewise, coordinating with people outside your organization ahs been a manual process that now can be accomplished with the ease that we allow people to share calendars internally.  This makes scheduling meetings with external partners fast, efficient and effective.</a:t>
            </a:r>
          </a:p>
          <a:p>
            <a:pPr lvl="0">
              <a:buNone/>
            </a:pPr>
            <a:endParaRPr lang="en-US" dirty="0" smtClean="0"/>
          </a:p>
          <a:p>
            <a:pPr marL="4047" lvl="0" indent="-107840" defTabSz="931736">
              <a:spcAft>
                <a:spcPts val="339"/>
              </a:spcAft>
              <a:buNone/>
              <a:defRPr/>
            </a:pPr>
            <a:r>
              <a:rPr lang="en-US" b="1" dirty="0" smtClean="0"/>
              <a:t>Slide Objective:</a:t>
            </a:r>
          </a:p>
          <a:p>
            <a:pPr marL="4047" lvl="0" indent="-107840" defTabSz="931736">
              <a:spcAft>
                <a:spcPts val="339"/>
              </a:spcAft>
              <a:buNone/>
              <a:defRPr/>
            </a:pPr>
            <a:r>
              <a:rPr lang="en-US" dirty="0" smtClean="0"/>
              <a:t>The audience should walk away form this slide understanding that we’ve really gone from just holding your calendar to allowing you to flexibly use your calendar and interact with others, internal and external, though your calendar.</a:t>
            </a:r>
          </a:p>
          <a:p>
            <a:pPr lvl="0">
              <a:buNone/>
            </a:pPr>
            <a:endParaRPr lang="en-US" b="1" dirty="0" smtClean="0"/>
          </a:p>
          <a:p>
            <a:pPr lvl="0">
              <a:buNone/>
            </a:pPr>
            <a:r>
              <a:rPr lang="en-US" b="1" dirty="0" smtClean="0"/>
              <a:t>Talking Points </a:t>
            </a:r>
            <a:r>
              <a:rPr lang="en-US" b="0" dirty="0" smtClean="0"/>
              <a:t>:</a:t>
            </a:r>
            <a:endParaRPr lang="en-US" dirty="0" smtClean="0"/>
          </a:p>
          <a:p>
            <a:pPr marL="217028" lvl="1" indent="-107840" defTabSz="931736">
              <a:spcAft>
                <a:spcPts val="339"/>
              </a:spcAft>
              <a:defRPr/>
            </a:pPr>
            <a:r>
              <a:rPr lang="en-US" dirty="0" smtClean="0"/>
              <a:t>Customers can now share their calendar externally the way they currently share them internally.</a:t>
            </a:r>
          </a:p>
          <a:p>
            <a:pPr lvl="1"/>
            <a:r>
              <a:rPr lang="en-US" dirty="0" smtClean="0"/>
              <a:t>Customers can now view multiple calendars in OWA.</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980CB99-47E3-46F4-AAEB-3919FBEFC014}" type="slidenum">
              <a:rPr lang="en-US" smtClean="0">
                <a:latin typeface="Segoe" pitchFamily="34" charset="0"/>
              </a:rPr>
              <a:pPr/>
              <a:t>47</a:t>
            </a:fld>
            <a:endParaRPr lang="en-US" dirty="0">
              <a:latin typeface="Segoe"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pPr lvl="0"/>
            <a:r>
              <a:rPr lang="en-US" sz="900" b="1" dirty="0" smtClean="0"/>
              <a:t>Situation:</a:t>
            </a:r>
          </a:p>
          <a:p>
            <a:pPr>
              <a:buFont typeface="Arial" charset="0"/>
              <a:buNone/>
            </a:pPr>
            <a:r>
              <a:rPr lang="en-US" sz="900" dirty="0" smtClean="0"/>
              <a:t>Tighter</a:t>
            </a:r>
            <a:r>
              <a:rPr lang="en-US" sz="900" baseline="0" dirty="0" smtClean="0"/>
              <a:t> regulatory requirements and growing email volumes require greater vigilance to prevent data breaches.</a:t>
            </a:r>
            <a:r>
              <a:rPr lang="en-US" b="1" dirty="0" smtClean="0"/>
              <a:t> </a:t>
            </a:r>
          </a:p>
          <a:p>
            <a:pPr>
              <a:buFont typeface="Arial" charset="0"/>
              <a:buNone/>
            </a:pPr>
            <a:endParaRPr lang="en-US" b="1" dirty="0" smtClean="0"/>
          </a:p>
          <a:p>
            <a:pPr>
              <a:buFont typeface="Arial" charset="0"/>
              <a:buNone/>
            </a:pPr>
            <a:r>
              <a:rPr lang="en-US" b="1" dirty="0" smtClean="0"/>
              <a:t>Slide Objective:</a:t>
            </a:r>
          </a:p>
          <a:p>
            <a:pPr>
              <a:buFont typeface="Arial" charset="0"/>
              <a:buNone/>
            </a:pPr>
            <a:r>
              <a:rPr lang="en-US" dirty="0" smtClean="0"/>
              <a:t>Give a high-level overview of IPC benefits in Exchange 2010.</a:t>
            </a:r>
          </a:p>
          <a:p>
            <a:pPr lvl="0"/>
            <a:endParaRPr lang="en-US" sz="900" dirty="0" smtClean="0"/>
          </a:p>
          <a:p>
            <a:pPr lvl="0"/>
            <a:r>
              <a:rPr lang="en-US" sz="900" b="1" dirty="0" smtClean="0"/>
              <a:t>Talking Points:</a:t>
            </a:r>
          </a:p>
          <a:p>
            <a:pPr lvl="0"/>
            <a:r>
              <a:rPr lang="en-US" sz="900" i="1" dirty="0" smtClean="0"/>
              <a:t>Protection and Compliance</a:t>
            </a:r>
          </a:p>
          <a:p>
            <a:pPr lvl="0">
              <a:buFont typeface="Arial" charset="0"/>
              <a:buChar char="•"/>
            </a:pPr>
            <a:r>
              <a:rPr lang="en-US" sz="900" dirty="0" smtClean="0"/>
              <a:t>Exchange Server 2010 adds integrated information protection,</a:t>
            </a:r>
            <a:r>
              <a:rPr lang="en-US" sz="900" baseline="0" dirty="0" smtClean="0"/>
              <a:t> </a:t>
            </a:r>
            <a:r>
              <a:rPr lang="en-US" sz="900" dirty="0" smtClean="0"/>
              <a:t>control,</a:t>
            </a:r>
            <a:r>
              <a:rPr lang="en-US" sz="900" baseline="0" dirty="0" smtClean="0"/>
              <a:t> </a:t>
            </a:r>
            <a:r>
              <a:rPr lang="en-US" sz="900" dirty="0" smtClean="0"/>
              <a:t>and compliance tools</a:t>
            </a:r>
            <a:r>
              <a:rPr lang="en-US" sz="900" baseline="0" dirty="0" smtClean="0"/>
              <a:t> </a:t>
            </a:r>
            <a:r>
              <a:rPr lang="en-US" sz="900" dirty="0" smtClean="0"/>
              <a:t>to help simplify</a:t>
            </a:r>
            <a:r>
              <a:rPr lang="en-US" sz="900" baseline="0" dirty="0" smtClean="0"/>
              <a:t> </a:t>
            </a:r>
            <a:r>
              <a:rPr lang="en-US" sz="900" dirty="0" smtClean="0"/>
              <a:t>and automate</a:t>
            </a:r>
            <a:r>
              <a:rPr lang="en-US" sz="900" baseline="0" dirty="0" smtClean="0"/>
              <a:t> </a:t>
            </a:r>
            <a:r>
              <a:rPr lang="en-US" sz="900" dirty="0" smtClean="0"/>
              <a:t>the process of protecting your company’s communications and meeting regulatory requirements.</a:t>
            </a:r>
          </a:p>
          <a:p>
            <a:pPr lvl="0">
              <a:buFont typeface="Arial" charset="0"/>
              <a:buChar char="•"/>
            </a:pPr>
            <a:r>
              <a:rPr lang="en-US" sz="900" dirty="0" smtClean="0"/>
              <a:t>New,</a:t>
            </a:r>
            <a:r>
              <a:rPr lang="en-US" sz="900" baseline="0" dirty="0" smtClean="0"/>
              <a:t> </a:t>
            </a:r>
            <a:r>
              <a:rPr lang="en-US" sz="900" dirty="0" smtClean="0"/>
              <a:t>integrated email archiving capabilities support</a:t>
            </a:r>
            <a:r>
              <a:rPr lang="en-US" sz="900" baseline="0" dirty="0" smtClean="0"/>
              <a:t> preserving and discovering </a:t>
            </a:r>
            <a:r>
              <a:rPr lang="en-US" sz="900" dirty="0" smtClean="0"/>
              <a:t>email data</a:t>
            </a:r>
            <a:r>
              <a:rPr lang="en-US" sz="900" baseline="0" dirty="0" smtClean="0"/>
              <a:t> </a:t>
            </a:r>
            <a:r>
              <a:rPr lang="en-US" sz="900" dirty="0" smtClean="0"/>
              <a:t>without changing</a:t>
            </a:r>
            <a:r>
              <a:rPr lang="en-US" sz="900" baseline="0" dirty="0" smtClean="0"/>
              <a:t> </a:t>
            </a:r>
            <a:r>
              <a:rPr lang="en-US" sz="900" dirty="0" smtClean="0"/>
              <a:t>the user or IT Pro experience. For example,</a:t>
            </a:r>
            <a:r>
              <a:rPr lang="en-US" sz="900" baseline="0" dirty="0" smtClean="0"/>
              <a:t> </a:t>
            </a:r>
            <a:r>
              <a:rPr lang="en-US" sz="900" dirty="0" smtClean="0"/>
              <a:t>users can easily “drag and drop” emails from their .PST files into a new Exchange 2010 personal archive,</a:t>
            </a:r>
            <a:r>
              <a:rPr lang="en-US" sz="900" baseline="0" dirty="0" smtClean="0"/>
              <a:t> </a:t>
            </a:r>
            <a:r>
              <a:rPr lang="en-US" sz="900" dirty="0" smtClean="0"/>
              <a:t>which can be managed through</a:t>
            </a:r>
            <a:r>
              <a:rPr lang="en-US" sz="900" baseline="0" dirty="0" smtClean="0"/>
              <a:t> </a:t>
            </a:r>
            <a:r>
              <a:rPr lang="en-US" sz="900" dirty="0" smtClean="0"/>
              <a:t>more flexible retention policies,</a:t>
            </a:r>
            <a:r>
              <a:rPr lang="en-US" sz="900" baseline="0" dirty="0" smtClean="0"/>
              <a:t> </a:t>
            </a:r>
            <a:r>
              <a:rPr lang="en-US" sz="900" dirty="0" smtClean="0"/>
              <a:t>including a new legal hold feature that can preserve any emails a user deletes or edits</a:t>
            </a:r>
            <a:r>
              <a:rPr lang="en-US" sz="900" baseline="0" dirty="0" smtClean="0"/>
              <a:t> </a:t>
            </a:r>
            <a:r>
              <a:rPr lang="en-US" sz="900" dirty="0" smtClean="0"/>
              <a:t>for future e-Discovery purposes</a:t>
            </a:r>
            <a:r>
              <a:rPr lang="en-US" sz="900" baseline="0" dirty="0" smtClean="0"/>
              <a:t> </a:t>
            </a:r>
            <a:r>
              <a:rPr lang="en-US" sz="900" dirty="0" smtClean="0"/>
              <a:t>or other compliance related needs. Users can easily access archived email in both Outlook 2010 and Outlook Web App,</a:t>
            </a:r>
            <a:r>
              <a:rPr lang="en-US" sz="900" baseline="0" dirty="0" smtClean="0"/>
              <a:t> </a:t>
            </a:r>
            <a:r>
              <a:rPr lang="en-US" sz="900" dirty="0" smtClean="0"/>
              <a:t>helping you eliminate the proliferation of .PST files on your network.</a:t>
            </a:r>
          </a:p>
          <a:p>
            <a:pPr>
              <a:buFont typeface="Arial" charset="0"/>
              <a:buChar char="•"/>
            </a:pPr>
            <a:r>
              <a:rPr lang="en-US" sz="900" dirty="0" smtClean="0"/>
              <a:t>New,</a:t>
            </a:r>
            <a:r>
              <a:rPr lang="en-US" sz="900" baseline="0" dirty="0" smtClean="0"/>
              <a:t> </a:t>
            </a:r>
            <a:r>
              <a:rPr lang="en-US" sz="900" dirty="0" smtClean="0"/>
              <a:t>web-based multi-mailbox search</a:t>
            </a:r>
            <a:r>
              <a:rPr lang="en-US" sz="900" baseline="0" dirty="0" smtClean="0"/>
              <a:t> </a:t>
            </a:r>
            <a:r>
              <a:rPr lang="en-US" sz="900" dirty="0" smtClean="0"/>
              <a:t>can be delegated to specialized users such as compliance officers to conduct discovery searches across both the primary and archive email data.</a:t>
            </a:r>
          </a:p>
          <a:p>
            <a:pPr>
              <a:buFont typeface="Arial" charset="0"/>
              <a:buChar char="•"/>
            </a:pPr>
            <a:r>
              <a:rPr lang="en-US" sz="900" dirty="0" smtClean="0"/>
              <a:t>New Transport Protection Rules help safeguard sensitive business information</a:t>
            </a:r>
            <a:r>
              <a:rPr lang="en-US" sz="900" baseline="0" dirty="0" smtClean="0"/>
              <a:t> </a:t>
            </a:r>
            <a:r>
              <a:rPr lang="en-US" sz="900" dirty="0" smtClean="0"/>
              <a:t>by enabling you to automatically apply Information Rights Management policies to both email </a:t>
            </a:r>
            <a:r>
              <a:rPr lang="en-US" sz="900" smtClean="0"/>
              <a:t>and voicemails</a:t>
            </a:r>
            <a:r>
              <a:rPr lang="en-US" sz="900" dirty="0" smtClean="0"/>
              <a:t>,</a:t>
            </a:r>
            <a:r>
              <a:rPr lang="en-US" sz="900" baseline="0" dirty="0" smtClean="0"/>
              <a:t> </a:t>
            </a:r>
            <a:r>
              <a:rPr lang="en-US" sz="900" dirty="0" smtClean="0"/>
              <a:t>after a message is sent,</a:t>
            </a:r>
            <a:r>
              <a:rPr lang="en-US" sz="900" baseline="0" dirty="0" smtClean="0"/>
              <a:t> </a:t>
            </a:r>
            <a:r>
              <a:rPr lang="en-US" sz="900" dirty="0" smtClean="0"/>
              <a:t>based on a range of message content criteria.  Users can easily read</a:t>
            </a:r>
            <a:r>
              <a:rPr lang="en-US" sz="900" baseline="0" dirty="0" smtClean="0"/>
              <a:t> </a:t>
            </a:r>
            <a:r>
              <a:rPr lang="en-US" sz="900" dirty="0" smtClean="0"/>
              <a:t>and author IRM-protected messages</a:t>
            </a:r>
            <a:r>
              <a:rPr lang="en-US" sz="900" baseline="0" dirty="0" smtClean="0"/>
              <a:t> natively through Outlook Web App without </a:t>
            </a:r>
            <a:r>
              <a:rPr lang="en-US" sz="900" dirty="0" smtClean="0"/>
              <a:t>plug-ins or extra steps.</a:t>
            </a:r>
          </a:p>
        </p:txBody>
      </p:sp>
      <p:sp>
        <p:nvSpPr>
          <p:cNvPr id="4" name="Slide Number Placeholder 3"/>
          <p:cNvSpPr>
            <a:spLocks noGrp="1"/>
          </p:cNvSpPr>
          <p:nvPr>
            <p:ph type="sldNum" sz="quarter" idx="10"/>
          </p:nvPr>
        </p:nvSpPr>
        <p:spPr/>
        <p:txBody>
          <a:bodyPr/>
          <a:lstStyle/>
          <a:p>
            <a:fld id="{8980CB99-47E3-46F4-AAEB-3919FBEFC014}" type="slidenum">
              <a:rPr lang="en-US" smtClean="0">
                <a:latin typeface="Segoe" pitchFamily="34" charset="0"/>
              </a:rPr>
              <a:pPr/>
              <a:t>49</a:t>
            </a:fld>
            <a:endParaRPr lang="en-US" dirty="0">
              <a:latin typeface="Segoe"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fontScale="92500"/>
          </a:bodyPr>
          <a:lstStyle/>
          <a:p>
            <a:r>
              <a:rPr lang="en-US" sz="900" b="1" dirty="0" smtClean="0"/>
              <a:t>Situation</a:t>
            </a:r>
          </a:p>
          <a:p>
            <a:r>
              <a:rPr lang="en-US" sz="900" dirty="0" smtClean="0"/>
              <a:t>Because</a:t>
            </a:r>
            <a:r>
              <a:rPr lang="en-US" sz="900" baseline="0" dirty="0" smtClean="0"/>
              <a:t> of growing and changing regulatory environments, organizations need custom, easy-to-implement email archiving capabilities that do not interfere excessively with user workflows.</a:t>
            </a:r>
          </a:p>
          <a:p>
            <a:endParaRPr lang="en-US" sz="900" baseline="0" dirty="0" smtClean="0"/>
          </a:p>
          <a:p>
            <a:r>
              <a:rPr lang="en-US" sz="900" b="1" u="none" baseline="0" dirty="0" smtClean="0"/>
              <a:t>Slide objective</a:t>
            </a:r>
          </a:p>
          <a:p>
            <a:r>
              <a:rPr lang="en-US" b="0" u="none" baseline="0" dirty="0" smtClean="0"/>
              <a:t>Audience should understand how they can get robust email archiving and discovery tools without burdening the IT department or users.</a:t>
            </a:r>
          </a:p>
          <a:p>
            <a:endParaRPr lang="en-US" sz="900" b="1" baseline="0" dirty="0" smtClean="0"/>
          </a:p>
          <a:p>
            <a:r>
              <a:rPr lang="en-US" sz="900" b="1" baseline="0" dirty="0" smtClean="0"/>
              <a:t>Talking points</a:t>
            </a:r>
            <a:endParaRPr lang="en-US" sz="900" b="1" dirty="0" smtClean="0"/>
          </a:p>
          <a:p>
            <a:r>
              <a:rPr lang="en-US" sz="900" dirty="0" smtClean="0"/>
              <a:t>Exchange Server 2010</a:t>
            </a:r>
            <a:r>
              <a:rPr lang="en-US" sz="900" baseline="0" dirty="0" smtClean="0"/>
              <a:t> </a:t>
            </a:r>
            <a:r>
              <a:rPr lang="en-US" sz="900" dirty="0" smtClean="0"/>
              <a:t>offers you new,</a:t>
            </a:r>
            <a:r>
              <a:rPr lang="en-US" sz="900" baseline="0" dirty="0" smtClean="0"/>
              <a:t> </a:t>
            </a:r>
            <a:r>
              <a:rPr lang="en-US" sz="900" dirty="0" smtClean="0"/>
              <a:t>integrated email archiving tools</a:t>
            </a:r>
            <a:r>
              <a:rPr lang="en-US" sz="900" baseline="0" dirty="0" smtClean="0"/>
              <a:t> </a:t>
            </a:r>
            <a:r>
              <a:rPr lang="en-US" sz="900" dirty="0" smtClean="0"/>
              <a:t>that can help you preserve</a:t>
            </a:r>
            <a:r>
              <a:rPr lang="en-US" sz="900" baseline="0" dirty="0" smtClean="0"/>
              <a:t> </a:t>
            </a:r>
            <a:r>
              <a:rPr lang="en-US" sz="900" dirty="0" smtClean="0"/>
              <a:t>and discover email data,</a:t>
            </a:r>
            <a:r>
              <a:rPr lang="en-US" sz="900" baseline="0" dirty="0" smtClean="0"/>
              <a:t> </a:t>
            </a:r>
            <a:r>
              <a:rPr lang="en-US" sz="900" dirty="0" smtClean="0"/>
              <a:t>without having to change the way your users</a:t>
            </a:r>
            <a:r>
              <a:rPr lang="en-US" sz="900" baseline="0" dirty="0" smtClean="0"/>
              <a:t> </a:t>
            </a:r>
            <a:r>
              <a:rPr lang="en-US" sz="900" dirty="0" smtClean="0"/>
              <a:t>or IT admins</a:t>
            </a:r>
            <a:r>
              <a:rPr lang="en-US" sz="900" baseline="0" dirty="0" smtClean="0"/>
              <a:t> </a:t>
            </a:r>
            <a:r>
              <a:rPr lang="en-US" sz="900" dirty="0" smtClean="0"/>
              <a:t>work with and manage Exchange.</a:t>
            </a:r>
          </a:p>
          <a:p>
            <a:endParaRPr lang="en-US" sz="900" dirty="0" smtClean="0"/>
          </a:p>
          <a:p>
            <a:r>
              <a:rPr lang="en-US" sz="900" dirty="0" smtClean="0"/>
              <a:t>Introduced in this latest release</a:t>
            </a:r>
            <a:r>
              <a:rPr lang="en-US" sz="900" baseline="0" dirty="0" smtClean="0"/>
              <a:t> </a:t>
            </a:r>
            <a:r>
              <a:rPr lang="en-US" sz="900" dirty="0" smtClean="0"/>
              <a:t>are such features as:</a:t>
            </a:r>
            <a:r>
              <a:rPr lang="en-US" sz="900" baseline="0" dirty="0" smtClean="0"/>
              <a:t> </a:t>
            </a:r>
          </a:p>
          <a:p>
            <a:endParaRPr lang="en-US" sz="900" baseline="0" dirty="0" smtClean="0"/>
          </a:p>
          <a:p>
            <a:pPr>
              <a:buFont typeface="Arial" charset="0"/>
              <a:buChar char="•"/>
            </a:pPr>
            <a:r>
              <a:rPr lang="en-US" sz="900" dirty="0" smtClean="0"/>
              <a:t>  A personal archive that seamlessly surfaces in both Outlook and Outlook Web App.  This secondary mailbox</a:t>
            </a:r>
            <a:r>
              <a:rPr lang="en-US" sz="900" baseline="0" dirty="0" smtClean="0"/>
              <a:t> </a:t>
            </a:r>
            <a:r>
              <a:rPr lang="en-US" sz="900" dirty="0" smtClean="0"/>
              <a:t>appears a set of folders</a:t>
            </a:r>
            <a:r>
              <a:rPr lang="en-US" sz="900" baseline="0" dirty="0" smtClean="0"/>
              <a:t> </a:t>
            </a:r>
            <a:r>
              <a:rPr lang="en-US" sz="900" dirty="0" smtClean="0"/>
              <a:t>in your users’ email clients,</a:t>
            </a:r>
            <a:r>
              <a:rPr lang="en-US" sz="900" baseline="0" dirty="0" smtClean="0"/>
              <a:t> </a:t>
            </a:r>
            <a:r>
              <a:rPr lang="en-US" sz="900" dirty="0" smtClean="0"/>
              <a:t>allowing them to use familiar tools and actions to manage both live and archived email data.  For administrators,</a:t>
            </a:r>
            <a:r>
              <a:rPr lang="en-US" sz="900" baseline="0" dirty="0" smtClean="0"/>
              <a:t> </a:t>
            </a:r>
            <a:r>
              <a:rPr lang="en-US" sz="900" dirty="0" smtClean="0"/>
              <a:t>the very same admin tools used to manage other aspects of Exchange,</a:t>
            </a:r>
            <a:r>
              <a:rPr lang="en-US" sz="900" baseline="0" dirty="0" smtClean="0"/>
              <a:t> </a:t>
            </a:r>
            <a:r>
              <a:rPr lang="en-US" sz="900" dirty="0" smtClean="0"/>
              <a:t>such as the Exchange Management Console</a:t>
            </a:r>
            <a:r>
              <a:rPr lang="en-US" sz="900" baseline="0" dirty="0" smtClean="0"/>
              <a:t> </a:t>
            </a:r>
            <a:r>
              <a:rPr lang="en-US" sz="900" dirty="0" smtClean="0"/>
              <a:t>or PowerShell,</a:t>
            </a:r>
            <a:r>
              <a:rPr lang="en-US" sz="900" baseline="0" dirty="0" smtClean="0"/>
              <a:t> </a:t>
            </a:r>
            <a:r>
              <a:rPr lang="en-US" sz="900" dirty="0" smtClean="0"/>
              <a:t>can be used to configure</a:t>
            </a:r>
            <a:r>
              <a:rPr lang="en-US" sz="900" baseline="0" dirty="0" smtClean="0"/>
              <a:t> </a:t>
            </a:r>
            <a:r>
              <a:rPr lang="en-US" sz="900" dirty="0" smtClean="0"/>
              <a:t>and enable this personal archive.</a:t>
            </a:r>
          </a:p>
          <a:p>
            <a:pPr>
              <a:buFont typeface="Arial" charset="0"/>
              <a:buChar char="•"/>
            </a:pPr>
            <a:r>
              <a:rPr lang="en-US" sz="900" dirty="0" smtClean="0"/>
              <a:t>  Retention policies</a:t>
            </a:r>
            <a:r>
              <a:rPr lang="en-US" sz="900" baseline="0" dirty="0" smtClean="0"/>
              <a:t> </a:t>
            </a:r>
            <a:r>
              <a:rPr lang="en-US" sz="900" dirty="0" smtClean="0"/>
              <a:t>that allow IT staff to define,</a:t>
            </a:r>
            <a:r>
              <a:rPr lang="en-US" sz="900" baseline="0" dirty="0" smtClean="0"/>
              <a:t> </a:t>
            </a:r>
            <a:r>
              <a:rPr lang="en-US" sz="900" dirty="0" smtClean="0"/>
              <a:t>deploy,</a:t>
            </a:r>
            <a:r>
              <a:rPr lang="en-US" sz="900" baseline="0" dirty="0" smtClean="0"/>
              <a:t> </a:t>
            </a:r>
            <a:r>
              <a:rPr lang="en-US" sz="900" dirty="0" smtClean="0"/>
              <a:t>and automate the expiry</a:t>
            </a:r>
            <a:r>
              <a:rPr lang="en-US" sz="900" baseline="0" dirty="0" smtClean="0"/>
              <a:t> </a:t>
            </a:r>
            <a:r>
              <a:rPr lang="en-US" sz="900" dirty="0" smtClean="0"/>
              <a:t>and archiving of email data.  These new policies</a:t>
            </a:r>
            <a:r>
              <a:rPr lang="en-US" sz="900" baseline="0" dirty="0" smtClean="0"/>
              <a:t> </a:t>
            </a:r>
            <a:r>
              <a:rPr lang="en-US" sz="900" dirty="0" smtClean="0"/>
              <a:t>are both granular</a:t>
            </a:r>
            <a:r>
              <a:rPr lang="en-US" sz="900" baseline="0" dirty="0" smtClean="0"/>
              <a:t> </a:t>
            </a:r>
            <a:r>
              <a:rPr lang="en-US" sz="900" dirty="0" smtClean="0"/>
              <a:t>and flexible,</a:t>
            </a:r>
            <a:r>
              <a:rPr lang="en-US" sz="900" baseline="0" dirty="0" smtClean="0"/>
              <a:t> </a:t>
            </a:r>
            <a:r>
              <a:rPr lang="en-US" sz="900" dirty="0" smtClean="0"/>
              <a:t>and can be set at either the folder</a:t>
            </a:r>
            <a:r>
              <a:rPr lang="en-US" sz="900" baseline="0" dirty="0" smtClean="0"/>
              <a:t> </a:t>
            </a:r>
            <a:r>
              <a:rPr lang="en-US" sz="900" dirty="0" smtClean="0"/>
              <a:t>or item level.  New to Exchange 2010 is a legal hold policy</a:t>
            </a:r>
            <a:r>
              <a:rPr lang="en-US" sz="900" baseline="0" dirty="0" smtClean="0"/>
              <a:t> </a:t>
            </a:r>
            <a:r>
              <a:rPr lang="en-US" sz="900" dirty="0" smtClean="0"/>
              <a:t>that,</a:t>
            </a:r>
            <a:r>
              <a:rPr lang="en-US" sz="900" baseline="0" dirty="0" smtClean="0"/>
              <a:t> </a:t>
            </a:r>
            <a:r>
              <a:rPr lang="en-US" sz="900" dirty="0" smtClean="0"/>
              <a:t>when enabled on a user’s mailbox,</a:t>
            </a:r>
            <a:r>
              <a:rPr lang="en-US" sz="900" baseline="0" dirty="0" smtClean="0"/>
              <a:t> </a:t>
            </a:r>
            <a:r>
              <a:rPr lang="en-US" sz="900" dirty="0" smtClean="0"/>
              <a:t>retains any edits</a:t>
            </a:r>
            <a:r>
              <a:rPr lang="en-US" sz="900" baseline="0" dirty="0" smtClean="0"/>
              <a:t> </a:t>
            </a:r>
            <a:r>
              <a:rPr lang="en-US" sz="900" dirty="0" smtClean="0"/>
              <a:t>or deletions made by the user under hold.  This new feature also adds</a:t>
            </a:r>
            <a:r>
              <a:rPr lang="en-US" sz="900" baseline="0" dirty="0" smtClean="0"/>
              <a:t> </a:t>
            </a:r>
            <a:r>
              <a:rPr lang="en-US" sz="900" dirty="0" smtClean="0"/>
              <a:t>a single item restore capability</a:t>
            </a:r>
            <a:r>
              <a:rPr lang="en-US" sz="900" baseline="0" dirty="0" smtClean="0"/>
              <a:t> </a:t>
            </a:r>
            <a:r>
              <a:rPr lang="en-US" sz="900" dirty="0" smtClean="0"/>
              <a:t>to help undo accidental user deletions,</a:t>
            </a:r>
            <a:r>
              <a:rPr lang="en-US" sz="900" baseline="0" dirty="0" smtClean="0"/>
              <a:t> </a:t>
            </a:r>
            <a:r>
              <a:rPr lang="en-US" sz="900" dirty="0" smtClean="0"/>
              <a:t>without having to restore from a</a:t>
            </a:r>
            <a:r>
              <a:rPr lang="en-US" sz="900" baseline="0" dirty="0" smtClean="0"/>
              <a:t> </a:t>
            </a:r>
            <a:r>
              <a:rPr lang="en-US" sz="900" dirty="0" smtClean="0"/>
              <a:t>point in time backup.</a:t>
            </a:r>
          </a:p>
          <a:p>
            <a:pPr>
              <a:buFont typeface="Arial" charset="0"/>
              <a:buChar char="•"/>
            </a:pPr>
            <a:r>
              <a:rPr lang="en-US" sz="900" dirty="0" smtClean="0"/>
              <a:t>  The new,</a:t>
            </a:r>
            <a:r>
              <a:rPr lang="en-US" sz="900" baseline="0" dirty="0" smtClean="0"/>
              <a:t> </a:t>
            </a:r>
            <a:r>
              <a:rPr lang="en-US" sz="900" dirty="0" smtClean="0"/>
              <a:t>easy to use, web-based multi-mailbox search</a:t>
            </a:r>
            <a:r>
              <a:rPr lang="en-US" sz="900" baseline="0" dirty="0" smtClean="0"/>
              <a:t> </a:t>
            </a:r>
            <a:r>
              <a:rPr lang="en-US" sz="900" dirty="0" smtClean="0"/>
              <a:t>that can be delegated to specialist users</a:t>
            </a:r>
            <a:r>
              <a:rPr lang="en-US" sz="900" baseline="0" dirty="0" smtClean="0"/>
              <a:t>—such as </a:t>
            </a:r>
            <a:r>
              <a:rPr lang="en-US" sz="900" dirty="0" smtClean="0"/>
              <a:t>a compliance officer</a:t>
            </a:r>
            <a:r>
              <a:rPr lang="en-US" sz="900" baseline="0" dirty="0" smtClean="0"/>
              <a:t> </a:t>
            </a:r>
            <a:r>
              <a:rPr lang="en-US" sz="900" dirty="0" smtClean="0"/>
              <a:t>or human resources personnel</a:t>
            </a:r>
            <a:r>
              <a:rPr lang="en-US" sz="900" baseline="0" dirty="0" smtClean="0"/>
              <a:t>—</a:t>
            </a:r>
            <a:r>
              <a:rPr lang="en-US" sz="900" dirty="0" smtClean="0"/>
              <a:t>to conduct e-discovery tasks,</a:t>
            </a:r>
            <a:r>
              <a:rPr lang="en-US" sz="900" baseline="0" dirty="0" smtClean="0"/>
              <a:t> </a:t>
            </a:r>
            <a:r>
              <a:rPr lang="en-US" sz="900" dirty="0" smtClean="0"/>
              <a:t>without having to generate additional overhead for the IT department.</a:t>
            </a:r>
          </a:p>
          <a:p>
            <a:endParaRPr lang="en-US" sz="900" dirty="0" smtClean="0"/>
          </a:p>
          <a:p>
            <a:r>
              <a:rPr lang="en-US" sz="900" dirty="0" smtClean="0"/>
              <a:t>Together,</a:t>
            </a:r>
            <a:r>
              <a:rPr lang="en-US" sz="900" baseline="0" dirty="0" smtClean="0"/>
              <a:t> </a:t>
            </a:r>
            <a:r>
              <a:rPr lang="en-US" sz="900" dirty="0" smtClean="0"/>
              <a:t>these integrated email archiving,</a:t>
            </a:r>
            <a:r>
              <a:rPr lang="en-US" sz="900" baseline="0" dirty="0" smtClean="0"/>
              <a:t> </a:t>
            </a:r>
            <a:r>
              <a:rPr lang="en-US" sz="900" dirty="0" smtClean="0"/>
              <a:t>retention,</a:t>
            </a:r>
            <a:r>
              <a:rPr lang="en-US" sz="900" baseline="0" dirty="0" smtClean="0"/>
              <a:t> </a:t>
            </a:r>
            <a:r>
              <a:rPr lang="en-US" sz="900" dirty="0" smtClean="0"/>
              <a:t>and discovery capabilities form just one aspect of our large mailbox strategy</a:t>
            </a:r>
            <a:r>
              <a:rPr lang="en-US" sz="900" baseline="0" dirty="0" smtClean="0"/>
              <a:t> </a:t>
            </a:r>
            <a:r>
              <a:rPr lang="en-US" sz="900" dirty="0" smtClean="0"/>
              <a:t>which includes all of the great Exchange Server 2010 mailbox resiliency</a:t>
            </a:r>
            <a:r>
              <a:rPr lang="en-US" sz="900" baseline="0" dirty="0" smtClean="0"/>
              <a:t> </a:t>
            </a:r>
            <a:r>
              <a:rPr lang="en-US" sz="900" dirty="0" smtClean="0"/>
              <a:t>and storage performance innovations,</a:t>
            </a:r>
            <a:r>
              <a:rPr lang="en-US" sz="900" baseline="0" dirty="0" smtClean="0"/>
              <a:t> </a:t>
            </a:r>
            <a:r>
              <a:rPr lang="en-US" sz="900" dirty="0" smtClean="0"/>
              <a:t>as well as choice in storage hardware we’ve already discussed.</a:t>
            </a:r>
          </a:p>
          <a:p>
            <a:endParaRPr lang="en-US" sz="900" b="0" u="none" baseline="0" dirty="0" smtClean="0"/>
          </a:p>
          <a:p>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r>
              <a:rPr lang="en-US" b="1" dirty="0" smtClean="0"/>
              <a:t>Situation</a:t>
            </a:r>
          </a:p>
          <a:p>
            <a:r>
              <a:rPr lang="en-US" b="0" dirty="0" smtClean="0"/>
              <a:t>The Personal</a:t>
            </a:r>
            <a:r>
              <a:rPr lang="en-US" b="0" baseline="0" dirty="0" smtClean="0"/>
              <a:t> Archive features of Exchange 2010 delivers a familiar user experience in both Outlook 2010 and Outlook Web App.</a:t>
            </a:r>
            <a:endParaRPr lang="en-US" b="0" dirty="0" smtClean="0"/>
          </a:p>
          <a:p>
            <a:endParaRPr lang="en-US" b="1" dirty="0" smtClean="0"/>
          </a:p>
          <a:p>
            <a:r>
              <a:rPr lang="en-US" b="1" dirty="0" smtClean="0"/>
              <a:t>Slide objective</a:t>
            </a:r>
          </a:p>
          <a:p>
            <a:pPr marL="0" marR="0" indent="0" algn="l" defTabSz="914363" rtl="0" eaLnBrk="1" fontAlgn="auto" latinLnBrk="0" hangingPunct="1">
              <a:lnSpc>
                <a:spcPct val="90000"/>
              </a:lnSpc>
              <a:spcBef>
                <a:spcPts val="0"/>
              </a:spcBef>
              <a:spcAft>
                <a:spcPts val="333"/>
              </a:spcAft>
              <a:buClrTx/>
              <a:buSzTx/>
              <a:buFontTx/>
              <a:buNone/>
              <a:tabLst/>
              <a:defRPr/>
            </a:pPr>
            <a:r>
              <a:rPr lang="en-US" b="0" dirty="0" smtClean="0"/>
              <a:t>Describe</a:t>
            </a:r>
            <a:r>
              <a:rPr lang="en-US" b="0" baseline="0" dirty="0" smtClean="0"/>
              <a:t> the features and functionality of Personal Archiving in Exchange 2010. </a:t>
            </a:r>
            <a:endParaRPr lang="en-US" b="0" dirty="0" smtClean="0"/>
          </a:p>
          <a:p>
            <a:endParaRPr lang="en-US" b="1" dirty="0" smtClean="0"/>
          </a:p>
          <a:p>
            <a:r>
              <a:rPr lang="en-US" b="1" dirty="0" smtClean="0"/>
              <a:t>Talking Points</a:t>
            </a:r>
          </a:p>
          <a:p>
            <a:pPr lvl="0"/>
            <a:r>
              <a:rPr lang="en-US" sz="900" dirty="0" smtClean="0"/>
              <a:t>First…there is the personal archive.  This is a secondary mailbox…that is enabled…and associated with a user’s primary Exchange account.  </a:t>
            </a:r>
          </a:p>
          <a:p>
            <a:pPr lvl="0"/>
            <a:endParaRPr lang="en-US" sz="900" dirty="0" smtClean="0"/>
          </a:p>
          <a:p>
            <a:pPr lvl="0"/>
            <a:r>
              <a:rPr lang="en-US" sz="900" dirty="0" smtClean="0"/>
              <a:t>To help deliver…a familiar experience for your users…the personal archive…appears like any other folder…or opened PST file…in both Outlook…and Outlook Web App.</a:t>
            </a:r>
          </a:p>
          <a:p>
            <a:pPr lvl="0"/>
            <a:endParaRPr lang="en-US" sz="900" dirty="0" smtClean="0"/>
          </a:p>
          <a:p>
            <a:pPr lvl="0"/>
            <a:r>
              <a:rPr lang="en-US" sz="900" dirty="0" smtClean="0"/>
              <a:t>This means…your users can easily interact…with their archived email…utilizing the same methods they already use today…like dragging and dropping email from the Inbox to other folders.  Searching for messages across either live or archived email…is the same experience…including having rich options for filtering the search results…such as only showing messages that include attachments or that have been tagged with a specific category.</a:t>
            </a:r>
          </a:p>
          <a:p>
            <a:pPr lvl="0"/>
            <a:endParaRPr lang="en-US" sz="900" dirty="0" smtClean="0"/>
          </a:p>
          <a:p>
            <a:pPr lvl="0"/>
            <a:r>
              <a:rPr lang="en-US" sz="900" dirty="0" smtClean="0"/>
              <a:t>Administrators…using existing Exchange management tools…can set a separate quota for the archived mailbox…independent from the primary mailbox.  And…utilizing the enhanced retention policies framework introduced in Exchange 2010…you can define policies that automatically move email into a user’s personal archive…based on specific time-based criteria.</a:t>
            </a:r>
          </a:p>
          <a:p>
            <a:pPr lvl="0"/>
            <a:endParaRPr lang="en-US" sz="900" dirty="0" smtClean="0"/>
          </a:p>
          <a:p>
            <a:pPr lvl="0"/>
            <a:r>
              <a:rPr lang="en-US" sz="900" dirty="0" smtClean="0"/>
              <a:t>These two mailboxes</a:t>
            </a:r>
            <a:r>
              <a:rPr lang="en-US" sz="900" baseline="0" dirty="0" smtClean="0"/>
              <a:t> (</a:t>
            </a:r>
            <a:r>
              <a:rPr lang="en-US" sz="900" dirty="0" smtClean="0"/>
              <a:t>the primary</a:t>
            </a:r>
            <a:r>
              <a:rPr lang="en-US" sz="900" baseline="0" dirty="0" smtClean="0"/>
              <a:t> </a:t>
            </a:r>
            <a:r>
              <a:rPr lang="en-US" sz="900" dirty="0" smtClean="0"/>
              <a:t>and the archive</a:t>
            </a:r>
            <a:r>
              <a:rPr lang="en-US" sz="900" baseline="0" dirty="0" smtClean="0"/>
              <a:t> can </a:t>
            </a:r>
            <a:r>
              <a:rPr lang="en-US" sz="900" dirty="0" smtClean="0"/>
              <a:t>live in the same Exchange database</a:t>
            </a:r>
            <a:r>
              <a:rPr lang="en-US" sz="900" baseline="0" dirty="0" smtClean="0"/>
              <a:t> or in an separate store) allows </a:t>
            </a:r>
            <a:r>
              <a:rPr lang="en-US" sz="900" dirty="0" smtClean="0"/>
              <a:t>you to benefit from a range of Exchange 2010 mailbox resiliency and storage innovations…like the option to use low-cost storage hardware…to deliver both a large sized mailbox and a robust email archiving approach…in fashion that can drive greater efficiency in and performance of your infrastructure investments…all while still helping to lower IT costs.</a:t>
            </a:r>
          </a:p>
          <a:p>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r>
              <a:rPr lang="en-US" b="1" dirty="0" smtClean="0"/>
              <a:t>Situation</a:t>
            </a:r>
          </a:p>
          <a:p>
            <a:r>
              <a:rPr lang="en-US" b="0" dirty="0" smtClean="0"/>
              <a:t>The Personal</a:t>
            </a:r>
            <a:r>
              <a:rPr lang="en-US" b="0" baseline="0" dirty="0" smtClean="0"/>
              <a:t> Archive features of Exchange 2010 delivers a familiar user experience in both Outlook 2010 and Outlook Web App.</a:t>
            </a:r>
            <a:endParaRPr lang="en-US" b="0" dirty="0" smtClean="0"/>
          </a:p>
          <a:p>
            <a:endParaRPr lang="en-US" b="1" dirty="0" smtClean="0"/>
          </a:p>
          <a:p>
            <a:r>
              <a:rPr lang="en-US" b="1" dirty="0" smtClean="0"/>
              <a:t>Slide objective</a:t>
            </a:r>
          </a:p>
          <a:p>
            <a:pPr marL="0" marR="0" indent="0" algn="l" defTabSz="914363" rtl="0" eaLnBrk="1" fontAlgn="auto" latinLnBrk="0" hangingPunct="1">
              <a:lnSpc>
                <a:spcPct val="90000"/>
              </a:lnSpc>
              <a:spcBef>
                <a:spcPts val="0"/>
              </a:spcBef>
              <a:spcAft>
                <a:spcPts val="333"/>
              </a:spcAft>
              <a:buClrTx/>
              <a:buSzTx/>
              <a:buFontTx/>
              <a:buNone/>
              <a:tabLst/>
              <a:defRPr/>
            </a:pPr>
            <a:r>
              <a:rPr lang="en-US" b="0" dirty="0" smtClean="0"/>
              <a:t>Describe</a:t>
            </a:r>
            <a:r>
              <a:rPr lang="en-US" b="0" baseline="0" dirty="0" smtClean="0"/>
              <a:t> the features and functionality of Personal Archiving in Exchange 2010. </a:t>
            </a:r>
            <a:endParaRPr lang="en-US" b="0" dirty="0" smtClean="0"/>
          </a:p>
          <a:p>
            <a:endParaRPr lang="en-US" b="1" dirty="0" smtClean="0"/>
          </a:p>
          <a:p>
            <a:endParaRPr lang="en-US" b="1" dirty="0" smtClean="0"/>
          </a:p>
          <a:p>
            <a:r>
              <a:rPr lang="en-US" b="1" dirty="0" smtClean="0"/>
              <a:t>Talking Points</a:t>
            </a:r>
          </a:p>
          <a:p>
            <a:r>
              <a:rPr lang="en-US" b="0" dirty="0" smtClean="0"/>
              <a:t>Your users can utilize</a:t>
            </a:r>
            <a:r>
              <a:rPr lang="en-US" b="0" baseline="0" dirty="0" smtClean="0"/>
              <a:t> the same skills, steps, and methods to conduct common tasks, across both live and archived email data.  And, since the archived email data is stored in Exchange, your users experience the full fidelity of new productivity boosting user features, like the conversation view, across their archive.  Lastly, if email data is automatically moved to the Personal Active by a “Move to Archive” policy, the folder hierarchy is preserved.  This is similar to the “</a:t>
            </a:r>
            <a:r>
              <a:rPr lang="en-US" b="0" baseline="0" dirty="0" err="1" smtClean="0"/>
              <a:t>AutoArchive</a:t>
            </a:r>
            <a:r>
              <a:rPr lang="en-US" b="0" baseline="0" dirty="0" smtClean="0"/>
              <a:t>” experience when email is automatically moved into a .PST file by Outlook.</a:t>
            </a:r>
            <a:endParaRPr lang="en-US" b="0"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r>
              <a:rPr lang="en-US" b="1" dirty="0" smtClean="0"/>
              <a:t>Situation</a:t>
            </a:r>
          </a:p>
          <a:p>
            <a:r>
              <a:rPr lang="en-US" b="0" dirty="0" smtClean="0"/>
              <a:t>The Personal</a:t>
            </a:r>
            <a:r>
              <a:rPr lang="en-US" b="0" baseline="0" dirty="0" smtClean="0"/>
              <a:t> Archive features of Exchange 2010 delivers a familiar user experience in both Outlook 2010 and Outlook Web App.</a:t>
            </a:r>
            <a:endParaRPr lang="en-US" b="0" dirty="0" smtClean="0"/>
          </a:p>
          <a:p>
            <a:endParaRPr lang="en-US" b="1" dirty="0" smtClean="0"/>
          </a:p>
          <a:p>
            <a:r>
              <a:rPr lang="en-US" b="1" dirty="0" smtClean="0"/>
              <a:t>Slide objective</a:t>
            </a:r>
          </a:p>
          <a:p>
            <a:pPr marL="0" marR="0" indent="0" algn="l" defTabSz="914363" rtl="0" eaLnBrk="1" fontAlgn="auto" latinLnBrk="0" hangingPunct="1">
              <a:lnSpc>
                <a:spcPct val="90000"/>
              </a:lnSpc>
              <a:spcBef>
                <a:spcPts val="0"/>
              </a:spcBef>
              <a:spcAft>
                <a:spcPts val="333"/>
              </a:spcAft>
              <a:buClrTx/>
              <a:buSzTx/>
              <a:buFontTx/>
              <a:buNone/>
              <a:tabLst/>
              <a:defRPr/>
            </a:pPr>
            <a:r>
              <a:rPr lang="en-US" b="0" dirty="0" smtClean="0"/>
              <a:t>Describe</a:t>
            </a:r>
            <a:r>
              <a:rPr lang="en-US" b="0" baseline="0" dirty="0" smtClean="0"/>
              <a:t> the features and functionality</a:t>
            </a:r>
            <a:endParaRPr lang="en-US" b="0" dirty="0" smtClean="0"/>
          </a:p>
          <a:p>
            <a:endParaRPr lang="en-US" b="1" dirty="0" smtClean="0"/>
          </a:p>
          <a:p>
            <a:endParaRPr lang="en-US" b="1" dirty="0" smtClean="0"/>
          </a:p>
          <a:p>
            <a:r>
              <a:rPr lang="en-US" b="1" dirty="0" smtClean="0"/>
              <a:t>Talking Points</a:t>
            </a:r>
          </a:p>
          <a:p>
            <a:r>
              <a:rPr lang="en-US" dirty="0" smtClean="0"/>
              <a:t>A common challenge with other email</a:t>
            </a:r>
            <a:r>
              <a:rPr lang="en-US" baseline="0" dirty="0" smtClean="0"/>
              <a:t> archiving approaches, is having to give your users one experience when working with live email, and yet another when needing to do the same action in their archive.  Search is an example of this situation.  Because the Personal Archive is, effectively, just another mailbox, all of the steps are familiar to your users, whether live or archived email.</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r>
              <a:rPr lang="en-US" b="1" dirty="0" smtClean="0"/>
              <a:t>Situation</a:t>
            </a:r>
          </a:p>
          <a:p>
            <a:r>
              <a:rPr lang="en-US" dirty="0" smtClean="0"/>
              <a:t>IT</a:t>
            </a:r>
            <a:r>
              <a:rPr lang="en-US" baseline="0" dirty="0" smtClean="0"/>
              <a:t> and business needs have evolved and Exchange has evolved with them.</a:t>
            </a:r>
            <a:endParaRPr lang="en-US" dirty="0" smtClean="0"/>
          </a:p>
          <a:p>
            <a:endParaRPr lang="en-US" dirty="0" smtClean="0"/>
          </a:p>
          <a:p>
            <a:pPr lvl="0">
              <a:buFont typeface="Arial" charset="0"/>
              <a:buNone/>
            </a:pPr>
            <a:r>
              <a:rPr lang="en-US" b="1" baseline="0" dirty="0" smtClean="0"/>
              <a:t>Slide objective</a:t>
            </a:r>
            <a:endParaRPr lang="en-US" b="0" baseline="0" dirty="0" smtClean="0"/>
          </a:p>
          <a:p>
            <a:pPr lvl="0">
              <a:buFont typeface="Arial" charset="0"/>
              <a:buNone/>
            </a:pPr>
            <a:r>
              <a:rPr lang="en-US" b="0" baseline="0" dirty="0" smtClean="0"/>
              <a:t>Give users a high-level overview of Exchange 2010 benefits.</a:t>
            </a:r>
          </a:p>
          <a:p>
            <a:endParaRPr lang="en-US" dirty="0" smtClean="0"/>
          </a:p>
          <a:p>
            <a:r>
              <a:rPr lang="en-US" b="1" dirty="0" smtClean="0"/>
              <a:t>Talking points</a:t>
            </a:r>
          </a:p>
          <a:p>
            <a:pPr>
              <a:buFont typeface="Arial" charset="0"/>
              <a:buChar char="•"/>
            </a:pPr>
            <a:r>
              <a:rPr lang="en-US" dirty="0" smtClean="0"/>
              <a:t>Exchange Server 2010 helps</a:t>
            </a:r>
            <a:r>
              <a:rPr lang="en-US" baseline="0" dirty="0" smtClean="0"/>
              <a:t> you </a:t>
            </a:r>
            <a:r>
              <a:rPr lang="en-US" dirty="0" smtClean="0"/>
              <a:t>achieve new levels of reliability and performance by delivering features that help simplify your administration, protect your communications, and delight your users with</a:t>
            </a:r>
            <a:r>
              <a:rPr lang="en-US" baseline="0" dirty="0" smtClean="0"/>
              <a:t> </a:t>
            </a:r>
            <a:r>
              <a:rPr lang="en-US" dirty="0" smtClean="0"/>
              <a:t>greater business mobility.</a:t>
            </a:r>
          </a:p>
          <a:p>
            <a:pPr lvl="0"/>
            <a:endParaRPr lang="en-US" dirty="0" smtClean="0"/>
          </a:p>
          <a:p>
            <a:pPr lvl="0">
              <a:buFont typeface="Arial" charset="0"/>
              <a:buNone/>
            </a:pPr>
            <a:r>
              <a:rPr lang="en-US" b="0" i="1" dirty="0" smtClean="0"/>
              <a:t>Flexible and Reliable </a:t>
            </a:r>
          </a:p>
          <a:p>
            <a:pPr lvl="0">
              <a:buFont typeface="Arial" charset="0"/>
              <a:buChar char="•"/>
            </a:pPr>
            <a:r>
              <a:rPr lang="en-US" baseline="0" dirty="0" smtClean="0"/>
              <a:t>T</a:t>
            </a:r>
            <a:r>
              <a:rPr lang="en-US" dirty="0" smtClean="0"/>
              <a:t>ailor your deployment based on your needs.</a:t>
            </a:r>
          </a:p>
          <a:p>
            <a:pPr lvl="0">
              <a:buFont typeface="Arial" charset="0"/>
              <a:buChar char="•"/>
            </a:pPr>
            <a:r>
              <a:rPr lang="en-US" baseline="0" dirty="0" smtClean="0"/>
              <a:t> </a:t>
            </a:r>
            <a:r>
              <a:rPr lang="en-US" dirty="0" smtClean="0"/>
              <a:t>Keep email continuously available for your users</a:t>
            </a:r>
            <a:r>
              <a:rPr lang="en-US" baseline="0" dirty="0" smtClean="0"/>
              <a:t> more easily.</a:t>
            </a:r>
          </a:p>
          <a:p>
            <a:pPr lvl="0">
              <a:buFont typeface="Arial" charset="0"/>
              <a:buChar char="•"/>
            </a:pPr>
            <a:endParaRPr lang="en-US" baseline="0" dirty="0" smtClean="0"/>
          </a:p>
          <a:p>
            <a:pPr lvl="0"/>
            <a:r>
              <a:rPr lang="en-US" b="0" i="1" dirty="0" smtClean="0"/>
              <a:t>Anywhere Access </a:t>
            </a:r>
          </a:p>
          <a:p>
            <a:pPr lvl="0">
              <a:buFont typeface="Arial" charset="0"/>
              <a:buChar char="•"/>
            </a:pPr>
            <a:r>
              <a:rPr lang="en-US" dirty="0" smtClean="0"/>
              <a:t>Give users the freedom to securely access business communications—email,</a:t>
            </a:r>
            <a:r>
              <a:rPr lang="en-US" baseline="0" dirty="0" smtClean="0"/>
              <a:t> </a:t>
            </a:r>
            <a:r>
              <a:rPr lang="en-US" dirty="0" smtClean="0"/>
              <a:t>voicemail,</a:t>
            </a:r>
            <a:r>
              <a:rPr lang="en-US" baseline="0" dirty="0" smtClean="0"/>
              <a:t> and </a:t>
            </a:r>
            <a:r>
              <a:rPr lang="en-US" dirty="0" smtClean="0"/>
              <a:t>instant messaging—and collaborate effectively from virtually any platform, web-browser, or device.</a:t>
            </a:r>
          </a:p>
          <a:p>
            <a:pPr lvl="0">
              <a:buFont typeface="Arial" charset="0"/>
              <a:buNone/>
            </a:pPr>
            <a:r>
              <a:rPr lang="en-US" dirty="0" smtClean="0"/>
              <a:t/>
            </a:r>
            <a:br>
              <a:rPr lang="en-US" dirty="0" smtClean="0"/>
            </a:br>
            <a:r>
              <a:rPr lang="en-US" b="0" i="1" dirty="0" smtClean="0"/>
              <a:t>Protection and Compliance</a:t>
            </a:r>
          </a:p>
          <a:p>
            <a:pPr lvl="0">
              <a:buFont typeface="Arial" charset="0"/>
              <a:buChar char="•"/>
            </a:pPr>
            <a:r>
              <a:rPr lang="en-US" dirty="0" smtClean="0"/>
              <a:t>Simplify</a:t>
            </a:r>
            <a:r>
              <a:rPr lang="en-US" baseline="0" dirty="0" smtClean="0"/>
              <a:t> </a:t>
            </a:r>
            <a:r>
              <a:rPr lang="en-US" dirty="0" smtClean="0"/>
              <a:t>and automate the process of protecting your company’s communications and meeting regulatory requirements.</a:t>
            </a:r>
          </a:p>
          <a:p>
            <a:pPr marL="0" lvl="1">
              <a:buNone/>
            </a:pPr>
            <a:endParaRPr lang="en-US" i="0" dirty="0" smtClean="0"/>
          </a:p>
          <a:p>
            <a:pPr marL="0" lvl="1">
              <a:buFont typeface="Arial" charset="0"/>
              <a:buChar char="•"/>
            </a:pPr>
            <a:r>
              <a:rPr lang="en-US" dirty="0" smtClean="0"/>
              <a:t>It’s also worth noting that</a:t>
            </a:r>
            <a:r>
              <a:rPr lang="en-US" baseline="0" dirty="0" smtClean="0"/>
              <a:t> </a:t>
            </a:r>
            <a:r>
              <a:rPr lang="en-US" dirty="0" smtClean="0"/>
              <a:t>Exchange 2010 was designed,</a:t>
            </a:r>
            <a:r>
              <a:rPr lang="en-US" baseline="0" dirty="0" smtClean="0"/>
              <a:t> </a:t>
            </a:r>
            <a:r>
              <a:rPr lang="en-US" dirty="0" smtClean="0"/>
              <a:t>developed,</a:t>
            </a:r>
            <a:r>
              <a:rPr lang="en-US" baseline="0" dirty="0" smtClean="0"/>
              <a:t> </a:t>
            </a:r>
            <a:r>
              <a:rPr lang="en-US" dirty="0" smtClean="0"/>
              <a:t>and tested from the ground up</a:t>
            </a:r>
            <a:r>
              <a:rPr lang="en-US" baseline="0" dirty="0" smtClean="0"/>
              <a:t> </a:t>
            </a:r>
            <a:r>
              <a:rPr lang="en-US" dirty="0" smtClean="0"/>
              <a:t>with a keen focus on our software plus services strategy. Let’s take a closer look at these areas.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r>
              <a:rPr lang="en-US" b="1" dirty="0" smtClean="0"/>
              <a:t>Situation</a:t>
            </a:r>
          </a:p>
          <a:p>
            <a:r>
              <a:rPr lang="en-US" b="0" dirty="0" smtClean="0"/>
              <a:t>Administrative</a:t>
            </a:r>
            <a:r>
              <a:rPr lang="en-US" b="0" baseline="0" dirty="0" smtClean="0"/>
              <a:t> tasks are greatly simplified, including using the same skill set and admin tools (like the Exchange Management Console and PowerShell).</a:t>
            </a:r>
            <a:endParaRPr lang="en-US" b="0" dirty="0" smtClean="0"/>
          </a:p>
          <a:p>
            <a:endParaRPr lang="en-US" b="1" dirty="0" smtClean="0"/>
          </a:p>
          <a:p>
            <a:r>
              <a:rPr lang="en-US" b="1" dirty="0" smtClean="0"/>
              <a:t>Slide objective</a:t>
            </a:r>
          </a:p>
          <a:p>
            <a:r>
              <a:rPr lang="en-US" b="0" dirty="0" smtClean="0"/>
              <a:t>Demonstrate how the email</a:t>
            </a:r>
            <a:r>
              <a:rPr lang="en-US" b="0" baseline="0" dirty="0" smtClean="0"/>
              <a:t> archiving administration is streamlined thanks to familiar tools.</a:t>
            </a:r>
            <a:endParaRPr lang="en-US" b="0" dirty="0" smtClean="0"/>
          </a:p>
          <a:p>
            <a:endParaRPr lang="en-US" b="1" dirty="0" smtClean="0"/>
          </a:p>
          <a:p>
            <a:r>
              <a:rPr lang="en-US" b="1" dirty="0" smtClean="0"/>
              <a:t>Talking Points</a:t>
            </a:r>
          </a:p>
          <a:p>
            <a:r>
              <a:rPr lang="en-US" b="0" dirty="0" smtClean="0"/>
              <a:t>The</a:t>
            </a:r>
            <a:r>
              <a:rPr lang="en-US" b="0" baseline="0" dirty="0" smtClean="0"/>
              <a:t> very same administrative tools you use today, like the Exchange Management Console and </a:t>
            </a:r>
            <a:r>
              <a:rPr lang="en-US" b="0" baseline="0" dirty="0" err="1" smtClean="0"/>
              <a:t>PowerShell</a:t>
            </a:r>
            <a:r>
              <a:rPr lang="en-US" b="0" baseline="0" dirty="0" smtClean="0"/>
              <a:t>, can be used to enable and configure the Personal Archive (as well as other integrated archiving, retention, and discovery capabilities).  For example, you can easily add an archive to your users existing mailbox or when you create a new mailbox.  You can also set separate quotas for the primary and archive mailbox, and even customize the name for the archive folder that appears in Outlook 2010 and Outlook Web App.</a:t>
            </a:r>
            <a:endParaRPr lang="en-US" b="0"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pPr marL="0" marR="0" lvl="0" indent="-105829" algn="l" defTabSz="914363" rtl="0" eaLnBrk="1" fontAlgn="auto" latinLnBrk="0" hangingPunct="1">
              <a:lnSpc>
                <a:spcPct val="90000"/>
              </a:lnSpc>
              <a:spcBef>
                <a:spcPts val="0"/>
              </a:spcBef>
              <a:spcAft>
                <a:spcPts val="333"/>
              </a:spcAft>
              <a:buClrTx/>
              <a:buSzTx/>
              <a:buFont typeface="Arial" pitchFamily="34" charset="0"/>
              <a:buNone/>
              <a:tabLst/>
              <a:defRPr/>
            </a:pPr>
            <a:r>
              <a:rPr lang="en-US" b="1" dirty="0" smtClean="0"/>
              <a:t>Situation:</a:t>
            </a:r>
          </a:p>
          <a:p>
            <a:pPr marL="0" marR="0" lvl="0" indent="-105829" algn="l" defTabSz="914363" rtl="0" eaLnBrk="1" fontAlgn="auto" latinLnBrk="0" hangingPunct="1">
              <a:lnSpc>
                <a:spcPct val="90000"/>
              </a:lnSpc>
              <a:spcBef>
                <a:spcPts val="0"/>
              </a:spcBef>
              <a:spcAft>
                <a:spcPts val="333"/>
              </a:spcAft>
              <a:buClrTx/>
              <a:buSzTx/>
              <a:buFont typeface="Arial" pitchFamily="34" charset="0"/>
              <a:buNone/>
              <a:tabLst/>
              <a:defRPr/>
            </a:pPr>
            <a:r>
              <a:rPr lang="en-US" sz="900" b="0" kern="1200" dirty="0" smtClean="0">
                <a:solidFill>
                  <a:schemeClr val="tx1"/>
                </a:solidFill>
                <a:latin typeface="Segoe" pitchFamily="34" charset="0"/>
                <a:ea typeface="+mn-ea"/>
                <a:cs typeface="+mn-cs"/>
              </a:rPr>
              <a:t>The explosive growth of regulatory</a:t>
            </a:r>
            <a:r>
              <a:rPr lang="en-US" sz="900" b="0" kern="1200" baseline="0" dirty="0" smtClean="0">
                <a:solidFill>
                  <a:schemeClr val="tx1"/>
                </a:solidFill>
                <a:latin typeface="Segoe" pitchFamily="34" charset="0"/>
                <a:ea typeface="+mn-ea"/>
                <a:cs typeface="+mn-cs"/>
              </a:rPr>
              <a:t> compliance and corporate governance requirements has made it challenging for email administrators and compliance officers to provide end users with simple tools for managing retention policies of the high volume of email messages being sent and received daily.  It is impractical for a small group of people to police email to this end directly, so tools which enable end users to apply retention policies which are defined by the organization and tools which automatically apply such policies without IT intervention are required to effectively mitigate the risk associated with compliance and governance.</a:t>
            </a:r>
          </a:p>
          <a:p>
            <a:pPr marL="0" marR="0" lvl="0" indent="-105829" algn="l" defTabSz="914363" rtl="0" eaLnBrk="1" fontAlgn="auto" latinLnBrk="0" hangingPunct="1">
              <a:lnSpc>
                <a:spcPct val="90000"/>
              </a:lnSpc>
              <a:spcBef>
                <a:spcPts val="0"/>
              </a:spcBef>
              <a:spcAft>
                <a:spcPts val="333"/>
              </a:spcAft>
              <a:buClrTx/>
              <a:buSzTx/>
              <a:buFont typeface="Arial" pitchFamily="34" charset="0"/>
              <a:buNone/>
              <a:tabLst/>
              <a:defRPr/>
            </a:pPr>
            <a:endParaRPr lang="en-US" sz="900" b="1" kern="1200" dirty="0" smtClean="0">
              <a:solidFill>
                <a:schemeClr val="tx1"/>
              </a:solidFill>
              <a:latin typeface="Segoe" pitchFamily="34" charset="0"/>
              <a:ea typeface="+mn-ea"/>
              <a:cs typeface="+mn-cs"/>
            </a:endParaRPr>
          </a:p>
          <a:p>
            <a:pPr marL="4047" lvl="0" indent="-107840" defTabSz="931736">
              <a:spcAft>
                <a:spcPts val="339"/>
              </a:spcAft>
              <a:buNone/>
              <a:defRPr/>
            </a:pPr>
            <a:r>
              <a:rPr lang="en-US" b="1" dirty="0" smtClean="0"/>
              <a:t>Slide Objective: </a:t>
            </a:r>
          </a:p>
          <a:p>
            <a:pPr marL="4047" lvl="0" indent="-107840" defTabSz="931736">
              <a:spcAft>
                <a:spcPts val="339"/>
              </a:spcAft>
              <a:buNone/>
              <a:defRPr/>
            </a:pPr>
            <a:r>
              <a:rPr lang="en-US" dirty="0" smtClean="0"/>
              <a:t>The audience should walk away understanding that Exchange increases flexibility and functionality allowing retention policies to be applied to emails individually or at the folder level.  IT administrators and compliance officers can define policies and distribute them to select groups of users ensuring that users choose from only policies which are appropriate for their role in the company.</a:t>
            </a:r>
          </a:p>
          <a:p>
            <a:pPr lvl="0">
              <a:buNone/>
            </a:pPr>
            <a:endParaRPr lang="en-US" b="1" dirty="0" smtClean="0"/>
          </a:p>
          <a:p>
            <a:pPr lvl="0">
              <a:buNone/>
            </a:pPr>
            <a:r>
              <a:rPr lang="en-US" b="1" dirty="0" smtClean="0"/>
              <a:t>Talking Points</a:t>
            </a:r>
            <a:r>
              <a:rPr lang="en-US" b="0" dirty="0" smtClean="0"/>
              <a:t>:</a:t>
            </a:r>
            <a:endParaRPr lang="en-US" dirty="0" smtClean="0"/>
          </a:p>
          <a:p>
            <a:pPr lvl="1"/>
            <a:r>
              <a:rPr lang="en-US" dirty="0" smtClean="0"/>
              <a:t>Retention policies can now be applied to any individual email</a:t>
            </a:r>
            <a:r>
              <a:rPr lang="en-US" baseline="0" dirty="0" smtClean="0"/>
              <a:t> or folder rather than just a restricted set of managed folders.</a:t>
            </a:r>
          </a:p>
          <a:p>
            <a:pPr lvl="1"/>
            <a:r>
              <a:rPr lang="en-US" baseline="0" dirty="0" smtClean="0"/>
              <a:t>Policies are defined centrally and pushed to the client, exposed directly to users in the UI for selection or notification.</a:t>
            </a:r>
          </a:p>
          <a:p>
            <a:pPr lvl="1"/>
            <a:r>
              <a:rPr lang="en-US" baseline="0" dirty="0" smtClean="0"/>
              <a:t>Transport rules can be designed to automatically apply default policies for select groups of users or based on select attributes of email.</a:t>
            </a:r>
          </a:p>
          <a:p>
            <a:pPr marL="4047" lvl="0" indent="-107840" defTabSz="931736">
              <a:spcAft>
                <a:spcPts val="339"/>
              </a:spcAft>
              <a:buNone/>
              <a:defRPr/>
            </a:pPr>
            <a:endParaRPr lang="en-US" b="1" dirty="0" smtClean="0"/>
          </a:p>
          <a:p>
            <a:pPr lvl="1">
              <a:buNone/>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980CB99-47E3-46F4-AAEB-3919FBEFC014}" type="slidenum">
              <a:rPr lang="en-US" smtClean="0">
                <a:latin typeface="Segoe" pitchFamily="34" charset="0"/>
              </a:rPr>
              <a:pPr/>
              <a:t>56</a:t>
            </a:fld>
            <a:endParaRPr lang="en-US" dirty="0">
              <a:latin typeface="Segoe"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pPr indent="-105823" defTabSz="914312">
              <a:defRPr/>
            </a:pPr>
            <a:r>
              <a:rPr lang="en-US" b="1" dirty="0" smtClean="0"/>
              <a:t>Situation:</a:t>
            </a:r>
          </a:p>
          <a:p>
            <a:pPr indent="-105823" defTabSz="914312">
              <a:defRPr/>
            </a:pPr>
            <a:r>
              <a:rPr lang="en-US" dirty="0" smtClean="0"/>
              <a:t>Traditional email systems require complex access control policies and provide hard to use tools in order to meet the growing needs of eDiscovery and requirements of Human Resources departments relative to searching corporate communication throughout the email infrastructure.  Those responsible for these tasks are non-IT users who are unfamiliar with email administration tools and do not have access to the email servers.  These compliance officers and HR representatives are having to follow complex processes and use complex tools, aided by IT, to handle what is already a complex problem due to legal and corporate governance.  Solutions are required which empower these individuals to go about their business without IT intervention and which ensure that only those assigned by the organization  to perform such tasks are able to.</a:t>
            </a:r>
          </a:p>
          <a:p>
            <a:pPr indent="-105823" defTabSz="914312">
              <a:defRPr/>
            </a:pPr>
            <a:endParaRPr lang="en-US" b="1" dirty="0" smtClean="0"/>
          </a:p>
          <a:p>
            <a:pPr marL="4046" indent="-107834" defTabSz="931685">
              <a:spcAft>
                <a:spcPts val="339"/>
              </a:spcAft>
              <a:defRPr/>
            </a:pPr>
            <a:r>
              <a:rPr lang="en-US" b="1" dirty="0" smtClean="0"/>
              <a:t>Slide Objective:</a:t>
            </a:r>
          </a:p>
          <a:p>
            <a:pPr marL="4046" indent="-107834" defTabSz="931685">
              <a:spcAft>
                <a:spcPts val="339"/>
              </a:spcAft>
              <a:defRPr/>
            </a:pPr>
            <a:r>
              <a:rPr lang="en-US" dirty="0" smtClean="0"/>
              <a:t>The audience should see that Exchange goes beyond traditional administration models to empower delegation of tasks associated with compliance away from the email administrator and put these tasks into the hands of those responsible with easy-to-use tools.</a:t>
            </a:r>
          </a:p>
          <a:p>
            <a:pPr lvl="0">
              <a:buNone/>
            </a:pPr>
            <a:endParaRPr lang="en-US" dirty="0" smtClean="0"/>
          </a:p>
          <a:p>
            <a:pPr lvl="0">
              <a:buNone/>
            </a:pPr>
            <a:r>
              <a:rPr lang="en-US" b="1" dirty="0" smtClean="0"/>
              <a:t>Talking Points</a:t>
            </a:r>
            <a:r>
              <a:rPr lang="en-US" b="0" dirty="0" smtClean="0"/>
              <a:t>:</a:t>
            </a:r>
            <a:endParaRPr lang="en-US" dirty="0" smtClean="0"/>
          </a:p>
          <a:p>
            <a:pPr lvl="1"/>
            <a:r>
              <a:rPr lang="en-US" dirty="0" smtClean="0"/>
              <a:t>Cross-mailbox search user interface</a:t>
            </a:r>
            <a:r>
              <a:rPr lang="en-US" baseline="0" dirty="0" smtClean="0"/>
              <a:t> enables compliance officers and HR to perform searches based on select email attributes across the entire mail infrastructure.</a:t>
            </a:r>
          </a:p>
          <a:p>
            <a:pPr lvl="1"/>
            <a:r>
              <a:rPr lang="en-US" baseline="0" dirty="0" smtClean="0"/>
              <a:t>Roles based administration allows for easy delegated access to this tool with no complex Access Control Requirements.</a:t>
            </a:r>
          </a:p>
          <a:p>
            <a:pPr lvl="1"/>
            <a:r>
              <a:rPr lang="en-US" baseline="0" dirty="0" smtClean="0"/>
              <a:t>eDiscovery processes may be followed without IT intervention and only by those authorized.</a:t>
            </a:r>
          </a:p>
          <a:p>
            <a:pPr lvl="1"/>
            <a:r>
              <a:rPr lang="en-US" baseline="0" dirty="0" smtClean="0"/>
              <a:t>Compliance officers and HR representatives use familiar and easy-to-use tools within the existing UI of Outlook Web App (compared to Get Mailbox PowerShell commands in E2007).</a:t>
            </a:r>
          </a:p>
          <a:p>
            <a:pPr lvl="1">
              <a:buNone/>
            </a:pPr>
            <a:endParaRPr lang="en-US" baseline="0" dirty="0" smtClean="0"/>
          </a:p>
        </p:txBody>
      </p:sp>
      <p:sp>
        <p:nvSpPr>
          <p:cNvPr id="4" name="Slide Number Placeholder 3"/>
          <p:cNvSpPr>
            <a:spLocks noGrp="1"/>
          </p:cNvSpPr>
          <p:nvPr>
            <p:ph type="sldNum" sz="quarter" idx="10"/>
          </p:nvPr>
        </p:nvSpPr>
        <p:spPr/>
        <p:txBody>
          <a:bodyPr/>
          <a:lstStyle/>
          <a:p>
            <a:fld id="{8980CB99-47E3-46F4-AAEB-3919FBEFC014}" type="slidenum">
              <a:rPr lang="en-US" smtClean="0">
                <a:latin typeface="Segoe" pitchFamily="34" charset="0"/>
              </a:rPr>
              <a:pPr/>
              <a:t>57</a:t>
            </a:fld>
            <a:endParaRPr lang="en-US" dirty="0">
              <a:latin typeface="Segoe"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r>
              <a:rPr lang="en-US" b="1" dirty="0" smtClean="0"/>
              <a:t>Situation</a:t>
            </a:r>
          </a:p>
          <a:p>
            <a:r>
              <a:rPr lang="en-US" b="0" dirty="0" smtClean="0"/>
              <a:t>Exchange</a:t>
            </a:r>
            <a:r>
              <a:rPr lang="en-US" b="0" baseline="0" dirty="0" smtClean="0"/>
              <a:t> 2010 helps simplify the process of conducting multi-mailbox searches for e-Discovery or other purposes.</a:t>
            </a:r>
            <a:endParaRPr lang="en-US" b="0" dirty="0" smtClean="0"/>
          </a:p>
          <a:p>
            <a:endParaRPr lang="en-US" b="1" dirty="0" smtClean="0"/>
          </a:p>
          <a:p>
            <a:r>
              <a:rPr lang="en-US" b="1" dirty="0" smtClean="0"/>
              <a:t>Slide objective</a:t>
            </a:r>
          </a:p>
          <a:p>
            <a:pPr marL="0" marR="0" indent="0" algn="l" defTabSz="914363" rtl="0" eaLnBrk="1" fontAlgn="auto" latinLnBrk="0" hangingPunct="1">
              <a:lnSpc>
                <a:spcPct val="90000"/>
              </a:lnSpc>
              <a:spcBef>
                <a:spcPts val="0"/>
              </a:spcBef>
              <a:spcAft>
                <a:spcPts val="333"/>
              </a:spcAft>
              <a:buClrTx/>
              <a:buSzTx/>
              <a:buFontTx/>
              <a:buNone/>
              <a:tabLst/>
              <a:defRPr/>
            </a:pPr>
            <a:r>
              <a:rPr lang="en-US" b="0" dirty="0" smtClean="0"/>
              <a:t>Describe</a:t>
            </a:r>
            <a:r>
              <a:rPr lang="en-US" b="0" baseline="0" dirty="0" smtClean="0"/>
              <a:t> the features and functionality of e-Discovery.</a:t>
            </a:r>
            <a:endParaRPr lang="en-US" b="0" dirty="0" smtClean="0"/>
          </a:p>
          <a:p>
            <a:endParaRPr lang="en-US" b="1" dirty="0" smtClean="0"/>
          </a:p>
          <a:p>
            <a:r>
              <a:rPr lang="en-US" b="1" dirty="0" smtClean="0"/>
              <a:t>Talking Points</a:t>
            </a:r>
          </a:p>
          <a:p>
            <a:pPr marL="0" marR="0" lvl="0" indent="0" algn="l" defTabSz="914363" rtl="0" eaLnBrk="1" fontAlgn="auto" latinLnBrk="0" hangingPunct="1">
              <a:lnSpc>
                <a:spcPct val="90000"/>
              </a:lnSpc>
              <a:spcBef>
                <a:spcPts val="0"/>
              </a:spcBef>
              <a:spcAft>
                <a:spcPts val="333"/>
              </a:spcAft>
              <a:buClrTx/>
              <a:buSzTx/>
              <a:buFontTx/>
              <a:buNone/>
              <a:tabLst/>
              <a:defRPr/>
            </a:pPr>
            <a:r>
              <a:rPr lang="en-US" dirty="0" smtClean="0"/>
              <a:t>The results of multi-mailbox searches,</a:t>
            </a:r>
            <a:r>
              <a:rPr lang="en-US" baseline="0" dirty="0" smtClean="0"/>
              <a:t> </a:t>
            </a:r>
            <a:r>
              <a:rPr lang="en-US" dirty="0" smtClean="0"/>
              <a:t>which automatically include Exchange data in the primary,</a:t>
            </a:r>
            <a:r>
              <a:rPr lang="en-US" baseline="0" dirty="0" smtClean="0"/>
              <a:t> </a:t>
            </a:r>
            <a:r>
              <a:rPr lang="en-US" dirty="0" smtClean="0"/>
              <a:t>archive,</a:t>
            </a:r>
            <a:r>
              <a:rPr lang="en-US" baseline="0" dirty="0" smtClean="0"/>
              <a:t> </a:t>
            </a:r>
            <a:r>
              <a:rPr lang="en-US" dirty="0" smtClean="0"/>
              <a:t>and recoverable items store</a:t>
            </a:r>
            <a:r>
              <a:rPr lang="en-US" baseline="0" dirty="0" smtClean="0"/>
              <a:t> </a:t>
            </a:r>
            <a:r>
              <a:rPr lang="en-US" dirty="0" smtClean="0"/>
              <a:t>are delivered to a specialized mailbox which is specifically created for discovery purposes. No longer</a:t>
            </a:r>
            <a:r>
              <a:rPr lang="en-US" baseline="0" dirty="0" smtClean="0"/>
              <a:t> </a:t>
            </a:r>
            <a:r>
              <a:rPr lang="en-US" dirty="0" smtClean="0"/>
              <a:t>do you need to export results to .PST files,</a:t>
            </a:r>
            <a:r>
              <a:rPr lang="en-US" baseline="0" dirty="0" smtClean="0"/>
              <a:t> </a:t>
            </a:r>
            <a:r>
              <a:rPr lang="en-US" dirty="0" smtClean="0"/>
              <a:t>manually import them into Outlook</a:t>
            </a:r>
            <a:r>
              <a:rPr lang="en-US" baseline="0" dirty="0" smtClean="0"/>
              <a:t> </a:t>
            </a:r>
            <a:r>
              <a:rPr lang="en-US" dirty="0" smtClean="0"/>
              <a:t>to review the search you’ve conducted.</a:t>
            </a:r>
          </a:p>
          <a:p>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r>
              <a:rPr lang="en-US" sz="900" b="1" kern="1200" dirty="0" smtClean="0">
                <a:solidFill>
                  <a:schemeClr val="tx1"/>
                </a:solidFill>
                <a:latin typeface="Segoe" pitchFamily="34" charset="0"/>
                <a:ea typeface="+mn-ea"/>
                <a:cs typeface="+mn-cs"/>
              </a:rPr>
              <a:t>Situation:</a:t>
            </a:r>
            <a:endParaRPr lang="en-US" sz="900" kern="1200" dirty="0" smtClean="0">
              <a:solidFill>
                <a:schemeClr val="tx1"/>
              </a:solidFill>
              <a:latin typeface="Segoe" pitchFamily="34" charset="0"/>
              <a:ea typeface="+mn-ea"/>
              <a:cs typeface="+mn-cs"/>
            </a:endParaRPr>
          </a:p>
          <a:p>
            <a:r>
              <a:rPr lang="en-US" sz="900" kern="1200" dirty="0" smtClean="0">
                <a:solidFill>
                  <a:schemeClr val="tx1"/>
                </a:solidFill>
                <a:latin typeface="Segoe" pitchFamily="34" charset="0"/>
                <a:ea typeface="+mn-ea"/>
                <a:cs typeface="+mn-cs"/>
              </a:rPr>
              <a:t>One of the common concerns around information protection and control (or data loss prevention) systems is that the system will generate false positives and restrict mail that didn’t need to be restricted. </a:t>
            </a:r>
          </a:p>
          <a:p>
            <a:endParaRPr lang="en-US" sz="900" kern="1200" dirty="0" smtClean="0">
              <a:solidFill>
                <a:schemeClr val="tx1"/>
              </a:solidFill>
              <a:latin typeface="Segoe" pitchFamily="34" charset="0"/>
              <a:ea typeface="+mn-ea"/>
              <a:cs typeface="+mn-cs"/>
            </a:endParaRPr>
          </a:p>
          <a:p>
            <a:r>
              <a:rPr lang="en-US" sz="900" b="1" kern="1200" dirty="0" smtClean="0">
                <a:solidFill>
                  <a:schemeClr val="tx1"/>
                </a:solidFill>
                <a:latin typeface="Segoe" pitchFamily="34" charset="0"/>
                <a:ea typeface="+mn-ea"/>
                <a:cs typeface="+mn-cs"/>
              </a:rPr>
              <a:t>Slide Objective:</a:t>
            </a:r>
            <a:endParaRPr lang="en-US" sz="900" kern="1200" dirty="0" smtClean="0">
              <a:solidFill>
                <a:schemeClr val="tx1"/>
              </a:solidFill>
              <a:latin typeface="Segoe" pitchFamily="34" charset="0"/>
              <a:ea typeface="+mn-ea"/>
              <a:cs typeface="+mn-cs"/>
            </a:endParaRPr>
          </a:p>
          <a:p>
            <a:r>
              <a:rPr lang="en-US" sz="900" kern="1200" dirty="0" smtClean="0">
                <a:solidFill>
                  <a:schemeClr val="tx1"/>
                </a:solidFill>
                <a:latin typeface="Segoe" pitchFamily="34" charset="0"/>
                <a:ea typeface="+mn-ea"/>
                <a:cs typeface="+mn-cs"/>
              </a:rPr>
              <a:t>Audience learning: with Exchange 2010, administrators can better control sensitive data while minimizing disruptions and maintaining everyday workflow. </a:t>
            </a:r>
          </a:p>
          <a:p>
            <a:endParaRPr lang="en-US" sz="900" kern="1200" dirty="0" smtClean="0">
              <a:solidFill>
                <a:schemeClr val="tx1"/>
              </a:solidFill>
              <a:latin typeface="Segoe" pitchFamily="34" charset="0"/>
              <a:ea typeface="+mn-ea"/>
              <a:cs typeface="+mn-cs"/>
            </a:endParaRPr>
          </a:p>
          <a:p>
            <a:r>
              <a:rPr lang="en-US" sz="900" b="1" kern="1200" dirty="0" smtClean="0">
                <a:solidFill>
                  <a:schemeClr val="tx1"/>
                </a:solidFill>
                <a:latin typeface="Segoe" pitchFamily="34" charset="0"/>
                <a:ea typeface="+mn-ea"/>
                <a:cs typeface="+mn-cs"/>
              </a:rPr>
              <a:t>Talking Points:</a:t>
            </a:r>
            <a:endParaRPr lang="en-US" sz="900" kern="1200" dirty="0" smtClean="0">
              <a:solidFill>
                <a:schemeClr val="tx1"/>
              </a:solidFill>
              <a:latin typeface="Segoe" pitchFamily="34" charset="0"/>
              <a:ea typeface="+mn-ea"/>
              <a:cs typeface="+mn-cs"/>
            </a:endParaRPr>
          </a:p>
          <a:p>
            <a:pPr lvl="0">
              <a:buFont typeface="Arial" pitchFamily="34" charset="0"/>
              <a:buChar char="•"/>
            </a:pPr>
            <a:r>
              <a:rPr lang="en-US" sz="900" kern="1200" dirty="0" smtClean="0">
                <a:solidFill>
                  <a:schemeClr val="tx1"/>
                </a:solidFill>
                <a:latin typeface="Segoe" pitchFamily="34" charset="0"/>
                <a:ea typeface="+mn-ea"/>
                <a:cs typeface="+mn-cs"/>
              </a:rPr>
              <a:t>With the addition of so many new controls to Exchange 2010, administrators can now fine tune their policies so that the right level of control is applied to the right email. We define it here as the application of </a:t>
            </a:r>
            <a:r>
              <a:rPr lang="en-US" sz="900" b="1" kern="1200" dirty="0" smtClean="0">
                <a:solidFill>
                  <a:schemeClr val="tx1"/>
                </a:solidFill>
                <a:latin typeface="Segoe" pitchFamily="34" charset="0"/>
                <a:ea typeface="+mn-ea"/>
                <a:cs typeface="+mn-cs"/>
              </a:rPr>
              <a:t>soft and hard controls</a:t>
            </a:r>
            <a:r>
              <a:rPr lang="en-US" sz="900" kern="1200" dirty="0" smtClean="0">
                <a:solidFill>
                  <a:schemeClr val="tx1"/>
                </a:solidFill>
                <a:latin typeface="Segoe" pitchFamily="34" charset="0"/>
                <a:ea typeface="+mn-ea"/>
                <a:cs typeface="+mn-cs"/>
              </a:rPr>
              <a:t>. </a:t>
            </a:r>
          </a:p>
          <a:p>
            <a:pPr lvl="0">
              <a:buFont typeface="Arial" pitchFamily="34" charset="0"/>
              <a:buChar char="•"/>
            </a:pPr>
            <a:r>
              <a:rPr lang="en-US" sz="900" kern="1200" dirty="0" smtClean="0">
                <a:solidFill>
                  <a:schemeClr val="tx1"/>
                </a:solidFill>
                <a:latin typeface="Segoe" pitchFamily="34" charset="0"/>
                <a:ea typeface="+mn-ea"/>
                <a:cs typeface="+mn-cs"/>
              </a:rPr>
              <a:t> For example, an administrator may want to provide an automated </a:t>
            </a:r>
            <a:r>
              <a:rPr lang="en-US" sz="900" b="1" kern="1200" dirty="0" smtClean="0">
                <a:solidFill>
                  <a:schemeClr val="tx1"/>
                </a:solidFill>
                <a:latin typeface="Segoe" pitchFamily="34" charset="0"/>
                <a:ea typeface="+mn-ea"/>
                <a:cs typeface="+mn-cs"/>
              </a:rPr>
              <a:t>alert</a:t>
            </a:r>
            <a:r>
              <a:rPr lang="en-US" sz="900" kern="1200" dirty="0" smtClean="0">
                <a:solidFill>
                  <a:schemeClr val="tx1"/>
                </a:solidFill>
                <a:latin typeface="Segoe" pitchFamily="34" charset="0"/>
                <a:ea typeface="+mn-ea"/>
                <a:cs typeface="+mn-cs"/>
              </a:rPr>
              <a:t> to users whenever they are sending to an external audience without necessarily blocking that mail. This is where </a:t>
            </a:r>
            <a:r>
              <a:rPr lang="en-US" sz="900" b="1" kern="1200" dirty="0" err="1" smtClean="0">
                <a:solidFill>
                  <a:schemeClr val="tx1"/>
                </a:solidFill>
                <a:latin typeface="Segoe" pitchFamily="34" charset="0"/>
                <a:ea typeface="+mn-ea"/>
                <a:cs typeface="+mn-cs"/>
              </a:rPr>
              <a:t>MailTips</a:t>
            </a:r>
            <a:r>
              <a:rPr lang="en-US" sz="900" kern="1200" dirty="0" smtClean="0">
                <a:solidFill>
                  <a:schemeClr val="tx1"/>
                </a:solidFill>
                <a:latin typeface="Segoe" pitchFamily="34" charset="0"/>
                <a:ea typeface="+mn-ea"/>
                <a:cs typeface="+mn-cs"/>
              </a:rPr>
              <a:t> can be useful. </a:t>
            </a:r>
          </a:p>
          <a:p>
            <a:pPr lvl="0">
              <a:buFont typeface="Arial" pitchFamily="34" charset="0"/>
              <a:buChar char="•"/>
            </a:pPr>
            <a:r>
              <a:rPr lang="en-US" sz="900" kern="1200" dirty="0" smtClean="0">
                <a:solidFill>
                  <a:schemeClr val="tx1"/>
                </a:solidFill>
                <a:latin typeface="Segoe" pitchFamily="34" charset="0"/>
                <a:ea typeface="+mn-ea"/>
                <a:cs typeface="+mn-cs"/>
              </a:rPr>
              <a:t>Further down the continuum, an administrator could create a </a:t>
            </a:r>
            <a:r>
              <a:rPr lang="en-US" sz="900" b="1" kern="1200" dirty="0" smtClean="0">
                <a:solidFill>
                  <a:schemeClr val="tx1"/>
                </a:solidFill>
                <a:latin typeface="Segoe" pitchFamily="34" charset="0"/>
                <a:ea typeface="+mn-ea"/>
                <a:cs typeface="+mn-cs"/>
              </a:rPr>
              <a:t>Transport Rule</a:t>
            </a:r>
            <a:r>
              <a:rPr lang="en-US" sz="900" kern="1200" dirty="0" smtClean="0">
                <a:solidFill>
                  <a:schemeClr val="tx1"/>
                </a:solidFill>
                <a:latin typeface="Segoe" pitchFamily="34" charset="0"/>
                <a:ea typeface="+mn-ea"/>
                <a:cs typeface="+mn-cs"/>
              </a:rPr>
              <a:t> that applies enterprise rights management encryption automatically based on specific content within the email.  </a:t>
            </a:r>
          </a:p>
          <a:p>
            <a:pPr lvl="0">
              <a:buFont typeface="Arial" pitchFamily="34" charset="0"/>
              <a:buChar char="•"/>
            </a:pPr>
            <a:r>
              <a:rPr lang="en-US" sz="900" kern="1200" dirty="0" smtClean="0">
                <a:solidFill>
                  <a:schemeClr val="tx1"/>
                </a:solidFill>
                <a:latin typeface="Segoe" pitchFamily="34" charset="0"/>
                <a:ea typeface="+mn-ea"/>
                <a:cs typeface="+mn-cs"/>
              </a:rPr>
              <a:t>There is always the option of blocking or re-routing an email altogether. Even in these cases, detailed transport rules can be developed that only work on very specific scenarios, whether it be a particular user or group of users, message types, regular expressions (such as a social security number) – even keywords within Microsoft Office system file attachments, such as a Microsoft Excel® spreadsheet.</a:t>
            </a:r>
          </a:p>
          <a:p>
            <a:r>
              <a:rPr lang="en-US" sz="900" kern="1200" dirty="0" smtClean="0">
                <a:solidFill>
                  <a:schemeClr val="tx1"/>
                </a:solidFill>
                <a:latin typeface="Segoe" pitchFamily="34" charset="0"/>
                <a:ea typeface="+mn-ea"/>
                <a:cs typeface="+mn-cs"/>
              </a:rPr>
              <a:t> </a:t>
            </a:r>
            <a:endParaRPr lang="en-US" sz="900" kern="1200" dirty="0">
              <a:solidFill>
                <a:schemeClr val="tx1"/>
              </a:solidFill>
              <a:latin typeface="Segoe" pitchFamily="34" charset="0"/>
              <a:ea typeface="+mn-ea"/>
              <a:cs typeface="+mn-cs"/>
            </a:endParaRPr>
          </a:p>
        </p:txBody>
      </p:sp>
      <p:sp>
        <p:nvSpPr>
          <p:cNvPr id="4" name="Slide Number Placeholder 3"/>
          <p:cNvSpPr>
            <a:spLocks noGrp="1"/>
          </p:cNvSpPr>
          <p:nvPr>
            <p:ph type="sldNum" sz="quarter" idx="10"/>
          </p:nvPr>
        </p:nvSpPr>
        <p:spPr/>
        <p:txBody>
          <a:bodyPr/>
          <a:lstStyle/>
          <a:p>
            <a:fld id="{B3D553A4-5C09-4355-826C-D60DC1949526}" type="slidenum">
              <a:rPr lang="en-US" smtClean="0"/>
              <a:pPr/>
              <a:t>59</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Autofit/>
          </a:bodyPr>
          <a:lstStyle/>
          <a:p>
            <a:pPr indent="-105823" defTabSz="914312">
              <a:defRPr/>
            </a:pPr>
            <a:r>
              <a:rPr lang="en-US" b="1" dirty="0" smtClean="0"/>
              <a:t>Situation:</a:t>
            </a:r>
          </a:p>
          <a:p>
            <a:pPr marL="0" marR="0" indent="-105823" algn="l" defTabSz="914312" rtl="0" eaLnBrk="1" fontAlgn="auto" latinLnBrk="0" hangingPunct="1">
              <a:lnSpc>
                <a:spcPct val="90000"/>
              </a:lnSpc>
              <a:spcBef>
                <a:spcPts val="0"/>
              </a:spcBef>
              <a:spcAft>
                <a:spcPts val="333"/>
              </a:spcAft>
              <a:buClrTx/>
              <a:buSzTx/>
              <a:buFontTx/>
              <a:buNone/>
              <a:tabLst/>
              <a:defRPr/>
            </a:pPr>
            <a:r>
              <a:rPr lang="en-US" dirty="0" smtClean="0"/>
              <a:t>Electronic communications is ubiquitous today. The ease of transmitting email and information attached to email also increases the risk of unauthorized viewing and distribution. Leaks of confidential information can result in lost revenue, compromised ability to compete, unfairness in purchasing and hiring decisions, diminished customer confidence, and more.  This risk demands solutions which are not only secure but easy to apply, whether its to messages sent inside an organization, outside the organization to partners or, as is increasingly the case, to a hosted archive service. </a:t>
            </a:r>
            <a:endParaRPr lang="en-US" b="1" dirty="0" smtClean="0"/>
          </a:p>
          <a:p>
            <a:pPr marL="0" marR="0" indent="-105823" algn="l" defTabSz="914312" rtl="0" eaLnBrk="1" fontAlgn="auto" latinLnBrk="0" hangingPunct="1">
              <a:lnSpc>
                <a:spcPct val="90000"/>
              </a:lnSpc>
              <a:spcBef>
                <a:spcPts val="0"/>
              </a:spcBef>
              <a:spcAft>
                <a:spcPts val="333"/>
              </a:spcAft>
              <a:buClrTx/>
              <a:buSzTx/>
              <a:buFontTx/>
              <a:buNone/>
              <a:tabLst/>
              <a:defRPr/>
            </a:pPr>
            <a:endParaRPr lang="en-US" b="1" dirty="0" smtClean="0"/>
          </a:p>
          <a:p>
            <a:pPr marL="0" marR="0" indent="-105823" algn="l" defTabSz="914312" rtl="0" eaLnBrk="1" fontAlgn="auto" latinLnBrk="0" hangingPunct="1">
              <a:lnSpc>
                <a:spcPct val="90000"/>
              </a:lnSpc>
              <a:spcBef>
                <a:spcPts val="0"/>
              </a:spcBef>
              <a:spcAft>
                <a:spcPts val="333"/>
              </a:spcAft>
              <a:buClrTx/>
              <a:buSzTx/>
              <a:buFontTx/>
              <a:buNone/>
              <a:tabLst/>
              <a:defRPr/>
            </a:pPr>
            <a:r>
              <a:rPr lang="en-US" dirty="0" smtClean="0"/>
              <a:t>While users</a:t>
            </a:r>
            <a:r>
              <a:rPr lang="en-US" baseline="0" dirty="0" smtClean="0"/>
              <a:t> can already apply RMS manually to an email, Information Leakage Protection (ILP) becomes even more effective when this protection can be applied automatically, based on rules defined by the administrator. This not only eases the burden on the user to protect company IP within email but ensures better, more consistent compliance with corporate policies. </a:t>
            </a:r>
            <a:endParaRPr lang="en-US" b="1" dirty="0" smtClean="0"/>
          </a:p>
          <a:p>
            <a:pPr marL="4046" indent="-107834" defTabSz="931685">
              <a:spcAft>
                <a:spcPts val="339"/>
              </a:spcAft>
              <a:defRPr/>
            </a:pPr>
            <a:endParaRPr lang="en-US" b="1" dirty="0" smtClean="0"/>
          </a:p>
          <a:p>
            <a:pPr marL="4046" indent="-107834" defTabSz="931685">
              <a:spcAft>
                <a:spcPts val="339"/>
              </a:spcAft>
              <a:defRPr/>
            </a:pPr>
            <a:r>
              <a:rPr lang="en-US" b="1" dirty="0" smtClean="0"/>
              <a:t>Slide Objective: </a:t>
            </a:r>
          </a:p>
          <a:p>
            <a:pPr marL="4046" indent="-107834" defTabSz="931685">
              <a:spcAft>
                <a:spcPts val="339"/>
              </a:spcAft>
              <a:defRPr/>
            </a:pPr>
            <a:r>
              <a:rPr lang="en-US" dirty="0" smtClean="0"/>
              <a:t>The audience should understand that RMS can now be applied through Transport which, in turn, paves the way for broader, more granular ILP as well as protection of voicemail. </a:t>
            </a:r>
          </a:p>
          <a:p>
            <a:pPr lvl="0">
              <a:buNone/>
            </a:pPr>
            <a:endParaRPr lang="en-US" b="1" dirty="0" smtClean="0"/>
          </a:p>
          <a:p>
            <a:pPr lvl="0">
              <a:buNone/>
            </a:pPr>
            <a:r>
              <a:rPr lang="en-US" b="1" dirty="0" smtClean="0"/>
              <a:t>Talking Points</a:t>
            </a:r>
            <a:r>
              <a:rPr lang="en-US" b="0" dirty="0" smtClean="0"/>
              <a:t>:</a:t>
            </a:r>
          </a:p>
          <a:p>
            <a:pPr marL="212969" lvl="1" indent="-105823" defTabSz="914312"/>
            <a:r>
              <a:rPr lang="en-US" dirty="0" smtClean="0"/>
              <a:t>Protect voicemail messages with the same core technology as you protect email,</a:t>
            </a:r>
            <a:r>
              <a:rPr lang="en-US" baseline="0" dirty="0" smtClean="0"/>
              <a:t> documents, spreadsheets, and presentations.</a:t>
            </a:r>
          </a:p>
          <a:p>
            <a:pPr marL="212969" lvl="1" indent="-105823" defTabSz="914312"/>
            <a:r>
              <a:rPr lang="en-US" baseline="0" dirty="0" smtClean="0"/>
              <a:t>Apply RMS automatically in Outlook or through Transport rules.</a:t>
            </a:r>
          </a:p>
          <a:p>
            <a:pPr marL="212969" lvl="1" indent="-105823" defTabSz="914312"/>
            <a:r>
              <a:rPr lang="en-US" baseline="0" dirty="0" smtClean="0"/>
              <a:t>Leverage the same rich Information Rights Managements experience in OWA as you have become familiar with in Outlook.</a:t>
            </a:r>
          </a:p>
          <a:p>
            <a:pPr marL="212969" lvl="1" indent="-105823" defTabSz="914312"/>
            <a:r>
              <a:rPr lang="en-US" baseline="0" dirty="0" smtClean="0"/>
              <a:t>Encrypt message in transport without the complex requirements of PKI and S/MIME.</a:t>
            </a:r>
          </a:p>
          <a:p>
            <a:pPr marL="212969" lvl="1" indent="-105823" defTabSz="914312"/>
            <a:r>
              <a:rPr lang="en-US" baseline="0" dirty="0" smtClean="0"/>
              <a:t>Ensure governance and compliance requirements are met by archiving protected messages in the clear alongside the encrypted message if required.</a:t>
            </a:r>
            <a:endParaRPr lang="en-US" dirty="0" smtClean="0"/>
          </a:p>
          <a:p>
            <a:pPr lvl="1"/>
            <a:r>
              <a:rPr lang="en-US" b="0" i="0" dirty="0" smtClean="0"/>
              <a:t>Automatic RMS protection of email and attachments can be done through: </a:t>
            </a:r>
          </a:p>
          <a:p>
            <a:pPr marL="698830" lvl="1" indent="-232943">
              <a:buAutoNum type="arabicParenR"/>
            </a:pPr>
            <a:r>
              <a:rPr lang="en-US" b="0" i="0" baseline="0" dirty="0" smtClean="0"/>
              <a:t>An Outlook add-in. </a:t>
            </a:r>
          </a:p>
          <a:p>
            <a:pPr marL="968695" lvl="3" indent="-232943"/>
            <a:r>
              <a:rPr lang="en-US" b="0" i="0" baseline="0" dirty="0" smtClean="0"/>
              <a:t>RMS is activated based on </a:t>
            </a:r>
            <a:r>
              <a:rPr lang="en-US" b="0" i="0" kern="1200" dirty="0" smtClean="0">
                <a:solidFill>
                  <a:schemeClr val="tx1"/>
                </a:solidFill>
                <a:latin typeface="Segoe" pitchFamily="34" charset="0"/>
                <a:ea typeface="+mn-ea"/>
                <a:cs typeface="+mn-cs"/>
              </a:rPr>
              <a:t>the sender’s department, the identity of the recipient (user or DL), and whether all recipients are internal or not.</a:t>
            </a:r>
            <a:r>
              <a:rPr lang="en-US" b="0" i="0" baseline="0" dirty="0" smtClean="0"/>
              <a:t> </a:t>
            </a:r>
          </a:p>
          <a:p>
            <a:pPr marL="968695" lvl="3" indent="-232943"/>
            <a:r>
              <a:rPr lang="en-US" b="0" i="0" baseline="0" dirty="0" smtClean="0"/>
              <a:t>Two RMS templates are offered by default: Do Not Forward or Internet Confidential (mail is protected but user has rights to forward, copy, etc.). Others can be added.  </a:t>
            </a:r>
          </a:p>
          <a:p>
            <a:pPr marL="968695" lvl="3" indent="-232943"/>
            <a:r>
              <a:rPr lang="en-US" b="0" i="0" baseline="0" dirty="0" smtClean="0"/>
              <a:t>The activation can be overridden by user.  </a:t>
            </a:r>
          </a:p>
          <a:p>
            <a:pPr marL="698830" lvl="1" indent="-232943">
              <a:buAutoNum type="arabicParenR"/>
            </a:pPr>
            <a:r>
              <a:rPr lang="en-US" b="0" i="0" baseline="0" dirty="0" smtClean="0"/>
              <a:t>T</a:t>
            </a:r>
            <a:r>
              <a:rPr lang="en-US" b="0" i="0" dirty="0" smtClean="0"/>
              <a:t>ransport rules which key off of email</a:t>
            </a:r>
            <a:r>
              <a:rPr lang="en-US" b="0" i="0" baseline="0" dirty="0" smtClean="0"/>
              <a:t> attributes (e.g. sender, keywords, subject line)</a:t>
            </a:r>
          </a:p>
          <a:p>
            <a:pPr defTabSz="914313">
              <a:spcAft>
                <a:spcPts val="333"/>
              </a:spcAft>
              <a:defRPr/>
            </a:pPr>
            <a:endParaRPr lang="en-US" b="0" u="none" baseline="0" dirty="0" smtClean="0"/>
          </a:p>
          <a:p>
            <a:endParaRPr lang="en-US" dirty="0"/>
          </a:p>
        </p:txBody>
      </p:sp>
      <p:sp>
        <p:nvSpPr>
          <p:cNvPr id="4" name="Slide Number Placeholder 3"/>
          <p:cNvSpPr>
            <a:spLocks noGrp="1"/>
          </p:cNvSpPr>
          <p:nvPr>
            <p:ph type="sldNum" sz="quarter" idx="10"/>
          </p:nvPr>
        </p:nvSpPr>
        <p:spPr/>
        <p:txBody>
          <a:bodyPr/>
          <a:lstStyle/>
          <a:p>
            <a:fld id="{8980CB99-47E3-46F4-AAEB-3919FBEFC014}" type="slidenum">
              <a:rPr lang="en-US" smtClean="0">
                <a:latin typeface="Segoe" pitchFamily="34" charset="0"/>
              </a:rPr>
              <a:pPr/>
              <a:t>60</a:t>
            </a:fld>
            <a:endParaRPr lang="en-US" dirty="0">
              <a:latin typeface="Segoe"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Autofit/>
          </a:bodyPr>
          <a:lstStyle/>
          <a:p>
            <a:r>
              <a:rPr lang="en-US" b="1" baseline="0" dirty="0" smtClean="0"/>
              <a:t>Situation:</a:t>
            </a:r>
          </a:p>
          <a:p>
            <a:r>
              <a:rPr lang="en-US" baseline="0" dirty="0" smtClean="0"/>
              <a:t>Most customers already have some form of anti-malware engine in place. But viruses continue to be a problem. </a:t>
            </a:r>
            <a:r>
              <a:rPr lang="en-US" dirty="0" smtClean="0"/>
              <a:t>That’s because when new threats are discovered, the time it takes for scan engine vendors to release antivirus signatures to detect them varies greatly—in some cases by days or weeks!</a:t>
            </a:r>
          </a:p>
          <a:p>
            <a:pPr>
              <a:buFont typeface="Arial" charset="0"/>
              <a:buChar char="•"/>
            </a:pPr>
            <a:endParaRPr lang="en-US" dirty="0" smtClean="0"/>
          </a:p>
          <a:p>
            <a:r>
              <a:rPr lang="en-US" b="1" dirty="0" smtClean="0"/>
              <a:t>Slide Objective:</a:t>
            </a:r>
          </a:p>
          <a:p>
            <a:r>
              <a:rPr lang="en-US" dirty="0" smtClean="0"/>
              <a:t>The audience should learn how Forefront products provide superior spam and virus filtering through multi-engine architecture, automatic updating, and streamlined management.</a:t>
            </a:r>
          </a:p>
          <a:p>
            <a:endParaRPr lang="en-US" dirty="0" smtClean="0"/>
          </a:p>
          <a:p>
            <a:r>
              <a:rPr lang="en-US" b="1" dirty="0" smtClean="0"/>
              <a:t>Talking Points: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a:t>
            </a:r>
            <a:r>
              <a:rPr lang="en-US" b="1" dirty="0" smtClean="0"/>
              <a:t>Forefront Protection for Exchange Server (FPE</a:t>
            </a:r>
            <a:r>
              <a:rPr lang="en-US" dirty="0" smtClean="0"/>
              <a:t>) engine set is proven to promote faster detection rates of new threats than single-engine solutions (AV-Test.org). Administrators can run up to five scan engines simultaneously and in different combinations at Edge, Hub, and Mailbox servers.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An AV-Test of consumer antivirus products revealed</a:t>
            </a:r>
            <a:r>
              <a:rPr lang="en-US" baseline="0" dirty="0" smtClean="0"/>
              <a:t> that, on average,</a:t>
            </a:r>
            <a:r>
              <a:rPr lang="en-US" dirty="0" smtClean="0"/>
              <a:t> Forefront engine sets provided a response in </a:t>
            </a:r>
            <a:r>
              <a:rPr lang="en-US" b="1" dirty="0" smtClean="0"/>
              <a:t>3.1 hours </a:t>
            </a:r>
            <a:r>
              <a:rPr lang="en-US" dirty="0" smtClean="0"/>
              <a:t>or less</a:t>
            </a:r>
            <a:r>
              <a:rPr lang="en-US" baseline="0" dirty="0" smtClean="0"/>
              <a:t>, while s</a:t>
            </a:r>
            <a:r>
              <a:rPr lang="en-US" dirty="0" smtClean="0"/>
              <a:t>ingle-engine vendors provided responses in </a:t>
            </a:r>
            <a:r>
              <a:rPr lang="en-US" b="1" dirty="0" smtClean="0"/>
              <a:t>5 days</a:t>
            </a:r>
            <a:r>
              <a:rPr lang="en-US" dirty="0" smtClean="0"/>
              <a:t>, </a:t>
            </a:r>
            <a:r>
              <a:rPr lang="en-US" b="1" dirty="0" smtClean="0"/>
              <a:t>4 days</a:t>
            </a:r>
            <a:r>
              <a:rPr lang="en-US" dirty="0" smtClean="0"/>
              <a:t>,</a:t>
            </a:r>
            <a:r>
              <a:rPr lang="en-US" b="1" dirty="0" smtClean="0"/>
              <a:t> </a:t>
            </a:r>
            <a:r>
              <a:rPr lang="en-US" dirty="0" smtClean="0"/>
              <a:t>and </a:t>
            </a:r>
            <a:r>
              <a:rPr lang="en-US" b="1" dirty="0" smtClean="0"/>
              <a:t>6 days </a:t>
            </a:r>
            <a:r>
              <a:rPr lang="en-US" dirty="0" smtClean="0"/>
              <a:t>respectively. </a:t>
            </a:r>
          </a:p>
          <a:p>
            <a:pPr marL="162175" indent="-162175"/>
            <a:endParaRPr lang="en-US" dirty="0" smtClean="0"/>
          </a:p>
          <a:p>
            <a:pPr>
              <a:buFont typeface="Arial" charset="0"/>
              <a:buChar char="•"/>
            </a:pPr>
            <a:r>
              <a:rPr lang="en-US" dirty="0" smtClean="0"/>
              <a:t>The diversity of antivirus engines protects against a single point of failure. Forefront Protection for Exchange Server manages these engines so that if one engine fails or goes offline to update, other engines continue to protect the IT environment without slowing mail delivery. </a:t>
            </a:r>
          </a:p>
          <a:p>
            <a:pPr>
              <a:buFont typeface="Arial" charset="0"/>
              <a:buChar char="•"/>
            </a:pPr>
            <a:r>
              <a:rPr lang="en-US" dirty="0" smtClean="0"/>
              <a:t> Forefront also manages all updates, consolidating</a:t>
            </a:r>
            <a:r>
              <a:rPr lang="en-US" baseline="0" dirty="0" smtClean="0"/>
              <a:t> from al 5 engines and pushing them out customers, automatically. </a:t>
            </a:r>
          </a:p>
          <a:p>
            <a:pPr>
              <a:buFont typeface="Arial" charset="0"/>
              <a:buChar char="•"/>
            </a:pPr>
            <a:r>
              <a:rPr lang="en-US" baseline="0" dirty="0" smtClean="0"/>
              <a:t>This automatic – and continuous – updating services also applies to Forefront's new </a:t>
            </a:r>
            <a:r>
              <a:rPr lang="en-US" b="1" baseline="0" dirty="0" smtClean="0"/>
              <a:t>anti-spam content filter</a:t>
            </a:r>
            <a:r>
              <a:rPr lang="en-US" baseline="0" dirty="0" smtClean="0"/>
              <a:t>, which is licensed from Cloudmark. Recent independent test revealed a 99% spam detection rate with Cloudmark, ranking it among the top content filters ion the market today. </a:t>
            </a:r>
          </a:p>
          <a:p>
            <a:pPr marL="0" marR="0" indent="0" algn="l" defTabSz="914363" rtl="0" eaLnBrk="1" fontAlgn="auto" latinLnBrk="0" hangingPunct="1">
              <a:lnSpc>
                <a:spcPct val="90000"/>
              </a:lnSpc>
              <a:spcBef>
                <a:spcPts val="0"/>
              </a:spcBef>
              <a:spcAft>
                <a:spcPts val="333"/>
              </a:spcAft>
              <a:buClrTx/>
              <a:buSzTx/>
              <a:buFont typeface="Arial" charset="0"/>
              <a:buChar char="•"/>
              <a:tabLst/>
              <a:defRPr/>
            </a:pPr>
            <a:r>
              <a:rPr lang="en-US" kern="1200" dirty="0" smtClean="0">
                <a:solidFill>
                  <a:schemeClr val="tx1"/>
                </a:solidFill>
                <a:latin typeface="Segoe" pitchFamily="34" charset="0"/>
                <a:ea typeface="+mn-ea"/>
                <a:cs typeface="+mn-cs"/>
              </a:rPr>
              <a:t>Now another advantage</a:t>
            </a:r>
            <a:r>
              <a:rPr lang="en-US" kern="1200" baseline="0" dirty="0" smtClean="0">
                <a:solidFill>
                  <a:schemeClr val="tx1"/>
                </a:solidFill>
                <a:latin typeface="Segoe" pitchFamily="34" charset="0"/>
                <a:ea typeface="+mn-ea"/>
                <a:cs typeface="+mn-cs"/>
              </a:rPr>
              <a:t> of Forefront is the option to offload your security management to the cloud for lower TCO, with </a:t>
            </a:r>
            <a:r>
              <a:rPr lang="en-US" b="1" kern="1200" baseline="0" dirty="0" smtClean="0">
                <a:solidFill>
                  <a:schemeClr val="tx1"/>
                </a:solidFill>
                <a:latin typeface="Segoe" pitchFamily="34" charset="0"/>
                <a:ea typeface="+mn-ea"/>
                <a:cs typeface="+mn-cs"/>
              </a:rPr>
              <a:t>Forefront Online Protection for Exchange</a:t>
            </a:r>
            <a:r>
              <a:rPr lang="en-US" kern="1200" baseline="0" dirty="0" smtClean="0">
                <a:solidFill>
                  <a:schemeClr val="tx1"/>
                </a:solidFill>
                <a:latin typeface="Segoe" pitchFamily="34" charset="0"/>
                <a:ea typeface="+mn-ea"/>
                <a:cs typeface="+mn-cs"/>
              </a:rPr>
              <a:t>. </a:t>
            </a:r>
          </a:p>
          <a:p>
            <a:endParaRPr lang="en-US" dirty="0" smtClean="0"/>
          </a:p>
          <a:p>
            <a:pPr rtl="0"/>
            <a:r>
              <a:rPr lang="en-US" dirty="0" smtClean="0"/>
              <a:t>Forefront Online Security for Exchange includes comprehensive Service Level Agreements (SLAs) that include:</a:t>
            </a:r>
          </a:p>
          <a:p>
            <a:pPr rtl="0">
              <a:buFont typeface="Arial" pitchFamily="34" charset="0"/>
              <a:buChar char="•"/>
            </a:pPr>
            <a:r>
              <a:rPr lang="en-US" dirty="0" smtClean="0"/>
              <a:t>5-9s</a:t>
            </a:r>
            <a:r>
              <a:rPr lang="en-US" baseline="0" dirty="0" smtClean="0"/>
              <a:t> network uptime</a:t>
            </a:r>
          </a:p>
          <a:p>
            <a:pPr rtl="0">
              <a:buFont typeface="Arial" pitchFamily="34" charset="0"/>
              <a:buChar char="•"/>
            </a:pPr>
            <a:r>
              <a:rPr lang="en-US" dirty="0" smtClean="0"/>
              <a:t>100% protection against all known email viruses</a:t>
            </a:r>
          </a:p>
          <a:p>
            <a:pPr rtl="0">
              <a:buFont typeface="Arial" pitchFamily="34" charset="0"/>
              <a:buChar char="•"/>
            </a:pPr>
            <a:r>
              <a:rPr lang="en-US" baseline="0" dirty="0" smtClean="0"/>
              <a:t>A spam </a:t>
            </a:r>
            <a:r>
              <a:rPr lang="en-US" dirty="0" smtClean="0"/>
              <a:t>Capture of at least 98% and</a:t>
            </a:r>
            <a:r>
              <a:rPr lang="en-US" baseline="0" dirty="0" smtClean="0"/>
              <a:t> a </a:t>
            </a:r>
            <a:r>
              <a:rPr lang="en-US" dirty="0" smtClean="0"/>
              <a:t>False positive commitment of less than 1 in 250,000 emails </a:t>
            </a:r>
          </a:p>
          <a:p>
            <a:pPr rtl="0"/>
            <a:endParaRPr lang="en-US" dirty="0" smtClean="0"/>
          </a:p>
          <a:p>
            <a:pPr rtl="0">
              <a:buFont typeface="Arial" charset="0"/>
              <a:buChar char="•"/>
            </a:pPr>
            <a:r>
              <a:rPr lang="en-US" dirty="0" smtClean="0"/>
              <a:t>Customers also have the advantage</a:t>
            </a:r>
            <a:r>
              <a:rPr lang="en-US" baseline="0" dirty="0" smtClean="0"/>
              <a:t> of combining with an on premises installation with cloud services for hybrid protection. </a:t>
            </a:r>
          </a:p>
          <a:p>
            <a:pPr rtl="0">
              <a:buFont typeface="Arial" charset="0"/>
              <a:buChar char="•"/>
            </a:pPr>
            <a:r>
              <a:rPr lang="en-US" baseline="0" dirty="0" smtClean="0"/>
              <a:t>With Forefront’s </a:t>
            </a:r>
            <a:r>
              <a:rPr lang="en-US" b="1" baseline="0" dirty="0" smtClean="0"/>
              <a:t>new unified management functionality</a:t>
            </a:r>
            <a:r>
              <a:rPr lang="en-US" baseline="0" dirty="0" smtClean="0"/>
              <a:t>, you can manage security settings for all three products from one console. </a:t>
            </a:r>
          </a:p>
          <a:p>
            <a:pPr rtl="0"/>
            <a:endParaRPr lang="en-US" sz="1300" baseline="0" dirty="0" smtClean="0"/>
          </a:p>
          <a:p>
            <a:pPr rtl="0"/>
            <a:endParaRPr lang="en-US" sz="900" dirty="0" smtClean="0"/>
          </a:p>
          <a:p>
            <a:endParaRPr lang="en-US" dirty="0"/>
          </a:p>
        </p:txBody>
      </p:sp>
      <p:sp>
        <p:nvSpPr>
          <p:cNvPr id="4" name="Slide Number Placeholder 3"/>
          <p:cNvSpPr>
            <a:spLocks noGrp="1"/>
          </p:cNvSpPr>
          <p:nvPr>
            <p:ph type="sldNum" sz="quarter" idx="10"/>
          </p:nvPr>
        </p:nvSpPr>
        <p:spPr/>
        <p:txBody>
          <a:bodyPr/>
          <a:lstStyle/>
          <a:p>
            <a:fld id="{8980CB99-47E3-46F4-AAEB-3919FBEFC014}" type="slidenum">
              <a:rPr lang="en-US" smtClean="0">
                <a:latin typeface="Segoe" pitchFamily="34" charset="0"/>
              </a:rPr>
              <a:pPr/>
              <a:t>61</a:t>
            </a:fld>
            <a:endParaRPr lang="en-US" dirty="0">
              <a:latin typeface="Segoe"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6421" y="4344025"/>
            <a:ext cx="5485158" cy="4114488"/>
          </a:xfrm>
          <a:prstGeom prst="rect">
            <a:avLst/>
          </a:prstGeom>
        </p:spPr>
        <p:txBody>
          <a:bodyPr lIns="89730" tIns="44865" rIns="89730" bIns="44865">
            <a:normAutofit/>
          </a:bodyPr>
          <a:lstStyle/>
          <a:p>
            <a:pPr marL="171450" indent="-171450">
              <a:buFont typeface="Arial" pitchFamily="34" charset="0"/>
              <a:buNone/>
            </a:pPr>
            <a:r>
              <a:rPr lang="en-US" sz="900" b="1" dirty="0" smtClean="0"/>
              <a:t>Situation:</a:t>
            </a:r>
          </a:p>
          <a:p>
            <a:pPr marL="171450" indent="-171450">
              <a:buFont typeface="Arial" pitchFamily="34" charset="0"/>
              <a:buNone/>
            </a:pPr>
            <a:r>
              <a:rPr lang="en-US" sz="900" dirty="0" smtClean="0"/>
              <a:t>Users</a:t>
            </a:r>
            <a:r>
              <a:rPr lang="en-US" sz="900" baseline="0" dirty="0" smtClean="0"/>
              <a:t> may choose on-premises, cloud-based, or hybrid deployments based on their needs.</a:t>
            </a:r>
          </a:p>
          <a:p>
            <a:pPr>
              <a:defRPr/>
            </a:pPr>
            <a:endParaRPr lang="en-US" dirty="0" smtClean="0"/>
          </a:p>
          <a:p>
            <a:pPr>
              <a:defRPr/>
            </a:pPr>
            <a:r>
              <a:rPr lang="en-US" b="1" dirty="0" smtClean="0"/>
              <a:t>Slide Objective:</a:t>
            </a:r>
          </a:p>
          <a:p>
            <a:pPr>
              <a:defRPr/>
            </a:pPr>
            <a:r>
              <a:rPr lang="en-US" dirty="0" smtClean="0"/>
              <a:t>Describe how companies can benefit from deployment flexibility in Exchange 2010.</a:t>
            </a:r>
          </a:p>
          <a:p>
            <a:pPr marL="171450" indent="-171450">
              <a:buFont typeface="Arial" pitchFamily="34" charset="0"/>
              <a:buNone/>
            </a:pPr>
            <a:endParaRPr lang="en-US" sz="900" dirty="0" smtClean="0"/>
          </a:p>
          <a:p>
            <a:pPr marL="171450" indent="-171450">
              <a:buFont typeface="Arial" pitchFamily="34" charset="0"/>
              <a:buNone/>
            </a:pPr>
            <a:r>
              <a:rPr lang="en-US" sz="900" b="1" dirty="0" smtClean="0"/>
              <a:t>Talking Points:</a:t>
            </a:r>
          </a:p>
          <a:p>
            <a:pPr marL="171450" indent="-171450">
              <a:buFont typeface="Arial" pitchFamily="34" charset="0"/>
              <a:buNone/>
            </a:pPr>
            <a:r>
              <a:rPr lang="en-US" sz="900" dirty="0" smtClean="0"/>
              <a:t>Different deployment scenarios offer</a:t>
            </a:r>
            <a:r>
              <a:rPr lang="en-US" sz="900" baseline="0" dirty="0" smtClean="0"/>
              <a:t> distinct benefits depending on your needs:</a:t>
            </a:r>
            <a:endParaRPr lang="en-US" sz="900" dirty="0" smtClean="0"/>
          </a:p>
          <a:p>
            <a:pPr marL="171450" indent="-171450">
              <a:buFont typeface="Arial" pitchFamily="34" charset="0"/>
              <a:buChar char="•"/>
            </a:pPr>
            <a:r>
              <a:rPr lang="en-US" sz="900" dirty="0" smtClean="0"/>
              <a:t>Running Exchange Server on</a:t>
            </a:r>
            <a:r>
              <a:rPr lang="en-US" sz="900" baseline="0" dirty="0" smtClean="0"/>
              <a:t>-</a:t>
            </a:r>
            <a:r>
              <a:rPr lang="en-US" sz="900" dirty="0" smtClean="0"/>
              <a:t>premises gives you complete control of your environment, the most options for customization, and provides the maximum security for your sensitive data.</a:t>
            </a:r>
          </a:p>
          <a:p>
            <a:pPr marL="171450" indent="-171450">
              <a:buFont typeface="Arial" pitchFamily="34" charset="0"/>
              <a:buChar char="•"/>
            </a:pPr>
            <a:r>
              <a:rPr lang="en-US" sz="900" dirty="0" smtClean="0"/>
              <a:t>Hosting your email with Exchange Online can help you reduce costs, focus IT on business priorities, and ensure that your users benefit from the latest technology.</a:t>
            </a:r>
          </a:p>
          <a:p>
            <a:pPr marL="171450" indent="-171450">
              <a:buFont typeface="Arial" pitchFamily="34" charset="0"/>
              <a:buChar char="•"/>
            </a:pPr>
            <a:r>
              <a:rPr lang="en-US" sz="900" dirty="0" smtClean="0"/>
              <a:t>Coexistence capabilities mean that you can mix the two in a hybrid deployment and segment your users to give them the right level of service at the lowest cost.</a:t>
            </a:r>
          </a:p>
          <a:p>
            <a:pPr>
              <a:buFont typeface="Arial" charset="0"/>
              <a:buChar char="•"/>
              <a:defRPr/>
            </a:pPr>
            <a:r>
              <a:rPr lang="en-US" sz="900" dirty="0" smtClean="0"/>
              <a:t>You can mix and match between online and on-premises software according to your organization’s needs.</a:t>
            </a:r>
          </a:p>
          <a:p>
            <a:pPr>
              <a:defRPr/>
            </a:pPr>
            <a:endParaRPr lang="en-US" sz="900" dirty="0" smtClean="0"/>
          </a:p>
          <a:p>
            <a:pPr>
              <a:defRPr/>
            </a:pPr>
            <a:r>
              <a:rPr lang="en-US" sz="900" dirty="0" smtClean="0"/>
              <a:t>Regardless of which deployment option you choose, you’ll get the robust messaging capabilities you expect from Exchange.</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r>
              <a:rPr lang="en-US" sz="900" kern="1200" dirty="0" smtClean="0">
                <a:solidFill>
                  <a:schemeClr val="tx1"/>
                </a:solidFill>
                <a:latin typeface="Segoe" pitchFamily="34" charset="0"/>
                <a:ea typeface="+mn-ea"/>
                <a:cs typeface="+mn-cs"/>
              </a:rPr>
              <a:t> </a:t>
            </a:r>
          </a:p>
          <a:p>
            <a:r>
              <a:rPr lang="en-US" sz="900" kern="1200" dirty="0" smtClean="0">
                <a:solidFill>
                  <a:schemeClr val="tx1"/>
                </a:solidFill>
                <a:latin typeface="Segoe" pitchFamily="34" charset="0"/>
                <a:ea typeface="+mn-ea"/>
                <a:cs typeface="+mn-cs"/>
              </a:rPr>
              <a:t>Key competitive differentiators</a:t>
            </a:r>
          </a:p>
          <a:p>
            <a:pPr lvl="0"/>
            <a:r>
              <a:rPr lang="en-US" sz="900" kern="1200" dirty="0" smtClean="0">
                <a:solidFill>
                  <a:schemeClr val="tx1"/>
                </a:solidFill>
                <a:latin typeface="Segoe" pitchFamily="34" charset="0"/>
                <a:ea typeface="+mn-ea"/>
                <a:cs typeface="+mn-cs"/>
              </a:rPr>
              <a:t>Richest functionality</a:t>
            </a:r>
          </a:p>
          <a:p>
            <a:pPr lvl="1"/>
            <a:r>
              <a:rPr lang="en-US" sz="900" kern="1200" dirty="0" smtClean="0">
                <a:solidFill>
                  <a:schemeClr val="tx1"/>
                </a:solidFill>
                <a:latin typeface="Segoe" pitchFamily="34" charset="0"/>
                <a:ea typeface="+mn-ea"/>
                <a:cs typeface="+mn-cs"/>
              </a:rPr>
              <a:t>3 screen</a:t>
            </a:r>
          </a:p>
          <a:p>
            <a:pPr lvl="1"/>
            <a:r>
              <a:rPr lang="en-US" sz="900" kern="1200" dirty="0" smtClean="0">
                <a:solidFill>
                  <a:schemeClr val="tx1"/>
                </a:solidFill>
                <a:latin typeface="Segoe" pitchFamily="34" charset="0"/>
                <a:ea typeface="+mn-ea"/>
                <a:cs typeface="+mn-cs"/>
              </a:rPr>
              <a:t>Native workloads (UM, ILP, Archiving)</a:t>
            </a:r>
          </a:p>
          <a:p>
            <a:pPr lvl="0"/>
            <a:r>
              <a:rPr lang="en-US" sz="900" kern="1200" dirty="0" smtClean="0">
                <a:solidFill>
                  <a:schemeClr val="tx1"/>
                </a:solidFill>
                <a:latin typeface="Segoe" pitchFamily="34" charset="0"/>
                <a:ea typeface="+mn-ea"/>
                <a:cs typeface="+mn-cs"/>
              </a:rPr>
              <a:t>Flexibility &amp; Choice</a:t>
            </a:r>
          </a:p>
          <a:p>
            <a:pPr lvl="1"/>
            <a:r>
              <a:rPr lang="en-US" sz="900" kern="1200" dirty="0" smtClean="0">
                <a:solidFill>
                  <a:schemeClr val="tx1"/>
                </a:solidFill>
                <a:latin typeface="Segoe" pitchFamily="34" charset="0"/>
                <a:ea typeface="+mn-ea"/>
                <a:cs typeface="+mn-cs"/>
              </a:rPr>
              <a:t>S+S</a:t>
            </a:r>
          </a:p>
          <a:p>
            <a:pPr lvl="0"/>
            <a:r>
              <a:rPr lang="en-US" sz="900" kern="1200" dirty="0" smtClean="0">
                <a:solidFill>
                  <a:schemeClr val="tx1"/>
                </a:solidFill>
                <a:latin typeface="Segoe" pitchFamily="34" charset="0"/>
                <a:ea typeface="+mn-ea"/>
                <a:cs typeface="+mn-cs"/>
              </a:rPr>
              <a:t>Management &amp; Control</a:t>
            </a:r>
          </a:p>
          <a:p>
            <a:pPr lvl="1"/>
            <a:r>
              <a:rPr lang="en-US" sz="900" kern="1200" dirty="0" smtClean="0">
                <a:solidFill>
                  <a:schemeClr val="tx1"/>
                </a:solidFill>
                <a:latin typeface="Segoe" pitchFamily="34" charset="0"/>
                <a:ea typeface="+mn-ea"/>
                <a:cs typeface="+mn-cs"/>
              </a:rPr>
              <a:t>IT Pro richness</a:t>
            </a:r>
          </a:p>
          <a:p>
            <a:pPr lvl="1"/>
            <a:r>
              <a:rPr lang="en-US" sz="900" kern="1200" dirty="0" smtClean="0">
                <a:solidFill>
                  <a:schemeClr val="tx1"/>
                </a:solidFill>
                <a:latin typeface="Segoe" pitchFamily="34" charset="0"/>
                <a:ea typeface="+mn-ea"/>
                <a:cs typeface="+mn-cs"/>
              </a:rPr>
              <a:t>Developer Story</a:t>
            </a:r>
          </a:p>
          <a:p>
            <a:pPr lvl="2"/>
            <a:r>
              <a:rPr lang="en-US" sz="900" kern="1200" dirty="0" smtClean="0">
                <a:solidFill>
                  <a:schemeClr val="tx1"/>
                </a:solidFill>
                <a:latin typeface="Segoe" pitchFamily="34" charset="0"/>
                <a:ea typeface="+mn-ea"/>
                <a:cs typeface="+mn-cs"/>
              </a:rPr>
              <a:t>Development Ecosystem</a:t>
            </a:r>
          </a:p>
          <a:p>
            <a:pPr lvl="2"/>
            <a:r>
              <a:rPr lang="en-US" sz="900" kern="1200" dirty="0" smtClean="0">
                <a:solidFill>
                  <a:schemeClr val="tx1"/>
                </a:solidFill>
                <a:latin typeface="Segoe" pitchFamily="34" charset="0"/>
                <a:ea typeface="+mn-ea"/>
                <a:cs typeface="+mn-cs"/>
              </a:rPr>
              <a:t>EWS</a:t>
            </a:r>
          </a:p>
          <a:p>
            <a:pPr lvl="2"/>
            <a:r>
              <a:rPr lang="en-US" sz="900" kern="1200" dirty="0" smtClean="0">
                <a:solidFill>
                  <a:schemeClr val="tx1"/>
                </a:solidFill>
                <a:latin typeface="Segoe" pitchFamily="34" charset="0"/>
                <a:ea typeface="+mn-ea"/>
                <a:cs typeface="+mn-cs"/>
              </a:rPr>
              <a:t>EMC</a:t>
            </a:r>
          </a:p>
          <a:p>
            <a:pPr lvl="0"/>
            <a:r>
              <a:rPr lang="en-US" sz="900" kern="1200" dirty="0" smtClean="0">
                <a:solidFill>
                  <a:schemeClr val="tx1"/>
                </a:solidFill>
                <a:latin typeface="Segoe" pitchFamily="34" charset="0"/>
                <a:ea typeface="+mn-ea"/>
                <a:cs typeface="+mn-cs"/>
              </a:rPr>
              <a:t>Unified Business Platform</a:t>
            </a:r>
          </a:p>
          <a:p>
            <a:pPr lvl="1"/>
            <a:r>
              <a:rPr lang="en-US" sz="900" kern="1200" dirty="0" smtClean="0">
                <a:solidFill>
                  <a:schemeClr val="tx1"/>
                </a:solidFill>
                <a:latin typeface="Segoe" pitchFamily="34" charset="0"/>
                <a:ea typeface="+mn-ea"/>
                <a:cs typeface="+mn-cs"/>
              </a:rPr>
              <a:t>Platform (BPIO)</a:t>
            </a:r>
          </a:p>
          <a:p>
            <a:endParaRPr lang="en-US" dirty="0"/>
          </a:p>
        </p:txBody>
      </p:sp>
      <p:sp>
        <p:nvSpPr>
          <p:cNvPr id="4" name="Slide Number Placeholder 3"/>
          <p:cNvSpPr>
            <a:spLocks noGrp="1"/>
          </p:cNvSpPr>
          <p:nvPr>
            <p:ph type="sldNum" sz="quarter" idx="10"/>
          </p:nvPr>
        </p:nvSpPr>
        <p:spPr/>
        <p:txBody>
          <a:bodyPr/>
          <a:lstStyle/>
          <a:p>
            <a:fld id="{8980CB99-47E3-46F4-AAEB-3919FBEFC014}" type="slidenum">
              <a:rPr lang="en-US" smtClean="0">
                <a:latin typeface="Segoe" pitchFamily="34" charset="0"/>
              </a:rPr>
              <a:pPr/>
              <a:t>64</a:t>
            </a:fld>
            <a:endParaRPr lang="en-US">
              <a:latin typeface="Segoe"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r>
              <a:rPr lang="en-US" sz="900" b="1" dirty="0" smtClean="0"/>
              <a:t>Situation:</a:t>
            </a:r>
          </a:p>
          <a:p>
            <a:r>
              <a:rPr lang="en-US" sz="900" dirty="0" smtClean="0"/>
              <a:t>Exchange</a:t>
            </a:r>
            <a:r>
              <a:rPr lang="en-US" sz="900" baseline="0" dirty="0" smtClean="0"/>
              <a:t> Server 2010 delivers next-generation business messaging capabilities.</a:t>
            </a:r>
          </a:p>
          <a:p>
            <a:endParaRPr lang="en-US" sz="900" baseline="0" dirty="0" smtClean="0"/>
          </a:p>
          <a:p>
            <a:pPr>
              <a:buFont typeface="Arial" charset="0"/>
              <a:buNone/>
            </a:pPr>
            <a:r>
              <a:rPr lang="en-US" b="1" dirty="0" smtClean="0"/>
              <a:t>Slide Objective:</a:t>
            </a:r>
          </a:p>
          <a:p>
            <a:pPr>
              <a:buFont typeface="Arial" charset="0"/>
              <a:buNone/>
            </a:pPr>
            <a:r>
              <a:rPr lang="en-US" dirty="0" smtClean="0"/>
              <a:t>Sum up the major benefits of Exchange Online 2010.</a:t>
            </a:r>
          </a:p>
          <a:p>
            <a:endParaRPr lang="en-US" sz="900" baseline="0" dirty="0" smtClean="0"/>
          </a:p>
          <a:p>
            <a:r>
              <a:rPr lang="en-US" sz="900" b="1" baseline="0" dirty="0" smtClean="0"/>
              <a:t>Talking Points:</a:t>
            </a:r>
            <a:endParaRPr lang="en-US" sz="900" b="1" dirty="0" smtClean="0"/>
          </a:p>
          <a:p>
            <a:pPr>
              <a:buFont typeface="Arial" charset="0"/>
              <a:buChar char="•"/>
            </a:pPr>
            <a:r>
              <a:rPr lang="en-US" sz="900" dirty="0" smtClean="0"/>
              <a:t>Realize</a:t>
            </a:r>
            <a:r>
              <a:rPr lang="en-US" sz="900" baseline="0" dirty="0" smtClean="0"/>
              <a:t> “the new efficiency” with Exchange Server 2010.</a:t>
            </a:r>
          </a:p>
          <a:p>
            <a:pPr>
              <a:buFont typeface="Arial" charset="0"/>
              <a:buChar char="•"/>
            </a:pPr>
            <a:r>
              <a:rPr lang="en-US" sz="900" baseline="0" dirty="0" smtClean="0"/>
              <a:t>Reduce IT costs with a more flexible and reliable messaging infrastructure. </a:t>
            </a:r>
          </a:p>
          <a:p>
            <a:pPr>
              <a:buFont typeface="Arial" charset="0"/>
              <a:buChar char="•"/>
            </a:pPr>
            <a:r>
              <a:rPr lang="en-US" sz="900" dirty="0" smtClean="0"/>
              <a:t>Drive greater productivity and effective collaboration</a:t>
            </a:r>
            <a:r>
              <a:rPr lang="en-US" sz="900" baseline="0" dirty="0" smtClean="0"/>
              <a:t> </a:t>
            </a:r>
            <a:r>
              <a:rPr lang="en-US" sz="900" dirty="0" smtClean="0"/>
              <a:t>through anywhere access.</a:t>
            </a:r>
          </a:p>
          <a:p>
            <a:pPr>
              <a:buFont typeface="Arial" charset="0"/>
              <a:buChar char="•"/>
            </a:pPr>
            <a:r>
              <a:rPr lang="en-US" sz="900" dirty="0" smtClean="0"/>
              <a:t>Use built-in</a:t>
            </a:r>
            <a:r>
              <a:rPr lang="en-US" sz="900" baseline="0" dirty="0" smtClean="0"/>
              <a:t> archiving, retention, and information protection and control to enhance security and regulatory compliance.</a:t>
            </a:r>
            <a:endParaRPr lang="en-US" sz="900" dirty="0" smtClean="0"/>
          </a:p>
          <a:p>
            <a:pPr>
              <a:buFont typeface="Arial" charset="0"/>
              <a:buChar char="•"/>
            </a:pPr>
            <a:r>
              <a:rPr lang="en-US" sz="900" dirty="0" smtClean="0"/>
              <a:t>This is just the tip of the iceberg—we</a:t>
            </a:r>
            <a:r>
              <a:rPr lang="en-US" sz="900" baseline="0" dirty="0" smtClean="0"/>
              <a:t> invite you to learn more.</a:t>
            </a:r>
          </a:p>
        </p:txBody>
      </p:sp>
      <p:sp>
        <p:nvSpPr>
          <p:cNvPr id="4" name="Slide Number Placeholder 3"/>
          <p:cNvSpPr>
            <a:spLocks noGrp="1"/>
          </p:cNvSpPr>
          <p:nvPr>
            <p:ph type="sldNum" sz="quarter" idx="10"/>
          </p:nvPr>
        </p:nvSpPr>
        <p:spPr/>
        <p:txBody>
          <a:bodyPr/>
          <a:lstStyle/>
          <a:p>
            <a:fld id="{8980CB99-47E3-46F4-AAEB-3919FBEFC014}" type="slidenum">
              <a:rPr lang="en-US" smtClean="0">
                <a:latin typeface="Segoe" pitchFamily="34" charset="0"/>
              </a:rPr>
              <a:pPr/>
              <a:t>65</a:t>
            </a:fld>
            <a:endParaRPr lang="en-US" dirty="0">
              <a:latin typeface="Segoe"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hape 4"/>
          <p:cNvSpPr>
            <a:spLocks noGrp="1" noChangeArrowheads="1"/>
          </p:cNvSpPr>
          <p:nvPr>
            <p:ph type="sldNum" sz="quarter" idx="5"/>
          </p:nvPr>
        </p:nvSpPr>
        <p:spPr>
          <a:noFill/>
          <a:ln>
            <a:headEnd/>
            <a:tailEnd/>
          </a:ln>
        </p:spPr>
        <p:txBody>
          <a:bodyPr/>
          <a:lstStyle/>
          <a:p>
            <a:fld id="{4779FA98-7DF3-4B92-A015-79C40F393F02}" type="slidenum">
              <a:rPr lang="en-US" smtClean="0">
                <a:latin typeface="Arial" pitchFamily="34" charset="0"/>
              </a:rPr>
              <a:pPr/>
              <a:t>6</a:t>
            </a:fld>
            <a:endParaRPr lang="en-US" dirty="0" smtClean="0">
              <a:latin typeface="Arial" pitchFamily="34" charset="0"/>
            </a:endParaRPr>
          </a:p>
        </p:txBody>
      </p:sp>
      <p:sp>
        <p:nvSpPr>
          <p:cNvPr id="33795" name="Rectangle 5"/>
          <p:cNvSpPr>
            <a:spLocks noGrp="1" noRot="1" noChangeAspect="1" noChangeArrowheads="1" noTextEdit="1"/>
          </p:cNvSpPr>
          <p:nvPr>
            <p:ph type="sldImg"/>
          </p:nvPr>
        </p:nvSpPr>
        <p:spPr>
          <a:xfrm>
            <a:off x="2273300" y="685800"/>
            <a:ext cx="2579688" cy="1936750"/>
          </a:xfrm>
          <a:ln/>
        </p:spPr>
      </p:sp>
      <p:sp>
        <p:nvSpPr>
          <p:cNvPr id="33796" name="Rectangle 6"/>
          <p:cNvSpPr>
            <a:spLocks noGrp="1" noChangeArrowheads="1"/>
          </p:cNvSpPr>
          <p:nvPr>
            <p:ph type="body" idx="1"/>
          </p:nvPr>
        </p:nvSpPr>
        <p:spPr>
          <a:xfrm>
            <a:off x="685800" y="4343400"/>
            <a:ext cx="5486400" cy="4114800"/>
          </a:xfrm>
          <a:prstGeom prst="rect">
            <a:avLst/>
          </a:prstGeom>
          <a:noFill/>
          <a:ln/>
        </p:spPr>
        <p:txBody>
          <a:bodyPr/>
          <a:lstStyle/>
          <a:p>
            <a:r>
              <a:rPr lang="en-US" b="1" u="none" dirty="0" smtClean="0"/>
              <a:t>Situation:</a:t>
            </a:r>
          </a:p>
          <a:p>
            <a:r>
              <a:rPr lang="en-US" b="0" u="none" dirty="0" smtClean="0"/>
              <a:t>In</a:t>
            </a:r>
            <a:r>
              <a:rPr lang="en-US" b="0" u="none" baseline="0" dirty="0" smtClean="0"/>
              <a:t> the past, new versions of Exchange Server sometimes meant a new architecture.</a:t>
            </a:r>
            <a:endParaRPr lang="en-US" b="0" u="none" dirty="0" smtClean="0"/>
          </a:p>
          <a:p>
            <a:endParaRPr lang="en-US" b="0" u="none" dirty="0" smtClean="0"/>
          </a:p>
          <a:p>
            <a:r>
              <a:rPr lang="en-US" b="1" u="none" dirty="0" smtClean="0"/>
              <a:t>Talking Points:</a:t>
            </a:r>
          </a:p>
          <a:p>
            <a:r>
              <a:rPr lang="en-US" b="0" u="none" dirty="0" smtClean="0"/>
              <a:t>No new architecture for Exchange 2010</a:t>
            </a:r>
            <a:r>
              <a:rPr lang="en-US" b="0" u="none" baseline="0" dirty="0" smtClean="0"/>
              <a:t> from Exchange Server 2007 (Note: there are differences for High availability, and MAPI on the Middle-Tier but the overall 5 server design is the same).</a:t>
            </a:r>
            <a:endParaRPr lang="en-US" b="0" u="none" dirty="0" smtClean="0"/>
          </a:p>
          <a:p>
            <a:endParaRPr lang="en-US" b="0" u="none" dirty="0" smtClean="0"/>
          </a:p>
          <a:p>
            <a:r>
              <a:rPr lang="en-US" b="1" u="none" dirty="0" smtClean="0"/>
              <a:t>Slide</a:t>
            </a:r>
            <a:r>
              <a:rPr lang="en-US" b="1" u="none" baseline="0" dirty="0" smtClean="0"/>
              <a:t> Objective:</a:t>
            </a:r>
          </a:p>
          <a:p>
            <a:pPr>
              <a:buFontTx/>
              <a:buNone/>
            </a:pPr>
            <a:r>
              <a:rPr lang="en-US" dirty="0" smtClean="0"/>
              <a:t>No architectural change in terms</a:t>
            </a:r>
            <a:r>
              <a:rPr lang="en-US" baseline="0" dirty="0" smtClean="0"/>
              <a:t> of roles and firewall exposure from Exchange 2007.</a:t>
            </a:r>
            <a:endParaRPr lang="en-US" b="0" u="none" dirty="0"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p>
        </p:txBody>
      </p:sp>
      <p:sp>
        <p:nvSpPr>
          <p:cNvPr id="5" name="Date Placeholder 4"/>
          <p:cNvSpPr>
            <a:spLocks noGrp="1"/>
          </p:cNvSpPr>
          <p:nvPr>
            <p:ph type="dt" idx="11"/>
          </p:nvPr>
        </p:nvSpPr>
        <p:spPr>
          <a:xfrm>
            <a:off x="3884613" y="0"/>
            <a:ext cx="2971800" cy="457200"/>
          </a:xfrm>
          <a:prstGeom prst="rect">
            <a:avLst/>
          </a:prstGeom>
        </p:spPr>
        <p:txBody>
          <a:bodyPr/>
          <a:lstStyle/>
          <a:p>
            <a:fld id="{81331B57-0BE5-4F82-AA58-76F53EFF3ADA}" type="datetime8">
              <a:rPr lang="en-US" smtClean="0"/>
              <a:pPr/>
              <a:t>5/11/2010 6:06 PM</a:t>
            </a:fld>
            <a:endParaRPr lang="en-US" dirty="0"/>
          </a:p>
        </p:txBody>
      </p:sp>
      <p:sp>
        <p:nvSpPr>
          <p:cNvPr id="6" name="Footer Placeholder 5"/>
          <p:cNvSpPr>
            <a:spLocks noGrp="1"/>
          </p:cNvSpPr>
          <p:nvPr>
            <p:ph type="ftr" sz="quarter" idx="12"/>
          </p:nvPr>
        </p:nvSpPr>
        <p:spPr>
          <a:xfrm>
            <a:off x="0" y="8685213"/>
            <a:ext cx="6172200" cy="457200"/>
          </a:xfrm>
          <a:prstGeom prst="rect">
            <a:avLst/>
          </a:prstGeom>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pPr/>
              <a:t>66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pPr lvl="0"/>
            <a:r>
              <a:rPr lang="en-US" sz="900" b="1" dirty="0" smtClean="0"/>
              <a:t>Situation:</a:t>
            </a:r>
          </a:p>
          <a:p>
            <a:pPr lvl="0"/>
            <a:r>
              <a:rPr lang="en-US" sz="900" b="0" dirty="0" smtClean="0"/>
              <a:t>Email</a:t>
            </a:r>
            <a:r>
              <a:rPr lang="en-US" sz="900" b="0" baseline="0" dirty="0" smtClean="0"/>
              <a:t> is business-critical and continuous availability is a must. Additionally, businesses need the flexibility to deploy email in ways that meet specific and ever-changing needs.</a:t>
            </a:r>
            <a:endParaRPr lang="en-US" sz="900" b="0" dirty="0" smtClean="0"/>
          </a:p>
          <a:p>
            <a:pPr lvl="0"/>
            <a:endParaRPr lang="en-US" sz="900" dirty="0" smtClean="0"/>
          </a:p>
          <a:p>
            <a:pPr lvl="0">
              <a:buFont typeface="Arial" charset="0"/>
              <a:buNone/>
            </a:pPr>
            <a:r>
              <a:rPr lang="en-US" b="1" dirty="0" smtClean="0"/>
              <a:t>Slide Objective:</a:t>
            </a:r>
          </a:p>
          <a:p>
            <a:pPr lvl="0">
              <a:buFont typeface="Arial" charset="0"/>
              <a:buNone/>
            </a:pPr>
            <a:r>
              <a:rPr lang="en-US" dirty="0" smtClean="0"/>
              <a:t>Show how Exchange 2010 meets customer needs for flexible, reliable messaging solution.</a:t>
            </a:r>
          </a:p>
          <a:p>
            <a:pPr lvl="0"/>
            <a:endParaRPr lang="en-US" sz="900" dirty="0" smtClean="0"/>
          </a:p>
          <a:p>
            <a:pPr lvl="0"/>
            <a:r>
              <a:rPr lang="en-US" sz="900" b="1" dirty="0" smtClean="0"/>
              <a:t>Talking Points:</a:t>
            </a:r>
          </a:p>
          <a:p>
            <a:pPr lvl="0"/>
            <a:r>
              <a:rPr lang="en-US" sz="900" i="1" dirty="0" smtClean="0"/>
              <a:t>Flexible and Reliable</a:t>
            </a:r>
          </a:p>
          <a:p>
            <a:pPr lvl="0">
              <a:buFont typeface="Arial" charset="0"/>
              <a:buChar char="•"/>
            </a:pPr>
            <a:r>
              <a:rPr lang="en-US" sz="900" dirty="0" smtClean="0"/>
              <a:t>Flexibility to tailor your deployment based on your unique needs</a:t>
            </a:r>
            <a:r>
              <a:rPr lang="en-US" sz="900" baseline="0" dirty="0" smtClean="0"/>
              <a:t> </a:t>
            </a:r>
            <a:r>
              <a:rPr lang="en-US" sz="900" dirty="0" smtClean="0"/>
              <a:t>and easily keep email continuously available for your users.</a:t>
            </a:r>
          </a:p>
          <a:p>
            <a:pPr lvl="0">
              <a:buFont typeface="Arial" charset="0"/>
              <a:buChar char="•"/>
            </a:pPr>
            <a:r>
              <a:rPr lang="en-US" sz="900" baseline="0" dirty="0" smtClean="0"/>
              <a:t>Core Exchange platform innovations include </a:t>
            </a:r>
            <a:r>
              <a:rPr lang="en-US" sz="900" dirty="0" smtClean="0"/>
              <a:t>a new unified approach to high availability and disaster recovery. </a:t>
            </a:r>
          </a:p>
          <a:p>
            <a:pPr lvl="0">
              <a:buFont typeface="Arial" charset="0"/>
              <a:buChar char="•"/>
            </a:pPr>
            <a:r>
              <a:rPr lang="en-US" sz="900" dirty="0" smtClean="0"/>
              <a:t>Through such features as Database Availability Groups</a:t>
            </a:r>
            <a:r>
              <a:rPr lang="en-US" sz="900" baseline="0" dirty="0" smtClean="0"/>
              <a:t> </a:t>
            </a:r>
            <a:r>
              <a:rPr lang="en-US" sz="900" dirty="0" smtClean="0"/>
              <a:t>and online mailbox moves,</a:t>
            </a:r>
            <a:r>
              <a:rPr lang="en-US" sz="900" baseline="0" dirty="0" smtClean="0"/>
              <a:t> </a:t>
            </a:r>
            <a:r>
              <a:rPr lang="en-US" sz="900" dirty="0" smtClean="0"/>
              <a:t>you can more easily</a:t>
            </a:r>
            <a:r>
              <a:rPr lang="en-US" sz="900" baseline="0" dirty="0" smtClean="0"/>
              <a:t> </a:t>
            </a:r>
            <a:r>
              <a:rPr lang="en-US" sz="900" dirty="0" smtClean="0"/>
              <a:t>and confidently implement mailbox. resiliency with database-level replication,</a:t>
            </a:r>
            <a:r>
              <a:rPr lang="en-US" sz="900" baseline="0" dirty="0" smtClean="0"/>
              <a:t> </a:t>
            </a:r>
            <a:r>
              <a:rPr lang="en-US" sz="900" dirty="0" smtClean="0"/>
              <a:t>maintenance,</a:t>
            </a:r>
            <a:r>
              <a:rPr lang="en-US" sz="900" baseline="0" dirty="0" smtClean="0"/>
              <a:t> </a:t>
            </a:r>
            <a:r>
              <a:rPr lang="en-US" sz="900" dirty="0" smtClean="0"/>
              <a:t>and</a:t>
            </a:r>
            <a:r>
              <a:rPr lang="en-US" sz="900" baseline="0" dirty="0" smtClean="0"/>
              <a:t> </a:t>
            </a:r>
            <a:r>
              <a:rPr lang="en-US" sz="900" dirty="0" smtClean="0"/>
              <a:t>failover,</a:t>
            </a:r>
            <a:r>
              <a:rPr lang="en-US" sz="900" baseline="0" dirty="0" smtClean="0"/>
              <a:t> </a:t>
            </a:r>
            <a:r>
              <a:rPr lang="en-US" sz="900" dirty="0" smtClean="0"/>
              <a:t>all within familiar Exchange management tools. </a:t>
            </a:r>
          </a:p>
          <a:p>
            <a:pPr lvl="0">
              <a:buFont typeface="Arial" charset="0"/>
              <a:buChar char="•"/>
            </a:pPr>
            <a:r>
              <a:rPr lang="en-US" sz="900" dirty="0" smtClean="0"/>
              <a:t>With online</a:t>
            </a:r>
            <a:r>
              <a:rPr lang="en-US" sz="900" baseline="0" dirty="0" smtClean="0"/>
              <a:t> mailbox moves, u</a:t>
            </a:r>
            <a:r>
              <a:rPr lang="en-US" sz="900" dirty="0" smtClean="0"/>
              <a:t>sers can</a:t>
            </a:r>
            <a:r>
              <a:rPr lang="en-US" sz="900" baseline="0" dirty="0" smtClean="0"/>
              <a:t> </a:t>
            </a:r>
            <a:r>
              <a:rPr lang="en-US" sz="900" dirty="0" smtClean="0"/>
              <a:t>remain connected</a:t>
            </a:r>
            <a:r>
              <a:rPr lang="en-US" sz="900" baseline="0" dirty="0" smtClean="0"/>
              <a:t> </a:t>
            </a:r>
            <a:r>
              <a:rPr lang="en-US" sz="900" dirty="0" smtClean="0"/>
              <a:t>and productive during mailbox moves between Exchange servers.</a:t>
            </a:r>
          </a:p>
          <a:p>
            <a:pPr lvl="0">
              <a:buFont typeface="Arial" charset="0"/>
              <a:buChar char="•"/>
            </a:pPr>
            <a:r>
              <a:rPr lang="en-US" sz="900" dirty="0" smtClean="0"/>
              <a:t>Role based security model allows you to delegate common</a:t>
            </a:r>
            <a:r>
              <a:rPr lang="en-US" sz="900" baseline="0" dirty="0" smtClean="0"/>
              <a:t> </a:t>
            </a:r>
            <a:r>
              <a:rPr lang="en-US" sz="900" dirty="0" smtClean="0"/>
              <a:t>or specialized tasks</a:t>
            </a:r>
            <a:r>
              <a:rPr lang="en-US" sz="900" baseline="0" dirty="0" smtClean="0"/>
              <a:t> </a:t>
            </a:r>
            <a:r>
              <a:rPr lang="en-US" sz="900" dirty="0" smtClean="0"/>
              <a:t>to users</a:t>
            </a:r>
            <a:r>
              <a:rPr lang="en-US" sz="900" baseline="0" dirty="0" smtClean="0"/>
              <a:t> </a:t>
            </a:r>
            <a:r>
              <a:rPr lang="en-US" sz="900" dirty="0" smtClean="0"/>
              <a:t>without giving them full admin rights.  For example,</a:t>
            </a:r>
            <a:r>
              <a:rPr lang="en-US" sz="900" baseline="0" dirty="0" smtClean="0"/>
              <a:t> u</a:t>
            </a:r>
            <a:r>
              <a:rPr lang="en-US" sz="900" dirty="0" smtClean="0"/>
              <a:t>sers can create</a:t>
            </a:r>
            <a:r>
              <a:rPr lang="en-US" sz="900" baseline="0" dirty="0" smtClean="0"/>
              <a:t> </a:t>
            </a:r>
            <a:r>
              <a:rPr lang="en-US" sz="900" dirty="0" smtClean="0"/>
              <a:t>and maintain their own email distribution groups</a:t>
            </a:r>
            <a:r>
              <a:rPr lang="en-US" sz="900" baseline="0" dirty="0" smtClean="0"/>
              <a:t> </a:t>
            </a:r>
            <a:r>
              <a:rPr lang="en-US" sz="900" dirty="0" smtClean="0"/>
              <a:t>without having to call the helpdesk. </a:t>
            </a:r>
          </a:p>
          <a:p>
            <a:pPr lvl="0">
              <a:buFont typeface="Arial" charset="0"/>
              <a:buChar char="•"/>
            </a:pPr>
            <a:r>
              <a:rPr lang="en-US" sz="900" dirty="0" smtClean="0"/>
              <a:t>~90% reduction in disk IO overhead</a:t>
            </a:r>
            <a:r>
              <a:rPr lang="en-US" sz="900" baseline="0" dirty="0" smtClean="0"/>
              <a:t> </a:t>
            </a:r>
            <a:r>
              <a:rPr lang="en-US" sz="900" dirty="0" smtClean="0"/>
              <a:t>compared to Exchange 2003</a:t>
            </a:r>
            <a:r>
              <a:rPr lang="en-US" sz="900" baseline="0" dirty="0" smtClean="0"/>
              <a:t> enables more </a:t>
            </a:r>
            <a:r>
              <a:rPr lang="en-US" sz="900" dirty="0" smtClean="0"/>
              <a:t>storage hardware options, </a:t>
            </a:r>
            <a:r>
              <a:rPr lang="en-US" sz="900" baseline="0" dirty="0" smtClean="0"/>
              <a:t> f</a:t>
            </a:r>
            <a:r>
              <a:rPr lang="en-US" sz="900" dirty="0" smtClean="0"/>
              <a:t>rom traditional storage area networks</a:t>
            </a:r>
            <a:r>
              <a:rPr lang="en-US" sz="900" baseline="0" dirty="0" smtClean="0"/>
              <a:t> (SANs) </a:t>
            </a:r>
            <a:r>
              <a:rPr lang="en-US" sz="900" dirty="0" smtClean="0"/>
              <a:t>to desktop-class</a:t>
            </a:r>
            <a:r>
              <a:rPr lang="en-US" sz="900" baseline="0" dirty="0" smtClean="0"/>
              <a:t> </a:t>
            </a:r>
            <a:r>
              <a:rPr lang="en-US" sz="900" dirty="0" smtClean="0"/>
              <a:t>direct attached storage,</a:t>
            </a:r>
            <a:r>
              <a:rPr lang="en-US" sz="900" baseline="0" dirty="0" smtClean="0"/>
              <a:t> </a:t>
            </a:r>
            <a:r>
              <a:rPr lang="en-US" sz="900" dirty="0" smtClean="0"/>
              <a:t>enabling you to select the storage solution that offers you the best return on investment</a:t>
            </a:r>
            <a:r>
              <a:rPr lang="en-US" sz="900" baseline="0" dirty="0" smtClean="0"/>
              <a:t> </a:t>
            </a:r>
            <a:r>
              <a:rPr lang="en-US" sz="900" dirty="0" smtClean="0"/>
              <a:t>and cost savings.</a:t>
            </a:r>
          </a:p>
          <a:p>
            <a:pPr lvl="0">
              <a:buFont typeface="Arial" charset="0"/>
              <a:buNone/>
            </a:pPr>
            <a:endParaRPr lang="en-US" sz="900" dirty="0" smtClean="0"/>
          </a:p>
        </p:txBody>
      </p:sp>
      <p:sp>
        <p:nvSpPr>
          <p:cNvPr id="4" name="Slide Number Placeholder 3"/>
          <p:cNvSpPr>
            <a:spLocks noGrp="1"/>
          </p:cNvSpPr>
          <p:nvPr>
            <p:ph type="sldNum" sz="quarter" idx="10"/>
          </p:nvPr>
        </p:nvSpPr>
        <p:spPr/>
        <p:txBody>
          <a:bodyPr/>
          <a:lstStyle/>
          <a:p>
            <a:fld id="{8980CB99-47E3-46F4-AAEB-3919FBEFC014}" type="slidenum">
              <a:rPr lang="en-US" smtClean="0">
                <a:latin typeface="Segoe" pitchFamily="34" charset="0"/>
              </a:rPr>
              <a:pPr/>
              <a:t>7</a:t>
            </a:fld>
            <a:endParaRPr lang="en-US" dirty="0">
              <a:latin typeface="Segoe"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r>
              <a:rPr lang="en-US" b="1" u="none" dirty="0" smtClean="0"/>
              <a:t>Situation:</a:t>
            </a:r>
          </a:p>
          <a:p>
            <a:pPr marL="0" lvl="1" defTabSz="914313">
              <a:spcAft>
                <a:spcPts val="333"/>
              </a:spcAft>
              <a:defRPr/>
            </a:pPr>
            <a:r>
              <a:rPr lang="en-US" baseline="0" dirty="0" smtClean="0"/>
              <a:t>   As the importance of email communications in today’s workplace continues to grow, companies count on their IT staff to prevent email outages and data loss.</a:t>
            </a:r>
          </a:p>
          <a:p>
            <a:pPr marL="0" lvl="1" defTabSz="914313">
              <a:spcAft>
                <a:spcPts val="333"/>
              </a:spcAft>
              <a:defRPr/>
            </a:pPr>
            <a:r>
              <a:rPr lang="en-US" baseline="0" dirty="0" smtClean="0"/>
              <a:t>   Traditionally, customers have been required to deploy expensive shared-storage clustering and purchase 3</a:t>
            </a:r>
            <a:r>
              <a:rPr lang="en-US" baseline="30000" dirty="0" smtClean="0"/>
              <a:t>rd</a:t>
            </a:r>
            <a:r>
              <a:rPr lang="en-US" baseline="0" dirty="0" smtClean="0"/>
              <a:t> party data replication products to provide full redundancy of Exchange Server services and data.</a:t>
            </a:r>
            <a:endParaRPr lang="en-US" dirty="0" smtClean="0"/>
          </a:p>
          <a:p>
            <a:pPr marL="0" lvl="1" defTabSz="914313">
              <a:spcAft>
                <a:spcPts val="333"/>
              </a:spcAft>
              <a:defRPr/>
            </a:pPr>
            <a:r>
              <a:rPr lang="en-US" dirty="0" smtClean="0"/>
              <a:t>   Exchange Server 2007 introduced</a:t>
            </a:r>
            <a:r>
              <a:rPr lang="en-US" baseline="0" dirty="0" smtClean="0"/>
              <a:t> a built-in data replication technology called </a:t>
            </a:r>
            <a:r>
              <a:rPr lang="en-US" dirty="0" smtClean="0"/>
              <a:t>Continuous Replication, which significantly</a:t>
            </a:r>
            <a:r>
              <a:rPr lang="en-US" baseline="0" dirty="0" smtClean="0"/>
              <a:t> reduced the cost of deploying a highly available Exchange infrastructure.</a:t>
            </a:r>
          </a:p>
          <a:p>
            <a:pPr marL="0" lvl="1" defTabSz="914313">
              <a:spcAft>
                <a:spcPts val="333"/>
              </a:spcAft>
              <a:defRPr/>
            </a:pPr>
            <a:r>
              <a:rPr lang="en-US" baseline="0" dirty="0" smtClean="0"/>
              <a:t>   </a:t>
            </a:r>
            <a:r>
              <a:rPr lang="en-US" dirty="0" smtClean="0"/>
              <a:t>Running</a:t>
            </a:r>
            <a:r>
              <a:rPr lang="en-US" baseline="0" dirty="0" smtClean="0"/>
              <a:t> a highly available Exchange infrastructure still requires a great deal of time and expertise, because integration between Exchange Server and Windows Clustering is not seamless.</a:t>
            </a:r>
          </a:p>
          <a:p>
            <a:pPr marL="0" lvl="1" defTabSz="914313">
              <a:spcAft>
                <a:spcPts val="333"/>
              </a:spcAft>
              <a:defRPr/>
            </a:pPr>
            <a:r>
              <a:rPr lang="en-US" baseline="0" dirty="0" smtClean="0"/>
              <a:t>   Companies want an easier way to replicate their email data to a remote location, in order protect their Exchange environment against site-level disasters.</a:t>
            </a:r>
          </a:p>
          <a:p>
            <a:endParaRPr lang="en-US" b="0" u="none" dirty="0" smtClean="0"/>
          </a:p>
          <a:p>
            <a:r>
              <a:rPr lang="en-US" b="1" dirty="0" smtClean="0"/>
              <a:t>Slide Objective:</a:t>
            </a:r>
          </a:p>
          <a:p>
            <a:pPr defTabSz="914313">
              <a:defRPr/>
            </a:pPr>
            <a:r>
              <a:rPr lang="en-US" dirty="0" smtClean="0"/>
              <a:t>Position the new HA model as the evolution of previous HA methods, with significantly less cost and complexity.</a:t>
            </a:r>
          </a:p>
          <a:p>
            <a:endParaRPr lang="en-US" b="0" u="none" dirty="0" smtClean="0"/>
          </a:p>
          <a:p>
            <a:r>
              <a:rPr lang="en-US" b="1" u="none" dirty="0" smtClean="0"/>
              <a:t>Talking Points:</a:t>
            </a:r>
          </a:p>
          <a:p>
            <a:pPr marL="0" lvl="1" defTabSz="914313">
              <a:spcAft>
                <a:spcPts val="333"/>
              </a:spcAft>
              <a:defRPr/>
            </a:pPr>
            <a:r>
              <a:rPr lang="en-US" b="0" u="none" dirty="0" smtClean="0"/>
              <a:t> Exchange Server</a:t>
            </a:r>
            <a:r>
              <a:rPr lang="en-US" b="0" u="none" baseline="0" dirty="0" smtClean="0"/>
              <a:t> 2010 uses the same Continuous Replication technology found in Exchange 2007, combining on-site data replication (CCR) and off-site data replication (SCR) into a single framework called a “Database Availability Group.”</a:t>
            </a:r>
          </a:p>
          <a:p>
            <a:pPr lvl="2">
              <a:buFont typeface="Arial" pitchFamily="34" charset="0"/>
              <a:buChar char="•"/>
            </a:pPr>
            <a:r>
              <a:rPr lang="en-US" b="0" u="none" baseline="0" dirty="0" smtClean="0"/>
              <a:t>Exchange Server Database Availability Groups handle all aspects of clustering internally.  There is no need to manage failover clustering separately in Windows Server. </a:t>
            </a:r>
          </a:p>
          <a:p>
            <a:pPr lvl="2">
              <a:buFont typeface="Arial" pitchFamily="34" charset="0"/>
              <a:buChar char="•"/>
            </a:pPr>
            <a:r>
              <a:rPr lang="en-US" b="0" u="none" baseline="0" dirty="0" smtClean="0"/>
              <a:t>Administrators can add replicated database copies incrementally (up to 16 total), and Exchange switches between these copies automatically as needed to maintain availability.</a:t>
            </a:r>
          </a:p>
          <a:p>
            <a:pPr lvl="2">
              <a:buFont typeface="Arial" pitchFamily="34" charset="0"/>
              <a:buChar char="•"/>
            </a:pPr>
            <a:r>
              <a:rPr lang="en-US" b="0" u="none" baseline="0" dirty="0" smtClean="0"/>
              <a:t> Mailbox servers involved in clustering can host other Exchange roles (Client Access, Hub Transport, etc), so full redundancy of Exchange services and data can be achieved with just two servers.</a:t>
            </a:r>
          </a:p>
          <a:p>
            <a:pPr lvl="2">
              <a:buFont typeface="Arial" pitchFamily="34" charset="0"/>
              <a:buChar char="•"/>
            </a:pPr>
            <a:r>
              <a:rPr lang="en-US" b="0" u="none" baseline="0" dirty="0" smtClean="0"/>
              <a:t> Legacy Exchange clustering (Single copy clustering, which was the only clustering option in Exchange 2000 and Exchange 2003) is being retired in favor of Exchange 2007-style clustering.  3</a:t>
            </a:r>
            <a:r>
              <a:rPr lang="en-US" b="0" u="none" baseline="30000" dirty="0" smtClean="0"/>
              <a:t>rd</a:t>
            </a:r>
            <a:r>
              <a:rPr lang="en-US" b="0" u="none" baseline="0" dirty="0" smtClean="0"/>
              <a:t> party replication products will still be supported.</a:t>
            </a:r>
          </a:p>
          <a:p>
            <a:pPr>
              <a:buFont typeface="Arial" pitchFamily="34" charset="0"/>
              <a:buChar char="•"/>
            </a:pPr>
            <a:r>
              <a:rPr lang="en-US" b="0" u="none" baseline="0" dirty="0" smtClean="0"/>
              <a:t>  The new high availability architecture provides simplified recovery from a variety of failures (disk-level, server-level, and datacenter-level), and can be deployed on a variety of storage types (as described in the previous slide).</a:t>
            </a:r>
          </a:p>
          <a:p>
            <a:endParaRPr lang="en-US" b="0" u="none"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6421" y="4344025"/>
            <a:ext cx="5485158" cy="4114488"/>
          </a:xfrm>
          <a:prstGeom prst="rect">
            <a:avLst/>
          </a:prstGeom>
        </p:spPr>
        <p:txBody>
          <a:bodyPr lIns="89730" tIns="44865" rIns="89730" bIns="44865">
            <a:normAutofit fontScale="70000" lnSpcReduction="20000"/>
          </a:bodyPr>
          <a:lstStyle/>
          <a:p>
            <a:r>
              <a:rPr lang="en-US" b="1" u="none" dirty="0" smtClean="0"/>
              <a:t>Slide</a:t>
            </a:r>
            <a:r>
              <a:rPr lang="en-US" b="1" u="none" baseline="0" dirty="0" smtClean="0"/>
              <a:t> objective</a:t>
            </a:r>
          </a:p>
          <a:p>
            <a:pPr defTabSz="914262">
              <a:defRPr/>
            </a:pPr>
            <a:r>
              <a:rPr lang="en-US" b="0" u="none" baseline="0" dirty="0" smtClean="0"/>
              <a:t>Describe how the new High Availability solution works, including stretching the solution across sites.</a:t>
            </a:r>
          </a:p>
          <a:p>
            <a:pPr marL="0" marR="0" indent="0" algn="l" defTabSz="914363" rtl="0" eaLnBrk="1" fontAlgn="auto" latinLnBrk="0" hangingPunct="1">
              <a:lnSpc>
                <a:spcPct val="90000"/>
              </a:lnSpc>
              <a:spcBef>
                <a:spcPts val="0"/>
              </a:spcBef>
              <a:spcAft>
                <a:spcPts val="333"/>
              </a:spcAft>
              <a:buClrTx/>
              <a:buSzTx/>
              <a:buFontTx/>
              <a:buNone/>
              <a:tabLst/>
              <a:defRPr/>
            </a:pPr>
            <a:endParaRPr lang="en-US" sz="1200" b="1" u="none" dirty="0" smtClean="0"/>
          </a:p>
          <a:p>
            <a:pPr marL="0" marR="0" indent="0" algn="l" defTabSz="914363" rtl="0" eaLnBrk="1" fontAlgn="auto" latinLnBrk="0" hangingPunct="1">
              <a:lnSpc>
                <a:spcPct val="90000"/>
              </a:lnSpc>
              <a:spcBef>
                <a:spcPts val="0"/>
              </a:spcBef>
              <a:spcAft>
                <a:spcPts val="333"/>
              </a:spcAft>
              <a:buClrTx/>
              <a:buSzTx/>
              <a:buFontTx/>
              <a:buNone/>
              <a:tabLst/>
              <a:defRPr/>
            </a:pPr>
            <a:r>
              <a:rPr lang="en-US" sz="1200" b="1" u="none" dirty="0" smtClean="0"/>
              <a:t>Talking points</a:t>
            </a:r>
          </a:p>
          <a:p>
            <a:pPr defTabSz="914350">
              <a:lnSpc>
                <a:spcPct val="100000"/>
              </a:lnSpc>
              <a:spcAft>
                <a:spcPts val="0"/>
              </a:spcAft>
              <a:defRPr/>
            </a:pPr>
            <a:endParaRPr lang="en-US" sz="2000" dirty="0" smtClean="0"/>
          </a:p>
          <a:p>
            <a:pPr defTabSz="914350">
              <a:lnSpc>
                <a:spcPct val="100000"/>
              </a:lnSpc>
              <a:spcAft>
                <a:spcPts val="0"/>
              </a:spcAft>
              <a:defRPr/>
            </a:pPr>
            <a:r>
              <a:rPr lang="en-US" sz="2000" dirty="0" smtClean="0"/>
              <a:t>Here is </a:t>
            </a:r>
            <a:r>
              <a:rPr lang="en-US" sz="2000" dirty="0" err="1" smtClean="0"/>
              <a:t>Contoso’s</a:t>
            </a:r>
            <a:r>
              <a:rPr lang="en-US" sz="2000" dirty="0" smtClean="0"/>
              <a:t> new Exchange 2010 environment. </a:t>
            </a:r>
            <a:r>
              <a:rPr lang="en-US" dirty="0" smtClean="0"/>
              <a:t>Tomas is the lead Exchange and Active Directory administrator for </a:t>
            </a:r>
            <a:r>
              <a:rPr lang="en-US" dirty="0" err="1" smtClean="0"/>
              <a:t>Contoso</a:t>
            </a:r>
            <a:r>
              <a:rPr lang="en-US" dirty="0" smtClean="0"/>
              <a:t>. He has overall responsibility for providing messaging and communications services to all of </a:t>
            </a:r>
            <a:r>
              <a:rPr lang="en-US" dirty="0" err="1" smtClean="0"/>
              <a:t>Contoso’s</a:t>
            </a:r>
            <a:r>
              <a:rPr lang="en-US" dirty="0" smtClean="0"/>
              <a:t> employees. Tomas’ primary challenge is to maintain high levels of availability with a flat or shrinking budget year-over-year. </a:t>
            </a:r>
            <a:endParaRPr lang="en-US" sz="2000" kern="1200" dirty="0" smtClean="0">
              <a:solidFill>
                <a:schemeClr val="tx1"/>
              </a:solidFill>
              <a:latin typeface="Segoe" pitchFamily="34" charset="0"/>
              <a:ea typeface="+mn-ea"/>
              <a:cs typeface="+mn-cs"/>
            </a:endParaRPr>
          </a:p>
          <a:p>
            <a:pPr defTabSz="914350">
              <a:lnSpc>
                <a:spcPct val="100000"/>
              </a:lnSpc>
              <a:spcAft>
                <a:spcPts val="0"/>
              </a:spcAft>
              <a:defRPr/>
            </a:pPr>
            <a:endParaRPr lang="en-US" b="0" baseline="0" dirty="0" smtClean="0"/>
          </a:p>
          <a:p>
            <a:pPr defTabSz="914350">
              <a:lnSpc>
                <a:spcPct val="100000"/>
              </a:lnSpc>
              <a:spcAft>
                <a:spcPts val="0"/>
              </a:spcAft>
              <a:defRPr/>
            </a:pPr>
            <a:r>
              <a:rPr lang="en-US" b="0" baseline="0" dirty="0" smtClean="0"/>
              <a:t>There are 5</a:t>
            </a:r>
            <a:r>
              <a:rPr lang="en-US" baseline="0" dirty="0" smtClean="0"/>
              <a:t> servers in the main datacenter in San Jose that host mailboxes. These mailbox servers are grouped to provide automatic failover. The group of servers is known as a Database Availability Group.  Each mailbox database has 3 instances, which we’ll refer to as copies, &lt;click&gt; placed on separate servers to provide redundancy.  At any given time, only 1 of the 3 database copies is active &lt;click&gt; and accessible to clients. &lt;Click&gt; This gives us database centric failover and &lt;click&gt; all the failover is managed within Exchange which makes it very easy to manage.</a:t>
            </a:r>
          </a:p>
          <a:p>
            <a:pPr defTabSz="914350">
              <a:lnSpc>
                <a:spcPct val="100000"/>
              </a:lnSpc>
              <a:spcAft>
                <a:spcPts val="0"/>
              </a:spcAft>
              <a:defRPr/>
            </a:pPr>
            <a:endParaRPr lang="en-US" baseline="0" dirty="0" smtClean="0"/>
          </a:p>
          <a:p>
            <a:pPr defTabSz="914350">
              <a:lnSpc>
                <a:spcPct val="100000"/>
              </a:lnSpc>
              <a:spcAft>
                <a:spcPts val="0"/>
              </a:spcAft>
              <a:defRPr/>
            </a:pPr>
            <a:r>
              <a:rPr lang="en-US" baseline="0" dirty="0" smtClean="0"/>
              <a:t>The Client Access Server &lt;click&gt; manages all communications between clients and databases.  Outlook clients no longer connect directly to mailbox servers, as they did in previous versions of Exchange.</a:t>
            </a:r>
          </a:p>
          <a:p>
            <a:pPr defTabSz="914350">
              <a:lnSpc>
                <a:spcPct val="100000"/>
              </a:lnSpc>
              <a:spcAft>
                <a:spcPts val="0"/>
              </a:spcAft>
              <a:defRPr/>
            </a:pPr>
            <a:endParaRPr lang="en-US" baseline="0" dirty="0" smtClean="0"/>
          </a:p>
          <a:p>
            <a:pPr defTabSz="914350">
              <a:lnSpc>
                <a:spcPct val="100000"/>
              </a:lnSpc>
              <a:spcAft>
                <a:spcPts val="0"/>
              </a:spcAft>
              <a:defRPr/>
            </a:pPr>
            <a:r>
              <a:rPr lang="en-US" baseline="0" dirty="0" smtClean="0"/>
              <a:t>When a client such as Outlook connects to Exchange, it first contacts the CAS Server.  </a:t>
            </a:r>
          </a:p>
          <a:p>
            <a:endParaRPr lang="en-US" baseline="0" dirty="0" smtClean="0"/>
          </a:p>
          <a:p>
            <a:r>
              <a:rPr lang="en-US" baseline="0" dirty="0" smtClean="0"/>
              <a:t>The CAS Server determines &lt;click&gt; where the user’s active database is located ( in our case the user is on DB1 which is currently active on Mailbox Server 1), and forwards the request &lt;click&gt; to the appropriate server.  </a:t>
            </a:r>
          </a:p>
          <a:p>
            <a:endParaRPr lang="en-US" baseline="0" dirty="0" smtClean="0"/>
          </a:p>
          <a:p>
            <a:r>
              <a:rPr lang="en-US" baseline="0" dirty="0" smtClean="0"/>
              <a:t>When the client sends an email &lt;click&gt;, the active database is updated. Then, through log shipping &lt;click&gt;, the other 2 passive copies of the database are updated. &lt;click&gt;</a:t>
            </a:r>
          </a:p>
          <a:p>
            <a:endParaRPr lang="en-US" baseline="0" dirty="0" smtClean="0"/>
          </a:p>
          <a:p>
            <a:r>
              <a:rPr lang="en-US" baseline="0" dirty="0" smtClean="0"/>
              <a:t>Let’s say that a disk fails &lt;click&gt;, affecting one of the databases on Mailbox Server 1.  In previous versions of Exchange, the administrator would need to failover </a:t>
            </a:r>
            <a:r>
              <a:rPr lang="en-US" u="sng" baseline="0" dirty="0" smtClean="0"/>
              <a:t>all</a:t>
            </a:r>
            <a:r>
              <a:rPr lang="en-US" baseline="0" dirty="0" smtClean="0"/>
              <a:t> the databases on Mailbox Server 1 to recover from this failure, or else restore the Database 1 from a tape backup.  However, Exchange’s new architecture supports database-level failover, so Database 1 has automatically fails over to Mailbox Server 2 &lt;click&gt; without affecting the other databases. </a:t>
            </a:r>
          </a:p>
          <a:p>
            <a:endParaRPr lang="en-US" baseline="0" dirty="0" smtClean="0"/>
          </a:p>
          <a:p>
            <a:r>
              <a:rPr lang="en-US" baseline="0" dirty="0" smtClean="0"/>
              <a:t>The Outlook client, having lost its connection to the database, automatically contacts the CAS Server to reconnect. </a:t>
            </a:r>
          </a:p>
          <a:p>
            <a:endParaRPr lang="en-US" baseline="0" dirty="0" smtClean="0"/>
          </a:p>
          <a:p>
            <a:r>
              <a:rPr lang="en-US" baseline="0" dirty="0" smtClean="0"/>
              <a:t>The CAS Server determines which mailbox server has the active copy of the users’ database.  It connects &lt;click&gt; the client to Mailbox Server 2. </a:t>
            </a:r>
          </a:p>
          <a:p>
            <a:endParaRPr lang="en-US" baseline="0" dirty="0" smtClean="0"/>
          </a:p>
          <a:p>
            <a:r>
              <a:rPr lang="en-US" baseline="0" dirty="0" smtClean="0"/>
              <a:t>When new mail is sent &lt;click&gt;, the active database on Mailbox Server 2 is updated.  The second copy of the database &lt;click&gt; is also updated through log shipping.   The end user is unaware that anything has happened, and </a:t>
            </a:r>
            <a:r>
              <a:rPr lang="en-US" sz="2000" dirty="0" smtClean="0"/>
              <a:t>Tomas </a:t>
            </a:r>
            <a:r>
              <a:rPr lang="en-US" baseline="0" dirty="0" smtClean="0"/>
              <a:t>can replace the failed disk drive at his leisure. </a:t>
            </a:r>
          </a:p>
          <a:p>
            <a:endParaRPr lang="en-US" baseline="0" dirty="0" smtClean="0"/>
          </a:p>
          <a:p>
            <a:r>
              <a:rPr lang="en-US" sz="2000" dirty="0" smtClean="0"/>
              <a:t>Administrators can set up to 16 copies per database to meet the Service Level Agreements for their users.  </a:t>
            </a:r>
            <a:r>
              <a:rPr lang="en-US" b="0" baseline="0" dirty="0" smtClean="0"/>
              <a:t>For a special category of users, Tomas keeps a 4</a:t>
            </a:r>
            <a:r>
              <a:rPr lang="en-US" b="0" baseline="30000" dirty="0" smtClean="0"/>
              <a:t>th</a:t>
            </a:r>
            <a:r>
              <a:rPr lang="en-US" b="0" baseline="0" dirty="0" smtClean="0"/>
              <a:t> database copy on </a:t>
            </a:r>
            <a:r>
              <a:rPr lang="en-US" sz="2000" dirty="0" smtClean="0"/>
              <a:t>a mail server in a geographically remote location &lt;click&gt;.  This server is located in a different Active Directory site, but is kept up-to-date over the Wide Area Network using the same replication technology as the other servers. (No stretching of subnets)  If a hurricane, earthquake, or other catastrophe should shut down the main datacenter, this remote server can be activated and readied for client access in a short period of time.</a:t>
            </a:r>
          </a:p>
          <a:p>
            <a:endParaRPr lang="en-US" sz="2000" dirty="0" smtClean="0"/>
          </a:p>
          <a:p>
            <a:endParaRPr lang="en-US" b="0" u="none" dirty="0" smtClean="0"/>
          </a:p>
          <a:p>
            <a:pPr defTabSz="914350">
              <a:lnSpc>
                <a:spcPct val="100000"/>
              </a:lnSpc>
              <a:spcAft>
                <a:spcPts val="0"/>
              </a:spcAft>
              <a:defRPr/>
            </a:pPr>
            <a:endParaRPr lang="en-US" sz="2000" dirty="0" smtClean="0">
              <a:latin typeface="+mn-lt"/>
            </a:endParaRPr>
          </a:p>
          <a:p>
            <a:endParaRPr lang="en-US" sz="2000" dirty="0"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Title_bar_light_YELLOW.png"/>
          <p:cNvPicPr>
            <a:picLocks noChangeAspect="1"/>
          </p:cNvPicPr>
          <p:nvPr userDrawn="1"/>
        </p:nvPicPr>
        <p:blipFill>
          <a:blip r:embed="rId3"/>
          <a:stretch>
            <a:fillRect/>
          </a:stretch>
        </p:blipFill>
        <p:spPr>
          <a:xfrm>
            <a:off x="0" y="4133850"/>
            <a:ext cx="9144000" cy="2724150"/>
          </a:xfrm>
          <a:prstGeom prst="rect">
            <a:avLst/>
          </a:prstGeom>
        </p:spPr>
      </p:pic>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n w="3175">
                  <a:noFill/>
                </a:ln>
                <a:solidFill>
                  <a:schemeClr val="accent1"/>
                </a:soli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bg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pic>
        <p:nvPicPr>
          <p:cNvPr id="6" name="Picture 2" descr="W:\TRANSFER\MBupload\SERVER-new\Logo\Exchange\Exchange\Exchange_h_rgb.png"/>
          <p:cNvPicPr>
            <a:picLocks noChangeAspect="1" noChangeArrowheads="1"/>
          </p:cNvPicPr>
          <p:nvPr userDrawn="1"/>
        </p:nvPicPr>
        <p:blipFill>
          <a:blip r:embed="rId4"/>
          <a:srcRect/>
          <a:stretch>
            <a:fillRect/>
          </a:stretch>
        </p:blipFill>
        <p:spPr bwMode="auto">
          <a:xfrm>
            <a:off x="785812" y="918260"/>
            <a:ext cx="2795588" cy="529540"/>
          </a:xfrm>
          <a:prstGeom prst="rect">
            <a:avLst/>
          </a:prstGeom>
          <a:noFill/>
        </p:spPr>
      </p:pic>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ALKIN 2 - Prints in GRAYSCAL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30250" y="1524505"/>
            <a:ext cx="7681913" cy="1523495"/>
          </a:xfrm>
        </p:spPr>
        <p:txBody>
          <a:bodyPr anchor="b" anchorCtr="0">
            <a:noAutofit/>
          </a:bodyPr>
          <a:lstStyle>
            <a:lvl1pPr>
              <a:lnSpc>
                <a:spcPct val="90000"/>
              </a:lnSpc>
              <a:defRPr sz="4800">
                <a:ln w="3175">
                  <a:noFill/>
                </a:ln>
                <a:solidFill>
                  <a:schemeClr val="accent1"/>
                </a:solidFill>
                <a:effectLst>
                  <a:outerShdw blurRad="38100" dist="38100" dir="2700000" algn="tl">
                    <a:srgbClr val="000000">
                      <a:alpha val="43137"/>
                    </a:srgbClr>
                  </a:outerShdw>
                </a:effectLst>
              </a:defRPr>
            </a:lvl1pPr>
          </a:lstStyle>
          <a:p>
            <a:r>
              <a:rPr lang="en-US" dirty="0" smtClean="0"/>
              <a:t>Event Title</a:t>
            </a:r>
            <a:endParaRPr lang="en-US" dirty="0"/>
          </a:p>
        </p:txBody>
      </p:sp>
      <p:sp>
        <p:nvSpPr>
          <p:cNvPr id="3" name="Subtitle 2"/>
          <p:cNvSpPr>
            <a:spLocks noGrp="1"/>
          </p:cNvSpPr>
          <p:nvPr>
            <p:ph type="subTitle" idx="1" hasCustomPrompt="1"/>
          </p:nvPr>
        </p:nvSpPr>
        <p:spPr>
          <a:xfrm>
            <a:off x="730249" y="3272135"/>
            <a:ext cx="7681913" cy="461665"/>
          </a:xfrm>
        </p:spPr>
        <p:txBody>
          <a:bodyPr>
            <a:noAutofit/>
          </a:bodyPr>
          <a:lstStyle>
            <a:lvl1pPr marL="0" indent="0" algn="l">
              <a:lnSpc>
                <a:spcPct val="90000"/>
              </a:lnSpc>
              <a:spcBef>
                <a:spcPts val="0"/>
              </a:spcBef>
              <a:buNone/>
              <a:defRPr sz="2800">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Event Date | Location</a:t>
            </a:r>
            <a:endParaRPr lang="en-US" dirty="0"/>
          </a:p>
        </p:txBody>
      </p:sp>
      <p:cxnSp>
        <p:nvCxnSpPr>
          <p:cNvPr id="7" name="Straight Connector 6"/>
          <p:cNvCxnSpPr/>
          <p:nvPr userDrawn="1"/>
        </p:nvCxnSpPr>
        <p:spPr>
          <a:xfrm>
            <a:off x="0" y="3124200"/>
            <a:ext cx="4572000"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 name="Picture 2" descr="W:\TRANSFER\MBupload\SERVER-new\Logo\Exchange\Exchange\Exchange_h_rgb.png"/>
          <p:cNvPicPr>
            <a:picLocks noChangeAspect="1" noChangeArrowheads="1"/>
          </p:cNvPicPr>
          <p:nvPr userDrawn="1"/>
        </p:nvPicPr>
        <p:blipFill>
          <a:blip r:embed="rId3"/>
          <a:srcRect/>
          <a:stretch>
            <a:fillRect/>
          </a:stretch>
        </p:blipFill>
        <p:spPr bwMode="auto">
          <a:xfrm>
            <a:off x="785812" y="918260"/>
            <a:ext cx="2795588" cy="529540"/>
          </a:xfrm>
          <a:prstGeom prst="rect">
            <a:avLst/>
          </a:prstGeom>
          <a:noFill/>
        </p:spPr>
      </p:pic>
    </p:spTree>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rgbClr val="FFFFFF"/>
              </a:buClr>
              <a:buSzPct val="70000"/>
              <a:buFont typeface="Wingdings" pitchFamily="2" charset="2"/>
              <a:buChar char="l"/>
              <a:defRPr>
                <a:solidFill>
                  <a:srgbClr val="FFFFFF"/>
                </a:solidFill>
              </a:defRPr>
            </a:lvl1pPr>
            <a:lvl2pPr>
              <a:buClr>
                <a:srgbClr val="FFFFFF"/>
              </a:buClr>
              <a:buSzPct val="70000"/>
              <a:buFont typeface="Wingdings" pitchFamily="2" charset="2"/>
              <a:buChar char="l"/>
              <a:defRPr>
                <a:solidFill>
                  <a:srgbClr val="FFFFFF"/>
                </a:solidFill>
              </a:defRPr>
            </a:lvl2pPr>
            <a:lvl3pPr>
              <a:buClr>
                <a:srgbClr val="FFFFFF"/>
              </a:buClr>
              <a:buSzPct val="70000"/>
              <a:buFont typeface="Wingdings" pitchFamily="2" charset="2"/>
              <a:buChar char="l"/>
              <a:defRPr>
                <a:solidFill>
                  <a:srgbClr val="FFFFFF"/>
                </a:solidFill>
              </a:defRPr>
            </a:lvl3pPr>
            <a:lvl4pPr>
              <a:buClr>
                <a:srgbClr val="FFFFFF"/>
              </a:buClr>
              <a:buSzPct val="70000"/>
              <a:buFont typeface="Wingdings" pitchFamily="2" charset="2"/>
              <a:buChar char="l"/>
              <a:defRPr>
                <a:solidFill>
                  <a:srgbClr val="FFFFFF"/>
                </a:solidFill>
              </a:defRPr>
            </a:lvl4pPr>
            <a:lvl5pPr>
              <a:buClr>
                <a:srgbClr val="FFFFFF"/>
              </a:buClr>
              <a:buSzPct val="70000"/>
              <a:buFont typeface="Wingdings" pitchFamily="2" charset="2"/>
              <a:buChar char="l"/>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rgbClr val="FFFFFF"/>
              </a:buClr>
              <a:buSzPct val="70000"/>
              <a:buFont typeface="Wingdings" pitchFamily="2" charset="2"/>
              <a:buChar char="l"/>
              <a:defRPr>
                <a:solidFill>
                  <a:srgbClr val="FFFFFF"/>
                </a:solidFill>
              </a:defRPr>
            </a:lvl1pPr>
            <a:lvl2pPr>
              <a:buClr>
                <a:srgbClr val="FFFFFF"/>
              </a:buClr>
              <a:buSzPct val="70000"/>
              <a:buFont typeface="Wingdings" pitchFamily="2" charset="2"/>
              <a:buChar char="l"/>
              <a:defRPr>
                <a:solidFill>
                  <a:srgbClr val="FFFFFF"/>
                </a:solidFill>
              </a:defRPr>
            </a:lvl2pPr>
            <a:lvl3pPr>
              <a:buClr>
                <a:srgbClr val="FFFFFF"/>
              </a:buClr>
              <a:buSzPct val="70000"/>
              <a:buFont typeface="Wingdings" pitchFamily="2" charset="2"/>
              <a:buChar char="l"/>
              <a:defRPr>
                <a:solidFill>
                  <a:srgbClr val="FFFFFF"/>
                </a:solidFill>
              </a:defRPr>
            </a:lvl3pPr>
            <a:lvl4pPr>
              <a:buClr>
                <a:srgbClr val="FFFFFF"/>
              </a:buClr>
              <a:buSzPct val="70000"/>
              <a:buFont typeface="Wingdings" pitchFamily="2" charset="2"/>
              <a:buChar char="l"/>
              <a:defRPr>
                <a:solidFill>
                  <a:srgbClr val="FFFFFF"/>
                </a:solidFill>
              </a:defRPr>
            </a:lvl4pPr>
            <a:lvl5pPr>
              <a:buClr>
                <a:srgbClr val="FFFFFF"/>
              </a:buClr>
              <a:buSzPct val="70000"/>
              <a:buFont typeface="Wingdings" pitchFamily="2" charset="2"/>
              <a:buChar char="l"/>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Segoe Semibold" pitchFamily="34" charset="0"/>
              </a:defRPr>
            </a:lvl1pPr>
          </a:lstStyle>
          <a:p>
            <a:pPr lvl="0"/>
            <a:r>
              <a:rPr lang="en-US" smtClean="0"/>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230188"/>
            <a:ext cx="8382000" cy="1163395"/>
          </a:xfrm>
        </p:spPr>
        <p:txBody>
          <a:bodyPr/>
          <a:lstStyle>
            <a:lvl1pPr>
              <a:defRPr sz="4800"/>
            </a:lvl1pPr>
          </a:lstStyle>
          <a:p>
            <a:r>
              <a:rPr lang="en-US" dirty="0" smtClean="0">
                <a:solidFill>
                  <a:schemeClr val="tx1"/>
                </a:solidFill>
              </a:rPr>
              <a:t>Title</a:t>
            </a:r>
            <a:r>
              <a:rPr lang="en-US" dirty="0" smtClean="0"/>
              <a:t/>
            </a:r>
            <a:br>
              <a:rPr lang="en-US" dirty="0" smtClean="0"/>
            </a:br>
            <a:r>
              <a:rPr lang="en-US" sz="3600" dirty="0" smtClean="0">
                <a:solidFill>
                  <a:schemeClr val="accent1"/>
                </a:solidFill>
                <a:effectLst>
                  <a:outerShdw blurRad="38100" dist="38100" dir="2700000" algn="tl">
                    <a:srgbClr val="000000">
                      <a:alpha val="43137"/>
                    </a:srgbClr>
                  </a:outerShdw>
                </a:effectLst>
              </a:rPr>
              <a:t>Subtitle color</a:t>
            </a:r>
            <a:endParaRPr lang="en-US" dirty="0"/>
          </a:p>
        </p:txBody>
      </p:sp>
      <p:sp>
        <p:nvSpPr>
          <p:cNvPr id="4" name="Content Placeholder 3"/>
          <p:cNvSpPr>
            <a:spLocks noGrp="1"/>
          </p:cNvSpPr>
          <p:nvPr>
            <p:ph sz="quarter" idx="10" hasCustomPrompt="1"/>
          </p:nvPr>
        </p:nvSpPr>
        <p:spPr>
          <a:xfrm>
            <a:off x="457200" y="1600200"/>
            <a:ext cx="8229600" cy="4044184"/>
          </a:xfrm>
        </p:spPr>
        <p:txBody>
          <a:bodyPr/>
          <a:lstStyle>
            <a:lvl1pPr>
              <a:buNone/>
              <a:defRPr/>
            </a:lvl1pPr>
          </a:lstStyle>
          <a:p>
            <a:pPr>
              <a:buSzPct val="80000"/>
              <a:buBlip>
                <a:blip r:embed="rId2"/>
              </a:buBlip>
            </a:pPr>
            <a:r>
              <a:rPr lang="en-US" dirty="0" smtClean="0"/>
              <a:t>Example of a slide with a subhead</a:t>
            </a:r>
          </a:p>
          <a:p>
            <a:pPr lvl="1">
              <a:buSzPct val="80000"/>
              <a:buBlip>
                <a:blip r:embed="rId3"/>
              </a:buBlip>
            </a:pPr>
            <a:r>
              <a:rPr lang="en-US" dirty="0" smtClean="0"/>
              <a:t>Set the slide title in “title case”</a:t>
            </a:r>
          </a:p>
          <a:p>
            <a:pPr lvl="1">
              <a:buSzPct val="80000"/>
              <a:buBlip>
                <a:blip r:embed="rId3"/>
              </a:buBlip>
            </a:pPr>
            <a:r>
              <a:rPr lang="en-US" dirty="0" smtClean="0"/>
              <a:t>Set subheads in “sentence case”</a:t>
            </a:r>
          </a:p>
          <a:p>
            <a:pPr lvl="1">
              <a:buSzPct val="80000"/>
              <a:buBlip>
                <a:blip r:embed="rId3"/>
              </a:buBlip>
            </a:pPr>
            <a:r>
              <a:rPr lang="en-US" dirty="0" smtClean="0"/>
              <a:t>Generally set subhead to 36pt or smaller so it will fit on a single line</a:t>
            </a:r>
          </a:p>
          <a:p>
            <a:pPr lvl="1">
              <a:buSzPct val="80000"/>
              <a:buBlip>
                <a:blip r:embed="rId3"/>
              </a:buBlip>
            </a:pPr>
            <a:r>
              <a:rPr lang="en-US" dirty="0" smtClean="0"/>
              <a:t>The subhead color is defined for this template but must be selected; In PowerPoint 2007, it is the fourth font color from the left</a:t>
            </a:r>
          </a:p>
          <a:p>
            <a:pPr lvl="0"/>
            <a:endParaRPr lang="en-US" dirty="0"/>
          </a:p>
        </p:txBody>
      </p:sp>
    </p:spTree>
    <p:extLst>
      <p:ext uri="{BB962C8B-B14F-4D97-AF65-F5344CB8AC3E}">
        <p14:creationId xmlns:p14="http://schemas.microsoft.com/office/powerpoint/2010/main" val="1379966805"/>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722313" y="1905000"/>
            <a:ext cx="8040688" cy="193899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 Box 9"/>
          <p:cNvSpPr txBox="1">
            <a:spLocks noChangeArrowheads="1"/>
          </p:cNvSpPr>
          <p:nvPr userDrawn="1"/>
        </p:nvSpPr>
        <p:spPr bwMode="auto">
          <a:xfrm>
            <a:off x="6308725" y="6361113"/>
            <a:ext cx="184150" cy="366712"/>
          </a:xfrm>
          <a:prstGeom prst="rect">
            <a:avLst/>
          </a:prstGeom>
          <a:noFill/>
          <a:ln w="12700">
            <a:noFill/>
            <a:miter lim="800000"/>
            <a:headEnd/>
            <a:tailEnd/>
          </a:ln>
          <a:effectLst/>
        </p:spPr>
        <p:txBody>
          <a:bodyPr wrap="none">
            <a:spAutoFit/>
          </a:bodyPr>
          <a:lstStyle/>
          <a:p>
            <a:pPr defTabSz="914400" fontAlgn="base">
              <a:spcBef>
                <a:spcPct val="0"/>
              </a:spcBef>
              <a:spcAft>
                <a:spcPct val="0"/>
              </a:spcAft>
              <a:defRPr/>
            </a:pPr>
            <a:endParaRPr lang="en-US" b="1">
              <a:solidFill>
                <a:srgbClr val="FFFFFF"/>
              </a:solidFill>
              <a:latin typeface="Segoe Semibold" pitchFamily="30" charset="0"/>
              <a:ea typeface="Arial" pitchFamily="30" charset="0"/>
              <a:cs typeface="Arial" pitchFamily="30" charset="0"/>
            </a:endParaRPr>
          </a:p>
        </p:txBody>
      </p:sp>
      <p:sp>
        <p:nvSpPr>
          <p:cNvPr id="5" name="Rectangle 6"/>
          <p:cNvSpPr>
            <a:spLocks noChangeArrowheads="1"/>
          </p:cNvSpPr>
          <p:nvPr userDrawn="1"/>
        </p:nvSpPr>
        <p:spPr bwMode="auto">
          <a:xfrm>
            <a:off x="0" y="1390650"/>
            <a:ext cx="9153525" cy="5086350"/>
          </a:xfrm>
          <a:prstGeom prst="rect">
            <a:avLst/>
          </a:prstGeom>
          <a:gradFill rotWithShape="1">
            <a:gsLst>
              <a:gs pos="0">
                <a:srgbClr val="2A54A8">
                  <a:gamma/>
                  <a:shade val="34902"/>
                  <a:invGamma/>
                </a:srgbClr>
              </a:gs>
              <a:gs pos="100000">
                <a:srgbClr val="2A54A8"/>
              </a:gs>
            </a:gsLst>
            <a:lin ang="5400000" scaled="1"/>
          </a:gradFill>
          <a:ln w="9525">
            <a:noFill/>
            <a:miter lim="800000"/>
            <a:headEnd/>
            <a:tailEnd/>
          </a:ln>
          <a:effectLst/>
        </p:spPr>
        <p:txBody>
          <a:bodyPr wrap="none" anchor="ctr"/>
          <a:lstStyle/>
          <a:p>
            <a:pPr defTabSz="914400" fontAlgn="base">
              <a:spcBef>
                <a:spcPct val="0"/>
              </a:spcBef>
              <a:spcAft>
                <a:spcPct val="0"/>
              </a:spcAft>
              <a:defRPr/>
            </a:pPr>
            <a:endParaRPr lang="en-US">
              <a:solidFill>
                <a:srgbClr val="FFFFFF"/>
              </a:solidFill>
              <a:latin typeface="Segoe Semibold" pitchFamily="2" charset="0"/>
              <a:cs typeface="Arial" charset="0"/>
            </a:endParaRPr>
          </a:p>
        </p:txBody>
      </p:sp>
      <p:sp>
        <p:nvSpPr>
          <p:cNvPr id="116739" name="Rectangle 3"/>
          <p:cNvSpPr>
            <a:spLocks noGrp="1" noChangeArrowheads="1"/>
          </p:cNvSpPr>
          <p:nvPr>
            <p:ph type="ctrTitle"/>
          </p:nvPr>
        </p:nvSpPr>
        <p:spPr>
          <a:xfrm>
            <a:off x="2514600" y="3127375"/>
            <a:ext cx="6056313" cy="530225"/>
          </a:xfrm>
          <a:ln algn="ctr"/>
          <a:effectLst>
            <a:outerShdw dist="17961" dir="2700000" algn="ctr" rotWithShape="0">
              <a:schemeClr val="bg2">
                <a:alpha val="74001"/>
              </a:schemeClr>
            </a:outerShdw>
          </a:effectLst>
        </p:spPr>
        <p:txBody>
          <a:bodyPr anchor="ctr"/>
          <a:lstStyle>
            <a:lvl1pPr>
              <a:defRPr sz="3200"/>
            </a:lvl1pPr>
          </a:lstStyle>
          <a:p>
            <a:r>
              <a:rPr lang="en-US" dirty="0"/>
              <a:t>Click to edit Master title style</a:t>
            </a:r>
          </a:p>
        </p:txBody>
      </p:sp>
      <p:sp>
        <p:nvSpPr>
          <p:cNvPr id="116740" name="Rectangle 4"/>
          <p:cNvSpPr>
            <a:spLocks noGrp="1" noChangeArrowheads="1"/>
          </p:cNvSpPr>
          <p:nvPr>
            <p:ph type="subTitle" idx="1"/>
          </p:nvPr>
        </p:nvSpPr>
        <p:spPr>
          <a:xfrm>
            <a:off x="3505200" y="4171950"/>
            <a:ext cx="5257800" cy="366713"/>
          </a:xfrm>
        </p:spPr>
        <p:txBody>
          <a:bodyPr/>
          <a:lstStyle>
            <a:lvl1pPr marL="0" indent="0">
              <a:spcBef>
                <a:spcPct val="0"/>
              </a:spcBef>
              <a:buFont typeface="Wingdings" pitchFamily="2" charset="2"/>
              <a:buNone/>
              <a:defRPr sz="2000" b="1"/>
            </a:lvl1pPr>
          </a:lstStyle>
          <a:p>
            <a:r>
              <a:rPr lang="en-US"/>
              <a:t>Click to edit Master subtitle style</a:t>
            </a:r>
          </a:p>
        </p:txBody>
      </p:sp>
    </p:spTree>
    <p:extLst>
      <p:ext uri="{BB962C8B-B14F-4D97-AF65-F5344CB8AC3E}">
        <p14:creationId xmlns:p14="http://schemas.microsoft.com/office/powerpoint/2010/main" val="2752877874"/>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8000729"/>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77767698"/>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6688" y="1498600"/>
            <a:ext cx="4113212" cy="190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32300" y="1498600"/>
            <a:ext cx="4114800" cy="190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4419019"/>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Title_bar_light_YELLOW.png"/>
          <p:cNvPicPr>
            <a:picLocks noChangeAspect="1"/>
          </p:cNvPicPr>
          <p:nvPr userDrawn="1"/>
        </p:nvPicPr>
        <p:blipFill>
          <a:blip r:embed="rId3"/>
          <a:stretch>
            <a:fillRect/>
          </a:stretch>
        </p:blipFill>
        <p:spPr>
          <a:xfrm>
            <a:off x="0" y="4133850"/>
            <a:ext cx="9144000" cy="2724150"/>
          </a:xfrm>
          <a:prstGeom prst="rect">
            <a:avLst/>
          </a:prstGeom>
        </p:spPr>
      </p:pic>
      <p:sp>
        <p:nvSpPr>
          <p:cNvPr id="2" name="Title 1"/>
          <p:cNvSpPr>
            <a:spLocks noGrp="1"/>
          </p:cNvSpPr>
          <p:nvPr>
            <p:ph type="ctrTitle"/>
          </p:nvPr>
        </p:nvSpPr>
        <p:spPr>
          <a:xfrm>
            <a:off x="730514" y="649805"/>
            <a:ext cx="7043208" cy="1523494"/>
          </a:xfrm>
        </p:spPr>
        <p:txBody>
          <a:bodyPr anchor="ctr" anchorCtr="0">
            <a:noAutofit/>
          </a:bodyPr>
          <a:lstStyle>
            <a:lvl1pPr>
              <a:lnSpc>
                <a:spcPct val="90000"/>
              </a:lnSpc>
              <a:defRPr sz="5400">
                <a:solidFill>
                  <a:schemeClr val="accent1"/>
                </a:soli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730250" y="4344988"/>
            <a:ext cx="7043208" cy="461665"/>
          </a:xfrm>
        </p:spPr>
        <p:txBody>
          <a:bodyPr>
            <a:noAutofit/>
          </a:bodyPr>
          <a:lstStyle>
            <a:lvl1pPr marL="0" indent="0" algn="l">
              <a:lnSpc>
                <a:spcPct val="90000"/>
              </a:lnSpc>
              <a:spcBef>
                <a:spcPts val="0"/>
              </a:spcBef>
              <a:buNone/>
              <a:defRPr>
                <a:solidFill>
                  <a:schemeClr val="bg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8" y="2729806"/>
            <a:ext cx="8040951" cy="1384994"/>
          </a:xfrm>
        </p:spPr>
        <p:txBody>
          <a:bodyPr anchor="b" anchorCtr="0">
            <a:noAutofit/>
            <a:scene3d>
              <a:camera prst="orthographicFront"/>
              <a:lightRig rig="flat" dir="t"/>
            </a:scene3d>
            <a:sp3d extrusionH="88900" contourW="2540">
              <a:bevelT w="38100" h="31750"/>
              <a:contourClr>
                <a:srgbClr val="F4A234"/>
              </a:contourClr>
            </a:sp3d>
          </a:bodyPr>
          <a:lstStyle>
            <a:lvl1pPr marL="0" indent="0" algn="r">
              <a:buFont typeface="Arial" pitchFamily="34" charset="0"/>
              <a:buNone/>
              <a:defRPr kumimoji="0" lang="en-US" sz="10000" b="1" i="1" u="none" strike="noStrike" kern="1200" cap="none" spc="-642" normalizeH="0" baseline="0" noProof="0" dirty="0" smtClean="0">
                <a:ln w="11430"/>
                <a:solidFill>
                  <a:schemeClr val="accent1"/>
                </a:solidFill>
                <a:effectLst>
                  <a:outerShdw blurRad="50800" dist="39000" dir="5460000" algn="tl">
                    <a:srgbClr val="000000">
                      <a:alpha val="38000"/>
                    </a:srgbClr>
                  </a:outerShdw>
                </a:effectLst>
                <a:uLnTx/>
                <a:uFillTx/>
                <a:latin typeface="Segoe" pitchFamily="34" charset="0"/>
                <a:ea typeface="+mn-ea"/>
                <a:cs typeface="+mn-cs"/>
              </a:defRPr>
            </a:lvl1pPr>
          </a:lstStyle>
          <a:p>
            <a:pPr lvl="0"/>
            <a:r>
              <a:rPr lang="en-US" dirty="0" smtClean="0"/>
              <a:t>click to…</a:t>
            </a:r>
          </a:p>
        </p:txBody>
      </p:sp>
    </p:spTree>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60818617"/>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401562029"/>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7164359"/>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08593313"/>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2059170"/>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400219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3188" y="279400"/>
            <a:ext cx="2093912" cy="3124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6688" y="279400"/>
            <a:ext cx="6134100" cy="3124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681294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on top">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387054" y="152400"/>
            <a:ext cx="8375946" cy="609398"/>
          </a:xfrm>
          <a:prstGeom prst="rect">
            <a:avLst/>
          </a:prstGeom>
        </p:spPr>
        <p:txBody>
          <a:bodyPr vert="horz" wrap="square" lIns="0" tIns="0" rIns="0" bIns="0" rtlCol="0" anchor="t">
            <a:spAutoFit/>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3144560"/>
      </p:ext>
    </p:extLst>
  </p:cSld>
  <p:clrMapOvr>
    <a:masterClrMapping/>
  </p:clrMapOvr>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background slide">
    <p:spTree>
      <p:nvGrpSpPr>
        <p:cNvPr id="1" name=""/>
        <p:cNvGrpSpPr/>
        <p:nvPr/>
      </p:nvGrpSpPr>
      <p:grpSpPr>
        <a:xfrm>
          <a:off x="0" y="0"/>
          <a:ext cx="0" cy="0"/>
          <a:chOff x="0" y="0"/>
          <a:chExt cx="0" cy="0"/>
        </a:xfrm>
      </p:grpSpPr>
      <p:sp>
        <p:nvSpPr>
          <p:cNvPr id="4" name="Title 3"/>
          <p:cNvSpPr>
            <a:spLocks noGrp="1"/>
          </p:cNvSpPr>
          <p:nvPr>
            <p:ph type="title"/>
          </p:nvPr>
        </p:nvSpPr>
        <p:spPr>
          <a:xfrm>
            <a:off x="457200" y="457200"/>
            <a:ext cx="8229600" cy="762000"/>
          </a:xfrm>
          <a:prstGeom prst="rect">
            <a:avLst/>
          </a:prstGeom>
        </p:spPr>
        <p:txBody>
          <a:bodyPr vert="horz"/>
          <a:lstStyle>
            <a:lvl1pPr algn="l">
              <a:defRPr sz="3600" b="0">
                <a:solidFill>
                  <a:srgbClr val="FE5815"/>
                </a:solidFill>
                <a:latin typeface="Segoe UI" pitchFamily="34" charset="0"/>
                <a:cs typeface="Segoe U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371824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aster Title Slide">
    <p:spTree>
      <p:nvGrpSpPr>
        <p:cNvPr id="1" name=""/>
        <p:cNvGrpSpPr/>
        <p:nvPr/>
      </p:nvGrpSpPr>
      <p:grpSpPr>
        <a:xfrm>
          <a:off x="0" y="0"/>
          <a:ext cx="0" cy="0"/>
          <a:chOff x="0" y="0"/>
          <a:chExt cx="0" cy="0"/>
        </a:xfrm>
      </p:grpSpPr>
      <p:pic>
        <p:nvPicPr>
          <p:cNvPr id="7" name="Picture 6" descr="Master_Title_Services.png"/>
          <p:cNvPicPr>
            <a:picLocks noChangeAspect="1"/>
          </p:cNvPicPr>
          <p:nvPr userDrawn="1"/>
        </p:nvPicPr>
        <p:blipFill>
          <a:blip r:embed="rId2"/>
          <a:stretch>
            <a:fillRect/>
          </a:stretch>
        </p:blipFill>
        <p:spPr>
          <a:xfrm>
            <a:off x="-25022" y="-25118"/>
            <a:ext cx="9189720" cy="6892290"/>
          </a:xfrm>
          <a:prstGeom prst="rect">
            <a:avLst/>
          </a:prstGeom>
        </p:spPr>
      </p:pic>
      <p:sp>
        <p:nvSpPr>
          <p:cNvPr id="2" name="Title 1"/>
          <p:cNvSpPr>
            <a:spLocks noGrp="1"/>
          </p:cNvSpPr>
          <p:nvPr>
            <p:ph type="ctrTitle" hasCustomPrompt="1"/>
          </p:nvPr>
        </p:nvSpPr>
        <p:spPr>
          <a:xfrm>
            <a:off x="912812" y="1898122"/>
            <a:ext cx="7723187" cy="1454678"/>
          </a:xfrm>
          <a:prstGeom prst="rect">
            <a:avLst/>
          </a:prstGeom>
        </p:spPr>
        <p:txBody>
          <a:bodyPr lIns="0" tIns="0" rIns="0" bIns="0" anchor="t">
            <a:normAutofit/>
          </a:bodyPr>
          <a:lstStyle>
            <a:lvl1pPr algn="l">
              <a:lnSpc>
                <a:spcPts val="5500"/>
              </a:lnSpc>
              <a:defRPr sz="5000" baseline="0">
                <a:solidFill>
                  <a:srgbClr val="FFFFFF"/>
                </a:solidFill>
                <a:latin typeface="Segoe"/>
                <a:cs typeface="Segoe"/>
              </a:defRPr>
            </a:lvl1pPr>
          </a:lstStyle>
          <a:p>
            <a:r>
              <a:rPr lang="en-US" dirty="0" smtClean="0"/>
              <a:t>Click to edit Master slide style two lines</a:t>
            </a:r>
            <a:endParaRPr lang="en-US" dirty="0"/>
          </a:p>
        </p:txBody>
      </p:sp>
      <p:sp>
        <p:nvSpPr>
          <p:cNvPr id="3" name="Subtitle 2"/>
          <p:cNvSpPr>
            <a:spLocks noGrp="1"/>
          </p:cNvSpPr>
          <p:nvPr>
            <p:ph type="subTitle" idx="1"/>
          </p:nvPr>
        </p:nvSpPr>
        <p:spPr>
          <a:xfrm>
            <a:off x="912812" y="3437467"/>
            <a:ext cx="5600473" cy="533400"/>
          </a:xfrm>
          <a:prstGeom prst="rect">
            <a:avLst/>
          </a:prstGeom>
        </p:spPr>
        <p:txBody>
          <a:bodyPr lIns="0" tIns="0" rIns="0" bIns="0" anchor="t">
            <a:normAutofit/>
          </a:bodyPr>
          <a:lstStyle>
            <a:lvl1pPr marL="0" indent="0" algn="l">
              <a:buNone/>
              <a:defRPr sz="1600" b="0" i="1">
                <a:solidFill>
                  <a:srgbClr val="FFFFFF"/>
                </a:solidFill>
                <a:latin typeface="Segoe"/>
                <a:cs typeface="Sego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0" name="Picture 9" descr="mslogo_white.png"/>
          <p:cNvPicPr>
            <a:picLocks noChangeAspect="1"/>
          </p:cNvPicPr>
          <p:nvPr userDrawn="1"/>
        </p:nvPicPr>
        <p:blipFill>
          <a:blip r:embed="rId3"/>
          <a:stretch>
            <a:fillRect/>
          </a:stretch>
        </p:blipFill>
        <p:spPr>
          <a:xfrm>
            <a:off x="7763933" y="6540500"/>
            <a:ext cx="914400" cy="148285"/>
          </a:xfrm>
          <a:prstGeom prst="rect">
            <a:avLst/>
          </a:prstGeom>
        </p:spPr>
      </p:pic>
    </p:spTree>
    <p:extLst>
      <p:ext uri="{BB962C8B-B14F-4D97-AF65-F5344CB8AC3E}">
        <p14:creationId xmlns:p14="http://schemas.microsoft.com/office/powerpoint/2010/main" val="139057514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03680"/>
          </a:xfrm>
        </p:spPr>
        <p:txBody>
          <a:bodyPr/>
          <a:lstStyle>
            <a:lvl1pPr>
              <a:lnSpc>
                <a:spcPct val="90000"/>
              </a:lnSpc>
              <a:buSzPct val="130000"/>
              <a:buFont typeface="Arial" pitchFamily="34" charset="0"/>
              <a:buChar char="•"/>
              <a:defRPr/>
            </a:lvl1pPr>
            <a:lvl2pPr algn="l" defTabSz="914363" rtl="0" eaLnBrk="1" latinLnBrk="0" hangingPunct="1">
              <a:lnSpc>
                <a:spcPct val="90000"/>
              </a:lnSpc>
              <a:spcBef>
                <a:spcPct val="20000"/>
              </a:spcBef>
              <a:buClr>
                <a:srgbClr val="777777"/>
              </a:buClr>
              <a:buSzPct val="100000"/>
              <a:buFont typeface="Segoe" pitchFamily="34" charset="0"/>
              <a:buChar char="−"/>
              <a:defRPr lang="en-US" sz="2800" kern="1200" dirty="0" smtClean="0">
                <a:solidFill>
                  <a:schemeClr val="tx1"/>
                </a:solidFill>
                <a:latin typeface="+mn-lt"/>
                <a:ea typeface="+mn-ea"/>
                <a:cs typeface="+mn-cs"/>
              </a:defRPr>
            </a:lvl2pPr>
            <a:lvl3pPr algn="l" defTabSz="914363" rtl="0" eaLnBrk="1" latinLnBrk="0" hangingPunct="1">
              <a:lnSpc>
                <a:spcPct val="90000"/>
              </a:lnSpc>
              <a:spcBef>
                <a:spcPct val="20000"/>
              </a:spcBef>
              <a:buClr>
                <a:srgbClr val="777777"/>
              </a:buClr>
              <a:buSzPct val="100000"/>
              <a:buFont typeface="Segoe" pitchFamily="34" charset="0"/>
              <a:buChar char="−"/>
              <a:defRPr lang="en-US" sz="2400" kern="1200" dirty="0" smtClean="0">
                <a:solidFill>
                  <a:schemeClr val="tx1"/>
                </a:solidFill>
                <a:latin typeface="+mn-lt"/>
                <a:ea typeface="+mn-ea"/>
                <a:cs typeface="+mn-cs"/>
              </a:defRPr>
            </a:lvl3pPr>
            <a:lvl4pPr algn="l" defTabSz="914363" rtl="0" eaLnBrk="1" latinLnBrk="0" hangingPunct="1">
              <a:lnSpc>
                <a:spcPct val="90000"/>
              </a:lnSpc>
              <a:spcBef>
                <a:spcPct val="20000"/>
              </a:spcBef>
              <a:buClr>
                <a:srgbClr val="777777"/>
              </a:buClr>
              <a:buSzPct val="100000"/>
              <a:buFont typeface="Segoe" pitchFamily="34" charset="0"/>
              <a:buChar char="−"/>
              <a:defRPr lang="en-US" sz="2400" kern="1200" dirty="0" smtClean="0">
                <a:solidFill>
                  <a:schemeClr val="tx1"/>
                </a:solidFill>
                <a:latin typeface="+mn-lt"/>
                <a:ea typeface="+mn-ea"/>
                <a:cs typeface="+mn-cs"/>
              </a:defRPr>
            </a:lvl4pPr>
            <a:lvl5pPr algn="l" defTabSz="914363" rtl="0" eaLnBrk="1" latinLnBrk="0" hangingPunct="1">
              <a:lnSpc>
                <a:spcPct val="90000"/>
              </a:lnSpc>
              <a:spcBef>
                <a:spcPct val="20000"/>
              </a:spcBef>
              <a:buClr>
                <a:srgbClr val="777777"/>
              </a:buClr>
              <a:buSzPct val="100000"/>
              <a:buFont typeface="Segoe" pitchFamily="34" charset="0"/>
              <a:buChar char="−"/>
              <a:defRPr lang="en-US" sz="2400" kern="1200" dirty="0">
                <a:solidFill>
                  <a:schemeClr val="tx1"/>
                </a:solidFill>
                <a:latin typeface="+mn-lt"/>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pic>
        <p:nvPicPr>
          <p:cNvPr id="8" name="Picture 7" descr="Title_Slide_footer.png"/>
          <p:cNvPicPr>
            <a:picLocks noChangeAspect="1"/>
          </p:cNvPicPr>
          <p:nvPr userDrawn="1"/>
        </p:nvPicPr>
        <p:blipFill>
          <a:blip r:embed="rId2"/>
          <a:stretch>
            <a:fillRect/>
          </a:stretch>
        </p:blipFill>
        <p:spPr>
          <a:xfrm>
            <a:off x="-19504" y="6418980"/>
            <a:ext cx="9189720" cy="459486"/>
          </a:xfrm>
          <a:prstGeom prst="rect">
            <a:avLst/>
          </a:prstGeom>
        </p:spPr>
      </p:pic>
      <p:sp>
        <p:nvSpPr>
          <p:cNvPr id="15" name="Text Placeholder 14"/>
          <p:cNvSpPr>
            <a:spLocks noGrp="1"/>
          </p:cNvSpPr>
          <p:nvPr>
            <p:ph type="body" sz="quarter" idx="14"/>
          </p:nvPr>
        </p:nvSpPr>
        <p:spPr>
          <a:xfrm>
            <a:off x="912812" y="1828800"/>
            <a:ext cx="7845426" cy="3946525"/>
          </a:xfrm>
          <a:prstGeom prst="rect">
            <a:avLst/>
          </a:prstGeom>
        </p:spPr>
        <p:txBody>
          <a:bodyPr vert="horz" lIns="0" tIns="0" rIns="0" bIns="0"/>
          <a:lstStyle>
            <a:lvl1pPr marL="287338" indent="-287338" algn="l">
              <a:buClr>
                <a:srgbClr val="1E78BF"/>
              </a:buClr>
              <a:buFont typeface="Wingdings" charset="2"/>
              <a:buChar char="§"/>
              <a:defRPr sz="2400">
                <a:latin typeface="Segoe"/>
                <a:cs typeface="Segoe"/>
              </a:defRPr>
            </a:lvl1pPr>
            <a:lvl2pPr marL="685800" indent="-169863" algn="l">
              <a:buFont typeface="Arial"/>
              <a:buChar char="•"/>
              <a:defRPr sz="1700">
                <a:latin typeface="Segoe"/>
                <a:cs typeface="Segoe"/>
              </a:defRPr>
            </a:lvl2pPr>
            <a:lvl3pPr marL="685800" indent="-169863" algn="l">
              <a:buFont typeface="Arial"/>
              <a:buChar char="•"/>
              <a:defRPr sz="1700">
                <a:latin typeface="Segoe"/>
                <a:cs typeface="Segoe"/>
              </a:defRPr>
            </a:lvl3pPr>
            <a:lvl4pPr algn="l">
              <a:buFont typeface="Arial"/>
              <a:buChar char="•"/>
              <a:defRPr sz="1700">
                <a:latin typeface="Segoe"/>
                <a:cs typeface="Segoe"/>
              </a:defRPr>
            </a:lvl4pPr>
            <a:lvl5pPr algn="l">
              <a:buFont typeface="Arial"/>
              <a:buChar char="•"/>
              <a:defRPr sz="1700">
                <a:latin typeface="Segoe"/>
                <a:cs typeface="Segoe"/>
              </a:defRPr>
            </a:lvl5pPr>
          </a:lstStyle>
          <a:p>
            <a:pPr lvl="0"/>
            <a:r>
              <a:rPr lang="en-US" smtClean="0"/>
              <a:t>Click to edit Master text styles</a:t>
            </a:r>
          </a:p>
          <a:p>
            <a:pPr lvl="1"/>
            <a:r>
              <a:rPr lang="en-US" smtClean="0"/>
              <a:t>Second level</a:t>
            </a:r>
          </a:p>
          <a:p>
            <a:pPr lvl="2"/>
            <a:r>
              <a:rPr lang="en-US" smtClean="0"/>
              <a:t>Third level</a:t>
            </a:r>
          </a:p>
        </p:txBody>
      </p:sp>
      <p:sp>
        <p:nvSpPr>
          <p:cNvPr id="17" name="Slide Number Placeholder 5"/>
          <p:cNvSpPr txBox="1">
            <a:spLocks/>
          </p:cNvSpPr>
          <p:nvPr userDrawn="1"/>
        </p:nvSpPr>
        <p:spPr>
          <a:xfrm>
            <a:off x="6781800" y="6416675"/>
            <a:ext cx="2057400" cy="441325"/>
          </a:xfrm>
          <a:prstGeom prst="rect">
            <a:avLst/>
          </a:prstGeom>
        </p:spPr>
        <p:txBody>
          <a:bodyPr anchor="ctr"/>
          <a:lstStyle>
            <a:lvl1pPr algn="r">
              <a:defRPr sz="1100">
                <a:solidFill>
                  <a:srgbClr val="FFFFFF"/>
                </a:solidFill>
                <a:latin typeface="Segoe"/>
                <a:cs typeface="Segoe"/>
              </a:defRPr>
            </a:lvl1pPr>
          </a:lstStyle>
          <a:p>
            <a:pPr defTabSz="457200">
              <a:defRPr/>
            </a:pPr>
            <a:fld id="{B4D56884-D9EE-4934-BCBF-33592EBEAD0D}" type="slidenum">
              <a:rPr lang="en-US" smtClean="0"/>
              <a:pPr defTabSz="457200">
                <a:defRPr/>
              </a:pPr>
              <a:t>‹#›</a:t>
            </a:fld>
            <a:endParaRPr lang="en-US" dirty="0" smtClean="0"/>
          </a:p>
        </p:txBody>
      </p:sp>
      <p:sp>
        <p:nvSpPr>
          <p:cNvPr id="18" name="Title 1"/>
          <p:cNvSpPr>
            <a:spLocks noGrp="1"/>
          </p:cNvSpPr>
          <p:nvPr>
            <p:ph type="title" hasCustomPrompt="1"/>
          </p:nvPr>
        </p:nvSpPr>
        <p:spPr>
          <a:xfrm>
            <a:off x="912813" y="914400"/>
            <a:ext cx="7845425" cy="520700"/>
          </a:xfrm>
          <a:prstGeom prst="rect">
            <a:avLst/>
          </a:prstGeom>
        </p:spPr>
        <p:txBody>
          <a:bodyPr lIns="0" tIns="0" rIns="0" bIns="0" anchor="b"/>
          <a:lstStyle>
            <a:lvl1pPr algn="l">
              <a:defRPr sz="3200" b="0">
                <a:effectLst>
                  <a:outerShdw blurRad="38100" dist="38100" dir="2700000" algn="tl">
                    <a:srgbClr val="000000">
                      <a:alpha val="43137"/>
                    </a:srgbClr>
                  </a:outerShdw>
                </a:effectLst>
                <a:latin typeface="Segoe Semibold"/>
                <a:cs typeface="Segoe Semibold"/>
              </a:defRPr>
            </a:lvl1pPr>
          </a:lstStyle>
          <a:p>
            <a:r>
              <a:rPr lang="en-US" dirty="0" smtClean="0"/>
              <a:t>Click to edit title style</a:t>
            </a:r>
            <a:endParaRPr lang="en-US" dirty="0"/>
          </a:p>
        </p:txBody>
      </p:sp>
      <p:pic>
        <p:nvPicPr>
          <p:cNvPr id="10" name="Picture 9" descr="Title_Slide_header_Services.png"/>
          <p:cNvPicPr>
            <a:picLocks noChangeAspect="1"/>
          </p:cNvPicPr>
          <p:nvPr userDrawn="1"/>
        </p:nvPicPr>
        <p:blipFill>
          <a:blip r:embed="rId3"/>
          <a:stretch>
            <a:fillRect/>
          </a:stretch>
        </p:blipFill>
        <p:spPr>
          <a:xfrm>
            <a:off x="-25400" y="-25400"/>
            <a:ext cx="9189720" cy="784189"/>
          </a:xfrm>
          <a:prstGeom prst="rect">
            <a:avLst/>
          </a:prstGeom>
        </p:spPr>
      </p:pic>
    </p:spTree>
    <p:extLst>
      <p:ext uri="{BB962C8B-B14F-4D97-AF65-F5344CB8AC3E}">
        <p14:creationId xmlns:p14="http://schemas.microsoft.com/office/powerpoint/2010/main" val="151206100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vider Slide A">
    <p:spTree>
      <p:nvGrpSpPr>
        <p:cNvPr id="1" name=""/>
        <p:cNvGrpSpPr/>
        <p:nvPr/>
      </p:nvGrpSpPr>
      <p:grpSpPr>
        <a:xfrm>
          <a:off x="0" y="0"/>
          <a:ext cx="0" cy="0"/>
          <a:chOff x="0" y="0"/>
          <a:chExt cx="0" cy="0"/>
        </a:xfrm>
      </p:grpSpPr>
      <p:pic>
        <p:nvPicPr>
          <p:cNvPr id="7" name="Picture 6" descr="Divider_A_Services.png"/>
          <p:cNvPicPr>
            <a:picLocks noChangeAspect="1"/>
          </p:cNvPicPr>
          <p:nvPr userDrawn="1"/>
        </p:nvPicPr>
        <p:blipFill>
          <a:blip r:embed="rId2"/>
          <a:stretch>
            <a:fillRect/>
          </a:stretch>
        </p:blipFill>
        <p:spPr>
          <a:xfrm>
            <a:off x="-25022" y="-25118"/>
            <a:ext cx="9189720" cy="6892290"/>
          </a:xfrm>
          <a:prstGeom prst="rect">
            <a:avLst/>
          </a:prstGeom>
        </p:spPr>
      </p:pic>
      <p:sp>
        <p:nvSpPr>
          <p:cNvPr id="12" name="Title 1"/>
          <p:cNvSpPr>
            <a:spLocks noGrp="1"/>
          </p:cNvSpPr>
          <p:nvPr>
            <p:ph type="ctrTitle" hasCustomPrompt="1"/>
          </p:nvPr>
        </p:nvSpPr>
        <p:spPr>
          <a:xfrm>
            <a:off x="912813" y="2590800"/>
            <a:ext cx="7723186" cy="914400"/>
          </a:xfrm>
          <a:prstGeom prst="rect">
            <a:avLst/>
          </a:prstGeom>
        </p:spPr>
        <p:txBody>
          <a:bodyPr lIns="0" tIns="0" rIns="0" bIns="0" anchor="t">
            <a:normAutofit/>
          </a:bodyPr>
          <a:lstStyle>
            <a:lvl1pPr algn="l">
              <a:lnSpc>
                <a:spcPts val="5500"/>
              </a:lnSpc>
              <a:defRPr sz="5000" baseline="0">
                <a:solidFill>
                  <a:srgbClr val="FFFFFF"/>
                </a:solidFill>
                <a:latin typeface="Segoe"/>
                <a:cs typeface="Segoe"/>
              </a:defRPr>
            </a:lvl1pPr>
          </a:lstStyle>
          <a:p>
            <a:r>
              <a:rPr lang="en-US" dirty="0" smtClean="0"/>
              <a:t>Click to edit divider slide</a:t>
            </a:r>
            <a:endParaRPr lang="en-US" dirty="0"/>
          </a:p>
        </p:txBody>
      </p:sp>
      <p:sp>
        <p:nvSpPr>
          <p:cNvPr id="6" name="Subtitle 2"/>
          <p:cNvSpPr>
            <a:spLocks noGrp="1"/>
          </p:cNvSpPr>
          <p:nvPr>
            <p:ph type="subTitle" idx="1"/>
          </p:nvPr>
        </p:nvSpPr>
        <p:spPr>
          <a:xfrm>
            <a:off x="912813" y="3445934"/>
            <a:ext cx="5591402" cy="533400"/>
          </a:xfrm>
          <a:prstGeom prst="rect">
            <a:avLst/>
          </a:prstGeom>
        </p:spPr>
        <p:txBody>
          <a:bodyPr lIns="0" tIns="0" rIns="0" bIns="0" anchor="t">
            <a:normAutofit/>
          </a:bodyPr>
          <a:lstStyle>
            <a:lvl1pPr marL="0" indent="0" algn="l">
              <a:buNone/>
              <a:defRPr sz="1600" b="0" i="1">
                <a:solidFill>
                  <a:srgbClr val="FFFFFF"/>
                </a:solidFill>
                <a:latin typeface="Segoe"/>
                <a:cs typeface="Sego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1538762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vider Slide B">
    <p:spTree>
      <p:nvGrpSpPr>
        <p:cNvPr id="1" name=""/>
        <p:cNvGrpSpPr/>
        <p:nvPr/>
      </p:nvGrpSpPr>
      <p:grpSpPr>
        <a:xfrm>
          <a:off x="0" y="0"/>
          <a:ext cx="0" cy="0"/>
          <a:chOff x="0" y="0"/>
          <a:chExt cx="0" cy="0"/>
        </a:xfrm>
      </p:grpSpPr>
      <p:pic>
        <p:nvPicPr>
          <p:cNvPr id="8" name="Picture 7" descr="Divider_B_Services.png"/>
          <p:cNvPicPr>
            <a:picLocks noChangeAspect="1"/>
          </p:cNvPicPr>
          <p:nvPr userDrawn="1"/>
        </p:nvPicPr>
        <p:blipFill>
          <a:blip r:embed="rId2"/>
          <a:stretch>
            <a:fillRect/>
          </a:stretch>
        </p:blipFill>
        <p:spPr>
          <a:xfrm>
            <a:off x="-25022" y="-25118"/>
            <a:ext cx="9189720" cy="6892290"/>
          </a:xfrm>
          <a:prstGeom prst="rect">
            <a:avLst/>
          </a:prstGeom>
        </p:spPr>
      </p:pic>
      <p:sp>
        <p:nvSpPr>
          <p:cNvPr id="16" name="Title 1"/>
          <p:cNvSpPr>
            <a:spLocks noGrp="1"/>
          </p:cNvSpPr>
          <p:nvPr>
            <p:ph type="ctrTitle" hasCustomPrompt="1"/>
          </p:nvPr>
        </p:nvSpPr>
        <p:spPr>
          <a:xfrm>
            <a:off x="912813" y="2590800"/>
            <a:ext cx="7723186" cy="914400"/>
          </a:xfrm>
          <a:prstGeom prst="rect">
            <a:avLst/>
          </a:prstGeom>
        </p:spPr>
        <p:txBody>
          <a:bodyPr lIns="0" tIns="0" rIns="0" bIns="0" anchor="t">
            <a:normAutofit/>
          </a:bodyPr>
          <a:lstStyle>
            <a:lvl1pPr algn="l">
              <a:lnSpc>
                <a:spcPts val="5500"/>
              </a:lnSpc>
              <a:defRPr sz="5000" baseline="0">
                <a:solidFill>
                  <a:srgbClr val="FFFFFF"/>
                </a:solidFill>
                <a:latin typeface="Segoe"/>
                <a:cs typeface="Segoe"/>
              </a:defRPr>
            </a:lvl1pPr>
          </a:lstStyle>
          <a:p>
            <a:r>
              <a:rPr lang="en-US" dirty="0" smtClean="0"/>
              <a:t>Click to edit divider slide</a:t>
            </a:r>
            <a:endParaRPr lang="en-US" dirty="0"/>
          </a:p>
        </p:txBody>
      </p:sp>
      <p:sp>
        <p:nvSpPr>
          <p:cNvPr id="6" name="Subtitle 2"/>
          <p:cNvSpPr>
            <a:spLocks noGrp="1"/>
          </p:cNvSpPr>
          <p:nvPr>
            <p:ph type="subTitle" idx="1"/>
          </p:nvPr>
        </p:nvSpPr>
        <p:spPr>
          <a:xfrm>
            <a:off x="912813" y="3445934"/>
            <a:ext cx="5591402" cy="533400"/>
          </a:xfrm>
          <a:prstGeom prst="rect">
            <a:avLst/>
          </a:prstGeom>
        </p:spPr>
        <p:txBody>
          <a:bodyPr lIns="0" tIns="0" rIns="0" bIns="0" anchor="t">
            <a:normAutofit/>
          </a:bodyPr>
          <a:lstStyle>
            <a:lvl1pPr marL="0" indent="0" algn="l">
              <a:buNone/>
              <a:defRPr sz="1600" b="0" i="1">
                <a:solidFill>
                  <a:srgbClr val="FFFFFF"/>
                </a:solidFill>
                <a:latin typeface="Segoe"/>
                <a:cs typeface="Sego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2347285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vider Slide C">
    <p:spTree>
      <p:nvGrpSpPr>
        <p:cNvPr id="1" name=""/>
        <p:cNvGrpSpPr/>
        <p:nvPr/>
      </p:nvGrpSpPr>
      <p:grpSpPr>
        <a:xfrm>
          <a:off x="0" y="0"/>
          <a:ext cx="0" cy="0"/>
          <a:chOff x="0" y="0"/>
          <a:chExt cx="0" cy="0"/>
        </a:xfrm>
      </p:grpSpPr>
      <p:pic>
        <p:nvPicPr>
          <p:cNvPr id="10" name="Picture 9" descr="Divider_C_Services.png"/>
          <p:cNvPicPr>
            <a:picLocks noChangeAspect="1"/>
          </p:cNvPicPr>
          <p:nvPr userDrawn="1"/>
        </p:nvPicPr>
        <p:blipFill>
          <a:blip r:embed="rId2"/>
          <a:stretch>
            <a:fillRect/>
          </a:stretch>
        </p:blipFill>
        <p:spPr>
          <a:xfrm>
            <a:off x="-25022" y="-25118"/>
            <a:ext cx="9189720" cy="6892290"/>
          </a:xfrm>
          <a:prstGeom prst="rect">
            <a:avLst/>
          </a:prstGeom>
        </p:spPr>
      </p:pic>
      <p:sp>
        <p:nvSpPr>
          <p:cNvPr id="14" name="Title 1"/>
          <p:cNvSpPr>
            <a:spLocks noGrp="1"/>
          </p:cNvSpPr>
          <p:nvPr>
            <p:ph type="ctrTitle" hasCustomPrompt="1"/>
          </p:nvPr>
        </p:nvSpPr>
        <p:spPr>
          <a:xfrm>
            <a:off x="912813" y="2590800"/>
            <a:ext cx="7723186" cy="914400"/>
          </a:xfrm>
          <a:prstGeom prst="rect">
            <a:avLst/>
          </a:prstGeom>
        </p:spPr>
        <p:txBody>
          <a:bodyPr lIns="0" tIns="0" rIns="0" bIns="0" anchor="t">
            <a:normAutofit/>
          </a:bodyPr>
          <a:lstStyle>
            <a:lvl1pPr algn="l">
              <a:lnSpc>
                <a:spcPts val="5500"/>
              </a:lnSpc>
              <a:defRPr sz="5000" baseline="0">
                <a:solidFill>
                  <a:srgbClr val="FFFFFF"/>
                </a:solidFill>
                <a:latin typeface="Segoe"/>
                <a:cs typeface="Segoe"/>
              </a:defRPr>
            </a:lvl1pPr>
          </a:lstStyle>
          <a:p>
            <a:r>
              <a:rPr lang="en-US" dirty="0" smtClean="0"/>
              <a:t>Click to edit divider slide</a:t>
            </a:r>
            <a:endParaRPr lang="en-US" dirty="0"/>
          </a:p>
        </p:txBody>
      </p:sp>
      <p:sp>
        <p:nvSpPr>
          <p:cNvPr id="7" name="Subtitle 2"/>
          <p:cNvSpPr>
            <a:spLocks noGrp="1"/>
          </p:cNvSpPr>
          <p:nvPr>
            <p:ph type="subTitle" idx="1"/>
          </p:nvPr>
        </p:nvSpPr>
        <p:spPr>
          <a:xfrm>
            <a:off x="912813" y="3445934"/>
            <a:ext cx="5591402" cy="533400"/>
          </a:xfrm>
          <a:prstGeom prst="rect">
            <a:avLst/>
          </a:prstGeom>
        </p:spPr>
        <p:txBody>
          <a:bodyPr lIns="0" tIns="0" rIns="0" bIns="0" anchor="t">
            <a:normAutofit/>
          </a:bodyPr>
          <a:lstStyle>
            <a:lvl1pPr marL="0" indent="0" algn="l">
              <a:buNone/>
              <a:defRPr sz="1600" b="0" i="1">
                <a:solidFill>
                  <a:srgbClr val="FFFFFF"/>
                </a:solidFill>
                <a:latin typeface="Segoe"/>
                <a:cs typeface="Sego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922467443"/>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Slide D">
    <p:spTree>
      <p:nvGrpSpPr>
        <p:cNvPr id="1" name=""/>
        <p:cNvGrpSpPr/>
        <p:nvPr/>
      </p:nvGrpSpPr>
      <p:grpSpPr>
        <a:xfrm>
          <a:off x="0" y="0"/>
          <a:ext cx="0" cy="0"/>
          <a:chOff x="0" y="0"/>
          <a:chExt cx="0" cy="0"/>
        </a:xfrm>
      </p:grpSpPr>
      <p:pic>
        <p:nvPicPr>
          <p:cNvPr id="10" name="Picture 9" descr="Divider_D_Services.png"/>
          <p:cNvPicPr>
            <a:picLocks noChangeAspect="1"/>
          </p:cNvPicPr>
          <p:nvPr userDrawn="1"/>
        </p:nvPicPr>
        <p:blipFill>
          <a:blip r:embed="rId2"/>
          <a:stretch>
            <a:fillRect/>
          </a:stretch>
        </p:blipFill>
        <p:spPr>
          <a:xfrm>
            <a:off x="-25022" y="-25118"/>
            <a:ext cx="9189720" cy="6892290"/>
          </a:xfrm>
          <a:prstGeom prst="rect">
            <a:avLst/>
          </a:prstGeom>
        </p:spPr>
      </p:pic>
      <p:sp>
        <p:nvSpPr>
          <p:cNvPr id="12" name="Title 1"/>
          <p:cNvSpPr>
            <a:spLocks noGrp="1"/>
          </p:cNvSpPr>
          <p:nvPr>
            <p:ph type="ctrTitle" hasCustomPrompt="1"/>
          </p:nvPr>
        </p:nvSpPr>
        <p:spPr>
          <a:xfrm>
            <a:off x="912813" y="2590800"/>
            <a:ext cx="7723186" cy="914400"/>
          </a:xfrm>
          <a:prstGeom prst="rect">
            <a:avLst/>
          </a:prstGeom>
        </p:spPr>
        <p:txBody>
          <a:bodyPr lIns="0" tIns="0" rIns="0" bIns="0" anchor="t">
            <a:normAutofit/>
          </a:bodyPr>
          <a:lstStyle>
            <a:lvl1pPr algn="l">
              <a:lnSpc>
                <a:spcPts val="5500"/>
              </a:lnSpc>
              <a:defRPr sz="5000" baseline="0">
                <a:solidFill>
                  <a:srgbClr val="FFFFFF"/>
                </a:solidFill>
                <a:latin typeface="Segoe"/>
                <a:cs typeface="Segoe"/>
              </a:defRPr>
            </a:lvl1pPr>
          </a:lstStyle>
          <a:p>
            <a:r>
              <a:rPr lang="en-US" dirty="0" smtClean="0"/>
              <a:t>Click to edit divider slide</a:t>
            </a:r>
            <a:endParaRPr lang="en-US" dirty="0"/>
          </a:p>
        </p:txBody>
      </p:sp>
      <p:sp>
        <p:nvSpPr>
          <p:cNvPr id="6" name="Subtitle 2"/>
          <p:cNvSpPr>
            <a:spLocks noGrp="1"/>
          </p:cNvSpPr>
          <p:nvPr>
            <p:ph type="subTitle" idx="1"/>
          </p:nvPr>
        </p:nvSpPr>
        <p:spPr>
          <a:xfrm>
            <a:off x="912813" y="3445934"/>
            <a:ext cx="5591402" cy="533400"/>
          </a:xfrm>
          <a:prstGeom prst="rect">
            <a:avLst/>
          </a:prstGeom>
        </p:spPr>
        <p:txBody>
          <a:bodyPr lIns="0" tIns="0" rIns="0" bIns="0" anchor="t">
            <a:normAutofit/>
          </a:bodyPr>
          <a:lstStyle>
            <a:lvl1pPr marL="0" indent="0" algn="l">
              <a:buNone/>
              <a:defRPr sz="1600" b="0" i="1">
                <a:solidFill>
                  <a:srgbClr val="FFFFFF"/>
                </a:solidFill>
                <a:latin typeface="Segoe"/>
                <a:cs typeface="Sego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9279383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pic>
        <p:nvPicPr>
          <p:cNvPr id="4098" name="Picture 2" descr="C:\Users\sguest\AppData\Local\Microsoft\Windows\Temporary Internet Files\Content.IE5\CVJBYUXY\MPj04037250000[1].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8" name="Title 1"/>
          <p:cNvSpPr txBox="1">
            <a:spLocks/>
          </p:cNvSpPr>
          <p:nvPr userDrawn="1"/>
        </p:nvSpPr>
        <p:spPr>
          <a:xfrm>
            <a:off x="0" y="291944"/>
            <a:ext cx="9144000" cy="792162"/>
          </a:xfrm>
          <a:prstGeom prst="rect">
            <a:avLst/>
          </a:prstGeom>
          <a:solidFill>
            <a:schemeClr val="tx1">
              <a:alpha val="42000"/>
            </a:schemeClr>
          </a:solidFill>
        </p:spPr>
        <p:txBody>
          <a:bodyPr vert="horz" lIns="91440" tIns="45720" rIns="91440" bIns="45720" rtlCol="0" anchor="ctr">
            <a:normAutofit/>
          </a:bodyPr>
          <a:lstStyle>
            <a:lvl1pPr algn="l">
              <a:defRPr sz="3200" baseline="0">
                <a:solidFill>
                  <a:schemeClr val="bg1"/>
                </a:solidFill>
                <a:latin typeface="Segoe UI" pitchFamily="34" charset="0"/>
                <a:cs typeface="Segoe UI" pitchFamily="34" charset="0"/>
              </a:defRPr>
            </a:lvl1pPr>
          </a:lstStyle>
          <a:p>
            <a:pPr defTabSz="914400">
              <a:spcBef>
                <a:spcPct val="0"/>
              </a:spcBef>
              <a:defRPr/>
            </a:pPr>
            <a:r>
              <a:rPr lang="en-US" dirty="0" smtClean="0">
                <a:solidFill>
                  <a:prstClr val="white"/>
                </a:solidFill>
                <a:latin typeface="Segoe UI Light" pitchFamily="34" charset="0"/>
              </a:rPr>
              <a:t>Session Objectives</a:t>
            </a:r>
            <a:endParaRPr lang="en-US" dirty="0">
              <a:solidFill>
                <a:prstClr val="white"/>
              </a:solidFill>
              <a:latin typeface="Segoe UI Light" pitchFamily="34" charset="0"/>
            </a:endParaRPr>
          </a:p>
        </p:txBody>
      </p:sp>
    </p:spTree>
    <p:extLst>
      <p:ext uri="{BB962C8B-B14F-4D97-AF65-F5344CB8AC3E}">
        <p14:creationId xmlns:p14="http://schemas.microsoft.com/office/powerpoint/2010/main" val="3420468083"/>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4_Title Only">
    <p:spTree>
      <p:nvGrpSpPr>
        <p:cNvPr id="1" name=""/>
        <p:cNvGrpSpPr/>
        <p:nvPr/>
      </p:nvGrpSpPr>
      <p:grpSpPr>
        <a:xfrm>
          <a:off x="0" y="0"/>
          <a:ext cx="0" cy="0"/>
          <a:chOff x="0" y="0"/>
          <a:chExt cx="0" cy="0"/>
        </a:xfrm>
      </p:grpSpPr>
      <p:pic>
        <p:nvPicPr>
          <p:cNvPr id="5" name="Picture 2" descr="C:\Users\sguest\AppData\Local\Microsoft\Windows\Temporary Internet Files\Content.IE5\CVJBYUXY\MPj04037250000[1].jpg"/>
          <p:cNvPicPr>
            <a:picLocks noChangeAspect="1" noChangeArrowheads="1"/>
          </p:cNvPicPr>
          <p:nvPr userDrawn="1"/>
        </p:nvPicPr>
        <p:blipFill>
          <a:blip r:embed="rId2" cstate="print">
            <a:lum bright="70000" contrast="-70000"/>
          </a:blip>
          <a:srcRect/>
          <a:stretch>
            <a:fillRect/>
          </a:stretch>
        </p:blipFill>
        <p:spPr bwMode="auto">
          <a:xfrm>
            <a:off x="0" y="0"/>
            <a:ext cx="9144000" cy="6858000"/>
          </a:xfrm>
          <a:prstGeom prst="rect">
            <a:avLst/>
          </a:prstGeom>
          <a:noFill/>
        </p:spPr>
      </p:pic>
      <p:sp>
        <p:nvSpPr>
          <p:cNvPr id="8" name="Title 1"/>
          <p:cNvSpPr txBox="1">
            <a:spLocks/>
          </p:cNvSpPr>
          <p:nvPr userDrawn="1"/>
        </p:nvSpPr>
        <p:spPr>
          <a:xfrm>
            <a:off x="0" y="291944"/>
            <a:ext cx="9144000" cy="792162"/>
          </a:xfrm>
          <a:prstGeom prst="rect">
            <a:avLst/>
          </a:prstGeom>
          <a:solidFill>
            <a:schemeClr val="tx1">
              <a:alpha val="42000"/>
            </a:schemeClr>
          </a:solidFill>
        </p:spPr>
        <p:txBody>
          <a:bodyPr vert="horz" lIns="91440" tIns="45720" rIns="91440" bIns="45720" rtlCol="0" anchor="ctr">
            <a:normAutofit/>
          </a:bodyPr>
          <a:lstStyle>
            <a:lvl1pPr algn="l">
              <a:defRPr sz="3200" baseline="0">
                <a:solidFill>
                  <a:schemeClr val="bg1"/>
                </a:solidFill>
                <a:latin typeface="Segoe UI" pitchFamily="34" charset="0"/>
                <a:cs typeface="Segoe UI" pitchFamily="34" charset="0"/>
              </a:defRPr>
            </a:lvl1pPr>
          </a:lstStyle>
          <a:p>
            <a:pPr defTabSz="914400">
              <a:spcBef>
                <a:spcPct val="0"/>
              </a:spcBef>
              <a:defRPr/>
            </a:pPr>
            <a:r>
              <a:rPr lang="en-US" dirty="0" smtClean="0">
                <a:solidFill>
                  <a:prstClr val="white"/>
                </a:solidFill>
                <a:latin typeface="Segoe UI Light" pitchFamily="34" charset="0"/>
              </a:rPr>
              <a:t>Session Objectives</a:t>
            </a:r>
            <a:endParaRPr lang="en-US" dirty="0">
              <a:solidFill>
                <a:prstClr val="white"/>
              </a:solidFill>
              <a:latin typeface="Segoe UI Light" pitchFamily="34" charset="0"/>
            </a:endParaRPr>
          </a:p>
        </p:txBody>
      </p:sp>
    </p:spTree>
    <p:extLst>
      <p:ext uri="{BB962C8B-B14F-4D97-AF65-F5344CB8AC3E}">
        <p14:creationId xmlns:p14="http://schemas.microsoft.com/office/powerpoint/2010/main" val="4120409005"/>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6_Title Only">
    <p:spTree>
      <p:nvGrpSpPr>
        <p:cNvPr id="1" name=""/>
        <p:cNvGrpSpPr/>
        <p:nvPr/>
      </p:nvGrpSpPr>
      <p:grpSpPr>
        <a:xfrm>
          <a:off x="0" y="0"/>
          <a:ext cx="0" cy="0"/>
          <a:chOff x="0" y="0"/>
          <a:chExt cx="0" cy="0"/>
        </a:xfrm>
      </p:grpSpPr>
      <p:pic>
        <p:nvPicPr>
          <p:cNvPr id="5" name="Picture 6" descr="C:\Users\sguest.REDMOND\AppData\Local\Microsoft\Windows\Temporary Internet Files\Content.IE5\CSKP7QGT\MPj03995400000[1].jpg"/>
          <p:cNvPicPr>
            <a:picLocks noChangeAspect="1" noChangeArrowheads="1"/>
          </p:cNvPicPr>
          <p:nvPr userDrawn="1"/>
        </p:nvPicPr>
        <p:blipFill>
          <a:blip r:embed="rId2" cstate="print"/>
          <a:srcRect/>
          <a:stretch>
            <a:fillRect/>
          </a:stretch>
        </p:blipFill>
        <p:spPr bwMode="auto">
          <a:xfrm>
            <a:off x="0" y="-1"/>
            <a:ext cx="9144000" cy="6867215"/>
          </a:xfrm>
          <a:prstGeom prst="rect">
            <a:avLst/>
          </a:prstGeom>
          <a:noFill/>
        </p:spPr>
      </p:pic>
      <p:sp>
        <p:nvSpPr>
          <p:cNvPr id="8" name="Title 1"/>
          <p:cNvSpPr txBox="1">
            <a:spLocks/>
          </p:cNvSpPr>
          <p:nvPr userDrawn="1"/>
        </p:nvSpPr>
        <p:spPr>
          <a:xfrm>
            <a:off x="0" y="291944"/>
            <a:ext cx="9144000" cy="792162"/>
          </a:xfrm>
          <a:prstGeom prst="rect">
            <a:avLst/>
          </a:prstGeom>
          <a:solidFill>
            <a:schemeClr val="tx1">
              <a:alpha val="42000"/>
            </a:schemeClr>
          </a:solidFill>
        </p:spPr>
        <p:txBody>
          <a:bodyPr vert="horz" lIns="91440" tIns="45720" rIns="91440" bIns="45720" rtlCol="0" anchor="ctr">
            <a:normAutofit/>
          </a:bodyPr>
          <a:lstStyle>
            <a:lvl1pPr algn="l">
              <a:defRPr sz="3200" baseline="0">
                <a:solidFill>
                  <a:schemeClr val="bg1"/>
                </a:solidFill>
                <a:latin typeface="Segoe UI" pitchFamily="34" charset="0"/>
                <a:cs typeface="Segoe UI" pitchFamily="34" charset="0"/>
              </a:defRPr>
            </a:lvl1pPr>
          </a:lstStyle>
          <a:p>
            <a:pPr defTabSz="914400">
              <a:spcBef>
                <a:spcPct val="0"/>
              </a:spcBef>
              <a:defRPr/>
            </a:pPr>
            <a:r>
              <a:rPr lang="en-US" dirty="0" smtClean="0">
                <a:solidFill>
                  <a:prstClr val="white"/>
                </a:solidFill>
                <a:latin typeface="Segoe UI Light" pitchFamily="34" charset="0"/>
              </a:rPr>
              <a:t>Defining Cloud Computing</a:t>
            </a:r>
            <a:endParaRPr lang="en-US" dirty="0">
              <a:solidFill>
                <a:prstClr val="white"/>
              </a:solidFill>
              <a:latin typeface="Segoe UI Light" pitchFamily="34" charset="0"/>
            </a:endParaRPr>
          </a:p>
        </p:txBody>
      </p:sp>
    </p:spTree>
    <p:extLst>
      <p:ext uri="{BB962C8B-B14F-4D97-AF65-F5344CB8AC3E}">
        <p14:creationId xmlns:p14="http://schemas.microsoft.com/office/powerpoint/2010/main" val="1072210188"/>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9_Title Only">
    <p:spTree>
      <p:nvGrpSpPr>
        <p:cNvPr id="1" name=""/>
        <p:cNvGrpSpPr/>
        <p:nvPr/>
      </p:nvGrpSpPr>
      <p:grpSpPr>
        <a:xfrm>
          <a:off x="0" y="0"/>
          <a:ext cx="0" cy="0"/>
          <a:chOff x="0" y="0"/>
          <a:chExt cx="0" cy="0"/>
        </a:xfrm>
      </p:grpSpPr>
      <p:pic>
        <p:nvPicPr>
          <p:cNvPr id="5" name="Picture 6" descr="C:\Users\sguest.REDMOND\AppData\Local\Microsoft\Windows\Temporary Internet Files\Content.IE5\CSKP7QGT\MPj03995400000[1].jpg"/>
          <p:cNvPicPr>
            <a:picLocks noChangeAspect="1" noChangeArrowheads="1"/>
          </p:cNvPicPr>
          <p:nvPr userDrawn="1"/>
        </p:nvPicPr>
        <p:blipFill>
          <a:blip r:embed="rId2" cstate="print">
            <a:duotone>
              <a:schemeClr val="bg2">
                <a:shade val="45000"/>
                <a:satMod val="135000"/>
              </a:schemeClr>
              <a:prstClr val="white"/>
            </a:duotone>
          </a:blip>
          <a:srcRect/>
          <a:stretch>
            <a:fillRect/>
          </a:stretch>
        </p:blipFill>
        <p:spPr bwMode="auto">
          <a:xfrm>
            <a:off x="0" y="-1"/>
            <a:ext cx="9144000" cy="6867215"/>
          </a:xfrm>
          <a:prstGeom prst="rect">
            <a:avLst/>
          </a:prstGeom>
          <a:noFill/>
        </p:spPr>
      </p:pic>
      <p:sp>
        <p:nvSpPr>
          <p:cNvPr id="8" name="Title 1"/>
          <p:cNvSpPr txBox="1">
            <a:spLocks/>
          </p:cNvSpPr>
          <p:nvPr userDrawn="1"/>
        </p:nvSpPr>
        <p:spPr>
          <a:xfrm>
            <a:off x="0" y="291944"/>
            <a:ext cx="9144000" cy="792162"/>
          </a:xfrm>
          <a:prstGeom prst="rect">
            <a:avLst/>
          </a:prstGeom>
          <a:solidFill>
            <a:schemeClr val="tx1">
              <a:alpha val="42000"/>
            </a:schemeClr>
          </a:solidFill>
        </p:spPr>
        <p:txBody>
          <a:bodyPr vert="horz" lIns="91440" tIns="45720" rIns="91440" bIns="45720" rtlCol="0" anchor="ctr">
            <a:normAutofit/>
          </a:bodyPr>
          <a:lstStyle>
            <a:lvl1pPr algn="l">
              <a:defRPr sz="3200" baseline="0">
                <a:solidFill>
                  <a:schemeClr val="bg1"/>
                </a:solidFill>
                <a:latin typeface="Segoe UI" pitchFamily="34" charset="0"/>
                <a:cs typeface="Segoe UI" pitchFamily="34" charset="0"/>
              </a:defRPr>
            </a:lvl1pPr>
          </a:lstStyle>
          <a:p>
            <a:pPr defTabSz="914400">
              <a:spcBef>
                <a:spcPct val="0"/>
              </a:spcBef>
              <a:defRPr/>
            </a:pPr>
            <a:r>
              <a:rPr lang="en-US" dirty="0" smtClean="0">
                <a:solidFill>
                  <a:prstClr val="white"/>
                </a:solidFill>
                <a:latin typeface="Segoe UI Light" pitchFamily="34" charset="0"/>
              </a:rPr>
              <a:t>Defining Cloud Computing</a:t>
            </a:r>
            <a:endParaRPr lang="en-US" dirty="0">
              <a:solidFill>
                <a:prstClr val="white"/>
              </a:solidFill>
              <a:latin typeface="Segoe UI Light" pitchFamily="34" charset="0"/>
            </a:endParaRPr>
          </a:p>
        </p:txBody>
      </p:sp>
    </p:spTree>
    <p:extLst>
      <p:ext uri="{BB962C8B-B14F-4D97-AF65-F5344CB8AC3E}">
        <p14:creationId xmlns:p14="http://schemas.microsoft.com/office/powerpoint/2010/main" val="3099909363"/>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6" name="Picture 4" descr="http://www.aof.com.au/Whiteb1.jpg"/>
          <p:cNvPicPr>
            <a:picLocks noChangeAspect="1" noChangeArrowheads="1"/>
          </p:cNvPicPr>
          <p:nvPr userDrawn="1"/>
        </p:nvPicPr>
        <p:blipFill>
          <a:blip r:embed="rId2" cstate="print"/>
          <a:srcRect l="1026" t="2361" r="1026" b="2503"/>
          <a:stretch>
            <a:fillRect/>
          </a:stretch>
        </p:blipFill>
        <p:spPr bwMode="auto">
          <a:xfrm>
            <a:off x="0" y="0"/>
            <a:ext cx="9144000" cy="6858000"/>
          </a:xfrm>
          <a:prstGeom prst="rect">
            <a:avLst/>
          </a:prstGeom>
          <a:noFill/>
        </p:spPr>
      </p:pic>
      <p:pic>
        <p:nvPicPr>
          <p:cNvPr id="19" name="Picture 5"/>
          <p:cNvPicPr>
            <a:picLocks noChangeAspect="1" noChangeArrowheads="1"/>
          </p:cNvPicPr>
          <p:nvPr userDrawn="1"/>
        </p:nvPicPr>
        <p:blipFill>
          <a:blip r:embed="rId3" cstate="print"/>
          <a:srcRect/>
          <a:stretch>
            <a:fillRect/>
          </a:stretch>
        </p:blipFill>
        <p:spPr bwMode="auto">
          <a:xfrm>
            <a:off x="-7815" y="0"/>
            <a:ext cx="660784" cy="687754"/>
          </a:xfrm>
          <a:prstGeom prst="rect">
            <a:avLst/>
          </a:prstGeom>
          <a:noFill/>
          <a:ln w="9525">
            <a:noFill/>
            <a:miter lim="800000"/>
            <a:headEnd/>
            <a:tailEnd/>
          </a:ln>
        </p:spPr>
      </p:pic>
      <p:pic>
        <p:nvPicPr>
          <p:cNvPr id="20" name="Picture 6"/>
          <p:cNvPicPr>
            <a:picLocks noChangeAspect="1" noChangeArrowheads="1"/>
          </p:cNvPicPr>
          <p:nvPr userDrawn="1"/>
        </p:nvPicPr>
        <p:blipFill>
          <a:blip r:embed="rId4" cstate="print"/>
          <a:srcRect/>
          <a:stretch>
            <a:fillRect/>
          </a:stretch>
        </p:blipFill>
        <p:spPr bwMode="auto">
          <a:xfrm>
            <a:off x="8426432" y="-7619"/>
            <a:ext cx="717568" cy="693419"/>
          </a:xfrm>
          <a:prstGeom prst="rect">
            <a:avLst/>
          </a:prstGeom>
          <a:noFill/>
          <a:ln w="9525">
            <a:noFill/>
            <a:miter lim="800000"/>
            <a:headEnd/>
            <a:tailEnd/>
          </a:ln>
        </p:spPr>
      </p:pic>
      <p:pic>
        <p:nvPicPr>
          <p:cNvPr id="21" name="Picture 8"/>
          <p:cNvPicPr>
            <a:picLocks noChangeAspect="1" noChangeArrowheads="1"/>
          </p:cNvPicPr>
          <p:nvPr userDrawn="1"/>
        </p:nvPicPr>
        <p:blipFill>
          <a:blip r:embed="rId5" cstate="print"/>
          <a:srcRect/>
          <a:stretch>
            <a:fillRect/>
          </a:stretch>
        </p:blipFill>
        <p:spPr bwMode="auto">
          <a:xfrm>
            <a:off x="8445238" y="6164580"/>
            <a:ext cx="706381" cy="693420"/>
          </a:xfrm>
          <a:prstGeom prst="rect">
            <a:avLst/>
          </a:prstGeom>
          <a:noFill/>
          <a:ln w="9525">
            <a:noFill/>
            <a:miter lim="800000"/>
            <a:headEnd/>
            <a:tailEnd/>
          </a:ln>
        </p:spPr>
      </p:pic>
      <p:pic>
        <p:nvPicPr>
          <p:cNvPr id="22" name="Picture 10"/>
          <p:cNvPicPr>
            <a:picLocks noChangeAspect="1" noChangeArrowheads="1"/>
          </p:cNvPicPr>
          <p:nvPr userDrawn="1"/>
        </p:nvPicPr>
        <p:blipFill>
          <a:blip r:embed="rId6" cstate="print"/>
          <a:srcRect/>
          <a:stretch>
            <a:fillRect/>
          </a:stretch>
        </p:blipFill>
        <p:spPr bwMode="auto">
          <a:xfrm>
            <a:off x="-7191" y="6160508"/>
            <a:ext cx="677751" cy="697491"/>
          </a:xfrm>
          <a:prstGeom prst="rect">
            <a:avLst/>
          </a:prstGeom>
          <a:noFill/>
          <a:ln w="9525">
            <a:noFill/>
            <a:miter lim="800000"/>
            <a:headEnd/>
            <a:tailEnd/>
          </a:ln>
        </p:spPr>
      </p:pic>
      <p:sp>
        <p:nvSpPr>
          <p:cNvPr id="2" name="Title 1"/>
          <p:cNvSpPr>
            <a:spLocks noGrp="1"/>
          </p:cNvSpPr>
          <p:nvPr>
            <p:ph type="title"/>
          </p:nvPr>
        </p:nvSpPr>
        <p:spPr>
          <a:xfrm>
            <a:off x="457200" y="381000"/>
            <a:ext cx="8229600" cy="1143000"/>
          </a:xfrm>
          <a:prstGeom prst="rect">
            <a:avLst/>
          </a:prstGeom>
        </p:spPr>
        <p:txBody>
          <a:bodyPr>
            <a:normAutofit/>
          </a:bodyPr>
          <a:lstStyle>
            <a:lvl1pPr>
              <a:defRPr sz="3200">
                <a:latin typeface="MV Boli" pitchFamily="2" charset="0"/>
                <a:cs typeface="MV Boli" pitchFamily="2"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83553993"/>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6" name="Picture 4" descr="http://www.aof.com.au/Whiteb1.jpg"/>
          <p:cNvPicPr>
            <a:picLocks noChangeAspect="1" noChangeArrowheads="1"/>
          </p:cNvPicPr>
          <p:nvPr userDrawn="1"/>
        </p:nvPicPr>
        <p:blipFill>
          <a:blip r:embed="rId2" cstate="print"/>
          <a:srcRect l="1026" t="2361" r="1026" b="2503"/>
          <a:stretch>
            <a:fillRect/>
          </a:stretch>
        </p:blipFill>
        <p:spPr bwMode="auto">
          <a:xfrm>
            <a:off x="0" y="0"/>
            <a:ext cx="9144000" cy="6858000"/>
          </a:xfrm>
          <a:prstGeom prst="rect">
            <a:avLst/>
          </a:prstGeom>
          <a:noFill/>
        </p:spPr>
      </p:pic>
      <p:pic>
        <p:nvPicPr>
          <p:cNvPr id="19" name="Picture 5"/>
          <p:cNvPicPr>
            <a:picLocks noChangeAspect="1" noChangeArrowheads="1"/>
          </p:cNvPicPr>
          <p:nvPr userDrawn="1"/>
        </p:nvPicPr>
        <p:blipFill>
          <a:blip r:embed="rId3" cstate="print"/>
          <a:srcRect/>
          <a:stretch>
            <a:fillRect/>
          </a:stretch>
        </p:blipFill>
        <p:spPr bwMode="auto">
          <a:xfrm>
            <a:off x="-7815" y="0"/>
            <a:ext cx="660784" cy="687754"/>
          </a:xfrm>
          <a:prstGeom prst="rect">
            <a:avLst/>
          </a:prstGeom>
          <a:noFill/>
          <a:ln w="9525">
            <a:noFill/>
            <a:miter lim="800000"/>
            <a:headEnd/>
            <a:tailEnd/>
          </a:ln>
        </p:spPr>
      </p:pic>
      <p:pic>
        <p:nvPicPr>
          <p:cNvPr id="20" name="Picture 6"/>
          <p:cNvPicPr>
            <a:picLocks noChangeAspect="1" noChangeArrowheads="1"/>
          </p:cNvPicPr>
          <p:nvPr userDrawn="1"/>
        </p:nvPicPr>
        <p:blipFill>
          <a:blip r:embed="rId4" cstate="print"/>
          <a:srcRect/>
          <a:stretch>
            <a:fillRect/>
          </a:stretch>
        </p:blipFill>
        <p:spPr bwMode="auto">
          <a:xfrm>
            <a:off x="8426432" y="-7619"/>
            <a:ext cx="717568" cy="693419"/>
          </a:xfrm>
          <a:prstGeom prst="rect">
            <a:avLst/>
          </a:prstGeom>
          <a:noFill/>
          <a:ln w="9525">
            <a:noFill/>
            <a:miter lim="800000"/>
            <a:headEnd/>
            <a:tailEnd/>
          </a:ln>
        </p:spPr>
      </p:pic>
      <p:pic>
        <p:nvPicPr>
          <p:cNvPr id="21" name="Picture 8"/>
          <p:cNvPicPr>
            <a:picLocks noChangeAspect="1" noChangeArrowheads="1"/>
          </p:cNvPicPr>
          <p:nvPr userDrawn="1"/>
        </p:nvPicPr>
        <p:blipFill>
          <a:blip r:embed="rId5" cstate="print"/>
          <a:srcRect/>
          <a:stretch>
            <a:fillRect/>
          </a:stretch>
        </p:blipFill>
        <p:spPr bwMode="auto">
          <a:xfrm>
            <a:off x="8445238" y="6164580"/>
            <a:ext cx="706381" cy="693420"/>
          </a:xfrm>
          <a:prstGeom prst="rect">
            <a:avLst/>
          </a:prstGeom>
          <a:noFill/>
          <a:ln w="9525">
            <a:noFill/>
            <a:miter lim="800000"/>
            <a:headEnd/>
            <a:tailEnd/>
          </a:ln>
        </p:spPr>
      </p:pic>
      <p:pic>
        <p:nvPicPr>
          <p:cNvPr id="22" name="Picture 10"/>
          <p:cNvPicPr>
            <a:picLocks noChangeAspect="1" noChangeArrowheads="1"/>
          </p:cNvPicPr>
          <p:nvPr userDrawn="1"/>
        </p:nvPicPr>
        <p:blipFill>
          <a:blip r:embed="rId6" cstate="print"/>
          <a:srcRect/>
          <a:stretch>
            <a:fillRect/>
          </a:stretch>
        </p:blipFill>
        <p:spPr bwMode="auto">
          <a:xfrm>
            <a:off x="-7191" y="6160508"/>
            <a:ext cx="677751" cy="697491"/>
          </a:xfrm>
          <a:prstGeom prst="rect">
            <a:avLst/>
          </a:prstGeom>
          <a:noFill/>
          <a:ln w="9525">
            <a:noFill/>
            <a:miter lim="800000"/>
            <a:headEnd/>
            <a:tailEnd/>
          </a:ln>
        </p:spPr>
      </p:pic>
      <p:sp>
        <p:nvSpPr>
          <p:cNvPr id="2" name="Title 1"/>
          <p:cNvSpPr>
            <a:spLocks noGrp="1"/>
          </p:cNvSpPr>
          <p:nvPr>
            <p:ph type="title"/>
          </p:nvPr>
        </p:nvSpPr>
        <p:spPr>
          <a:xfrm>
            <a:off x="-7814" y="0"/>
            <a:ext cx="9151814" cy="6858000"/>
          </a:xfrm>
          <a:prstGeom prst="rect">
            <a:avLst/>
          </a:prstGeom>
        </p:spPr>
        <p:txBody>
          <a:bodyPr anchor="ctr">
            <a:normAutofit/>
          </a:bodyPr>
          <a:lstStyle>
            <a:lvl1pPr algn="ctr">
              <a:defRPr sz="3200">
                <a:solidFill>
                  <a:schemeClr val="bg2"/>
                </a:solidFill>
                <a:latin typeface="MV Boli" pitchFamily="2" charset="0"/>
                <a:cs typeface="MV Boli" pitchFamily="2"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984538648"/>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82000" cy="666385"/>
          </a:xfrm>
          <a:prstGeom prst="rect">
            <a:avLst/>
          </a:prstGeo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81000" y="1447799"/>
            <a:ext cx="8382000" cy="1973561"/>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81597264"/>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only top">
    <p:spTree>
      <p:nvGrpSpPr>
        <p:cNvPr id="1" name=""/>
        <p:cNvGrpSpPr/>
        <p:nvPr/>
      </p:nvGrpSpPr>
      <p:grpSpPr>
        <a:xfrm>
          <a:off x="0" y="0"/>
          <a:ext cx="0" cy="0"/>
          <a:chOff x="0" y="0"/>
          <a:chExt cx="0" cy="0"/>
        </a:xfrm>
      </p:grpSpPr>
      <p:sp>
        <p:nvSpPr>
          <p:cNvPr id="3" name="Title 1"/>
          <p:cNvSpPr>
            <a:spLocks noGrp="1"/>
          </p:cNvSpPr>
          <p:nvPr>
            <p:ph type="title"/>
          </p:nvPr>
        </p:nvSpPr>
        <p:spPr>
          <a:xfrm>
            <a:off x="384027" y="298910"/>
            <a:ext cx="8375946" cy="664797"/>
          </a:xfrm>
          <a:prstGeom prst="rect">
            <a:avLst/>
          </a:prstGeom>
        </p:spPr>
        <p:txBody>
          <a:bodyPr/>
          <a:lstStyle>
            <a:lvl1pPr>
              <a:defRPr/>
            </a:lvl1pPr>
          </a:lstStyle>
          <a:p>
            <a:r>
              <a:rPr lang="en-US" dirty="0" smtClean="0"/>
              <a:t>Click to edit Master title style</a:t>
            </a:r>
            <a:endParaRPr lang="en-US" dirty="0"/>
          </a:p>
        </p:txBody>
      </p:sp>
    </p:spTree>
    <p:extLst>
      <p:ext uri="{BB962C8B-B14F-4D97-AF65-F5344CB8AC3E}">
        <p14:creationId xmlns:p14="http://schemas.microsoft.com/office/powerpoint/2010/main" val="249917484"/>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on top">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387054" y="152400"/>
            <a:ext cx="8375946" cy="609398"/>
          </a:xfrm>
          <a:prstGeom prst="rect">
            <a:avLst/>
          </a:prstGeom>
        </p:spPr>
        <p:txBody>
          <a:bodyPr vert="horz" wrap="square" lIns="0" tIns="0" rIns="0" bIns="0" rtlCol="0" anchor="t">
            <a:spAutoFit/>
          </a:bodyPr>
          <a:lstStyle>
            <a:lvl1pPr>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482874"/>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Rectangle 1"/>
          <p:cNvSpPr>
            <a:spLocks noGrp="1"/>
          </p:cNvSpPr>
          <p:nvPr>
            <p:ph type="title"/>
          </p:nvPr>
        </p:nvSpPr>
        <p:spPr/>
        <p:txBody>
          <a:bodyPr rtlCol="0"/>
          <a:lstStyle/>
          <a:p>
            <a:r>
              <a:rPr lang="en-US" smtClean="0"/>
              <a:t>Click to edit Master title style</a:t>
            </a:r>
            <a:endParaRPr lang="en-GB"/>
          </a:p>
        </p:txBody>
      </p:sp>
      <p:sp>
        <p:nvSpPr>
          <p:cNvPr id="3" name="Rectangle 2"/>
          <p:cNvSpPr>
            <a:spLocks noGrp="1"/>
          </p:cNvSpPr>
          <p:nvPr>
            <p:ph type="body" idx="1"/>
          </p:nvPr>
        </p:nvSpPr>
        <p:spPr/>
        <p:txBody>
          <a:bodyPr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651032731"/>
      </p:ext>
    </p:extLst>
  </p:cSld>
  <p:clrMapOvr>
    <a:masterClrMapping/>
  </p:clrMapOvr>
  <p:transition>
    <p:wipe dir="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r>
              <a:rPr lang="en-US"/>
              <a:t>Click to edit Master title style</a:t>
            </a:r>
          </a:p>
        </p:txBody>
      </p:sp>
      <p:sp>
        <p:nvSpPr>
          <p:cNvPr id="3" name="Text Placeholder 2"/>
          <p:cNvSpPr>
            <a:spLocks noGrp="1"/>
          </p:cNvSpPr>
          <p:nvPr>
            <p:ph type="body" sz="half" idx="1"/>
          </p:nvPr>
        </p:nvSpPr>
        <p:spPr>
          <a:xfrm>
            <a:off x="0" y="1414463"/>
            <a:ext cx="4113213" cy="2124075"/>
          </a:xfrm>
        </p:spPr>
        <p:txBody>
          <a:bodyPr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265613" y="1414463"/>
            <a:ext cx="4114800" cy="2124075"/>
          </a:xfrm>
        </p:spPr>
        <p:txBody>
          <a:bodyPr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6854118"/>
      </p:ext>
    </p:extLst>
  </p:cSld>
  <p:clrMapOvr>
    <a:masterClrMapping/>
  </p:clrMapOvr>
  <p:transition spd="med" advTm="25000">
    <p:wipe dir="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Title 1"/>
          <p:cNvSpPr>
            <a:spLocks noGrp="1"/>
          </p:cNvSpPr>
          <p:nvPr>
            <p:ph type="title"/>
          </p:nvPr>
        </p:nvSpPr>
        <p:spPr>
          <a:xfrm>
            <a:off x="127000" y="127000"/>
            <a:ext cx="9017000" cy="661988"/>
          </a:xfrm>
        </p:spPr>
        <p:txBody>
          <a:bodyPr/>
          <a:lstStyle/>
          <a:p>
            <a:r>
              <a:rPr lang="en-US" smtClean="0"/>
              <a:t>Click to edit Master title style</a:t>
            </a:r>
            <a:endParaRPr lang="en-US"/>
          </a:p>
        </p:txBody>
      </p:sp>
    </p:spTree>
    <p:extLst>
      <p:ext uri="{BB962C8B-B14F-4D97-AF65-F5344CB8AC3E}">
        <p14:creationId xmlns:p14="http://schemas.microsoft.com/office/powerpoint/2010/main" val="2446029157"/>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6308725" y="6361113"/>
            <a:ext cx="184150" cy="366712"/>
          </a:xfrm>
          <a:prstGeom prst="rect">
            <a:avLst/>
          </a:prstGeom>
          <a:noFill/>
          <a:ln w="12700">
            <a:noFill/>
            <a:miter lim="800000"/>
            <a:headEnd/>
            <a:tailEnd/>
          </a:ln>
          <a:effectLst/>
        </p:spPr>
        <p:txBody>
          <a:bodyPr wrap="none">
            <a:spAutoFit/>
          </a:bodyPr>
          <a:lstStyle/>
          <a:p>
            <a:pPr defTabSz="914400" fontAlgn="base">
              <a:spcBef>
                <a:spcPct val="0"/>
              </a:spcBef>
              <a:spcAft>
                <a:spcPct val="0"/>
              </a:spcAft>
              <a:defRPr/>
            </a:pPr>
            <a:endParaRPr lang="en-US" b="1">
              <a:solidFill>
                <a:srgbClr val="FFFFFF"/>
              </a:solidFill>
              <a:latin typeface="Segoe Semibold" pitchFamily="30" charset="0"/>
              <a:ea typeface="Arial" pitchFamily="30" charset="0"/>
              <a:cs typeface="Arial" pitchFamily="30" charset="0"/>
            </a:endParaRPr>
          </a:p>
        </p:txBody>
      </p:sp>
      <p:sp>
        <p:nvSpPr>
          <p:cNvPr id="5" name="Rectangle 6"/>
          <p:cNvSpPr>
            <a:spLocks noChangeArrowheads="1"/>
          </p:cNvSpPr>
          <p:nvPr/>
        </p:nvSpPr>
        <p:spPr bwMode="auto">
          <a:xfrm>
            <a:off x="0" y="1390650"/>
            <a:ext cx="9153525" cy="5086350"/>
          </a:xfrm>
          <a:prstGeom prst="rect">
            <a:avLst/>
          </a:prstGeom>
          <a:gradFill rotWithShape="1">
            <a:gsLst>
              <a:gs pos="0">
                <a:srgbClr val="2A54A8">
                  <a:gamma/>
                  <a:shade val="34902"/>
                  <a:invGamma/>
                </a:srgbClr>
              </a:gs>
              <a:gs pos="100000">
                <a:srgbClr val="2A54A8"/>
              </a:gs>
            </a:gsLst>
            <a:lin ang="5400000" scaled="1"/>
          </a:gradFill>
          <a:ln w="9525">
            <a:noFill/>
            <a:miter lim="800000"/>
            <a:headEnd/>
            <a:tailEnd/>
          </a:ln>
          <a:effectLst/>
        </p:spPr>
        <p:txBody>
          <a:bodyPr wrap="none" anchor="ctr"/>
          <a:lstStyle/>
          <a:p>
            <a:pPr defTabSz="914400" fontAlgn="base">
              <a:spcBef>
                <a:spcPct val="0"/>
              </a:spcBef>
              <a:spcAft>
                <a:spcPct val="0"/>
              </a:spcAft>
              <a:defRPr/>
            </a:pPr>
            <a:endParaRPr lang="en-US">
              <a:solidFill>
                <a:srgbClr val="FFFFFF"/>
              </a:solidFill>
              <a:latin typeface="Segoe Semibold" pitchFamily="30" charset="0"/>
              <a:cs typeface="Arial" charset="0"/>
            </a:endParaRPr>
          </a:p>
        </p:txBody>
      </p:sp>
      <p:sp>
        <p:nvSpPr>
          <p:cNvPr id="116739" name="Rectangle 3"/>
          <p:cNvSpPr>
            <a:spLocks noGrp="1" noChangeArrowheads="1"/>
          </p:cNvSpPr>
          <p:nvPr>
            <p:ph type="ctrTitle"/>
          </p:nvPr>
        </p:nvSpPr>
        <p:spPr>
          <a:xfrm>
            <a:off x="2514600" y="3127375"/>
            <a:ext cx="6056313" cy="530225"/>
          </a:xfrm>
          <a:ln algn="ctr"/>
          <a:effectLst>
            <a:outerShdw dist="17961" dir="2700000" algn="ctr" rotWithShape="0">
              <a:schemeClr val="bg2">
                <a:alpha val="74001"/>
              </a:schemeClr>
            </a:outerShdw>
          </a:effectLst>
        </p:spPr>
        <p:txBody>
          <a:bodyPr anchor="ctr"/>
          <a:lstStyle>
            <a:lvl1pPr>
              <a:defRPr sz="3200"/>
            </a:lvl1pPr>
          </a:lstStyle>
          <a:p>
            <a:r>
              <a:rPr lang="en-US" smtClean="0"/>
              <a:t>Click to edit Master title style</a:t>
            </a:r>
            <a:endParaRPr lang="en-US"/>
          </a:p>
        </p:txBody>
      </p:sp>
      <p:sp>
        <p:nvSpPr>
          <p:cNvPr id="116740" name="Rectangle 4"/>
          <p:cNvSpPr>
            <a:spLocks noGrp="1" noChangeArrowheads="1"/>
          </p:cNvSpPr>
          <p:nvPr>
            <p:ph type="subTitle" idx="1"/>
          </p:nvPr>
        </p:nvSpPr>
        <p:spPr>
          <a:xfrm>
            <a:off x="3505200" y="4171950"/>
            <a:ext cx="5257800" cy="366713"/>
          </a:xfrm>
        </p:spPr>
        <p:txBody>
          <a:bodyPr/>
          <a:lstStyle>
            <a:lvl1pPr marL="0" indent="0">
              <a:spcBef>
                <a:spcPct val="0"/>
              </a:spcBef>
              <a:buFont typeface="Wingdings" pitchFamily="2" charset="2"/>
              <a:buNone/>
              <a:defRPr sz="2000" b="1"/>
            </a:lvl1pPr>
          </a:lstStyle>
          <a:p>
            <a:r>
              <a:rPr lang="en-US" smtClean="0"/>
              <a:t>Click to edit Master subtitle style</a:t>
            </a:r>
            <a:endParaRPr lang="en-US"/>
          </a:p>
        </p:txBody>
      </p:sp>
      <p:sp>
        <p:nvSpPr>
          <p:cNvPr id="6" name="Text Box 9"/>
          <p:cNvSpPr txBox="1">
            <a:spLocks noChangeArrowheads="1"/>
          </p:cNvSpPr>
          <p:nvPr userDrawn="1"/>
        </p:nvSpPr>
        <p:spPr bwMode="auto">
          <a:xfrm>
            <a:off x="6308725" y="6361113"/>
            <a:ext cx="184150" cy="366712"/>
          </a:xfrm>
          <a:prstGeom prst="rect">
            <a:avLst/>
          </a:prstGeom>
          <a:noFill/>
          <a:ln w="12700">
            <a:noFill/>
            <a:miter lim="800000"/>
            <a:headEnd/>
            <a:tailEnd/>
          </a:ln>
          <a:effectLst/>
        </p:spPr>
        <p:txBody>
          <a:bodyPr wrap="none">
            <a:spAutoFit/>
          </a:bodyPr>
          <a:lstStyle/>
          <a:p>
            <a:pPr defTabSz="914400" fontAlgn="base">
              <a:spcBef>
                <a:spcPct val="0"/>
              </a:spcBef>
              <a:spcAft>
                <a:spcPct val="0"/>
              </a:spcAft>
              <a:defRPr/>
            </a:pPr>
            <a:endParaRPr lang="en-US" b="1">
              <a:solidFill>
                <a:srgbClr val="FFFFFF"/>
              </a:solidFill>
              <a:latin typeface="Segoe Semibold" pitchFamily="30" charset="0"/>
              <a:ea typeface="Arial" pitchFamily="30" charset="0"/>
              <a:cs typeface="Arial" pitchFamily="30" charset="0"/>
            </a:endParaRPr>
          </a:p>
        </p:txBody>
      </p:sp>
    </p:spTree>
    <p:extLst>
      <p:ext uri="{BB962C8B-B14F-4D97-AF65-F5344CB8AC3E}">
        <p14:creationId xmlns:p14="http://schemas.microsoft.com/office/powerpoint/2010/main" val="2257463932"/>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3723926"/>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4498176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6688" y="1498600"/>
            <a:ext cx="4113212" cy="190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32300" y="1498600"/>
            <a:ext cx="4114800" cy="190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05718587"/>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00278923"/>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04027021"/>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815021"/>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89544107"/>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93869246"/>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5631315"/>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3188" y="279400"/>
            <a:ext cx="2093912" cy="3124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6688" y="279400"/>
            <a:ext cx="6134100" cy="3124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0051766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ALKIN - Prints in GRAYSCAL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30250" y="1524505"/>
            <a:ext cx="7681913" cy="1523495"/>
          </a:xfrm>
        </p:spPr>
        <p:txBody>
          <a:bodyPr anchor="b" anchorCtr="0">
            <a:noAutofit/>
          </a:bodyPr>
          <a:lstStyle>
            <a:lvl1pPr>
              <a:lnSpc>
                <a:spcPct val="90000"/>
              </a:lnSpc>
              <a:defRPr sz="4800">
                <a:ln w="3175">
                  <a:noFill/>
                </a:ln>
                <a:solidFill>
                  <a:schemeClr val="accent1"/>
                </a:solidFill>
                <a:effectLst>
                  <a:outerShdw blurRad="38100" dist="38100" dir="2700000" algn="tl">
                    <a:srgbClr val="000000">
                      <a:alpha val="43137"/>
                    </a:srgbClr>
                  </a:outerShdw>
                </a:effectLst>
              </a:defRPr>
            </a:lvl1pPr>
          </a:lstStyle>
          <a:p>
            <a:r>
              <a:rPr lang="en-US" dirty="0" smtClean="0"/>
              <a:t>Event Name</a:t>
            </a:r>
            <a:endParaRPr lang="en-US" dirty="0"/>
          </a:p>
        </p:txBody>
      </p:sp>
      <p:sp>
        <p:nvSpPr>
          <p:cNvPr id="3" name="Subtitle 2"/>
          <p:cNvSpPr>
            <a:spLocks noGrp="1"/>
          </p:cNvSpPr>
          <p:nvPr>
            <p:ph type="subTitle" idx="1" hasCustomPrompt="1"/>
          </p:nvPr>
        </p:nvSpPr>
        <p:spPr>
          <a:xfrm>
            <a:off x="730249" y="5638800"/>
            <a:ext cx="7681913" cy="461665"/>
          </a:xfrm>
        </p:spPr>
        <p:txBody>
          <a:bodyPr>
            <a:noAutofit/>
          </a:bodyPr>
          <a:lstStyle>
            <a:lvl1pPr marL="0" indent="0" algn="l">
              <a:lnSpc>
                <a:spcPct val="90000"/>
              </a:lnSpc>
              <a:spcBef>
                <a:spcPts val="0"/>
              </a:spcBef>
              <a:buNone/>
              <a:defRPr sz="2800">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Event Date | Location</a:t>
            </a:r>
            <a:endParaRPr lang="en-US" dirty="0"/>
          </a:p>
        </p:txBody>
      </p:sp>
      <p:pic>
        <p:nvPicPr>
          <p:cNvPr id="5" name="Picture 4" descr="photo_YELLOW_Delores.jpg"/>
          <p:cNvPicPr>
            <a:picLocks noChangeAspect="1"/>
          </p:cNvPicPr>
          <p:nvPr userDrawn="1"/>
        </p:nvPicPr>
        <p:blipFill>
          <a:blip r:embed="rId3"/>
          <a:stretch>
            <a:fillRect/>
          </a:stretch>
        </p:blipFill>
        <p:spPr>
          <a:xfrm>
            <a:off x="0" y="3197225"/>
            <a:ext cx="3338650" cy="2292350"/>
          </a:xfrm>
          <a:prstGeom prst="rect">
            <a:avLst/>
          </a:prstGeom>
        </p:spPr>
      </p:pic>
      <p:pic>
        <p:nvPicPr>
          <p:cNvPr id="1026" name="Picture 2" descr="W:\TRANSFER\MBupload\SERVER-new\Logo\Exchange\Exchange\Exchange_h_rgb.png"/>
          <p:cNvPicPr>
            <a:picLocks noChangeAspect="1" noChangeArrowheads="1"/>
          </p:cNvPicPr>
          <p:nvPr userDrawn="1"/>
        </p:nvPicPr>
        <p:blipFill>
          <a:blip r:embed="rId4"/>
          <a:srcRect/>
          <a:stretch>
            <a:fillRect/>
          </a:stretch>
        </p:blipFill>
        <p:spPr bwMode="auto">
          <a:xfrm>
            <a:off x="785812" y="918260"/>
            <a:ext cx="2795588" cy="529540"/>
          </a:xfrm>
          <a:prstGeom prst="rect">
            <a:avLst/>
          </a:prstGeom>
          <a:noFill/>
        </p:spPr>
      </p:pic>
    </p:spTree>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2.xml"/><Relationship Id="rId1" Type="http://schemas.openxmlformats.org/officeDocument/2006/relationships/slideLayout" Target="../slideLayouts/slideLayout14.xml"/><Relationship Id="rId4" Type="http://schemas.openxmlformats.org/officeDocument/2006/relationships/image" Target="../media/image1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34" Type="http://schemas.openxmlformats.org/officeDocument/2006/relationships/image" Target="../media/image14.png"/><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image" Target="../media/image13.png"/><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theme" Target="../theme/theme4.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3.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1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22" r:id="rId10"/>
    <p:sldLayoutId id="2147483703" r:id="rId11"/>
    <p:sldLayoutId id="2147483704" r:id="rId12"/>
    <p:sldLayoutId id="2147483725" r:id="rId13"/>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800" b="0" kern="1200" cap="none" spc="-150" dirty="0" smtClean="0">
          <a:ln w="3175">
            <a:noFill/>
          </a:ln>
          <a:solidFill>
            <a:srgbClr val="777777"/>
          </a:solidFill>
          <a:effectLst/>
          <a:latin typeface="Segoe" pitchFamily="34" charset="0"/>
          <a:ea typeface="+mn-ea"/>
          <a:cs typeface="Arial" charset="0"/>
        </a:defRPr>
      </a:lvl1pPr>
    </p:titleStyle>
    <p:bodyStyle>
      <a:lvl1pPr marL="457200" indent="-457200" algn="l" defTabSz="914363" rtl="0" eaLnBrk="1" latinLnBrk="0" hangingPunct="1">
        <a:lnSpc>
          <a:spcPct val="90000"/>
        </a:lnSpc>
        <a:spcBef>
          <a:spcPct val="20000"/>
        </a:spcBef>
        <a:buClr>
          <a:srgbClr val="777777"/>
        </a:buClr>
        <a:buSzPct val="130000"/>
        <a:buFont typeface="Arial" pitchFamily="34" charset="0"/>
        <a:buChar char="•"/>
        <a:defRPr sz="3200" kern="1200">
          <a:solidFill>
            <a:schemeClr val="tx1"/>
          </a:solidFill>
          <a:latin typeface="+mn-lt"/>
          <a:ea typeface="+mn-ea"/>
          <a:cs typeface="+mn-cs"/>
        </a:defRPr>
      </a:lvl1pPr>
      <a:lvl2pPr marL="854075" indent="-396875" algn="l" defTabSz="914363" rtl="0" eaLnBrk="1" latinLnBrk="0" hangingPunct="1">
        <a:lnSpc>
          <a:spcPct val="90000"/>
        </a:lnSpc>
        <a:spcBef>
          <a:spcPct val="20000"/>
        </a:spcBef>
        <a:buClr>
          <a:srgbClr val="777777"/>
        </a:buClr>
        <a:buFont typeface="Segoe" pitchFamily="34" charset="0"/>
        <a:buChar char="−"/>
        <a:defRPr sz="2800" kern="1200">
          <a:solidFill>
            <a:schemeClr val="tx1"/>
          </a:solidFill>
          <a:latin typeface="+mn-lt"/>
          <a:ea typeface="+mn-ea"/>
          <a:cs typeface="+mn-cs"/>
        </a:defRPr>
      </a:lvl2pPr>
      <a:lvl3pPr marL="1258888" indent="-404813" algn="l" defTabSz="914363" rtl="0" eaLnBrk="1" latinLnBrk="0" hangingPunct="1">
        <a:lnSpc>
          <a:spcPct val="90000"/>
        </a:lnSpc>
        <a:spcBef>
          <a:spcPct val="20000"/>
        </a:spcBef>
        <a:buClr>
          <a:srgbClr val="777777"/>
        </a:buClr>
        <a:buFont typeface="Segoe" pitchFamily="34" charset="0"/>
        <a:buChar char="−"/>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Clr>
          <a:srgbClr val="777777"/>
        </a:buClr>
        <a:buFont typeface="Segoe" pitchFamily="34" charset="0"/>
        <a:buChar char="−"/>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Clr>
          <a:srgbClr val="777777"/>
        </a:buClr>
        <a:buFont typeface="Segoe" pitchFamily="34" charset="0"/>
        <a:buChar char="−"/>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21" r:id="rId1"/>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800" b="0" kern="1200" cap="none" spc="-150" dirty="0">
          <a:ln w="3175">
            <a:noFill/>
          </a:ln>
          <a:solidFill>
            <a:schemeClr val="tx1">
              <a:lumMod val="50000"/>
              <a:lumOff val="50000"/>
            </a:schemeClr>
          </a:solidFill>
          <a:effectLst/>
          <a:latin typeface="Segoe" pitchFamily="34" charset="0"/>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erverBkg_ppt-bottom.jpg"/>
          <p:cNvPicPr>
            <a:picLocks noChangeAspect="1"/>
          </p:cNvPicPr>
          <p:nvPr userDrawn="1"/>
        </p:nvPicPr>
        <p:blipFill>
          <a:blip r:embed="rId3"/>
          <a:stretch>
            <a:fillRect/>
          </a:stretch>
        </p:blipFill>
        <p:spPr>
          <a:xfrm>
            <a:off x="0" y="6566267"/>
            <a:ext cx="9144000" cy="291733"/>
          </a:xfrm>
          <a:prstGeom prst="rect">
            <a:avLst/>
          </a:prstGeom>
        </p:spPr>
      </p:pic>
      <p:sp>
        <p:nvSpPr>
          <p:cNvPr id="4" name="Title Placeholder 1"/>
          <p:cNvSpPr>
            <a:spLocks noGrp="1"/>
          </p:cNvSpPr>
          <p:nvPr>
            <p:ph type="title"/>
          </p:nvPr>
        </p:nvSpPr>
        <p:spPr>
          <a:xfrm>
            <a:off x="381000" y="230188"/>
            <a:ext cx="8382000" cy="677108"/>
          </a:xfrm>
          <a:prstGeom prst="rect">
            <a:avLst/>
          </a:prstGeom>
        </p:spPr>
        <p:txBody>
          <a:bodyPr vert="horz" wrap="square" lIns="0" tIns="0" rIns="0" bIns="0" rtlCol="0" anchor="t">
            <a:spAutoFit/>
          </a:bodyPr>
          <a:lstStyle/>
          <a:p>
            <a:r>
              <a:rPr lang="en-US" dirty="0"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724" r:id="rId1"/>
  </p:sldLayoutIdLst>
  <p:timing>
    <p:tnLst>
      <p:par>
        <p:cTn id="1" dur="indefinite" restart="never" nodeType="tmRoot"/>
      </p:par>
    </p:tnLst>
  </p:timing>
  <p:txStyles>
    <p:titleStyle>
      <a:lvl1pPr algn="l" defTabSz="457200" rtl="0" eaLnBrk="1" latinLnBrk="0" hangingPunct="1">
        <a:lnSpc>
          <a:spcPct val="90000"/>
        </a:lnSpc>
        <a:spcBef>
          <a:spcPct val="0"/>
        </a:spcBef>
        <a:buNone/>
        <a:defRPr sz="4800" kern="1200" spc="-150">
          <a:solidFill>
            <a:schemeClr val="tx1">
              <a:lumMod val="50000"/>
              <a:lumOff val="50000"/>
            </a:schemeClr>
          </a:solidFill>
          <a:latin typeface="Segoe"/>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3"/>
          <a:srcRect/>
          <a:stretch>
            <a:fillRect/>
          </a:stretch>
        </a:blip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166688" y="279400"/>
            <a:ext cx="8380412" cy="5857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smtClean="0"/>
              <a:t>Click to edit Master title style</a:t>
            </a:r>
          </a:p>
        </p:txBody>
      </p:sp>
      <p:sp>
        <p:nvSpPr>
          <p:cNvPr id="115716" name="Rectangle 4"/>
          <p:cNvSpPr>
            <a:spLocks noGrp="1" noChangeArrowheads="1"/>
          </p:cNvSpPr>
          <p:nvPr>
            <p:ph type="body" idx="1"/>
          </p:nvPr>
        </p:nvSpPr>
        <p:spPr bwMode="auto">
          <a:xfrm>
            <a:off x="166688" y="1498600"/>
            <a:ext cx="8380412" cy="19621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ChangeArrowheads="1"/>
          </p:cNvSpPr>
          <p:nvPr userDrawn="1"/>
        </p:nvSpPr>
        <p:spPr bwMode="auto">
          <a:xfrm>
            <a:off x="0" y="1390650"/>
            <a:ext cx="9153525" cy="5086350"/>
          </a:xfrm>
          <a:prstGeom prst="rect">
            <a:avLst/>
          </a:prstGeom>
          <a:gradFill rotWithShape="1">
            <a:gsLst>
              <a:gs pos="0">
                <a:srgbClr val="2A54A8">
                  <a:gamma/>
                  <a:shade val="34902"/>
                  <a:invGamma/>
                </a:srgbClr>
              </a:gs>
              <a:gs pos="100000">
                <a:srgbClr val="2A54A8"/>
              </a:gs>
            </a:gsLst>
            <a:lin ang="5400000" scaled="1"/>
          </a:gradFill>
          <a:ln w="9525">
            <a:noFill/>
            <a:miter lim="800000"/>
            <a:headEnd/>
            <a:tailEnd/>
          </a:ln>
          <a:effectLst/>
        </p:spPr>
        <p:txBody>
          <a:bodyPr wrap="none" anchor="ctr"/>
          <a:lstStyle/>
          <a:p>
            <a:pPr defTabSz="914400" fontAlgn="base">
              <a:spcBef>
                <a:spcPct val="0"/>
              </a:spcBef>
              <a:spcAft>
                <a:spcPct val="0"/>
              </a:spcAft>
              <a:defRPr/>
            </a:pPr>
            <a:endParaRPr lang="en-US">
              <a:solidFill>
                <a:srgbClr val="FFFFFF"/>
              </a:solidFill>
              <a:latin typeface="Segoe Semibold" pitchFamily="2" charset="0"/>
              <a:cs typeface="Arial" charset="0"/>
            </a:endParaRPr>
          </a:p>
        </p:txBody>
      </p:sp>
    </p:spTree>
    <p:extLst>
      <p:ext uri="{BB962C8B-B14F-4D97-AF65-F5344CB8AC3E}">
        <p14:creationId xmlns:p14="http://schemas.microsoft.com/office/powerpoint/2010/main" val="2429477790"/>
      </p:ext>
    </p:extLst>
  </p:cSld>
  <p:clrMap bg1="dk2" tx1="lt1" bg2="dk1"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 id="2147483751" r:id="rId25"/>
    <p:sldLayoutId id="2147483752" r:id="rId26"/>
    <p:sldLayoutId id="2147483753" r:id="rId27"/>
    <p:sldLayoutId id="2147483754" r:id="rId28"/>
    <p:sldLayoutId id="2147483755" r:id="rId29"/>
    <p:sldLayoutId id="2147483756" r:id="rId30"/>
    <p:sldLayoutId id="2147483757" r:id="rId31"/>
  </p:sldLayoutIdLst>
  <p:transition>
    <p:fade/>
  </p:transition>
  <p:timing>
    <p:tnLst>
      <p:par>
        <p:cTn id="1" dur="indefinite" restart="never" nodeType="tmRoot"/>
      </p:par>
    </p:tnLst>
  </p:timing>
  <p:txStyles>
    <p:titleStyle>
      <a:lvl1pPr algn="l" rtl="0" eaLnBrk="0" fontAlgn="base" hangingPunct="0">
        <a:lnSpc>
          <a:spcPct val="90000"/>
        </a:lnSpc>
        <a:spcBef>
          <a:spcPct val="0"/>
        </a:spcBef>
        <a:spcAft>
          <a:spcPct val="0"/>
        </a:spcAft>
        <a:defRPr sz="3600">
          <a:solidFill>
            <a:schemeClr val="tx1"/>
          </a:solidFill>
          <a:effectLst>
            <a:outerShdw blurRad="38100" dist="38100" dir="2700000" algn="tl">
              <a:srgbClr val="000000">
                <a:alpha val="43137"/>
              </a:srgbClr>
            </a:outerShdw>
          </a:effectLst>
          <a:latin typeface="+mj-lt"/>
          <a:ea typeface="ＭＳ Ｐゴシック" pitchFamily="-106" charset="-128"/>
          <a:cs typeface="ＭＳ Ｐゴシック" pitchFamily="-106" charset="-128"/>
        </a:defRPr>
      </a:lvl1pPr>
      <a:lvl2pPr algn="l" rtl="0" eaLnBrk="0" fontAlgn="base" hangingPunct="0">
        <a:lnSpc>
          <a:spcPct val="90000"/>
        </a:lnSpc>
        <a:spcBef>
          <a:spcPct val="0"/>
        </a:spcBef>
        <a:spcAft>
          <a:spcPct val="0"/>
        </a:spcAft>
        <a:defRPr sz="3600">
          <a:solidFill>
            <a:schemeClr val="tx1"/>
          </a:solidFill>
          <a:latin typeface="Segoe UI" pitchFamily="34" charset="0"/>
          <a:ea typeface="ＭＳ Ｐゴシック" pitchFamily="-106" charset="-128"/>
          <a:cs typeface="ＭＳ Ｐゴシック" pitchFamily="-106" charset="-128"/>
        </a:defRPr>
      </a:lvl2pPr>
      <a:lvl3pPr algn="l" rtl="0" eaLnBrk="0" fontAlgn="base" hangingPunct="0">
        <a:lnSpc>
          <a:spcPct val="90000"/>
        </a:lnSpc>
        <a:spcBef>
          <a:spcPct val="0"/>
        </a:spcBef>
        <a:spcAft>
          <a:spcPct val="0"/>
        </a:spcAft>
        <a:defRPr sz="3600">
          <a:solidFill>
            <a:schemeClr val="tx1"/>
          </a:solidFill>
          <a:latin typeface="Segoe UI" pitchFamily="34" charset="0"/>
          <a:ea typeface="ＭＳ Ｐゴシック" pitchFamily="-106" charset="-128"/>
          <a:cs typeface="ＭＳ Ｐゴシック" pitchFamily="-106" charset="-128"/>
        </a:defRPr>
      </a:lvl3pPr>
      <a:lvl4pPr algn="l" rtl="0" eaLnBrk="0" fontAlgn="base" hangingPunct="0">
        <a:lnSpc>
          <a:spcPct val="90000"/>
        </a:lnSpc>
        <a:spcBef>
          <a:spcPct val="0"/>
        </a:spcBef>
        <a:spcAft>
          <a:spcPct val="0"/>
        </a:spcAft>
        <a:defRPr sz="3600">
          <a:solidFill>
            <a:schemeClr val="tx1"/>
          </a:solidFill>
          <a:latin typeface="Segoe UI" pitchFamily="34" charset="0"/>
          <a:ea typeface="ＭＳ Ｐゴシック" pitchFamily="-106" charset="-128"/>
          <a:cs typeface="ＭＳ Ｐゴシック" pitchFamily="-106" charset="-128"/>
        </a:defRPr>
      </a:lvl4pPr>
      <a:lvl5pPr algn="l" rtl="0" eaLnBrk="0" fontAlgn="base" hangingPunct="0">
        <a:lnSpc>
          <a:spcPct val="90000"/>
        </a:lnSpc>
        <a:spcBef>
          <a:spcPct val="0"/>
        </a:spcBef>
        <a:spcAft>
          <a:spcPct val="0"/>
        </a:spcAft>
        <a:defRPr sz="3600">
          <a:solidFill>
            <a:schemeClr val="tx1"/>
          </a:solidFill>
          <a:latin typeface="Segoe UI" pitchFamily="34" charset="0"/>
          <a:ea typeface="ＭＳ Ｐゴシック" pitchFamily="-106" charset="-128"/>
          <a:cs typeface="ＭＳ Ｐゴシック" pitchFamily="-106" charset="-128"/>
        </a:defRPr>
      </a:lvl5pPr>
      <a:lvl6pPr marL="457200" algn="l" rtl="0" fontAlgn="base">
        <a:lnSpc>
          <a:spcPct val="90000"/>
        </a:lnSpc>
        <a:spcBef>
          <a:spcPct val="0"/>
        </a:spcBef>
        <a:spcAft>
          <a:spcPct val="0"/>
        </a:spcAft>
        <a:defRPr sz="3600">
          <a:solidFill>
            <a:schemeClr val="tx1"/>
          </a:solidFill>
          <a:latin typeface="Segoe UI" pitchFamily="34" charset="0"/>
        </a:defRPr>
      </a:lvl6pPr>
      <a:lvl7pPr marL="914400" algn="l" rtl="0" fontAlgn="base">
        <a:lnSpc>
          <a:spcPct val="90000"/>
        </a:lnSpc>
        <a:spcBef>
          <a:spcPct val="0"/>
        </a:spcBef>
        <a:spcAft>
          <a:spcPct val="0"/>
        </a:spcAft>
        <a:defRPr sz="3600">
          <a:solidFill>
            <a:schemeClr val="tx1"/>
          </a:solidFill>
          <a:latin typeface="Segoe UI" pitchFamily="34" charset="0"/>
        </a:defRPr>
      </a:lvl7pPr>
      <a:lvl8pPr marL="1371600" algn="l" rtl="0" fontAlgn="base">
        <a:lnSpc>
          <a:spcPct val="90000"/>
        </a:lnSpc>
        <a:spcBef>
          <a:spcPct val="0"/>
        </a:spcBef>
        <a:spcAft>
          <a:spcPct val="0"/>
        </a:spcAft>
        <a:defRPr sz="3600">
          <a:solidFill>
            <a:schemeClr val="tx1"/>
          </a:solidFill>
          <a:latin typeface="Segoe UI" pitchFamily="34" charset="0"/>
        </a:defRPr>
      </a:lvl8pPr>
      <a:lvl9pPr marL="1828800" algn="l" rtl="0" fontAlgn="base">
        <a:lnSpc>
          <a:spcPct val="90000"/>
        </a:lnSpc>
        <a:spcBef>
          <a:spcPct val="0"/>
        </a:spcBef>
        <a:spcAft>
          <a:spcPct val="0"/>
        </a:spcAft>
        <a:defRPr sz="3600">
          <a:solidFill>
            <a:schemeClr val="tx1"/>
          </a:solidFill>
          <a:latin typeface="Segoe UI" pitchFamily="34" charset="0"/>
        </a:defRPr>
      </a:lvl9pPr>
    </p:titleStyle>
    <p:bodyStyle>
      <a:lvl1pPr marL="447675" indent="-447675" algn="l" rtl="0" eaLnBrk="0" fontAlgn="base" hangingPunct="0">
        <a:lnSpc>
          <a:spcPct val="90000"/>
        </a:lnSpc>
        <a:spcBef>
          <a:spcPct val="30000"/>
        </a:spcBef>
        <a:spcAft>
          <a:spcPct val="0"/>
        </a:spcAft>
        <a:buClr>
          <a:srgbClr val="FF3700"/>
        </a:buClr>
        <a:buSzPct val="95000"/>
        <a:buFont typeface="Wingdings" pitchFamily="2" charset="2"/>
        <a:buChar char="§"/>
        <a:defRPr sz="2800">
          <a:solidFill>
            <a:schemeClr val="tx1"/>
          </a:solidFill>
          <a:effectLst>
            <a:outerShdw blurRad="38100" dist="38100" dir="2700000" algn="tl">
              <a:srgbClr val="000000"/>
            </a:outerShdw>
          </a:effectLst>
          <a:latin typeface="+mn-lt"/>
          <a:ea typeface="ＭＳ Ｐゴシック" pitchFamily="-106" charset="-128"/>
          <a:cs typeface="ＭＳ Ｐゴシック" pitchFamily="-106" charset="-128"/>
        </a:defRPr>
      </a:lvl1pPr>
      <a:lvl2pPr marL="833438" indent="-354013" algn="l" rtl="0" eaLnBrk="0" fontAlgn="base" hangingPunct="0">
        <a:lnSpc>
          <a:spcPct val="90000"/>
        </a:lnSpc>
        <a:spcBef>
          <a:spcPct val="30000"/>
        </a:spcBef>
        <a:spcAft>
          <a:spcPct val="0"/>
        </a:spcAft>
        <a:buClr>
          <a:srgbClr val="FF3700"/>
        </a:buClr>
        <a:buSzPct val="95000"/>
        <a:buFont typeface="Wingdings" pitchFamily="2" charset="2"/>
        <a:buChar char="§"/>
        <a:defRPr sz="2400">
          <a:solidFill>
            <a:schemeClr val="tx1"/>
          </a:solidFill>
          <a:effectLst>
            <a:outerShdw blurRad="38100" dist="38100" dir="2700000" algn="tl">
              <a:srgbClr val="000000"/>
            </a:outerShdw>
          </a:effectLst>
          <a:latin typeface="+mn-lt"/>
          <a:ea typeface="ＭＳ Ｐゴシック" pitchFamily="-106" charset="-128"/>
          <a:cs typeface="ＭＳ Ｐゴシック"/>
        </a:defRPr>
      </a:lvl2pPr>
      <a:lvl3pPr marL="1208088" indent="-373063" algn="l" rtl="0" eaLnBrk="0" fontAlgn="base" hangingPunct="0">
        <a:lnSpc>
          <a:spcPct val="90000"/>
        </a:lnSpc>
        <a:spcBef>
          <a:spcPct val="30000"/>
        </a:spcBef>
        <a:spcAft>
          <a:spcPct val="0"/>
        </a:spcAft>
        <a:buClr>
          <a:srgbClr val="FF3700"/>
        </a:buClr>
        <a:buSzPct val="95000"/>
        <a:buFont typeface="Wingdings" pitchFamily="2" charset="2"/>
        <a:buChar char="§"/>
        <a:defRPr sz="2000">
          <a:solidFill>
            <a:schemeClr val="tx1"/>
          </a:solidFill>
          <a:effectLst>
            <a:outerShdw blurRad="38100" dist="38100" dir="2700000" algn="tl">
              <a:srgbClr val="000000"/>
            </a:outerShdw>
          </a:effectLst>
          <a:latin typeface="+mn-lt"/>
          <a:ea typeface="ＭＳ Ｐゴシック" pitchFamily="-106" charset="-128"/>
          <a:cs typeface="ＭＳ Ｐゴシック"/>
        </a:defRPr>
      </a:lvl3pPr>
      <a:lvl4pPr marL="1544638" indent="-334963" algn="l" rtl="0" eaLnBrk="0" fontAlgn="base" hangingPunct="0">
        <a:lnSpc>
          <a:spcPct val="90000"/>
        </a:lnSpc>
        <a:spcBef>
          <a:spcPct val="30000"/>
        </a:spcBef>
        <a:spcAft>
          <a:spcPct val="0"/>
        </a:spcAft>
        <a:buClr>
          <a:srgbClr val="FF3700"/>
        </a:buClr>
        <a:buSzPct val="95000"/>
        <a:buFont typeface="Wingdings" pitchFamily="2" charset="2"/>
        <a:buChar char="§"/>
        <a:defRPr sz="2000">
          <a:solidFill>
            <a:schemeClr val="tx1"/>
          </a:solidFill>
          <a:effectLst>
            <a:outerShdw blurRad="38100" dist="38100" dir="2700000" algn="tl">
              <a:srgbClr val="000000"/>
            </a:outerShdw>
          </a:effectLst>
          <a:latin typeface="+mn-lt"/>
          <a:ea typeface="ＭＳ Ｐゴシック" pitchFamily="-106" charset="-128"/>
          <a:cs typeface="ＭＳ Ｐゴシック"/>
        </a:defRPr>
      </a:lvl4pPr>
      <a:lvl5pPr marL="1851025" indent="-304800" algn="l" rtl="0" eaLnBrk="0" fontAlgn="base" hangingPunct="0">
        <a:lnSpc>
          <a:spcPct val="90000"/>
        </a:lnSpc>
        <a:spcBef>
          <a:spcPct val="30000"/>
        </a:spcBef>
        <a:spcAft>
          <a:spcPct val="0"/>
        </a:spcAft>
        <a:buClr>
          <a:srgbClr val="FF3700"/>
        </a:buClr>
        <a:buSzPct val="95000"/>
        <a:buFont typeface="Wingdings" pitchFamily="2" charset="2"/>
        <a:buChar char="§"/>
        <a:defRPr sz="1600">
          <a:solidFill>
            <a:schemeClr val="tx1"/>
          </a:solidFill>
          <a:effectLst>
            <a:outerShdw blurRad="38100" dist="38100" dir="2700000" algn="tl">
              <a:srgbClr val="000000"/>
            </a:outerShdw>
          </a:effectLst>
          <a:latin typeface="+mn-lt"/>
          <a:ea typeface="ＭＳ Ｐゴシック" pitchFamily="-106" charset="-128"/>
          <a:cs typeface="ＭＳ Ｐゴシック"/>
        </a:defRPr>
      </a:lvl5pPr>
      <a:lvl6pPr marL="2308225" indent="-304800" algn="l" rtl="0" fontAlgn="base">
        <a:lnSpc>
          <a:spcPct val="90000"/>
        </a:lnSpc>
        <a:spcBef>
          <a:spcPct val="30000"/>
        </a:spcBef>
        <a:spcAft>
          <a:spcPct val="0"/>
        </a:spcAft>
        <a:buClr>
          <a:srgbClr val="F68400"/>
        </a:buClr>
        <a:buSzPct val="95000"/>
        <a:buFont typeface="Wingdings" pitchFamily="2" charset="2"/>
        <a:buBlip>
          <a:blip r:embed="rId34"/>
        </a:buBlip>
        <a:defRPr sz="1600">
          <a:solidFill>
            <a:schemeClr val="tx1"/>
          </a:solidFill>
          <a:effectLst>
            <a:outerShdw blurRad="38100" dist="38100" dir="2700000" algn="tl">
              <a:srgbClr val="000000"/>
            </a:outerShdw>
          </a:effectLst>
          <a:latin typeface="+mn-lt"/>
        </a:defRPr>
      </a:lvl6pPr>
      <a:lvl7pPr marL="2765425" indent="-304800" algn="l" rtl="0" fontAlgn="base">
        <a:lnSpc>
          <a:spcPct val="90000"/>
        </a:lnSpc>
        <a:spcBef>
          <a:spcPct val="30000"/>
        </a:spcBef>
        <a:spcAft>
          <a:spcPct val="0"/>
        </a:spcAft>
        <a:buClr>
          <a:srgbClr val="F68400"/>
        </a:buClr>
        <a:buSzPct val="95000"/>
        <a:buFont typeface="Wingdings" pitchFamily="2" charset="2"/>
        <a:buBlip>
          <a:blip r:embed="rId34"/>
        </a:buBlip>
        <a:defRPr sz="1600">
          <a:solidFill>
            <a:schemeClr val="tx1"/>
          </a:solidFill>
          <a:effectLst>
            <a:outerShdw blurRad="38100" dist="38100" dir="2700000" algn="tl">
              <a:srgbClr val="000000"/>
            </a:outerShdw>
          </a:effectLst>
          <a:latin typeface="+mn-lt"/>
        </a:defRPr>
      </a:lvl7pPr>
      <a:lvl8pPr marL="3222625" indent="-304800" algn="l" rtl="0" fontAlgn="base">
        <a:lnSpc>
          <a:spcPct val="90000"/>
        </a:lnSpc>
        <a:spcBef>
          <a:spcPct val="30000"/>
        </a:spcBef>
        <a:spcAft>
          <a:spcPct val="0"/>
        </a:spcAft>
        <a:buClr>
          <a:srgbClr val="F68400"/>
        </a:buClr>
        <a:buSzPct val="95000"/>
        <a:buFont typeface="Wingdings" pitchFamily="2" charset="2"/>
        <a:buBlip>
          <a:blip r:embed="rId34"/>
        </a:buBlip>
        <a:defRPr sz="1600">
          <a:solidFill>
            <a:schemeClr val="tx1"/>
          </a:solidFill>
          <a:effectLst>
            <a:outerShdw blurRad="38100" dist="38100" dir="2700000" algn="tl">
              <a:srgbClr val="000000"/>
            </a:outerShdw>
          </a:effectLst>
          <a:latin typeface="+mn-lt"/>
        </a:defRPr>
      </a:lvl8pPr>
      <a:lvl9pPr marL="3679825" indent="-304800" algn="l" rtl="0" fontAlgn="base">
        <a:lnSpc>
          <a:spcPct val="90000"/>
        </a:lnSpc>
        <a:spcBef>
          <a:spcPct val="30000"/>
        </a:spcBef>
        <a:spcAft>
          <a:spcPct val="0"/>
        </a:spcAft>
        <a:buClr>
          <a:srgbClr val="F68400"/>
        </a:buClr>
        <a:buSzPct val="95000"/>
        <a:buFont typeface="Wingdings" pitchFamily="2" charset="2"/>
        <a:buBlip>
          <a:blip r:embed="rId34"/>
        </a:buBlip>
        <a:defRPr sz="16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166688" y="279400"/>
            <a:ext cx="8380412" cy="5857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p>
        </p:txBody>
      </p:sp>
      <p:sp>
        <p:nvSpPr>
          <p:cNvPr id="115716" name="Rectangle 4"/>
          <p:cNvSpPr>
            <a:spLocks noGrp="1" noChangeArrowheads="1"/>
          </p:cNvSpPr>
          <p:nvPr>
            <p:ph type="body" idx="1"/>
          </p:nvPr>
        </p:nvSpPr>
        <p:spPr bwMode="auto">
          <a:xfrm>
            <a:off x="166688" y="1498600"/>
            <a:ext cx="8380412" cy="19621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29" name="Rectangle 5"/>
          <p:cNvSpPr>
            <a:spLocks noChangeArrowheads="1"/>
          </p:cNvSpPr>
          <p:nvPr/>
        </p:nvSpPr>
        <p:spPr bwMode="auto">
          <a:xfrm>
            <a:off x="0" y="1390650"/>
            <a:ext cx="9153525" cy="5086350"/>
          </a:xfrm>
          <a:prstGeom prst="rect">
            <a:avLst/>
          </a:prstGeom>
          <a:gradFill rotWithShape="1">
            <a:gsLst>
              <a:gs pos="0">
                <a:srgbClr val="2A54A8">
                  <a:gamma/>
                  <a:shade val="34902"/>
                  <a:invGamma/>
                </a:srgbClr>
              </a:gs>
              <a:gs pos="100000">
                <a:srgbClr val="2A54A8"/>
              </a:gs>
            </a:gsLst>
            <a:lin ang="5400000" scaled="1"/>
          </a:gradFill>
          <a:ln w="9525">
            <a:noFill/>
            <a:miter lim="800000"/>
            <a:headEnd/>
            <a:tailEnd/>
          </a:ln>
          <a:effectLst/>
        </p:spPr>
        <p:txBody>
          <a:bodyPr wrap="none" anchor="ctr"/>
          <a:lstStyle/>
          <a:p>
            <a:pPr defTabSz="914400" fontAlgn="base">
              <a:spcBef>
                <a:spcPct val="0"/>
              </a:spcBef>
              <a:spcAft>
                <a:spcPct val="0"/>
              </a:spcAft>
              <a:defRPr/>
            </a:pPr>
            <a:endParaRPr lang="en-US">
              <a:solidFill>
                <a:srgbClr val="FFFFFF"/>
              </a:solidFill>
              <a:latin typeface="Segoe Semibold" pitchFamily="30" charset="0"/>
              <a:cs typeface="Arial" charset="0"/>
            </a:endParaRPr>
          </a:p>
        </p:txBody>
      </p:sp>
    </p:spTree>
    <p:extLst>
      <p:ext uri="{BB962C8B-B14F-4D97-AF65-F5344CB8AC3E}">
        <p14:creationId xmlns:p14="http://schemas.microsoft.com/office/powerpoint/2010/main" val="1179757771"/>
      </p:ext>
    </p:extLst>
  </p:cSld>
  <p:clrMap bg1="dk2" tx1="lt1" bg2="dk1"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ransition>
    <p:fade/>
  </p:transition>
  <p:timing>
    <p:tnLst>
      <p:par>
        <p:cTn id="1" dur="indefinite" restart="never" nodeType="tmRoot"/>
      </p:par>
    </p:tnLst>
  </p:timing>
  <p:txStyles>
    <p:titleStyle>
      <a:lvl1pPr algn="l" rtl="0" eaLnBrk="1" fontAlgn="base" hangingPunct="1">
        <a:lnSpc>
          <a:spcPct val="90000"/>
        </a:lnSpc>
        <a:spcBef>
          <a:spcPct val="0"/>
        </a:spcBef>
        <a:spcAft>
          <a:spcPct val="0"/>
        </a:spcAft>
        <a:defRPr sz="3600">
          <a:solidFill>
            <a:schemeClr val="tx1"/>
          </a:solidFill>
          <a:latin typeface="+mj-lt"/>
          <a:ea typeface="ＭＳ Ｐゴシック" pitchFamily="-106" charset="-128"/>
          <a:cs typeface="ＭＳ Ｐゴシック" pitchFamily="-106" charset="-128"/>
        </a:defRPr>
      </a:lvl1pPr>
      <a:lvl2pPr algn="l" rtl="0" eaLnBrk="1" fontAlgn="base" hangingPunct="1">
        <a:lnSpc>
          <a:spcPct val="90000"/>
        </a:lnSpc>
        <a:spcBef>
          <a:spcPct val="0"/>
        </a:spcBef>
        <a:spcAft>
          <a:spcPct val="0"/>
        </a:spcAft>
        <a:defRPr sz="3600">
          <a:solidFill>
            <a:schemeClr val="tx1"/>
          </a:solidFill>
          <a:latin typeface="Segoe UI" pitchFamily="34" charset="0"/>
          <a:ea typeface="ＭＳ Ｐゴシック" pitchFamily="-106" charset="-128"/>
          <a:cs typeface="ＭＳ Ｐゴシック" pitchFamily="-106" charset="-128"/>
        </a:defRPr>
      </a:lvl2pPr>
      <a:lvl3pPr algn="l" rtl="0" eaLnBrk="1" fontAlgn="base" hangingPunct="1">
        <a:lnSpc>
          <a:spcPct val="90000"/>
        </a:lnSpc>
        <a:spcBef>
          <a:spcPct val="0"/>
        </a:spcBef>
        <a:spcAft>
          <a:spcPct val="0"/>
        </a:spcAft>
        <a:defRPr sz="3600">
          <a:solidFill>
            <a:schemeClr val="tx1"/>
          </a:solidFill>
          <a:latin typeface="Segoe UI" pitchFamily="34" charset="0"/>
          <a:ea typeface="ＭＳ Ｐゴシック" pitchFamily="-106" charset="-128"/>
          <a:cs typeface="ＭＳ Ｐゴシック" pitchFamily="-106" charset="-128"/>
        </a:defRPr>
      </a:lvl3pPr>
      <a:lvl4pPr algn="l" rtl="0" eaLnBrk="1" fontAlgn="base" hangingPunct="1">
        <a:lnSpc>
          <a:spcPct val="90000"/>
        </a:lnSpc>
        <a:spcBef>
          <a:spcPct val="0"/>
        </a:spcBef>
        <a:spcAft>
          <a:spcPct val="0"/>
        </a:spcAft>
        <a:defRPr sz="3600">
          <a:solidFill>
            <a:schemeClr val="tx1"/>
          </a:solidFill>
          <a:latin typeface="Segoe UI" pitchFamily="34" charset="0"/>
          <a:ea typeface="ＭＳ Ｐゴシック" pitchFamily="-106" charset="-128"/>
          <a:cs typeface="ＭＳ Ｐゴシック" pitchFamily="-106" charset="-128"/>
        </a:defRPr>
      </a:lvl4pPr>
      <a:lvl5pPr algn="l" rtl="0" eaLnBrk="1" fontAlgn="base" hangingPunct="1">
        <a:lnSpc>
          <a:spcPct val="90000"/>
        </a:lnSpc>
        <a:spcBef>
          <a:spcPct val="0"/>
        </a:spcBef>
        <a:spcAft>
          <a:spcPct val="0"/>
        </a:spcAft>
        <a:defRPr sz="3600">
          <a:solidFill>
            <a:schemeClr val="tx1"/>
          </a:solidFill>
          <a:latin typeface="Segoe UI" pitchFamily="34" charset="0"/>
          <a:ea typeface="ＭＳ Ｐゴシック" pitchFamily="-106" charset="-128"/>
          <a:cs typeface="ＭＳ Ｐゴシック" pitchFamily="-106" charset="-128"/>
        </a:defRPr>
      </a:lvl5pPr>
      <a:lvl6pPr marL="457200" algn="l" rtl="0" eaLnBrk="1" fontAlgn="base" hangingPunct="1">
        <a:lnSpc>
          <a:spcPct val="90000"/>
        </a:lnSpc>
        <a:spcBef>
          <a:spcPct val="0"/>
        </a:spcBef>
        <a:spcAft>
          <a:spcPct val="0"/>
        </a:spcAft>
        <a:defRPr sz="3600">
          <a:solidFill>
            <a:schemeClr val="tx1"/>
          </a:solidFill>
          <a:latin typeface="Segoe UI" pitchFamily="34" charset="0"/>
        </a:defRPr>
      </a:lvl6pPr>
      <a:lvl7pPr marL="914400" algn="l" rtl="0" eaLnBrk="1" fontAlgn="base" hangingPunct="1">
        <a:lnSpc>
          <a:spcPct val="90000"/>
        </a:lnSpc>
        <a:spcBef>
          <a:spcPct val="0"/>
        </a:spcBef>
        <a:spcAft>
          <a:spcPct val="0"/>
        </a:spcAft>
        <a:defRPr sz="3600">
          <a:solidFill>
            <a:schemeClr val="tx1"/>
          </a:solidFill>
          <a:latin typeface="Segoe UI" pitchFamily="34" charset="0"/>
        </a:defRPr>
      </a:lvl7pPr>
      <a:lvl8pPr marL="1371600" algn="l" rtl="0" eaLnBrk="1" fontAlgn="base" hangingPunct="1">
        <a:lnSpc>
          <a:spcPct val="90000"/>
        </a:lnSpc>
        <a:spcBef>
          <a:spcPct val="0"/>
        </a:spcBef>
        <a:spcAft>
          <a:spcPct val="0"/>
        </a:spcAft>
        <a:defRPr sz="3600">
          <a:solidFill>
            <a:schemeClr val="tx1"/>
          </a:solidFill>
          <a:latin typeface="Segoe UI" pitchFamily="34" charset="0"/>
        </a:defRPr>
      </a:lvl8pPr>
      <a:lvl9pPr marL="1828800" algn="l" rtl="0" eaLnBrk="1" fontAlgn="base" hangingPunct="1">
        <a:lnSpc>
          <a:spcPct val="90000"/>
        </a:lnSpc>
        <a:spcBef>
          <a:spcPct val="0"/>
        </a:spcBef>
        <a:spcAft>
          <a:spcPct val="0"/>
        </a:spcAft>
        <a:defRPr sz="3600">
          <a:solidFill>
            <a:schemeClr val="tx1"/>
          </a:solidFill>
          <a:latin typeface="Segoe UI" pitchFamily="34" charset="0"/>
        </a:defRPr>
      </a:lvl9pPr>
    </p:titleStyle>
    <p:bodyStyle>
      <a:lvl1pPr marL="447675" indent="-447675" algn="l" rtl="0" eaLnBrk="1" fontAlgn="base" hangingPunct="1">
        <a:lnSpc>
          <a:spcPct val="90000"/>
        </a:lnSpc>
        <a:spcBef>
          <a:spcPct val="30000"/>
        </a:spcBef>
        <a:spcAft>
          <a:spcPct val="0"/>
        </a:spcAft>
        <a:buClr>
          <a:srgbClr val="FF3700"/>
        </a:buClr>
        <a:buSzPct val="95000"/>
        <a:buFont typeface="Wingdings" pitchFamily="2" charset="2"/>
        <a:buChar char="§"/>
        <a:defRPr sz="2800">
          <a:solidFill>
            <a:schemeClr val="tx1"/>
          </a:solidFill>
          <a:effectLst>
            <a:outerShdw blurRad="38100" dist="38100" dir="2700000" algn="tl">
              <a:srgbClr val="000000"/>
            </a:outerShdw>
          </a:effectLst>
          <a:latin typeface="+mn-lt"/>
          <a:ea typeface="ＭＳ Ｐゴシック" pitchFamily="-106" charset="-128"/>
          <a:cs typeface="ＭＳ Ｐゴシック" pitchFamily="-106" charset="-128"/>
        </a:defRPr>
      </a:lvl1pPr>
      <a:lvl2pPr marL="833438" indent="-354013" algn="l" rtl="0" eaLnBrk="1" fontAlgn="base" hangingPunct="1">
        <a:lnSpc>
          <a:spcPct val="90000"/>
        </a:lnSpc>
        <a:spcBef>
          <a:spcPct val="30000"/>
        </a:spcBef>
        <a:spcAft>
          <a:spcPct val="0"/>
        </a:spcAft>
        <a:buClr>
          <a:srgbClr val="FF3700"/>
        </a:buClr>
        <a:buSzPct val="95000"/>
        <a:buFont typeface="Wingdings" pitchFamily="2" charset="2"/>
        <a:buChar char="§"/>
        <a:defRPr sz="2400">
          <a:solidFill>
            <a:schemeClr val="tx1"/>
          </a:solidFill>
          <a:effectLst>
            <a:outerShdw blurRad="38100" dist="38100" dir="2700000" algn="tl">
              <a:srgbClr val="000000"/>
            </a:outerShdw>
          </a:effectLst>
          <a:latin typeface="+mn-lt"/>
          <a:ea typeface="ＭＳ Ｐゴシック" pitchFamily="-106" charset="-128"/>
          <a:cs typeface="ＭＳ Ｐゴシック"/>
        </a:defRPr>
      </a:lvl2pPr>
      <a:lvl3pPr marL="1208088" indent="-373063" algn="l" rtl="0" eaLnBrk="1" fontAlgn="base" hangingPunct="1">
        <a:lnSpc>
          <a:spcPct val="90000"/>
        </a:lnSpc>
        <a:spcBef>
          <a:spcPct val="30000"/>
        </a:spcBef>
        <a:spcAft>
          <a:spcPct val="0"/>
        </a:spcAft>
        <a:buClr>
          <a:srgbClr val="FF3700"/>
        </a:buClr>
        <a:buSzPct val="95000"/>
        <a:buFont typeface="Wingdings" pitchFamily="2" charset="2"/>
        <a:buChar char="§"/>
        <a:defRPr sz="2000">
          <a:solidFill>
            <a:schemeClr val="tx1"/>
          </a:solidFill>
          <a:effectLst>
            <a:outerShdw blurRad="38100" dist="38100" dir="2700000" algn="tl">
              <a:srgbClr val="000000"/>
            </a:outerShdw>
          </a:effectLst>
          <a:latin typeface="+mn-lt"/>
          <a:ea typeface="ＭＳ Ｐゴシック" pitchFamily="-106" charset="-128"/>
          <a:cs typeface="ＭＳ Ｐゴシック"/>
        </a:defRPr>
      </a:lvl3pPr>
      <a:lvl4pPr marL="1544638" indent="-334963" algn="l" rtl="0" eaLnBrk="1" fontAlgn="base" hangingPunct="1">
        <a:lnSpc>
          <a:spcPct val="90000"/>
        </a:lnSpc>
        <a:spcBef>
          <a:spcPct val="30000"/>
        </a:spcBef>
        <a:spcAft>
          <a:spcPct val="0"/>
        </a:spcAft>
        <a:buClr>
          <a:srgbClr val="FF3700"/>
        </a:buClr>
        <a:buSzPct val="95000"/>
        <a:buFont typeface="Wingdings" pitchFamily="2" charset="2"/>
        <a:buChar char="§"/>
        <a:defRPr sz="2000">
          <a:solidFill>
            <a:schemeClr val="tx1"/>
          </a:solidFill>
          <a:effectLst>
            <a:outerShdw blurRad="38100" dist="38100" dir="2700000" algn="tl">
              <a:srgbClr val="000000"/>
            </a:outerShdw>
          </a:effectLst>
          <a:latin typeface="+mn-lt"/>
          <a:ea typeface="ＭＳ Ｐゴシック" pitchFamily="-106" charset="-128"/>
          <a:cs typeface="ＭＳ Ｐゴシック"/>
        </a:defRPr>
      </a:lvl4pPr>
      <a:lvl5pPr marL="1851025" indent="-304800" algn="l" rtl="0" eaLnBrk="1" fontAlgn="base" hangingPunct="1">
        <a:lnSpc>
          <a:spcPct val="90000"/>
        </a:lnSpc>
        <a:spcBef>
          <a:spcPct val="30000"/>
        </a:spcBef>
        <a:spcAft>
          <a:spcPct val="0"/>
        </a:spcAft>
        <a:buClr>
          <a:srgbClr val="FF3700"/>
        </a:buClr>
        <a:buSzPct val="95000"/>
        <a:buFont typeface="Wingdings" pitchFamily="2" charset="2"/>
        <a:buChar char="§"/>
        <a:defRPr sz="1600">
          <a:solidFill>
            <a:schemeClr val="tx1"/>
          </a:solidFill>
          <a:effectLst>
            <a:outerShdw blurRad="38100" dist="38100" dir="2700000" algn="tl">
              <a:srgbClr val="000000"/>
            </a:outerShdw>
          </a:effectLst>
          <a:latin typeface="+mn-lt"/>
          <a:ea typeface="ＭＳ Ｐゴシック" pitchFamily="-106" charset="-128"/>
          <a:cs typeface="ＭＳ Ｐゴシック"/>
        </a:defRPr>
      </a:lvl5pPr>
      <a:lvl6pPr marL="2308225" indent="-304800" algn="l" rtl="0" eaLnBrk="1" fontAlgn="base" hangingPunct="1">
        <a:lnSpc>
          <a:spcPct val="90000"/>
        </a:lnSpc>
        <a:spcBef>
          <a:spcPct val="30000"/>
        </a:spcBef>
        <a:spcAft>
          <a:spcPct val="0"/>
        </a:spcAft>
        <a:buClr>
          <a:srgbClr val="F68400"/>
        </a:buClr>
        <a:buSzPct val="95000"/>
        <a:buFont typeface="Wingdings" pitchFamily="2" charset="2"/>
        <a:buBlip>
          <a:blip r:embed="rId14"/>
        </a:buBlip>
        <a:defRPr sz="1600">
          <a:solidFill>
            <a:schemeClr val="tx1"/>
          </a:solidFill>
          <a:effectLst>
            <a:outerShdw blurRad="38100" dist="38100" dir="2700000" algn="tl">
              <a:srgbClr val="000000"/>
            </a:outerShdw>
          </a:effectLst>
          <a:latin typeface="+mn-lt"/>
        </a:defRPr>
      </a:lvl6pPr>
      <a:lvl7pPr marL="2765425" indent="-304800" algn="l" rtl="0" eaLnBrk="1" fontAlgn="base" hangingPunct="1">
        <a:lnSpc>
          <a:spcPct val="90000"/>
        </a:lnSpc>
        <a:spcBef>
          <a:spcPct val="30000"/>
        </a:spcBef>
        <a:spcAft>
          <a:spcPct val="0"/>
        </a:spcAft>
        <a:buClr>
          <a:srgbClr val="F68400"/>
        </a:buClr>
        <a:buSzPct val="95000"/>
        <a:buFont typeface="Wingdings" pitchFamily="2" charset="2"/>
        <a:buBlip>
          <a:blip r:embed="rId14"/>
        </a:buBlip>
        <a:defRPr sz="1600">
          <a:solidFill>
            <a:schemeClr val="tx1"/>
          </a:solidFill>
          <a:effectLst>
            <a:outerShdw blurRad="38100" dist="38100" dir="2700000" algn="tl">
              <a:srgbClr val="000000"/>
            </a:outerShdw>
          </a:effectLst>
          <a:latin typeface="+mn-lt"/>
        </a:defRPr>
      </a:lvl7pPr>
      <a:lvl8pPr marL="3222625" indent="-304800" algn="l" rtl="0" eaLnBrk="1" fontAlgn="base" hangingPunct="1">
        <a:lnSpc>
          <a:spcPct val="90000"/>
        </a:lnSpc>
        <a:spcBef>
          <a:spcPct val="30000"/>
        </a:spcBef>
        <a:spcAft>
          <a:spcPct val="0"/>
        </a:spcAft>
        <a:buClr>
          <a:srgbClr val="F68400"/>
        </a:buClr>
        <a:buSzPct val="95000"/>
        <a:buFont typeface="Wingdings" pitchFamily="2" charset="2"/>
        <a:buBlip>
          <a:blip r:embed="rId14"/>
        </a:buBlip>
        <a:defRPr sz="1600">
          <a:solidFill>
            <a:schemeClr val="tx1"/>
          </a:solidFill>
          <a:effectLst>
            <a:outerShdw blurRad="38100" dist="38100" dir="2700000" algn="tl">
              <a:srgbClr val="000000"/>
            </a:outerShdw>
          </a:effectLst>
          <a:latin typeface="+mn-lt"/>
        </a:defRPr>
      </a:lvl8pPr>
      <a:lvl9pPr marL="3679825" indent="-304800" algn="l" rtl="0" eaLnBrk="1" fontAlgn="base" hangingPunct="1">
        <a:lnSpc>
          <a:spcPct val="90000"/>
        </a:lnSpc>
        <a:spcBef>
          <a:spcPct val="30000"/>
        </a:spcBef>
        <a:spcAft>
          <a:spcPct val="0"/>
        </a:spcAft>
        <a:buClr>
          <a:srgbClr val="F68400"/>
        </a:buClr>
        <a:buSzPct val="95000"/>
        <a:buFont typeface="Wingdings" pitchFamily="2" charset="2"/>
        <a:buBlip>
          <a:blip r:embed="rId14"/>
        </a:buBlip>
        <a:defRPr sz="16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14.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notesSlide" Target="../notesSlides/notesSlide14.xml"/><Relationship Id="rId7" Type="http://schemas.openxmlformats.org/officeDocument/2006/relationships/image" Target="../media/image68.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chart" Target="../charts/chart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jpe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94.png"/><Relationship Id="rId4" Type="http://schemas.openxmlformats.org/officeDocument/2006/relationships/image" Target="../media/image93.png"/></Relationships>
</file>

<file path=ppt/slides/_rels/slide3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98.png"/></Relationships>
</file>

<file path=ppt/slides/_rels/slide3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34.png"/><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8.xml"/><Relationship Id="rId1" Type="http://schemas.openxmlformats.org/officeDocument/2006/relationships/slideLayout" Target="../slideLayouts/slideLayout5.xml"/><Relationship Id="rId5" Type="http://schemas.openxmlformats.org/officeDocument/2006/relationships/image" Target="../media/image103.png"/><Relationship Id="rId4" Type="http://schemas.openxmlformats.org/officeDocument/2006/relationships/image" Target="../media/image102.png"/></Relationships>
</file>

<file path=ppt/slides/_rels/slide4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4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114.png"/></Relationships>
</file>

<file path=ppt/slides/_rels/slide4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5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3.xml"/><Relationship Id="rId4" Type="http://schemas.openxmlformats.org/officeDocument/2006/relationships/image" Target="../media/image120.png"/></Relationships>
</file>

<file path=ppt/slides/_rels/slide5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122.png"/></Relationships>
</file>

<file path=ppt/slides/_rels/slide5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124.png"/></Relationships>
</file>

<file path=ppt/slides/_rels/slide5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127.png"/><Relationship Id="rId4" Type="http://schemas.openxmlformats.org/officeDocument/2006/relationships/image" Target="../media/image126.png"/></Relationships>
</file>

<file path=ppt/slides/_rels/slide5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5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132.png"/><Relationship Id="rId4" Type="http://schemas.openxmlformats.org/officeDocument/2006/relationships/image" Target="../media/image131.png"/></Relationships>
</file>

<file path=ppt/slides/_rels/slide5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35.png"/></Relationships>
</file>

<file path=ppt/slides/_rels/slide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6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png"/><Relationship Id="rId7" Type="http://schemas.openxmlformats.org/officeDocument/2006/relationships/image" Target="../media/image141.png"/><Relationship Id="rId12" Type="http://schemas.openxmlformats.org/officeDocument/2006/relationships/image" Target="../media/image146.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140.png"/><Relationship Id="rId11" Type="http://schemas.openxmlformats.org/officeDocument/2006/relationships/image" Target="../media/image145.png"/><Relationship Id="rId5" Type="http://schemas.openxmlformats.org/officeDocument/2006/relationships/image" Target="../media/image139.png"/><Relationship Id="rId10" Type="http://schemas.openxmlformats.org/officeDocument/2006/relationships/image" Target="../media/image144.png"/><Relationship Id="rId4" Type="http://schemas.openxmlformats.org/officeDocument/2006/relationships/image" Target="../media/image138.png"/><Relationship Id="rId9" Type="http://schemas.openxmlformats.org/officeDocument/2006/relationships/image" Target="../media/image14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7.png"/><Relationship Id="rId7" Type="http://schemas.openxmlformats.org/officeDocument/2006/relationships/image" Target="../media/image149.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148.png"/><Relationship Id="rId10" Type="http://schemas.openxmlformats.org/officeDocument/2006/relationships/image" Target="../media/image152.png"/><Relationship Id="rId4" Type="http://schemas.openxmlformats.org/officeDocument/2006/relationships/image" Target="../media/image45.png"/><Relationship Id="rId9" Type="http://schemas.openxmlformats.org/officeDocument/2006/relationships/image" Target="../media/image151.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35.png"/><Relationship Id="rId7" Type="http://schemas.openxmlformats.org/officeDocument/2006/relationships/image" Target="../media/image156.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 Id="rId9" Type="http://schemas.openxmlformats.org/officeDocument/2006/relationships/image" Target="../media/image158.png"/></Relationships>
</file>

<file path=ppt/slides/_rels/slide6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9" name="Text Box 2"/>
          <p:cNvSpPr txBox="1">
            <a:spLocks noChangeArrowheads="1"/>
          </p:cNvSpPr>
          <p:nvPr/>
        </p:nvSpPr>
        <p:spPr bwMode="auto">
          <a:xfrm>
            <a:off x="249238" y="5270500"/>
            <a:ext cx="8894762" cy="984250"/>
          </a:xfrm>
          <a:prstGeom prst="rect">
            <a:avLst/>
          </a:prstGeom>
          <a:noFill/>
          <a:ln w="9525">
            <a:noFill/>
            <a:miter lim="800000"/>
            <a:headEnd/>
            <a:tailEnd/>
          </a:ln>
        </p:spPr>
        <p:txBody>
          <a:bodyPr>
            <a:spAutoFit/>
          </a:bodyPr>
          <a:lstStyle/>
          <a:p>
            <a:pPr defTabSz="914400" eaLnBrk="0" fontAlgn="base" hangingPunct="0">
              <a:spcBef>
                <a:spcPct val="0"/>
              </a:spcBef>
              <a:spcAft>
                <a:spcPct val="0"/>
              </a:spcAft>
              <a:defRPr/>
            </a:pPr>
            <a:r>
              <a:rPr lang="en-US" sz="2200" dirty="0">
                <a:solidFill>
                  <a:srgbClr val="FFB601"/>
                </a:solidFill>
                <a:effectLst>
                  <a:outerShdw blurRad="38100" dist="38100" dir="2700000" algn="tl">
                    <a:srgbClr val="000000">
                      <a:alpha val="43137"/>
                    </a:srgbClr>
                  </a:outerShdw>
                </a:effectLst>
                <a:cs typeface="Segoe UI" pitchFamily="34" charset="0"/>
              </a:rPr>
              <a:t>For more information please visit </a:t>
            </a:r>
            <a:r>
              <a:rPr lang="en-US" sz="3600" dirty="0">
                <a:solidFill>
                  <a:srgbClr val="F7E993"/>
                </a:solidFill>
                <a:effectLst>
                  <a:outerShdw blurRad="38100" dist="38100" dir="2700000" algn="tl">
                    <a:srgbClr val="000000">
                      <a:alpha val="43137"/>
                    </a:srgbClr>
                  </a:outerShdw>
                </a:effectLst>
                <a:cs typeface="Segoe UI" pitchFamily="34" charset="0"/>
              </a:rPr>
              <a:t>www.microsoft.com/technet/subscription </a:t>
            </a:r>
          </a:p>
        </p:txBody>
      </p:sp>
      <p:sp>
        <p:nvSpPr>
          <p:cNvPr id="722950" name="Rectangle 6"/>
          <p:cNvSpPr>
            <a:spLocks noGrp="1" noChangeArrowheads="1"/>
          </p:cNvSpPr>
          <p:nvPr>
            <p:ph type="title"/>
          </p:nvPr>
        </p:nvSpPr>
        <p:spPr>
          <a:xfrm>
            <a:off x="131824" y="361950"/>
            <a:ext cx="9012176" cy="535531"/>
          </a:xfrm>
        </p:spPr>
        <p:txBody>
          <a:bodyPr>
            <a:noAutofit/>
          </a:bodyPr>
          <a:lstStyle/>
          <a:p>
            <a:pPr eaLnBrk="1" hangingPunct="1">
              <a:defRPr/>
            </a:pPr>
            <a:r>
              <a:rPr lang="en-US" sz="3200" b="1" i="1" dirty="0" smtClean="0">
                <a:solidFill>
                  <a:schemeClr val="accent1"/>
                </a:solidFill>
              </a:rPr>
              <a:t>2</a:t>
            </a:r>
            <a:r>
              <a:rPr lang="en-US" sz="3200" b="1" i="1" dirty="0">
                <a:solidFill>
                  <a:schemeClr val="accent1"/>
                </a:solidFill>
              </a:rPr>
              <a:t>5</a:t>
            </a:r>
            <a:r>
              <a:rPr lang="en-US" sz="3200" b="1" i="1" dirty="0" smtClean="0">
                <a:solidFill>
                  <a:schemeClr val="accent1"/>
                </a:solidFill>
              </a:rPr>
              <a:t>% Discount on TechNet Plus – Just for YOU!</a:t>
            </a:r>
            <a:endParaRPr lang="en-US" sz="3200" i="1" dirty="0" smtClean="0">
              <a:effectLst>
                <a:outerShdw blurRad="38100" dist="38100" dir="2700000" algn="tl">
                  <a:srgbClr val="000000">
                    <a:alpha val="43137"/>
                  </a:srgbClr>
                </a:outerShdw>
              </a:effectLst>
            </a:endParaRPr>
          </a:p>
        </p:txBody>
      </p:sp>
      <p:sp>
        <p:nvSpPr>
          <p:cNvPr id="2051" name="Rectangle 7"/>
          <p:cNvSpPr>
            <a:spLocks noChangeArrowheads="1"/>
          </p:cNvSpPr>
          <p:nvPr/>
        </p:nvSpPr>
        <p:spPr bwMode="auto">
          <a:xfrm>
            <a:off x="131824" y="1384272"/>
            <a:ext cx="8931275" cy="3751262"/>
          </a:xfrm>
          <a:prstGeom prst="rect">
            <a:avLst/>
          </a:prstGeom>
          <a:noFill/>
          <a:ln w="9525">
            <a:noFill/>
            <a:miter lim="800000"/>
            <a:headEnd/>
            <a:tailEnd/>
          </a:ln>
          <a:effectLst/>
        </p:spPr>
        <p:txBody>
          <a:bodyPr/>
          <a:lstStyle/>
          <a:p>
            <a:pPr marL="457200" indent="-342900" defTabSz="914400" eaLnBrk="0" fontAlgn="base" hangingPunct="0">
              <a:spcBef>
                <a:spcPct val="0"/>
              </a:spcBef>
              <a:spcAft>
                <a:spcPct val="0"/>
              </a:spcAft>
              <a:defRPr/>
            </a:pPr>
            <a:r>
              <a:rPr lang="en-US" sz="2400" dirty="0" smtClean="0">
                <a:solidFill>
                  <a:srgbClr val="FAF2C8">
                    <a:lumMod val="75000"/>
                  </a:srgbClr>
                </a:solidFill>
                <a:effectLst>
                  <a:outerShdw blurRad="38100" dist="38100" dir="2700000" algn="tl">
                    <a:srgbClr val="000000">
                      <a:alpha val="43137"/>
                    </a:srgbClr>
                  </a:outerShdw>
                </a:effectLst>
                <a:cs typeface="Segoe UI" pitchFamily="34" charset="0"/>
              </a:rPr>
              <a:t>Special </a:t>
            </a:r>
            <a:r>
              <a:rPr lang="en-US" sz="2400" dirty="0">
                <a:solidFill>
                  <a:srgbClr val="FAF2C8">
                    <a:lumMod val="75000"/>
                  </a:srgbClr>
                </a:solidFill>
                <a:effectLst>
                  <a:outerShdw blurRad="38100" dist="38100" dir="2700000" algn="tl">
                    <a:srgbClr val="000000">
                      <a:alpha val="43137"/>
                    </a:srgbClr>
                  </a:outerShdw>
                </a:effectLst>
                <a:cs typeface="Segoe UI" pitchFamily="34" charset="0"/>
              </a:rPr>
              <a:t>promotion code: </a:t>
            </a:r>
            <a:r>
              <a:rPr lang="en-US" sz="2800" b="1" dirty="0">
                <a:solidFill>
                  <a:srgbClr val="FF0000"/>
                </a:solidFill>
                <a:effectLst>
                  <a:outerShdw blurRad="38100" dist="38100" dir="2700000" algn="tl">
                    <a:srgbClr val="000000">
                      <a:alpha val="43137"/>
                    </a:srgbClr>
                  </a:outerShdw>
                </a:effectLst>
                <a:cs typeface="Segoe UI" pitchFamily="34" charset="0"/>
              </a:rPr>
              <a:t>TNITQ411</a:t>
            </a:r>
            <a:r>
              <a:rPr lang="en-US" sz="2800" b="1" dirty="0" smtClean="0">
                <a:solidFill>
                  <a:srgbClr val="FAF2C8">
                    <a:lumMod val="75000"/>
                  </a:srgbClr>
                </a:solidFill>
                <a:effectLst>
                  <a:outerShdw blurRad="38100" dist="38100" dir="2700000" algn="tl">
                    <a:srgbClr val="000000">
                      <a:alpha val="43137"/>
                    </a:srgbClr>
                  </a:outerShdw>
                </a:effectLst>
                <a:cs typeface="Segoe UI" pitchFamily="34" charset="0"/>
              </a:rPr>
              <a:t> </a:t>
            </a:r>
            <a:r>
              <a:rPr lang="en-US" sz="2400" i="1" dirty="0">
                <a:solidFill>
                  <a:srgbClr val="FAF2C8">
                    <a:lumMod val="75000"/>
                  </a:srgbClr>
                </a:solidFill>
                <a:effectLst>
                  <a:outerShdw blurRad="38100" dist="38100" dir="2700000" algn="tl">
                    <a:srgbClr val="000000">
                      <a:alpha val="43137"/>
                    </a:srgbClr>
                  </a:outerShdw>
                </a:effectLst>
                <a:cs typeface="Segoe UI" pitchFamily="34" charset="0"/>
              </a:rPr>
              <a:t>(WRITE IT DOWN</a:t>
            </a:r>
            <a:r>
              <a:rPr lang="en-US" sz="2400" i="1" dirty="0" smtClean="0">
                <a:solidFill>
                  <a:srgbClr val="FAF2C8">
                    <a:lumMod val="75000"/>
                  </a:srgbClr>
                </a:solidFill>
                <a:effectLst>
                  <a:outerShdw blurRad="38100" dist="38100" dir="2700000" algn="tl">
                    <a:srgbClr val="000000">
                      <a:alpha val="43137"/>
                    </a:srgbClr>
                  </a:outerShdw>
                </a:effectLst>
                <a:cs typeface="Segoe UI" pitchFamily="34" charset="0"/>
              </a:rPr>
              <a:t>!)</a:t>
            </a:r>
          </a:p>
          <a:p>
            <a:pPr marL="457200" indent="-342900" defTabSz="914400" eaLnBrk="0" fontAlgn="base" hangingPunct="0">
              <a:spcBef>
                <a:spcPct val="0"/>
              </a:spcBef>
              <a:spcAft>
                <a:spcPct val="0"/>
              </a:spcAft>
              <a:defRPr/>
            </a:pPr>
            <a:endParaRPr lang="en-US" sz="2400" i="1" dirty="0">
              <a:solidFill>
                <a:srgbClr val="FAF2C8">
                  <a:lumMod val="75000"/>
                </a:srgbClr>
              </a:solidFill>
              <a:effectLst>
                <a:outerShdw blurRad="38100" dist="38100" dir="2700000" algn="tl">
                  <a:srgbClr val="000000">
                    <a:alpha val="43137"/>
                  </a:srgbClr>
                </a:outerShdw>
              </a:effectLst>
              <a:cs typeface="Segoe UI" pitchFamily="34" charset="0"/>
            </a:endParaRPr>
          </a:p>
          <a:p>
            <a:pPr marL="115888" indent="-1588" defTabSz="914400" eaLnBrk="0" fontAlgn="base" hangingPunct="0">
              <a:spcBef>
                <a:spcPct val="0"/>
              </a:spcBef>
              <a:spcAft>
                <a:spcPct val="0"/>
              </a:spcAft>
              <a:defRPr/>
            </a:pPr>
            <a:r>
              <a:rPr lang="en-US" sz="2400" dirty="0" smtClean="0">
                <a:solidFill>
                  <a:srgbClr val="FAF2C8">
                    <a:lumMod val="75000"/>
                  </a:srgbClr>
                </a:solidFill>
                <a:effectLst>
                  <a:outerShdw blurRad="38100" dist="38100" dir="2700000" algn="tl">
                    <a:srgbClr val="000000">
                      <a:alpha val="43137"/>
                    </a:srgbClr>
                  </a:outerShdw>
                </a:effectLst>
                <a:cs typeface="Segoe UI" pitchFamily="34" charset="0"/>
              </a:rPr>
              <a:t>Purchase a new TechNet Plus Direct subscription </a:t>
            </a:r>
            <a:r>
              <a:rPr lang="en-US" sz="2400" dirty="0">
                <a:solidFill>
                  <a:srgbClr val="FAF2C8">
                    <a:lumMod val="75000"/>
                  </a:srgbClr>
                </a:solidFill>
                <a:effectLst>
                  <a:outerShdw blurRad="38100" dist="38100" dir="2700000" algn="tl">
                    <a:srgbClr val="000000">
                      <a:alpha val="43137"/>
                    </a:srgbClr>
                  </a:outerShdw>
                </a:effectLst>
                <a:cs typeface="Segoe UI" pitchFamily="34" charset="0"/>
              </a:rPr>
              <a:t>between now </a:t>
            </a:r>
            <a:br>
              <a:rPr lang="en-US" sz="2400" dirty="0">
                <a:solidFill>
                  <a:srgbClr val="FAF2C8">
                    <a:lumMod val="75000"/>
                  </a:srgbClr>
                </a:solidFill>
                <a:effectLst>
                  <a:outerShdw blurRad="38100" dist="38100" dir="2700000" algn="tl">
                    <a:srgbClr val="000000">
                      <a:alpha val="43137"/>
                    </a:srgbClr>
                  </a:outerShdw>
                </a:effectLst>
                <a:cs typeface="Segoe UI" pitchFamily="34" charset="0"/>
              </a:rPr>
            </a:br>
            <a:r>
              <a:rPr lang="en-US" sz="2400" dirty="0">
                <a:solidFill>
                  <a:srgbClr val="FAF2C8">
                    <a:lumMod val="75000"/>
                  </a:srgbClr>
                </a:solidFill>
                <a:effectLst>
                  <a:outerShdw blurRad="38100" dist="38100" dir="2700000" algn="tl">
                    <a:srgbClr val="000000">
                      <a:alpha val="43137"/>
                    </a:srgbClr>
                  </a:outerShdw>
                </a:effectLst>
                <a:cs typeface="Segoe UI" pitchFamily="34" charset="0"/>
              </a:rPr>
              <a:t>and </a:t>
            </a:r>
            <a:r>
              <a:rPr lang="en-US" sz="2400" dirty="0" smtClean="0">
                <a:solidFill>
                  <a:srgbClr val="FAF2C8">
                    <a:lumMod val="75000"/>
                  </a:srgbClr>
                </a:solidFill>
                <a:effectLst>
                  <a:outerShdw blurRad="38100" dist="38100" dir="2700000" algn="tl">
                    <a:srgbClr val="000000">
                      <a:alpha val="43137"/>
                    </a:srgbClr>
                  </a:outerShdw>
                </a:effectLst>
                <a:cs typeface="Segoe UI" pitchFamily="34" charset="0"/>
              </a:rPr>
              <a:t>June 30, 2010.  </a:t>
            </a:r>
            <a:endParaRPr lang="en-US" sz="2400" dirty="0">
              <a:solidFill>
                <a:srgbClr val="FAF2C8">
                  <a:lumMod val="75000"/>
                </a:srgbClr>
              </a:solidFill>
              <a:effectLst>
                <a:outerShdw blurRad="38100" dist="38100" dir="2700000" algn="tl">
                  <a:srgbClr val="000000">
                    <a:alpha val="43137"/>
                  </a:srgbClr>
                </a:outerShdw>
              </a:effectLst>
              <a:cs typeface="Segoe UI" pitchFamily="34" charset="0"/>
            </a:endParaRPr>
          </a:p>
          <a:p>
            <a:pPr marL="115888" indent="-1588" defTabSz="914400" eaLnBrk="0" fontAlgn="base" hangingPunct="0">
              <a:spcBef>
                <a:spcPct val="0"/>
              </a:spcBef>
              <a:spcAft>
                <a:spcPct val="0"/>
              </a:spcAft>
              <a:defRPr/>
            </a:pPr>
            <a:endParaRPr lang="en-US" sz="2400" dirty="0">
              <a:solidFill>
                <a:srgbClr val="FAF2C8">
                  <a:lumMod val="75000"/>
                </a:srgbClr>
              </a:solidFill>
              <a:effectLst>
                <a:outerShdw blurRad="38100" dist="38100" dir="2700000" algn="tl">
                  <a:srgbClr val="000000">
                    <a:alpha val="43137"/>
                  </a:srgbClr>
                </a:outerShdw>
              </a:effectLst>
              <a:cs typeface="Segoe UI" pitchFamily="34" charset="0"/>
            </a:endParaRPr>
          </a:p>
          <a:p>
            <a:pPr marL="115888" indent="-1588" defTabSz="914400" eaLnBrk="0" fontAlgn="base" hangingPunct="0">
              <a:spcBef>
                <a:spcPct val="0"/>
              </a:spcBef>
              <a:spcAft>
                <a:spcPct val="0"/>
              </a:spcAft>
              <a:defRPr/>
            </a:pPr>
            <a:r>
              <a:rPr lang="en-US" sz="2400" dirty="0">
                <a:solidFill>
                  <a:srgbClr val="FAF2C8">
                    <a:lumMod val="75000"/>
                  </a:srgbClr>
                </a:solidFill>
                <a:effectLst>
                  <a:outerShdw blurRad="38100" dist="38100" dir="2700000" algn="tl">
                    <a:srgbClr val="000000">
                      <a:alpha val="43137"/>
                    </a:srgbClr>
                  </a:outerShdw>
                </a:effectLst>
                <a:cs typeface="Segoe UI" pitchFamily="34" charset="0"/>
              </a:rPr>
              <a:t>Use the promotion </a:t>
            </a:r>
            <a:r>
              <a:rPr lang="en-US" sz="2400" dirty="0" smtClean="0">
                <a:solidFill>
                  <a:srgbClr val="FAF2C8">
                    <a:lumMod val="75000"/>
                  </a:srgbClr>
                </a:solidFill>
                <a:effectLst>
                  <a:outerShdw blurRad="38100" dist="38100" dir="2700000" algn="tl">
                    <a:srgbClr val="000000">
                      <a:alpha val="43137"/>
                    </a:srgbClr>
                  </a:outerShdw>
                </a:effectLst>
                <a:cs typeface="Segoe UI" pitchFamily="34" charset="0"/>
              </a:rPr>
              <a:t>code TNITQ411.  </a:t>
            </a:r>
            <a:endParaRPr lang="en-US" sz="2400" dirty="0">
              <a:solidFill>
                <a:srgbClr val="FAF2C8">
                  <a:lumMod val="75000"/>
                </a:srgbClr>
              </a:solidFill>
              <a:effectLst>
                <a:outerShdw blurRad="38100" dist="38100" dir="2700000" algn="tl">
                  <a:srgbClr val="000000">
                    <a:alpha val="43137"/>
                  </a:srgbClr>
                </a:outerShdw>
              </a:effectLst>
              <a:cs typeface="Segoe UI" pitchFamily="34" charset="0"/>
            </a:endParaRPr>
          </a:p>
          <a:p>
            <a:pPr marL="115888" indent="-1588" defTabSz="914400" eaLnBrk="0" fontAlgn="base" hangingPunct="0">
              <a:spcBef>
                <a:spcPct val="0"/>
              </a:spcBef>
              <a:spcAft>
                <a:spcPct val="0"/>
              </a:spcAft>
              <a:defRPr/>
            </a:pPr>
            <a:endParaRPr lang="en-US" sz="2400" dirty="0">
              <a:solidFill>
                <a:srgbClr val="FAF2C8">
                  <a:lumMod val="75000"/>
                </a:srgbClr>
              </a:solidFill>
              <a:effectLst>
                <a:outerShdw blurRad="38100" dist="38100" dir="2700000" algn="tl">
                  <a:srgbClr val="000000">
                    <a:alpha val="43137"/>
                  </a:srgbClr>
                </a:outerShdw>
              </a:effectLst>
              <a:cs typeface="Segoe UI" pitchFamily="34" charset="0"/>
            </a:endParaRPr>
          </a:p>
          <a:p>
            <a:pPr marL="115888" indent="-1588" defTabSz="914400" eaLnBrk="0" fontAlgn="base" hangingPunct="0">
              <a:spcBef>
                <a:spcPct val="0"/>
              </a:spcBef>
              <a:spcAft>
                <a:spcPct val="0"/>
              </a:spcAft>
              <a:defRPr/>
            </a:pPr>
            <a:r>
              <a:rPr lang="en-US" sz="2400" dirty="0">
                <a:solidFill>
                  <a:srgbClr val="FAF2C8">
                    <a:lumMod val="75000"/>
                  </a:srgbClr>
                </a:solidFill>
                <a:effectLst>
                  <a:outerShdw blurRad="38100" dist="38100" dir="2700000" algn="tl">
                    <a:srgbClr val="000000">
                      <a:alpha val="43137"/>
                    </a:srgbClr>
                  </a:outerShdw>
                </a:effectLst>
                <a:cs typeface="Segoe UI" pitchFamily="34" charset="0"/>
              </a:rPr>
              <a:t>You save </a:t>
            </a:r>
            <a:r>
              <a:rPr lang="en-US" sz="2400" dirty="0" smtClean="0">
                <a:solidFill>
                  <a:srgbClr val="FAF2C8">
                    <a:lumMod val="75000"/>
                  </a:srgbClr>
                </a:solidFill>
                <a:effectLst>
                  <a:outerShdw blurRad="38100" dist="38100" dir="2700000" algn="tl">
                    <a:srgbClr val="000000">
                      <a:alpha val="43137"/>
                    </a:srgbClr>
                  </a:outerShdw>
                </a:effectLst>
                <a:cs typeface="Segoe UI" pitchFamily="34" charset="0"/>
              </a:rPr>
              <a:t>25%! (and nearly $100!)</a:t>
            </a:r>
            <a:endParaRPr lang="en-US" sz="2400" dirty="0">
              <a:solidFill>
                <a:srgbClr val="FAF2C8">
                  <a:lumMod val="75000"/>
                </a:srgbClr>
              </a:solidFill>
              <a:effectLst>
                <a:outerShdw blurRad="38100" dist="38100" dir="2700000" algn="tl">
                  <a:srgbClr val="000000">
                    <a:alpha val="43137"/>
                  </a:srgbClr>
                </a:outerShdw>
              </a:effectLst>
              <a:cs typeface="Segoe UI" pitchFamily="34" charset="0"/>
            </a:endParaRPr>
          </a:p>
          <a:p>
            <a:pPr marL="115888" indent="-1588" defTabSz="914400" eaLnBrk="0" fontAlgn="base" hangingPunct="0">
              <a:spcBef>
                <a:spcPct val="0"/>
              </a:spcBef>
              <a:spcAft>
                <a:spcPct val="0"/>
              </a:spcAft>
              <a:defRPr/>
            </a:pPr>
            <a:endParaRPr lang="en-US" sz="2400" dirty="0">
              <a:solidFill>
                <a:srgbClr val="FAF2C8">
                  <a:lumMod val="75000"/>
                </a:srgbClr>
              </a:solidFill>
              <a:effectLst>
                <a:outerShdw blurRad="38100" dist="38100" dir="2700000" algn="tl">
                  <a:srgbClr val="000000">
                    <a:alpha val="43137"/>
                  </a:srgbClr>
                </a:outerShdw>
              </a:effectLst>
              <a:cs typeface="Segoe UI" pitchFamily="34" charset="0"/>
            </a:endParaRPr>
          </a:p>
          <a:p>
            <a:pPr marL="115888" indent="-1588" defTabSz="914400" eaLnBrk="0" fontAlgn="base" hangingPunct="0">
              <a:spcBef>
                <a:spcPct val="0"/>
              </a:spcBef>
              <a:spcAft>
                <a:spcPct val="0"/>
              </a:spcAft>
              <a:defRPr/>
            </a:pPr>
            <a:r>
              <a:rPr lang="en-US" sz="2400" dirty="0">
                <a:solidFill>
                  <a:srgbClr val="FAF2C8">
                    <a:lumMod val="75000"/>
                  </a:srgbClr>
                </a:solidFill>
                <a:effectLst>
                  <a:outerShdw blurRad="38100" dist="38100" dir="2700000" algn="tl">
                    <a:srgbClr val="000000">
                      <a:alpha val="43137"/>
                    </a:srgbClr>
                  </a:outerShdw>
                </a:effectLst>
                <a:cs typeface="Segoe UI" pitchFamily="34" charset="0"/>
              </a:rPr>
              <a:t>Simple.  </a:t>
            </a:r>
            <a:endParaRPr lang="en-GB" sz="2400" dirty="0">
              <a:solidFill>
                <a:srgbClr val="FAF2C8">
                  <a:lumMod val="75000"/>
                </a:srgbClr>
              </a:solidFill>
              <a:effectLst>
                <a:outerShdw blurRad="38100" dist="38100" dir="2700000" algn="tl">
                  <a:srgbClr val="000000">
                    <a:alpha val="43137"/>
                  </a:srgbClr>
                </a:outerShdw>
              </a:effectLst>
              <a:cs typeface="Segoe UI" pitchFamily="34" charset="0"/>
            </a:endParaRPr>
          </a:p>
        </p:txBody>
      </p:sp>
      <p:sp>
        <p:nvSpPr>
          <p:cNvPr id="2054" name="AutoShape 6"/>
          <p:cNvSpPr>
            <a:spLocks noChangeArrowheads="1"/>
          </p:cNvSpPr>
          <p:nvPr/>
        </p:nvSpPr>
        <p:spPr bwMode="auto">
          <a:xfrm rot="1234293">
            <a:off x="6210849" y="2505850"/>
            <a:ext cx="2579403" cy="2021111"/>
          </a:xfrm>
          <a:prstGeom prst="star32">
            <a:avLst>
              <a:gd name="adj" fmla="val 31222"/>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pPr algn="ctr" defTabSz="914400" eaLnBrk="0" fontAlgn="base" hangingPunct="0">
              <a:spcBef>
                <a:spcPct val="0"/>
              </a:spcBef>
              <a:spcAft>
                <a:spcPct val="0"/>
              </a:spcAft>
              <a:defRPr/>
            </a:pPr>
            <a:r>
              <a:rPr lang="en-US" sz="2800" b="1" dirty="0" smtClean="0">
                <a:solidFill>
                  <a:srgbClr val="FF3300"/>
                </a:solidFill>
                <a:effectLst>
                  <a:outerShdw blurRad="38100" dist="38100" dir="2700000" algn="tl">
                    <a:srgbClr val="000000">
                      <a:alpha val="43137"/>
                    </a:srgbClr>
                  </a:outerShdw>
                </a:effectLst>
                <a:cs typeface="Segoe UI" pitchFamily="34" charset="0"/>
              </a:rPr>
              <a:t>2</a:t>
            </a:r>
            <a:r>
              <a:rPr lang="en-US" sz="2800" b="1" dirty="0">
                <a:solidFill>
                  <a:srgbClr val="FF3300"/>
                </a:solidFill>
                <a:effectLst>
                  <a:outerShdw blurRad="38100" dist="38100" dir="2700000" algn="tl">
                    <a:srgbClr val="000000">
                      <a:alpha val="43137"/>
                    </a:srgbClr>
                  </a:outerShdw>
                </a:effectLst>
                <a:cs typeface="Segoe UI" pitchFamily="34" charset="0"/>
              </a:rPr>
              <a:t>5</a:t>
            </a:r>
            <a:r>
              <a:rPr lang="en-US" sz="2800" b="1" dirty="0" smtClean="0">
                <a:solidFill>
                  <a:srgbClr val="FF3300"/>
                </a:solidFill>
                <a:effectLst>
                  <a:outerShdw blurRad="38100" dist="38100" dir="2700000" algn="tl">
                    <a:srgbClr val="000000">
                      <a:alpha val="43137"/>
                    </a:srgbClr>
                  </a:outerShdw>
                </a:effectLst>
                <a:cs typeface="Segoe UI" pitchFamily="34" charset="0"/>
              </a:rPr>
              <a:t>% </a:t>
            </a:r>
            <a:r>
              <a:rPr lang="en-US" sz="2800" b="1" dirty="0">
                <a:solidFill>
                  <a:srgbClr val="FF3300"/>
                </a:solidFill>
                <a:effectLst>
                  <a:outerShdw blurRad="38100" dist="38100" dir="2700000" algn="tl">
                    <a:srgbClr val="000000">
                      <a:alpha val="43137"/>
                    </a:srgbClr>
                  </a:outerShdw>
                </a:effectLst>
                <a:cs typeface="Segoe UI" pitchFamily="34" charset="0"/>
              </a:rPr>
              <a:t>off!</a:t>
            </a:r>
          </a:p>
        </p:txBody>
      </p:sp>
      <p:pic>
        <p:nvPicPr>
          <p:cNvPr id="6" name="Rectangle 18435"/>
          <p:cNvPicPr>
            <a:picLocks noChangeAspect="1" noChangeArrowheads="1"/>
          </p:cNvPicPr>
          <p:nvPr/>
        </p:nvPicPr>
        <p:blipFill>
          <a:blip r:embed="rId3"/>
          <a:srcRect/>
          <a:stretch>
            <a:fillRect/>
          </a:stretch>
        </p:blipFill>
        <p:spPr bwMode="auto">
          <a:xfrm>
            <a:off x="6016094" y="4915693"/>
            <a:ext cx="2589212" cy="709613"/>
          </a:xfrm>
          <a:prstGeom prst="rect">
            <a:avLst/>
          </a:prstGeom>
          <a:noFill/>
          <a:ln w="9525">
            <a:noFill/>
            <a:miter lim="800000"/>
            <a:headEnd/>
            <a:tailEnd/>
          </a:ln>
        </p:spPr>
      </p:pic>
    </p:spTree>
    <p:extLst>
      <p:ext uri="{BB962C8B-B14F-4D97-AF65-F5344CB8AC3E}">
        <p14:creationId xmlns:p14="http://schemas.microsoft.com/office/powerpoint/2010/main" val="1153281289"/>
      </p:ext>
    </p:extLst>
  </p:cSld>
  <p:clrMapOvr>
    <a:masterClrMapping/>
  </p:clrMapOvr>
  <mc:AlternateContent xmlns:mc="http://schemas.openxmlformats.org/markup-compatibility/2006" xmlns:p14="http://schemas.microsoft.com/office/powerpoint/2010/main">
    <mc:Choice Requires="p14">
      <p:transition spd="slow" p14:dur="1200" advTm="25000">
        <p14:prism/>
      </p:transition>
    </mc:Choice>
    <mc:Fallback xmlns="">
      <p:transition spd="slow" advTm="25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387938" y="568564"/>
            <a:ext cx="457200" cy="457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1</a:t>
            </a:r>
            <a:endParaRPr lang="en-US" b="1" dirty="0"/>
          </a:p>
        </p:txBody>
      </p:sp>
      <p:sp>
        <p:nvSpPr>
          <p:cNvPr id="10" name="Oval 9"/>
          <p:cNvSpPr/>
          <p:nvPr/>
        </p:nvSpPr>
        <p:spPr>
          <a:xfrm>
            <a:off x="838200" y="6096000"/>
            <a:ext cx="457200" cy="457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2</a:t>
            </a:r>
            <a:endParaRPr lang="en-US" b="1" dirty="0"/>
          </a:p>
        </p:txBody>
      </p:sp>
      <p:sp>
        <p:nvSpPr>
          <p:cNvPr id="11" name="TextBox 10"/>
          <p:cNvSpPr txBox="1"/>
          <p:nvPr/>
        </p:nvSpPr>
        <p:spPr>
          <a:xfrm>
            <a:off x="162838" y="177452"/>
            <a:ext cx="9144000" cy="480131"/>
          </a:xfrm>
          <a:prstGeom prst="rect">
            <a:avLst/>
          </a:prstGeom>
          <a:noFill/>
        </p:spPr>
        <p:txBody>
          <a:bodyPr wrap="square" rtlCol="0">
            <a:spAutoFit/>
          </a:bodyPr>
          <a:lstStyle/>
          <a:p>
            <a:pPr>
              <a:lnSpc>
                <a:spcPct val="90000"/>
              </a:lnSpc>
              <a:spcBef>
                <a:spcPct val="0"/>
              </a:spcBef>
            </a:pPr>
            <a:r>
              <a:rPr lang="en-US" sz="2800" spc="-150" dirty="0" smtClean="0">
                <a:ln w="3175">
                  <a:noFill/>
                </a:ln>
                <a:solidFill>
                  <a:srgbClr val="777777"/>
                </a:solidFill>
                <a:latin typeface="Segoe" pitchFamily="34" charset="0"/>
                <a:cs typeface="Arial" charset="0"/>
              </a:rPr>
              <a:t>Managing Availability in the Exchange Management Console</a:t>
            </a:r>
            <a:endParaRPr lang="en-US" sz="2800" spc="-150" dirty="0">
              <a:ln w="3175">
                <a:noFill/>
              </a:ln>
              <a:solidFill>
                <a:srgbClr val="777777"/>
              </a:solidFill>
              <a:latin typeface="Segoe" pitchFamily="34" charset="0"/>
              <a:cs typeface="Arial" charset="0"/>
            </a:endParaRPr>
          </a:p>
        </p:txBody>
      </p:sp>
      <p:sp>
        <p:nvSpPr>
          <p:cNvPr id="14" name="Oval 13"/>
          <p:cNvSpPr/>
          <p:nvPr/>
        </p:nvSpPr>
        <p:spPr>
          <a:xfrm>
            <a:off x="5334000" y="6096000"/>
            <a:ext cx="457200" cy="457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3</a:t>
            </a:r>
            <a:endParaRPr lang="en-US" b="1" dirty="0"/>
          </a:p>
        </p:txBody>
      </p:sp>
      <p:pic>
        <p:nvPicPr>
          <p:cNvPr id="104452" name="Picture 4"/>
          <p:cNvPicPr>
            <a:picLocks noChangeAspect="1" noChangeArrowheads="1"/>
          </p:cNvPicPr>
          <p:nvPr/>
        </p:nvPicPr>
        <p:blipFill>
          <a:blip r:embed="rId3"/>
          <a:srcRect r="25203" b="33563"/>
          <a:stretch>
            <a:fillRect/>
          </a:stretch>
        </p:blipFill>
        <p:spPr bwMode="auto">
          <a:xfrm>
            <a:off x="935288" y="946922"/>
            <a:ext cx="6713198" cy="4770214"/>
          </a:xfrm>
          <a:prstGeom prst="rect">
            <a:avLst/>
          </a:prstGeom>
          <a:noFill/>
          <a:ln w="9525">
            <a:noFill/>
            <a:miter lim="800000"/>
            <a:headEnd/>
            <a:tailEnd/>
          </a:ln>
          <a:effectLst/>
        </p:spPr>
      </p:pic>
      <p:sp>
        <p:nvSpPr>
          <p:cNvPr id="9" name="Line Callout 2 (No Border) 8"/>
          <p:cNvSpPr/>
          <p:nvPr/>
        </p:nvSpPr>
        <p:spPr>
          <a:xfrm>
            <a:off x="1295400" y="6019800"/>
            <a:ext cx="3505200" cy="685800"/>
          </a:xfrm>
          <a:prstGeom prst="callout2">
            <a:avLst>
              <a:gd name="adj1" fmla="val -15201"/>
              <a:gd name="adj2" fmla="val 39409"/>
              <a:gd name="adj3" fmla="val -141114"/>
              <a:gd name="adj4" fmla="val 84199"/>
              <a:gd name="adj5" fmla="val -233865"/>
              <a:gd name="adj6" fmla="val 100858"/>
            </a:avLst>
          </a:prstGeom>
          <a:noFill/>
          <a:ln w="3175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sz="2000" i="1" dirty="0" smtClean="0">
                <a:solidFill>
                  <a:schemeClr val="tx1"/>
                </a:solidFill>
              </a:rPr>
              <a:t>View locations and status of replicated copies</a:t>
            </a:r>
            <a:endParaRPr lang="en-US" sz="2000" i="1" dirty="0">
              <a:solidFill>
                <a:schemeClr val="tx1"/>
              </a:solidFill>
            </a:endParaRPr>
          </a:p>
        </p:txBody>
      </p:sp>
      <p:sp>
        <p:nvSpPr>
          <p:cNvPr id="13" name="Line Callout 2 (No Border) 12"/>
          <p:cNvSpPr/>
          <p:nvPr/>
        </p:nvSpPr>
        <p:spPr>
          <a:xfrm>
            <a:off x="5791199" y="6019800"/>
            <a:ext cx="3062243" cy="685800"/>
          </a:xfrm>
          <a:prstGeom prst="callout2">
            <a:avLst>
              <a:gd name="adj1" fmla="val 3408"/>
              <a:gd name="adj2" fmla="val 29578"/>
              <a:gd name="adj3" fmla="val -81909"/>
              <a:gd name="adj4" fmla="val 44111"/>
              <a:gd name="adj5" fmla="val -193530"/>
              <a:gd name="adj6" fmla="val 37930"/>
            </a:avLst>
          </a:prstGeom>
          <a:noFill/>
          <a:ln w="3175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sz="2000" i="1" dirty="0" smtClean="0">
                <a:solidFill>
                  <a:schemeClr val="tx1"/>
                </a:solidFill>
              </a:rPr>
              <a:t>Take action (add copies, change master, etc.)</a:t>
            </a:r>
            <a:endParaRPr lang="en-US" sz="2000" i="1" dirty="0">
              <a:solidFill>
                <a:schemeClr val="tx1"/>
              </a:solidFill>
            </a:endParaRPr>
          </a:p>
        </p:txBody>
      </p:sp>
      <p:sp>
        <p:nvSpPr>
          <p:cNvPr id="7" name="Line Callout 2 (No Border) 6"/>
          <p:cNvSpPr/>
          <p:nvPr/>
        </p:nvSpPr>
        <p:spPr>
          <a:xfrm>
            <a:off x="838200" y="685800"/>
            <a:ext cx="2667000" cy="228600"/>
          </a:xfrm>
          <a:prstGeom prst="callout2">
            <a:avLst>
              <a:gd name="adj1" fmla="val 113043"/>
              <a:gd name="adj2" fmla="val 21946"/>
              <a:gd name="adj3" fmla="val 622642"/>
              <a:gd name="adj4" fmla="val 49419"/>
              <a:gd name="adj5" fmla="val 1085117"/>
              <a:gd name="adj6" fmla="val 63205"/>
            </a:avLst>
          </a:prstGeom>
          <a:noFill/>
          <a:ln w="3175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sz="2000" i="1" dirty="0" smtClean="0">
                <a:solidFill>
                  <a:schemeClr val="tx1"/>
                </a:solidFill>
              </a:rPr>
              <a:t>Select a database</a:t>
            </a:r>
            <a:endParaRPr lang="en-US" sz="2000" i="1" dirty="0">
              <a:solidFill>
                <a:schemeClr val="tx1"/>
              </a:solidFill>
            </a:endParaRPr>
          </a:p>
        </p:txBody>
      </p:sp>
    </p:spTree>
    <p:extLst>
      <p:ext uri="{BB962C8B-B14F-4D97-AF65-F5344CB8AC3E}">
        <p14:creationId xmlns:p14="http://schemas.microsoft.com/office/powerpoint/2010/main" val="511363661"/>
      </p:ext>
    </p:extLst>
  </p:cSld>
  <p:clrMapOvr>
    <a:masterClrMapping/>
  </p:clrMapOvr>
  <p:transition advTm="14383">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bwMode="auto">
          <a:xfrm>
            <a:off x="304801" y="2057400"/>
            <a:ext cx="3505199" cy="4267200"/>
          </a:xfrm>
          <a:prstGeom prst="roundRect">
            <a:avLst>
              <a:gd name="adj" fmla="val 1953"/>
            </a:avLst>
          </a:prstGeom>
          <a:gradFill flip="none" rotWithShape="1">
            <a:gsLst>
              <a:gs pos="0">
                <a:schemeClr val="bg1">
                  <a:lumMod val="85000"/>
                  <a:alpha val="67000"/>
                </a:schemeClr>
              </a:gs>
              <a:gs pos="50000">
                <a:schemeClr val="tx1">
                  <a:lumMod val="20000"/>
                  <a:lumOff val="80000"/>
                  <a:alpha val="41000"/>
                </a:schemeClr>
              </a:gs>
              <a:gs pos="100000">
                <a:schemeClr val="bg1">
                  <a:lumMod val="95000"/>
                  <a:alpha val="60000"/>
                </a:schemeClr>
              </a:gs>
            </a:gsLst>
            <a:lin ang="13500000" scaled="1"/>
            <a:tileRect/>
          </a:gradFill>
          <a:ln>
            <a:solidFill>
              <a:schemeClr val="accent1"/>
            </a:solidFill>
            <a:headEnd type="none" w="med" len="med"/>
            <a:tailEnd type="none" w="med" len="med"/>
          </a:ln>
          <a:effectLst>
            <a:outerShdw blurRad="101600" dist="63500" dir="2700000" algn="tl" rotWithShape="0">
              <a:prstClr val="black">
                <a:alpha val="2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defRPr/>
            </a:pPr>
            <a:endParaRPr lang="en-US" sz="2300" dirty="0" smtClean="0">
              <a:gradFill>
                <a:gsLst>
                  <a:gs pos="0">
                    <a:schemeClr val="tx1"/>
                  </a:gs>
                  <a:gs pos="50000">
                    <a:schemeClr val="tx1"/>
                  </a:gs>
                </a:gsLst>
                <a:lin ang="5400000" scaled="0"/>
              </a:gradFill>
              <a:latin typeface="Segoe" pitchFamily="34" charset="0"/>
            </a:endParaRPr>
          </a:p>
        </p:txBody>
      </p:sp>
      <p:grpSp>
        <p:nvGrpSpPr>
          <p:cNvPr id="2" name="Group 25"/>
          <p:cNvGrpSpPr/>
          <p:nvPr/>
        </p:nvGrpSpPr>
        <p:grpSpPr>
          <a:xfrm>
            <a:off x="381000" y="2209800"/>
            <a:ext cx="3244909" cy="4029504"/>
            <a:chOff x="304800" y="2396612"/>
            <a:chExt cx="3244909" cy="4029504"/>
          </a:xfrm>
        </p:grpSpPr>
        <p:pic>
          <p:nvPicPr>
            <p:cNvPr id="46081" name="Picture 1" descr="\\eventsql\dvd\Online_ART\DVD_ART34\Artwork_Imagery\Icons - Illustrations\_VIRTUALIZATION ICONS\server.png"/>
            <p:cNvPicPr>
              <a:picLocks noChangeAspect="1" noChangeArrowheads="1"/>
            </p:cNvPicPr>
            <p:nvPr/>
          </p:nvPicPr>
          <p:blipFill>
            <a:blip r:embed="rId3" cstate="print"/>
            <a:srcRect/>
            <a:stretch>
              <a:fillRect/>
            </a:stretch>
          </p:blipFill>
          <p:spPr bwMode="auto">
            <a:xfrm>
              <a:off x="1213605" y="3429001"/>
              <a:ext cx="1295400" cy="1029474"/>
            </a:xfrm>
            <a:prstGeom prst="rect">
              <a:avLst/>
            </a:prstGeom>
            <a:noFill/>
          </p:spPr>
        </p:pic>
        <p:pic>
          <p:nvPicPr>
            <p:cNvPr id="87" name="Picture 3" descr="\\eventsql\dvd27\Clip_Installer\DVD_ART\Artwork_Imagery\HARDWARE_IMAGERY\Illustration - Misc Hardware\Windows Server Icons\Hardware\Computer.png"/>
            <p:cNvPicPr>
              <a:picLocks noChangeAspect="1" noChangeArrowheads="1"/>
            </p:cNvPicPr>
            <p:nvPr/>
          </p:nvPicPr>
          <p:blipFill>
            <a:blip r:embed="rId4" cstate="screen"/>
            <a:srcRect/>
            <a:stretch>
              <a:fillRect/>
            </a:stretch>
          </p:blipFill>
          <p:spPr bwMode="auto">
            <a:xfrm>
              <a:off x="1358385" y="2396612"/>
              <a:ext cx="1005840" cy="839585"/>
            </a:xfrm>
            <a:prstGeom prst="rect">
              <a:avLst/>
            </a:prstGeom>
            <a:noFill/>
          </p:spPr>
        </p:pic>
        <p:cxnSp>
          <p:nvCxnSpPr>
            <p:cNvPr id="91" name="Straight Arrow Connector 90"/>
            <p:cNvCxnSpPr/>
            <p:nvPr/>
          </p:nvCxnSpPr>
          <p:spPr>
            <a:xfrm flipV="1">
              <a:off x="838200" y="4191000"/>
              <a:ext cx="762000" cy="567812"/>
            </a:xfrm>
            <a:prstGeom prst="straightConnector1">
              <a:avLst/>
            </a:prstGeom>
            <a:ln w="19050">
              <a:solidFill>
                <a:schemeClr val="tx1"/>
              </a:solidFill>
              <a:prstDash val="sysDot"/>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rot="16200000" flipH="1">
              <a:off x="1594604" y="3543298"/>
              <a:ext cx="533402" cy="2"/>
            </a:xfrm>
            <a:prstGeom prst="straightConnector1">
              <a:avLst/>
            </a:prstGeom>
            <a:ln w="19050">
              <a:solidFill>
                <a:schemeClr val="tx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98" name="Right Arrow 97"/>
            <p:cNvSpPr/>
            <p:nvPr/>
          </p:nvSpPr>
          <p:spPr bwMode="auto">
            <a:xfrm>
              <a:off x="1981200" y="5334000"/>
              <a:ext cx="533400" cy="15240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rtl="0" fontAlgn="base">
                <a:spcBef>
                  <a:spcPct val="0"/>
                </a:spcBef>
                <a:spcAft>
                  <a:spcPct val="0"/>
                </a:spcAft>
              </a:pPr>
              <a:endParaRPr lang="en-US" sz="2300" kern="1200" dirty="0">
                <a:solidFill>
                  <a:srgbClr val="FFFFFF"/>
                </a:solidFill>
                <a:effectLst>
                  <a:outerShdw blurRad="38100" dist="38100" dir="2700000" algn="tl">
                    <a:srgbClr val="000000">
                      <a:alpha val="43137"/>
                    </a:srgbClr>
                  </a:outerShdw>
                </a:effectLst>
                <a:latin typeface="Segoe" pitchFamily="34" charset="0"/>
                <a:ea typeface="+mn-ea"/>
                <a:cs typeface="+mn-cs"/>
              </a:endParaRPr>
            </a:p>
          </p:txBody>
        </p:sp>
        <p:sp>
          <p:nvSpPr>
            <p:cNvPr id="104" name="Rectangle 103"/>
            <p:cNvSpPr/>
            <p:nvPr/>
          </p:nvSpPr>
          <p:spPr>
            <a:xfrm>
              <a:off x="2422926" y="2619284"/>
              <a:ext cx="873958" cy="253916"/>
            </a:xfrm>
            <a:prstGeom prst="rect">
              <a:avLst/>
            </a:prstGeom>
          </p:spPr>
          <p:txBody>
            <a:bodyPr wrap="none">
              <a:spAutoFit/>
            </a:bodyPr>
            <a:lstStyle/>
            <a:p>
              <a:pPr algn="ctr" defTabSz="914363" rtl="0"/>
              <a:r>
                <a:rPr lang="en-US" sz="1050" dirty="0">
                  <a:latin typeface="Segoe"/>
                </a:rPr>
                <a:t>E</a:t>
              </a:r>
              <a:r>
                <a:rPr lang="en-US" sz="1050" kern="1200" dirty="0" smtClean="0">
                  <a:latin typeface="Segoe"/>
                  <a:ea typeface="+mn-ea"/>
                  <a:cs typeface="+mn-cs"/>
                </a:rPr>
                <a:t>mail </a:t>
              </a:r>
              <a:r>
                <a:rPr lang="en-US" sz="1050" kern="1200" dirty="0">
                  <a:latin typeface="Segoe"/>
                  <a:ea typeface="+mn-ea"/>
                  <a:cs typeface="+mn-cs"/>
                </a:rPr>
                <a:t>Client</a:t>
              </a:r>
            </a:p>
          </p:txBody>
        </p:sp>
        <p:grpSp>
          <p:nvGrpSpPr>
            <p:cNvPr id="3" name="Group 105"/>
            <p:cNvGrpSpPr/>
            <p:nvPr/>
          </p:nvGrpSpPr>
          <p:grpSpPr>
            <a:xfrm>
              <a:off x="304800" y="4800600"/>
              <a:ext cx="1197764" cy="1625516"/>
              <a:chOff x="391257" y="4953000"/>
              <a:chExt cx="1197764" cy="1625516"/>
            </a:xfrm>
          </p:grpSpPr>
          <p:pic>
            <p:nvPicPr>
              <p:cNvPr id="46082" name="Picture 2" descr="\\eventsql\dvd\Online_ART\DVD_ART34\Artwork_Imagery\Icons - Illustrations\_WINDOWS SERVER ICONS\Hardware\Virtual Servers 2.png"/>
              <p:cNvPicPr>
                <a:picLocks noChangeAspect="1" noChangeArrowheads="1"/>
              </p:cNvPicPr>
              <p:nvPr/>
            </p:nvPicPr>
            <p:blipFill>
              <a:blip r:embed="rId5" cstate="print"/>
              <a:srcRect/>
              <a:stretch>
                <a:fillRect/>
              </a:stretch>
            </p:blipFill>
            <p:spPr bwMode="auto">
              <a:xfrm>
                <a:off x="564320" y="4953000"/>
                <a:ext cx="851638" cy="1390650"/>
              </a:xfrm>
              <a:prstGeom prst="rect">
                <a:avLst/>
              </a:prstGeom>
              <a:noFill/>
            </p:spPr>
          </p:pic>
          <p:sp>
            <p:nvSpPr>
              <p:cNvPr id="105" name="Rectangle 104"/>
              <p:cNvSpPr/>
              <p:nvPr/>
            </p:nvSpPr>
            <p:spPr>
              <a:xfrm>
                <a:off x="391257" y="6324600"/>
                <a:ext cx="1197764" cy="253916"/>
              </a:xfrm>
              <a:prstGeom prst="rect">
                <a:avLst/>
              </a:prstGeom>
            </p:spPr>
            <p:txBody>
              <a:bodyPr wrap="none">
                <a:spAutoFit/>
              </a:bodyPr>
              <a:lstStyle/>
              <a:p>
                <a:pPr algn="r" defTabSz="914363" rtl="0"/>
                <a:r>
                  <a:rPr lang="en-US" sz="1050" kern="1200" dirty="0">
                    <a:latin typeface="Segoe"/>
                    <a:ea typeface="+mn-ea"/>
                    <a:cs typeface="+mn-cs"/>
                  </a:rPr>
                  <a:t>Mailbox Server 1</a:t>
                </a:r>
              </a:p>
            </p:txBody>
          </p:sp>
        </p:grpSp>
        <p:grpSp>
          <p:nvGrpSpPr>
            <p:cNvPr id="4" name="Group 106"/>
            <p:cNvGrpSpPr/>
            <p:nvPr/>
          </p:nvGrpSpPr>
          <p:grpSpPr>
            <a:xfrm>
              <a:off x="2351945" y="4800600"/>
              <a:ext cx="1197764" cy="1625516"/>
              <a:chOff x="391259" y="4953000"/>
              <a:chExt cx="1197764" cy="1625516"/>
            </a:xfrm>
          </p:grpSpPr>
          <p:pic>
            <p:nvPicPr>
              <p:cNvPr id="108" name="Picture 2" descr="\\eventsql\dvd\Online_ART\DVD_ART34\Artwork_Imagery\Icons - Illustrations\_WINDOWS SERVER ICONS\Hardware\Virtual Servers 2.png"/>
              <p:cNvPicPr>
                <a:picLocks noChangeAspect="1" noChangeArrowheads="1"/>
              </p:cNvPicPr>
              <p:nvPr/>
            </p:nvPicPr>
            <p:blipFill>
              <a:blip r:embed="rId5" cstate="print"/>
              <a:srcRect/>
              <a:stretch>
                <a:fillRect/>
              </a:stretch>
            </p:blipFill>
            <p:spPr bwMode="auto">
              <a:xfrm>
                <a:off x="564320" y="4953000"/>
                <a:ext cx="851638" cy="1390650"/>
              </a:xfrm>
              <a:prstGeom prst="rect">
                <a:avLst/>
              </a:prstGeom>
              <a:noFill/>
            </p:spPr>
          </p:pic>
          <p:sp>
            <p:nvSpPr>
              <p:cNvPr id="109" name="Rectangle 108"/>
              <p:cNvSpPr/>
              <p:nvPr/>
            </p:nvSpPr>
            <p:spPr>
              <a:xfrm>
                <a:off x="391259" y="6324600"/>
                <a:ext cx="1197764" cy="253916"/>
              </a:xfrm>
              <a:prstGeom prst="rect">
                <a:avLst/>
              </a:prstGeom>
            </p:spPr>
            <p:txBody>
              <a:bodyPr wrap="none">
                <a:spAutoFit/>
              </a:bodyPr>
              <a:lstStyle/>
              <a:p>
                <a:pPr algn="r" defTabSz="914363" rtl="0"/>
                <a:r>
                  <a:rPr lang="en-US" sz="1050" kern="1200" dirty="0">
                    <a:latin typeface="Segoe"/>
                    <a:ea typeface="+mn-ea"/>
                    <a:cs typeface="+mn-cs"/>
                  </a:rPr>
                  <a:t>Mailbox Server 2</a:t>
                </a:r>
              </a:p>
            </p:txBody>
          </p:sp>
        </p:grpSp>
        <p:cxnSp>
          <p:nvCxnSpPr>
            <p:cNvPr id="112" name="Straight Arrow Connector 111"/>
            <p:cNvCxnSpPr/>
            <p:nvPr/>
          </p:nvCxnSpPr>
          <p:spPr>
            <a:xfrm flipH="1" flipV="1">
              <a:off x="2133600" y="4191000"/>
              <a:ext cx="762000" cy="567812"/>
            </a:xfrm>
            <a:prstGeom prst="straightConnector1">
              <a:avLst/>
            </a:prstGeom>
            <a:ln w="19050">
              <a:solidFill>
                <a:schemeClr val="tx1"/>
              </a:solidFill>
              <a:prstDash val="sysDot"/>
              <a:headEnd type="triangle"/>
              <a:tailEnd type="none"/>
            </a:ln>
          </p:spPr>
          <p:style>
            <a:lnRef idx="1">
              <a:schemeClr val="accent1"/>
            </a:lnRef>
            <a:fillRef idx="0">
              <a:schemeClr val="accent1"/>
            </a:fillRef>
            <a:effectRef idx="0">
              <a:schemeClr val="accent1"/>
            </a:effectRef>
            <a:fontRef idx="minor">
              <a:schemeClr val="tx1"/>
            </a:fontRef>
          </p:style>
        </p:cxnSp>
        <p:sp>
          <p:nvSpPr>
            <p:cNvPr id="103" name="Rectangle 102"/>
            <p:cNvSpPr/>
            <p:nvPr/>
          </p:nvSpPr>
          <p:spPr>
            <a:xfrm>
              <a:off x="1143000" y="4428696"/>
              <a:ext cx="1436611" cy="253916"/>
            </a:xfrm>
            <a:prstGeom prst="rect">
              <a:avLst/>
            </a:prstGeom>
          </p:spPr>
          <p:txBody>
            <a:bodyPr wrap="none">
              <a:spAutoFit/>
            </a:bodyPr>
            <a:lstStyle/>
            <a:p>
              <a:pPr algn="ctr" defTabSz="914363" rtl="0"/>
              <a:r>
                <a:rPr lang="en-US" sz="1050" kern="1200" dirty="0">
                  <a:latin typeface="Segoe"/>
                  <a:ea typeface="+mn-ea"/>
                  <a:cs typeface="+mn-cs"/>
                </a:rPr>
                <a:t>Client Access Server</a:t>
              </a:r>
            </a:p>
          </p:txBody>
        </p:sp>
        <p:pic>
          <p:nvPicPr>
            <p:cNvPr id="46083" name="Picture 3" descr="\\eventsql\dvd\Online_ART\DVD_ART34\Artwork_Imagery\Icons - Illustrations\_MSN ICONS\MSN icon envelope email mail letter.png"/>
            <p:cNvPicPr>
              <a:picLocks noChangeAspect="1" noChangeArrowheads="1"/>
            </p:cNvPicPr>
            <p:nvPr/>
          </p:nvPicPr>
          <p:blipFill>
            <a:blip r:embed="rId6" cstate="print"/>
            <a:srcRect/>
            <a:stretch>
              <a:fillRect/>
            </a:stretch>
          </p:blipFill>
          <p:spPr bwMode="auto">
            <a:xfrm>
              <a:off x="1371600" y="5166360"/>
              <a:ext cx="335601" cy="548640"/>
            </a:xfrm>
            <a:prstGeom prst="rect">
              <a:avLst/>
            </a:prstGeom>
            <a:noFill/>
          </p:spPr>
        </p:pic>
        <p:pic>
          <p:nvPicPr>
            <p:cNvPr id="114" name="Picture 3" descr="\\eventsql\dvd\Online_ART\DVD_ART34\Artwork_Imagery\Icons - Illustrations\_MSN ICONS\MSN icon envelope email mail letter.png"/>
            <p:cNvPicPr>
              <a:picLocks noChangeAspect="1" noChangeArrowheads="1"/>
            </p:cNvPicPr>
            <p:nvPr/>
          </p:nvPicPr>
          <p:blipFill>
            <a:blip r:embed="rId6" cstate="print"/>
            <a:srcRect/>
            <a:stretch>
              <a:fillRect/>
            </a:stretch>
          </p:blipFill>
          <p:spPr bwMode="auto">
            <a:xfrm>
              <a:off x="1508599" y="5288280"/>
              <a:ext cx="335601" cy="548640"/>
            </a:xfrm>
            <a:prstGeom prst="rect">
              <a:avLst/>
            </a:prstGeom>
            <a:noFill/>
          </p:spPr>
        </p:pic>
        <p:pic>
          <p:nvPicPr>
            <p:cNvPr id="115" name="Picture 3" descr="\\eventsql\dvd\Online_ART\DVD_ART34\Artwork_Imagery\Icons - Illustrations\_MSN ICONS\MSN icon envelope email mail letter.png"/>
            <p:cNvPicPr>
              <a:picLocks noChangeAspect="1" noChangeArrowheads="1"/>
            </p:cNvPicPr>
            <p:nvPr/>
          </p:nvPicPr>
          <p:blipFill>
            <a:blip r:embed="rId6" cstate="print"/>
            <a:srcRect/>
            <a:stretch>
              <a:fillRect/>
            </a:stretch>
          </p:blipFill>
          <p:spPr bwMode="auto">
            <a:xfrm>
              <a:off x="1645599" y="5410200"/>
              <a:ext cx="335601" cy="548640"/>
            </a:xfrm>
            <a:prstGeom prst="rect">
              <a:avLst/>
            </a:prstGeom>
            <a:noFill/>
          </p:spPr>
        </p:pic>
      </p:grpSp>
      <p:sp>
        <p:nvSpPr>
          <p:cNvPr id="23" name="Text Placeholder 70"/>
          <p:cNvSpPr txBox="1">
            <a:spLocks/>
          </p:cNvSpPr>
          <p:nvPr/>
        </p:nvSpPr>
        <p:spPr>
          <a:xfrm>
            <a:off x="3886200" y="2042279"/>
            <a:ext cx="4953000" cy="3767185"/>
          </a:xfrm>
          <a:prstGeom prst="rect">
            <a:avLst/>
          </a:prstGeom>
        </p:spPr>
        <p:txBody>
          <a:bodyPr vert="horz" wrap="square" lIns="0" tIns="0" rIns="0" bIns="0" rtlCol="0">
            <a:spAutoFit/>
          </a:bodyPr>
          <a:lstStyle/>
          <a:p>
            <a:pPr marL="396875" indent="-287338">
              <a:spcBef>
                <a:spcPct val="20000"/>
              </a:spcBef>
              <a:buClr>
                <a:schemeClr val="bg1">
                  <a:lumMod val="50000"/>
                </a:schemeClr>
              </a:buClr>
              <a:buSzPct val="125000"/>
              <a:buFont typeface="Arial" pitchFamily="34" charset="0"/>
              <a:buChar char="•"/>
              <a:defRPr/>
            </a:pPr>
            <a:r>
              <a:rPr lang="en-US" sz="2400" dirty="0">
                <a:gradFill>
                  <a:gsLst>
                    <a:gs pos="0">
                      <a:schemeClr val="tx1"/>
                    </a:gs>
                    <a:gs pos="100000">
                      <a:schemeClr val="tx1"/>
                    </a:gs>
                  </a:gsLst>
                  <a:lin ang="5400000" scaled="0"/>
                </a:gradFill>
              </a:rPr>
              <a:t>Users remain online while their mailboxes are moved between servers</a:t>
            </a:r>
          </a:p>
          <a:p>
            <a:pPr marL="801688" lvl="1" indent="-282575" defTabSz="914363">
              <a:spcBef>
                <a:spcPct val="20000"/>
              </a:spcBef>
              <a:buClr>
                <a:srgbClr val="777777"/>
              </a:buClr>
              <a:buSzPct val="130000"/>
              <a:buFont typeface="Segoe" pitchFamily="34" charset="0"/>
              <a:buChar char="−"/>
            </a:pPr>
            <a:r>
              <a:rPr lang="en-US" sz="2000" dirty="0"/>
              <a:t>Sending messages</a:t>
            </a:r>
          </a:p>
          <a:p>
            <a:pPr marL="801688" lvl="1" indent="-282575" defTabSz="914363">
              <a:spcBef>
                <a:spcPct val="20000"/>
              </a:spcBef>
              <a:buClr>
                <a:srgbClr val="777777"/>
              </a:buClr>
              <a:buSzPct val="130000"/>
              <a:buFont typeface="Segoe" pitchFamily="34" charset="0"/>
              <a:buChar char="−"/>
            </a:pPr>
            <a:r>
              <a:rPr lang="en-US" sz="2000" dirty="0"/>
              <a:t>Receiving messages</a:t>
            </a:r>
          </a:p>
          <a:p>
            <a:pPr marL="801688" lvl="1" indent="-282575" defTabSz="914363">
              <a:spcBef>
                <a:spcPct val="20000"/>
              </a:spcBef>
              <a:buClr>
                <a:srgbClr val="777777"/>
              </a:buClr>
              <a:buSzPct val="130000"/>
              <a:buFont typeface="Segoe" pitchFamily="34" charset="0"/>
              <a:buChar char="−"/>
            </a:pPr>
            <a:r>
              <a:rPr lang="en-US" sz="2000" dirty="0"/>
              <a:t>Accessing entire </a:t>
            </a:r>
            <a:r>
              <a:rPr lang="en-US" sz="2000" dirty="0" smtClean="0"/>
              <a:t>mailbox</a:t>
            </a:r>
          </a:p>
          <a:p>
            <a:pPr marL="396875" indent="-287338">
              <a:spcBef>
                <a:spcPct val="20000"/>
              </a:spcBef>
              <a:buClr>
                <a:schemeClr val="bg1">
                  <a:lumMod val="50000"/>
                </a:schemeClr>
              </a:buClr>
              <a:buSzPct val="125000"/>
              <a:buFont typeface="Arial" pitchFamily="34" charset="0"/>
              <a:buChar char="•"/>
              <a:defRPr/>
            </a:pPr>
            <a:r>
              <a:rPr lang="en-US" sz="2400" dirty="0" smtClean="0">
                <a:gradFill>
                  <a:gsLst>
                    <a:gs pos="0">
                      <a:schemeClr val="tx1"/>
                    </a:gs>
                    <a:gs pos="100000">
                      <a:schemeClr val="tx1"/>
                    </a:gs>
                  </a:gsLst>
                  <a:lin ang="5400000" scaled="0"/>
                </a:gradFill>
              </a:rPr>
              <a:t>Administrators </a:t>
            </a:r>
            <a:r>
              <a:rPr lang="en-US" sz="2400" dirty="0">
                <a:gradFill>
                  <a:gsLst>
                    <a:gs pos="0">
                      <a:schemeClr val="tx1"/>
                    </a:gs>
                    <a:gs pos="100000">
                      <a:schemeClr val="tx1"/>
                    </a:gs>
                  </a:gsLst>
                  <a:lin ang="5400000" scaled="0"/>
                </a:gradFill>
              </a:rPr>
              <a:t>can perform migration and maintenance during regular </a:t>
            </a:r>
            <a:r>
              <a:rPr lang="en-US" sz="2400" dirty="0" smtClean="0">
                <a:gradFill>
                  <a:gsLst>
                    <a:gs pos="0">
                      <a:schemeClr val="tx1"/>
                    </a:gs>
                    <a:gs pos="100000">
                      <a:schemeClr val="tx1"/>
                    </a:gs>
                  </a:gsLst>
                  <a:lin ang="5400000" scaled="0"/>
                </a:gradFill>
              </a:rPr>
              <a:t>hours</a:t>
            </a:r>
          </a:p>
          <a:p>
            <a:pPr algn="l" defTabSz="914363" rtl="0">
              <a:spcBef>
                <a:spcPct val="20000"/>
              </a:spcBef>
              <a:defRPr/>
            </a:pPr>
            <a:endParaRPr lang="en-US" sz="2000" kern="1200" dirty="0">
              <a:latin typeface="Segoe"/>
              <a:ea typeface="+mn-ea"/>
              <a:cs typeface="+mn-cs"/>
            </a:endParaRPr>
          </a:p>
        </p:txBody>
      </p:sp>
      <p:sp>
        <p:nvSpPr>
          <p:cNvPr id="27" name="Rectangle 26"/>
          <p:cNvSpPr/>
          <p:nvPr/>
        </p:nvSpPr>
        <p:spPr>
          <a:xfrm>
            <a:off x="737334" y="1069210"/>
            <a:ext cx="7659414" cy="867930"/>
          </a:xfrm>
          <a:prstGeom prst="rect">
            <a:avLst/>
          </a:prstGeom>
        </p:spPr>
        <p:txBody>
          <a:bodyPr wrap="square">
            <a:spAutoFit/>
          </a:bodyPr>
          <a:lstStyle/>
          <a:p>
            <a:pPr algn="ctr">
              <a:lnSpc>
                <a:spcPct val="90000"/>
              </a:lnSpc>
              <a:spcBef>
                <a:spcPct val="20000"/>
              </a:spcBef>
              <a:defRPr/>
            </a:pPr>
            <a:r>
              <a:rPr lang="en-US" sz="2800" b="1" dirty="0" smtClean="0">
                <a:gradFill>
                  <a:gsLst>
                    <a:gs pos="0">
                      <a:schemeClr val="tx1">
                        <a:lumMod val="95000"/>
                        <a:lumOff val="5000"/>
                      </a:schemeClr>
                    </a:gs>
                    <a:gs pos="100000">
                      <a:schemeClr val="tx1">
                        <a:lumMod val="65000"/>
                        <a:lumOff val="35000"/>
                      </a:schemeClr>
                    </a:gs>
                  </a:gsLst>
                  <a:lin ang="5400000" scaled="0"/>
                </a:gradFill>
                <a:latin typeface="Segoe"/>
                <a:cs typeface="Segoe UI" pitchFamily="34" charset="0"/>
              </a:rPr>
              <a:t>Keep your users productive during mailbox moves and maintenance</a:t>
            </a:r>
          </a:p>
        </p:txBody>
      </p:sp>
      <p:sp>
        <p:nvSpPr>
          <p:cNvPr id="30" name="Title 42"/>
          <p:cNvSpPr>
            <a:spLocks noGrp="1"/>
          </p:cNvSpPr>
          <p:nvPr>
            <p:ph type="title"/>
          </p:nvPr>
        </p:nvSpPr>
        <p:spPr>
          <a:xfrm>
            <a:off x="314325" y="257175"/>
            <a:ext cx="8382000" cy="664797"/>
          </a:xfrm>
        </p:spPr>
        <p:txBody>
          <a:bodyPr/>
          <a:lstStyle/>
          <a:p>
            <a:r>
              <a:rPr lang="en-US" dirty="0"/>
              <a:t>Continuous Availability</a:t>
            </a:r>
          </a:p>
        </p:txBody>
      </p:sp>
    </p:spTree>
  </p:cSld>
  <p:clrMapOvr>
    <a:masterClrMapping/>
  </p:clrMapOvr>
  <p:transition advTm="78421">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 Same Side Corner Rectangle 28"/>
          <p:cNvSpPr/>
          <p:nvPr/>
        </p:nvSpPr>
        <p:spPr bwMode="auto">
          <a:xfrm>
            <a:off x="735874" y="2254284"/>
            <a:ext cx="2286000" cy="4672584"/>
          </a:xfrm>
          <a:prstGeom prst="round2SameRect">
            <a:avLst>
              <a:gd name="adj1" fmla="val 12098"/>
              <a:gd name="adj2" fmla="val 0"/>
            </a:avLst>
          </a:prstGeom>
          <a:gradFill flip="none" rotWithShape="1">
            <a:gsLst>
              <a:gs pos="0">
                <a:srgbClr val="B64506"/>
              </a:gs>
              <a:gs pos="25000">
                <a:srgbClr val="CB790B"/>
              </a:gs>
              <a:gs pos="80000">
                <a:srgbClr val="FA9B00"/>
              </a:gs>
              <a:gs pos="100000">
                <a:srgbClr val="FFC971">
                  <a:alpha val="18000"/>
                </a:srgbClr>
              </a:gs>
            </a:gsLst>
            <a:lin ang="5400000" scaled="1"/>
            <a:tileRect/>
          </a:gradFill>
          <a:ln>
            <a:headEnd type="none" w="med" len="med"/>
            <a:tailEnd type="none" w="med" len="med"/>
          </a:ln>
          <a:effectLst>
            <a:outerShdw blurRad="101600" dist="635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t" anchorCtr="0" compatLnSpc="1">
            <a:prstTxWarp prst="textNoShape">
              <a:avLst/>
            </a:prstTxWarp>
          </a:bodyPr>
          <a:lstStyle/>
          <a:p>
            <a:pPr algn="ctr" fontAlgn="base">
              <a:lnSpc>
                <a:spcPct val="90000"/>
              </a:lnSpc>
              <a:spcBef>
                <a:spcPct val="20000"/>
              </a:spcBef>
              <a:spcAft>
                <a:spcPct val="0"/>
              </a:spcAft>
              <a:defRPr/>
            </a:pPr>
            <a:r>
              <a:rPr lang="en-US" altLang="zh-CN" dirty="0" smtClean="0">
                <a:gradFill>
                  <a:gsLst>
                    <a:gs pos="0">
                      <a:schemeClr val="bg1"/>
                    </a:gs>
                    <a:gs pos="100000">
                      <a:schemeClr val="bg1"/>
                    </a:gs>
                  </a:gsLst>
                  <a:lin ang="13500000" scaled="1"/>
                </a:gradFill>
                <a:latin typeface="Segoe" pitchFamily="34" charset="0"/>
              </a:rPr>
              <a:t>Compliance Officer</a:t>
            </a:r>
          </a:p>
        </p:txBody>
      </p:sp>
      <p:sp>
        <p:nvSpPr>
          <p:cNvPr id="30" name="Round Same Side Corner Rectangle 29"/>
          <p:cNvSpPr/>
          <p:nvPr/>
        </p:nvSpPr>
        <p:spPr bwMode="auto">
          <a:xfrm>
            <a:off x="3429000" y="2253242"/>
            <a:ext cx="2286000" cy="4674669"/>
          </a:xfrm>
          <a:prstGeom prst="round2SameRect">
            <a:avLst>
              <a:gd name="adj1" fmla="val 12098"/>
              <a:gd name="adj2" fmla="val 0"/>
            </a:avLst>
          </a:prstGeom>
          <a:gradFill flip="none" rotWithShape="1">
            <a:gsLst>
              <a:gs pos="0">
                <a:srgbClr val="1B396B"/>
              </a:gs>
              <a:gs pos="25000">
                <a:schemeClr val="accent2">
                  <a:lumMod val="75000"/>
                </a:schemeClr>
              </a:gs>
              <a:gs pos="80000">
                <a:schemeClr val="accent2"/>
              </a:gs>
              <a:gs pos="100000">
                <a:srgbClr val="5C9EE6">
                  <a:alpha val="18000"/>
                </a:srgbClr>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t" anchorCtr="0" compatLnSpc="1">
            <a:prstTxWarp prst="textNoShape">
              <a:avLst/>
            </a:prstTxWarp>
          </a:bodyPr>
          <a:lstStyle/>
          <a:p>
            <a:pPr indent="-290513" algn="ctr" defTabSz="914099" fontAlgn="base">
              <a:lnSpc>
                <a:spcPct val="85000"/>
              </a:lnSpc>
              <a:spcBef>
                <a:spcPct val="0"/>
              </a:spcBef>
              <a:spcAft>
                <a:spcPct val="0"/>
              </a:spcAft>
              <a:defRPr/>
            </a:pPr>
            <a:r>
              <a:rPr lang="en-US" altLang="zh-CN" dirty="0">
                <a:gradFill>
                  <a:gsLst>
                    <a:gs pos="0">
                      <a:schemeClr val="bg1"/>
                    </a:gs>
                    <a:gs pos="100000">
                      <a:schemeClr val="bg1"/>
                    </a:gs>
                  </a:gsLst>
                  <a:lin ang="13500000" scaled="1"/>
                </a:gradFill>
                <a:latin typeface="Segoe Semibold" pitchFamily="34" charset="0"/>
              </a:rPr>
              <a:t> </a:t>
            </a:r>
            <a:r>
              <a:rPr lang="en-US" altLang="zh-CN" dirty="0" smtClean="0">
                <a:gradFill>
                  <a:gsLst>
                    <a:gs pos="0">
                      <a:schemeClr val="bg1"/>
                    </a:gs>
                    <a:gs pos="100000">
                      <a:schemeClr val="bg1"/>
                    </a:gs>
                  </a:gsLst>
                  <a:lin ang="13500000" scaled="1"/>
                </a:gradFill>
                <a:latin typeface="Segoe" pitchFamily="34" charset="0"/>
              </a:rPr>
              <a:t>Human Resources</a:t>
            </a:r>
            <a:r>
              <a:rPr lang="en-US" altLang="zh-CN" dirty="0">
                <a:gradFill>
                  <a:gsLst>
                    <a:gs pos="0">
                      <a:schemeClr val="bg1"/>
                    </a:gs>
                    <a:gs pos="100000">
                      <a:schemeClr val="bg1"/>
                    </a:gs>
                  </a:gsLst>
                  <a:lin ang="13500000" scaled="1"/>
                </a:gradFill>
                <a:latin typeface="Segoe Semibold" pitchFamily="34" charset="0"/>
              </a:rPr>
              <a:t/>
            </a:r>
            <a:br>
              <a:rPr lang="en-US" altLang="zh-CN" dirty="0">
                <a:gradFill>
                  <a:gsLst>
                    <a:gs pos="0">
                      <a:schemeClr val="bg1"/>
                    </a:gs>
                    <a:gs pos="100000">
                      <a:schemeClr val="bg1"/>
                    </a:gs>
                  </a:gsLst>
                  <a:lin ang="13500000" scaled="1"/>
                </a:gradFill>
                <a:latin typeface="Segoe Semibold" pitchFamily="34" charset="0"/>
              </a:rPr>
            </a:br>
            <a:endParaRPr lang="en-US" altLang="zh-CN" dirty="0">
              <a:gradFill>
                <a:gsLst>
                  <a:gs pos="0">
                    <a:schemeClr val="bg1"/>
                  </a:gs>
                  <a:gs pos="100000">
                    <a:schemeClr val="bg1"/>
                  </a:gs>
                </a:gsLst>
                <a:lin ang="13500000" scaled="1"/>
              </a:gradFill>
              <a:latin typeface="Segoe Semibold" pitchFamily="34" charset="0"/>
            </a:endParaRPr>
          </a:p>
          <a:p>
            <a:pPr algn="ctr" defTabSz="914099" fontAlgn="base">
              <a:lnSpc>
                <a:spcPct val="85000"/>
              </a:lnSpc>
              <a:spcBef>
                <a:spcPct val="0"/>
              </a:spcBef>
              <a:spcAft>
                <a:spcPct val="0"/>
              </a:spcAft>
              <a:buFont typeface="Arial" pitchFamily="34" charset="0"/>
              <a:buChar char="•"/>
              <a:defRPr/>
            </a:pPr>
            <a:endParaRPr lang="en-US" altLang="zh-CN" dirty="0">
              <a:gradFill>
                <a:gsLst>
                  <a:gs pos="0">
                    <a:schemeClr val="bg1"/>
                  </a:gs>
                  <a:gs pos="100000">
                    <a:schemeClr val="bg1"/>
                  </a:gs>
                </a:gsLst>
                <a:lin ang="13500000" scaled="1"/>
              </a:gradFill>
              <a:latin typeface="Segoe Semibold" pitchFamily="34" charset="0"/>
            </a:endParaRPr>
          </a:p>
          <a:p>
            <a:pPr indent="-290513" algn="ctr" defTabSz="914099" fontAlgn="base">
              <a:lnSpc>
                <a:spcPct val="85000"/>
              </a:lnSpc>
              <a:spcBef>
                <a:spcPct val="0"/>
              </a:spcBef>
              <a:spcAft>
                <a:spcPct val="0"/>
              </a:spcAft>
              <a:defRPr/>
            </a:pPr>
            <a:endParaRPr lang="en-US" altLang="zh-CN" dirty="0">
              <a:gradFill>
                <a:gsLst>
                  <a:gs pos="0">
                    <a:schemeClr val="bg1"/>
                  </a:gs>
                  <a:gs pos="100000">
                    <a:schemeClr val="bg1"/>
                  </a:gs>
                </a:gsLst>
                <a:lin ang="13500000" scaled="1"/>
              </a:gradFill>
              <a:latin typeface="Segoe Semibold" pitchFamily="34" charset="0"/>
            </a:endParaRPr>
          </a:p>
        </p:txBody>
      </p:sp>
      <p:sp>
        <p:nvSpPr>
          <p:cNvPr id="31" name="Round Same Side Corner Rectangle 30"/>
          <p:cNvSpPr/>
          <p:nvPr/>
        </p:nvSpPr>
        <p:spPr bwMode="auto">
          <a:xfrm>
            <a:off x="6069874" y="2254284"/>
            <a:ext cx="2286000" cy="4672584"/>
          </a:xfrm>
          <a:prstGeom prst="round2SameRect">
            <a:avLst>
              <a:gd name="adj1" fmla="val 12098"/>
              <a:gd name="adj2" fmla="val 0"/>
            </a:avLst>
          </a:prstGeom>
          <a:gradFill flip="none" rotWithShape="1">
            <a:gsLst>
              <a:gs pos="0">
                <a:schemeClr val="accent3">
                  <a:lumMod val="50000"/>
                </a:schemeClr>
              </a:gs>
              <a:gs pos="25000">
                <a:schemeClr val="accent3">
                  <a:lumMod val="75000"/>
                </a:schemeClr>
              </a:gs>
              <a:gs pos="80000">
                <a:schemeClr val="accent3"/>
              </a:gs>
              <a:gs pos="100000">
                <a:schemeClr val="accent3">
                  <a:lumMod val="60000"/>
                  <a:lumOff val="40000"/>
                  <a:alpha val="18000"/>
                </a:schemeClr>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t" anchorCtr="0" compatLnSpc="1">
            <a:prstTxWarp prst="textNoShape">
              <a:avLst/>
            </a:prstTxWarp>
          </a:bodyPr>
          <a:lstStyle/>
          <a:p>
            <a:pPr marL="0" lvl="1" indent="-342900" algn="ctr" defTabSz="914099" fontAlgn="base">
              <a:lnSpc>
                <a:spcPct val="85000"/>
              </a:lnSpc>
              <a:spcBef>
                <a:spcPct val="0"/>
              </a:spcBef>
              <a:spcAft>
                <a:spcPct val="0"/>
              </a:spcAft>
              <a:buClr>
                <a:srgbClr val="FFFF99"/>
              </a:buClr>
              <a:buSzPct val="80000"/>
              <a:tabLst>
                <a:tab pos="424590" algn="l"/>
              </a:tabLst>
              <a:defRPr/>
            </a:pPr>
            <a:r>
              <a:rPr lang="en-US" altLang="zh-CN" dirty="0" smtClean="0">
                <a:gradFill>
                  <a:gsLst>
                    <a:gs pos="0">
                      <a:schemeClr val="bg1"/>
                    </a:gs>
                    <a:gs pos="100000">
                      <a:schemeClr val="bg1"/>
                    </a:gs>
                  </a:gsLst>
                  <a:lin ang="13500000" scaled="1"/>
                </a:gradFill>
                <a:latin typeface="Segoe" pitchFamily="34" charset="0"/>
              </a:rPr>
              <a:t>Help Desk Staff</a:t>
            </a:r>
          </a:p>
          <a:p>
            <a:pPr marL="0" lvl="1" indent="-342900" algn="ctr" defTabSz="914099" fontAlgn="base">
              <a:lnSpc>
                <a:spcPct val="85000"/>
              </a:lnSpc>
              <a:spcBef>
                <a:spcPct val="0"/>
              </a:spcBef>
              <a:spcAft>
                <a:spcPct val="0"/>
              </a:spcAft>
              <a:buClr>
                <a:srgbClr val="FFFF99"/>
              </a:buClr>
              <a:buSzPct val="80000"/>
              <a:tabLst>
                <a:tab pos="424590" algn="l"/>
              </a:tabLst>
              <a:defRPr/>
            </a:pPr>
            <a:endParaRPr lang="en-US" altLang="zh-CN" dirty="0">
              <a:gradFill>
                <a:gsLst>
                  <a:gs pos="0">
                    <a:schemeClr val="bg1"/>
                  </a:gs>
                  <a:gs pos="100000">
                    <a:schemeClr val="bg1"/>
                  </a:gs>
                </a:gsLst>
                <a:lin ang="13500000" scaled="1"/>
              </a:gradFill>
              <a:latin typeface="Segoe Semibold" pitchFamily="34" charset="0"/>
            </a:endParaRPr>
          </a:p>
        </p:txBody>
      </p:sp>
      <p:sp>
        <p:nvSpPr>
          <p:cNvPr id="2" name="Title 1"/>
          <p:cNvSpPr>
            <a:spLocks noGrp="1"/>
          </p:cNvSpPr>
          <p:nvPr>
            <p:ph type="title"/>
          </p:nvPr>
        </p:nvSpPr>
        <p:spPr/>
        <p:txBody>
          <a:bodyPr/>
          <a:lstStyle/>
          <a:p>
            <a:r>
              <a:rPr lang="en-US" dirty="0" smtClean="0"/>
              <a:t>Simplify Administration</a:t>
            </a:r>
            <a:endParaRPr lang="en-US" dirty="0"/>
          </a:p>
        </p:txBody>
      </p:sp>
      <p:pic>
        <p:nvPicPr>
          <p:cNvPr id="18" name="Picture 6" descr="C:\Program Files\Microsoft Resource DVD Artwork\DVD_ART\Artwork_Imagery\Photos_for_PPT\Soft-edge_photos\FY06 Brand - Ultra Mobile PC\Ultra Mobile PC 06 Samsung 4.png"/>
          <p:cNvPicPr>
            <a:picLocks noChangeAspect="1" noChangeArrowheads="1"/>
          </p:cNvPicPr>
          <p:nvPr/>
        </p:nvPicPr>
        <p:blipFill>
          <a:blip r:embed="rId3" cstate="email"/>
          <a:srcRect/>
          <a:stretch>
            <a:fillRect/>
          </a:stretch>
        </p:blipFill>
        <p:spPr bwMode="auto">
          <a:xfrm>
            <a:off x="1169961" y="2703164"/>
            <a:ext cx="1421072" cy="2743200"/>
          </a:xfrm>
          <a:prstGeom prst="rect">
            <a:avLst/>
          </a:prstGeom>
          <a:noFill/>
        </p:spPr>
      </p:pic>
      <p:pic>
        <p:nvPicPr>
          <p:cNvPr id="19" name="Picture 5" descr="\\eventsql\dvd27\Clip_Installer\DVD_ART\Artwork_Imagery\Photos_for_PPT\Soft-edge_photos\FY08 Office 2008 for Mac\MacBU07_Eileen01.png"/>
          <p:cNvPicPr>
            <a:picLocks noChangeAspect="1" noChangeArrowheads="1"/>
          </p:cNvPicPr>
          <p:nvPr/>
        </p:nvPicPr>
        <p:blipFill>
          <a:blip r:embed="rId4" cstate="email"/>
          <a:stretch>
            <a:fillRect/>
          </a:stretch>
        </p:blipFill>
        <p:spPr bwMode="auto">
          <a:xfrm>
            <a:off x="3711836" y="2779364"/>
            <a:ext cx="1666875" cy="2743200"/>
          </a:xfrm>
          <a:prstGeom prst="rect">
            <a:avLst/>
          </a:prstGeom>
          <a:noFill/>
          <a:ln>
            <a:noFill/>
          </a:ln>
          <a:effectLst>
            <a:softEdge rad="63500"/>
          </a:effectLst>
        </p:spPr>
      </p:pic>
      <p:sp>
        <p:nvSpPr>
          <p:cNvPr id="22" name="Rounded Rectangle 21"/>
          <p:cNvSpPr/>
          <p:nvPr/>
        </p:nvSpPr>
        <p:spPr bwMode="auto">
          <a:xfrm>
            <a:off x="784310" y="5326049"/>
            <a:ext cx="2209799" cy="1282146"/>
          </a:xfrm>
          <a:prstGeom prst="roundRect">
            <a:avLst/>
          </a:prstGeom>
          <a:gradFill flip="none" rotWithShape="1">
            <a:gsLst>
              <a:gs pos="0">
                <a:srgbClr val="B64506"/>
              </a:gs>
              <a:gs pos="25000">
                <a:srgbClr val="CB790B"/>
              </a:gs>
              <a:gs pos="80000">
                <a:srgbClr val="FA9B00"/>
              </a:gs>
              <a:gs pos="100000">
                <a:srgbClr val="FFC971"/>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marR="0" lvl="0" indent="0" algn="ctr" defTabSz="914099" fontAlgn="base">
              <a:lnSpc>
                <a:spcPct val="85000"/>
              </a:lnSpc>
              <a:spcBef>
                <a:spcPct val="0"/>
              </a:spcBef>
              <a:spcAft>
                <a:spcPct val="0"/>
              </a:spcAft>
              <a:buClrTx/>
              <a:buSzTx/>
              <a:buFontTx/>
              <a:buNone/>
              <a:tabLst/>
              <a:defRPr/>
            </a:pPr>
            <a:r>
              <a:rPr lang="en-US" dirty="0" smtClean="0">
                <a:gradFill>
                  <a:gsLst>
                    <a:gs pos="0">
                      <a:srgbClr val="FFFFFF"/>
                    </a:gs>
                    <a:gs pos="100000">
                      <a:srgbClr val="FFFFFF"/>
                    </a:gs>
                  </a:gsLst>
                  <a:lin ang="13500000" scaled="1"/>
                </a:gradFill>
                <a:latin typeface="+mj-lt"/>
                <a:ea typeface="+mn-ea"/>
                <a:cs typeface="+mn-cs"/>
              </a:rPr>
              <a:t>Conduct multi-mailbox searches for e-Discovery</a:t>
            </a:r>
          </a:p>
        </p:txBody>
      </p:sp>
      <p:sp>
        <p:nvSpPr>
          <p:cNvPr id="23" name="Rounded Rectangle 22"/>
          <p:cNvSpPr/>
          <p:nvPr/>
        </p:nvSpPr>
        <p:spPr bwMode="auto">
          <a:xfrm>
            <a:off x="3477738" y="5326049"/>
            <a:ext cx="2209799" cy="1282146"/>
          </a:xfrm>
          <a:prstGeom prst="roundRect">
            <a:avLst/>
          </a:prstGeom>
          <a:gradFill flip="none" rotWithShape="1">
            <a:gsLst>
              <a:gs pos="0">
                <a:srgbClr val="1B396B"/>
              </a:gs>
              <a:gs pos="25000">
                <a:schemeClr val="accent2">
                  <a:lumMod val="75000"/>
                </a:schemeClr>
              </a:gs>
              <a:gs pos="80000">
                <a:schemeClr val="accent2"/>
              </a:gs>
              <a:gs pos="100000">
                <a:srgbClr val="5C9EE6"/>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marR="0" lvl="0" indent="0" algn="ctr" defTabSz="914099" fontAlgn="base">
              <a:lnSpc>
                <a:spcPct val="85000"/>
              </a:lnSpc>
              <a:spcBef>
                <a:spcPct val="0"/>
              </a:spcBef>
              <a:spcAft>
                <a:spcPct val="0"/>
              </a:spcAft>
              <a:buClrTx/>
              <a:buSzTx/>
              <a:buFontTx/>
              <a:buNone/>
              <a:tabLst/>
              <a:defRPr/>
            </a:pPr>
            <a:r>
              <a:rPr lang="en-US" dirty="0" smtClean="0">
                <a:gradFill>
                  <a:gsLst>
                    <a:gs pos="0">
                      <a:srgbClr val="FFFFFF"/>
                    </a:gs>
                    <a:gs pos="100000">
                      <a:srgbClr val="FFFFFF"/>
                    </a:gs>
                  </a:gsLst>
                  <a:lin ang="13500000" scaled="1"/>
                </a:gradFill>
                <a:latin typeface="+mj-lt"/>
                <a:ea typeface="+mn-ea"/>
                <a:cs typeface="+mn-cs"/>
              </a:rPr>
              <a:t>Update employee information in company directory</a:t>
            </a:r>
          </a:p>
        </p:txBody>
      </p:sp>
      <p:pic>
        <p:nvPicPr>
          <p:cNvPr id="25" name="Picture 24" descr="woman in dataceter.png"/>
          <p:cNvPicPr>
            <a:picLocks noChangeAspect="1"/>
          </p:cNvPicPr>
          <p:nvPr/>
        </p:nvPicPr>
        <p:blipFill>
          <a:blip r:embed="rId5" cstate="email"/>
          <a:srcRect/>
          <a:stretch>
            <a:fillRect/>
          </a:stretch>
        </p:blipFill>
        <p:spPr>
          <a:xfrm>
            <a:off x="6437104" y="2737454"/>
            <a:ext cx="1553957" cy="2708910"/>
          </a:xfrm>
          <a:prstGeom prst="rect">
            <a:avLst/>
          </a:prstGeom>
          <a:effectLst>
            <a:softEdge rad="31750"/>
          </a:effectLst>
        </p:spPr>
      </p:pic>
      <p:sp>
        <p:nvSpPr>
          <p:cNvPr id="27" name="Rounded Rectangle 26"/>
          <p:cNvSpPr/>
          <p:nvPr/>
        </p:nvSpPr>
        <p:spPr bwMode="auto">
          <a:xfrm>
            <a:off x="6122506" y="5339303"/>
            <a:ext cx="2209799" cy="1282146"/>
          </a:xfrm>
          <a:prstGeom prst="roundRect">
            <a:avLst/>
          </a:prstGeom>
          <a:gradFill flip="none" rotWithShape="1">
            <a:gsLst>
              <a:gs pos="0">
                <a:schemeClr val="accent3">
                  <a:lumMod val="50000"/>
                </a:schemeClr>
              </a:gs>
              <a:gs pos="25000">
                <a:schemeClr val="accent3">
                  <a:lumMod val="75000"/>
                </a:schemeClr>
              </a:gs>
              <a:gs pos="80000">
                <a:schemeClr val="accent3"/>
              </a:gs>
              <a:gs pos="100000">
                <a:schemeClr val="accent3">
                  <a:lumMod val="60000"/>
                  <a:lumOff val="40000"/>
                  <a:alpha val="69000"/>
                </a:schemeClr>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marR="0" lvl="0" indent="0" algn="ctr" defTabSz="914099" fontAlgn="base">
              <a:lnSpc>
                <a:spcPct val="85000"/>
              </a:lnSpc>
              <a:spcBef>
                <a:spcPct val="0"/>
              </a:spcBef>
              <a:spcAft>
                <a:spcPct val="0"/>
              </a:spcAft>
              <a:buClrTx/>
              <a:buSzTx/>
              <a:buFontTx/>
              <a:buNone/>
              <a:tabLst/>
              <a:defRPr/>
            </a:pPr>
            <a:r>
              <a:rPr lang="en-US" dirty="0" smtClean="0">
                <a:gradFill>
                  <a:gsLst>
                    <a:gs pos="0">
                      <a:srgbClr val="FFFFFF"/>
                    </a:gs>
                    <a:gs pos="100000">
                      <a:srgbClr val="FFFFFF"/>
                    </a:gs>
                  </a:gsLst>
                  <a:lin ang="13500000" scaled="1"/>
                </a:gradFill>
                <a:latin typeface="+mj-lt"/>
                <a:ea typeface="+mn-ea"/>
                <a:cs typeface="+mn-cs"/>
              </a:rPr>
              <a:t>Manage mailbox quotas </a:t>
            </a:r>
          </a:p>
        </p:txBody>
      </p:sp>
      <p:sp>
        <p:nvSpPr>
          <p:cNvPr id="28" name="Rectangle 27"/>
          <p:cNvSpPr/>
          <p:nvPr/>
        </p:nvSpPr>
        <p:spPr>
          <a:xfrm>
            <a:off x="739794" y="1069210"/>
            <a:ext cx="7659414" cy="867930"/>
          </a:xfrm>
          <a:prstGeom prst="rect">
            <a:avLst/>
          </a:prstGeom>
        </p:spPr>
        <p:txBody>
          <a:bodyPr wrap="square">
            <a:spAutoFit/>
          </a:bodyPr>
          <a:lstStyle/>
          <a:p>
            <a:pPr algn="ctr">
              <a:lnSpc>
                <a:spcPct val="90000"/>
              </a:lnSpc>
              <a:spcBef>
                <a:spcPct val="20000"/>
              </a:spcBef>
              <a:defRPr/>
            </a:pPr>
            <a:r>
              <a:rPr lang="en-US" sz="2800" b="1" dirty="0" smtClean="0">
                <a:gradFill>
                  <a:gsLst>
                    <a:gs pos="0">
                      <a:schemeClr val="tx1">
                        <a:lumMod val="95000"/>
                        <a:lumOff val="5000"/>
                      </a:schemeClr>
                    </a:gs>
                    <a:gs pos="100000">
                      <a:schemeClr val="tx1">
                        <a:lumMod val="65000"/>
                        <a:lumOff val="35000"/>
                      </a:schemeClr>
                    </a:gs>
                  </a:gsLst>
                  <a:lin ang="5400000" scaled="0"/>
                </a:gradFill>
                <a:latin typeface="Segoe"/>
                <a:cs typeface="Segoe UI" pitchFamily="34" charset="0"/>
              </a:rPr>
              <a:t>Delegate specific tasks to specialist users </a:t>
            </a:r>
            <a:br>
              <a:rPr lang="en-US" sz="2800" b="1" dirty="0" smtClean="0">
                <a:gradFill>
                  <a:gsLst>
                    <a:gs pos="0">
                      <a:schemeClr val="tx1">
                        <a:lumMod val="95000"/>
                        <a:lumOff val="5000"/>
                      </a:schemeClr>
                    </a:gs>
                    <a:gs pos="100000">
                      <a:schemeClr val="tx1">
                        <a:lumMod val="65000"/>
                        <a:lumOff val="35000"/>
                      </a:schemeClr>
                    </a:gs>
                  </a:gsLst>
                  <a:lin ang="5400000" scaled="0"/>
                </a:gradFill>
                <a:latin typeface="Segoe"/>
                <a:cs typeface="Segoe UI" pitchFamily="34" charset="0"/>
              </a:rPr>
            </a:br>
            <a:r>
              <a:rPr lang="en-US" sz="2800" b="1" dirty="0" smtClean="0">
                <a:gradFill>
                  <a:gsLst>
                    <a:gs pos="0">
                      <a:schemeClr val="tx1">
                        <a:lumMod val="95000"/>
                        <a:lumOff val="5000"/>
                      </a:schemeClr>
                    </a:gs>
                    <a:gs pos="100000">
                      <a:schemeClr val="tx1">
                        <a:lumMod val="65000"/>
                        <a:lumOff val="35000"/>
                      </a:schemeClr>
                    </a:gs>
                  </a:gsLst>
                  <a:lin ang="5400000" scaled="0"/>
                </a:gradFill>
                <a:latin typeface="Segoe"/>
                <a:cs typeface="Segoe UI" pitchFamily="34" charset="0"/>
              </a:rPr>
              <a:t>with role-based administration</a:t>
            </a: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Simplify Administration</a:t>
            </a:r>
            <a:endParaRPr lang="en-US" dirty="0"/>
          </a:p>
        </p:txBody>
      </p:sp>
      <p:pic>
        <p:nvPicPr>
          <p:cNvPr id="4" name="Picture 3"/>
          <p:cNvPicPr>
            <a:picLocks noChangeAspect="1"/>
          </p:cNvPicPr>
          <p:nvPr/>
        </p:nvPicPr>
        <p:blipFill rotWithShape="1">
          <a:blip r:embed="rId3" cstate="screen">
            <a:extLst/>
          </a:blip>
          <a:srcRect/>
          <a:stretch/>
        </p:blipFill>
        <p:spPr>
          <a:xfrm>
            <a:off x="384175" y="2118852"/>
            <a:ext cx="5342467" cy="3153851"/>
          </a:xfrm>
          <a:prstGeom prst="rect">
            <a:avLst/>
          </a:prstGeom>
          <a:ln>
            <a:solidFill>
              <a:schemeClr val="bg1">
                <a:lumMod val="75000"/>
              </a:schemeClr>
            </a:solidFill>
          </a:ln>
          <a:effectLst>
            <a:outerShdw blurRad="292100" dist="139700" dir="2700000" algn="tl" rotWithShape="0">
              <a:srgbClr val="333333">
                <a:alpha val="65000"/>
              </a:srgbClr>
            </a:outerShdw>
          </a:effectLst>
        </p:spPr>
      </p:pic>
      <p:sp>
        <p:nvSpPr>
          <p:cNvPr id="5" name="TextBox 13"/>
          <p:cNvSpPr txBox="1"/>
          <p:nvPr/>
        </p:nvSpPr>
        <p:spPr>
          <a:xfrm>
            <a:off x="5899894" y="2561177"/>
            <a:ext cx="2275726" cy="646331"/>
          </a:xfrm>
          <a:prstGeom prst="rect">
            <a:avLst/>
          </a:prstGeom>
          <a:solidFill>
            <a:srgbClr val="FFFFFF">
              <a:lumMod val="95000"/>
              <a:alpha val="65000"/>
            </a:srgbClr>
          </a:solidFill>
          <a:effectLst>
            <a:outerShdw blurRad="50800" dist="38100" dir="2700000" algn="tl" rotWithShape="0">
              <a:prstClr val="black">
                <a:alpha val="40000"/>
              </a:prstClr>
            </a:outerShdw>
          </a:effectLst>
        </p:spPr>
        <p:txBody>
          <a:bodyPr wrap="squar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r>
              <a:rPr lang="en-US" dirty="0"/>
              <a:t>Track the </a:t>
            </a:r>
            <a:r>
              <a:rPr lang="en-US" dirty="0" smtClean="0"/>
              <a:t>Status </a:t>
            </a:r>
            <a:r>
              <a:rPr lang="en-US" dirty="0"/>
              <a:t>of </a:t>
            </a:r>
            <a:r>
              <a:rPr lang="en-US" dirty="0" smtClean="0"/>
              <a:t>Sent Messages</a:t>
            </a:r>
            <a:endParaRPr lang="en-US" dirty="0"/>
          </a:p>
        </p:txBody>
      </p:sp>
      <p:cxnSp>
        <p:nvCxnSpPr>
          <p:cNvPr id="6" name="Straight Arrow Connector 5"/>
          <p:cNvCxnSpPr/>
          <p:nvPr/>
        </p:nvCxnSpPr>
        <p:spPr>
          <a:xfrm>
            <a:off x="4907484" y="2775226"/>
            <a:ext cx="914400" cy="76200"/>
          </a:xfrm>
          <a:prstGeom prst="straightConnector1">
            <a:avLst/>
          </a:prstGeom>
          <a:ln cap="flat" cmpd="sng">
            <a:solidFill>
              <a:srgbClr val="FFC000"/>
            </a:solidFill>
            <a:headEnd type="triangle" w="med" len="med"/>
            <a:tailEnd type="none" w="med" len="med"/>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rotWithShape="1">
          <a:blip r:embed="rId4" cstate="screen">
            <a:extLst/>
          </a:blip>
          <a:srcRect/>
          <a:stretch/>
        </p:blipFill>
        <p:spPr>
          <a:xfrm>
            <a:off x="3389286" y="3758981"/>
            <a:ext cx="5370539" cy="2755577"/>
          </a:xfrm>
          <a:prstGeom prst="rect">
            <a:avLst/>
          </a:prstGeom>
          <a:ln>
            <a:solidFill>
              <a:schemeClr val="bg1">
                <a:lumMod val="75000"/>
              </a:schemeClr>
            </a:solidFill>
          </a:ln>
          <a:effectLst>
            <a:outerShdw blurRad="292100" dist="139700" dir="2700000" algn="tl" rotWithShape="0">
              <a:srgbClr val="333333">
                <a:alpha val="65000"/>
              </a:srgbClr>
            </a:outerShdw>
          </a:effectLst>
        </p:spPr>
      </p:pic>
      <p:cxnSp>
        <p:nvCxnSpPr>
          <p:cNvPr id="8" name="Straight Arrow Connector 7"/>
          <p:cNvCxnSpPr/>
          <p:nvPr/>
        </p:nvCxnSpPr>
        <p:spPr>
          <a:xfrm rot="10800000" flipV="1">
            <a:off x="3332694" y="5454600"/>
            <a:ext cx="838200" cy="304800"/>
          </a:xfrm>
          <a:prstGeom prst="straightConnector1">
            <a:avLst/>
          </a:prstGeom>
          <a:ln cap="flat" cmpd="sng">
            <a:solidFill>
              <a:srgbClr val="FFC000"/>
            </a:solidFill>
            <a:headEnd type="triangle" w="med" len="med"/>
            <a:tailEnd type="none" w="med" len="med"/>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9" name="TextBox 17"/>
          <p:cNvSpPr txBox="1"/>
          <p:nvPr/>
        </p:nvSpPr>
        <p:spPr>
          <a:xfrm>
            <a:off x="987425" y="5492082"/>
            <a:ext cx="2275726" cy="646331"/>
          </a:xfrm>
          <a:prstGeom prst="rect">
            <a:avLst/>
          </a:prstGeom>
          <a:solidFill>
            <a:srgbClr val="FFFFFF">
              <a:lumMod val="95000"/>
              <a:alpha val="65000"/>
            </a:srgbClr>
          </a:solidFill>
          <a:effectLst>
            <a:outerShdw blurRad="50800" dist="38100" dir="2700000" algn="tl" rotWithShape="0">
              <a:prstClr val="black">
                <a:alpha val="40000"/>
              </a:prstClr>
            </a:outerShdw>
          </a:effectLst>
        </p:spPr>
        <p:txBody>
          <a:bodyPr wrap="squar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r>
              <a:rPr lang="en-US" dirty="0"/>
              <a:t>Create and </a:t>
            </a:r>
            <a:r>
              <a:rPr lang="en-US" dirty="0" smtClean="0"/>
              <a:t>Manage Distribution Groups</a:t>
            </a:r>
            <a:endParaRPr lang="en-US" dirty="0"/>
          </a:p>
        </p:txBody>
      </p:sp>
      <p:sp>
        <p:nvSpPr>
          <p:cNvPr id="10" name="Rectangle 9"/>
          <p:cNvSpPr/>
          <p:nvPr/>
        </p:nvSpPr>
        <p:spPr>
          <a:xfrm>
            <a:off x="555438" y="1069210"/>
            <a:ext cx="8040414" cy="867930"/>
          </a:xfrm>
          <a:prstGeom prst="rect">
            <a:avLst/>
          </a:prstGeom>
        </p:spPr>
        <p:txBody>
          <a:bodyPr wrap="square">
            <a:spAutoFit/>
          </a:bodyPr>
          <a:lstStyle/>
          <a:p>
            <a:pPr algn="ctr">
              <a:lnSpc>
                <a:spcPct val="90000"/>
              </a:lnSpc>
              <a:spcBef>
                <a:spcPct val="20000"/>
              </a:spcBef>
              <a:defRPr/>
            </a:pPr>
            <a:r>
              <a:rPr lang="en-US" sz="2800" b="1" dirty="0" smtClean="0">
                <a:gradFill>
                  <a:gsLst>
                    <a:gs pos="0">
                      <a:schemeClr val="tx1">
                        <a:lumMod val="95000"/>
                        <a:lumOff val="5000"/>
                      </a:schemeClr>
                    </a:gs>
                    <a:gs pos="100000">
                      <a:schemeClr val="tx1">
                        <a:lumMod val="65000"/>
                        <a:lumOff val="35000"/>
                      </a:schemeClr>
                    </a:gs>
                  </a:gsLst>
                  <a:lin ang="5400000" scaled="0"/>
                </a:gradFill>
                <a:latin typeface="Segoe"/>
                <a:cs typeface="Segoe UI" pitchFamily="34" charset="0"/>
              </a:rPr>
              <a:t>Lower support costs through new user </a:t>
            </a:r>
            <a:br>
              <a:rPr lang="en-US" sz="2800" b="1" dirty="0" smtClean="0">
                <a:gradFill>
                  <a:gsLst>
                    <a:gs pos="0">
                      <a:schemeClr val="tx1">
                        <a:lumMod val="95000"/>
                        <a:lumOff val="5000"/>
                      </a:schemeClr>
                    </a:gs>
                    <a:gs pos="100000">
                      <a:schemeClr val="tx1">
                        <a:lumMod val="65000"/>
                        <a:lumOff val="35000"/>
                      </a:schemeClr>
                    </a:gs>
                  </a:gsLst>
                  <a:lin ang="5400000" scaled="0"/>
                </a:gradFill>
                <a:latin typeface="Segoe"/>
                <a:cs typeface="Segoe UI" pitchFamily="34" charset="0"/>
              </a:rPr>
            </a:br>
            <a:r>
              <a:rPr lang="en-US" sz="2800" b="1" dirty="0" smtClean="0">
                <a:gradFill>
                  <a:gsLst>
                    <a:gs pos="0">
                      <a:schemeClr val="tx1">
                        <a:lumMod val="95000"/>
                        <a:lumOff val="5000"/>
                      </a:schemeClr>
                    </a:gs>
                    <a:gs pos="100000">
                      <a:schemeClr val="tx1">
                        <a:lumMod val="65000"/>
                        <a:lumOff val="35000"/>
                      </a:schemeClr>
                    </a:gs>
                  </a:gsLst>
                  <a:lin ang="5400000" scaled="0"/>
                </a:gradFill>
                <a:latin typeface="Segoe"/>
                <a:cs typeface="Segoe UI" pitchFamily="34" charset="0"/>
              </a:rPr>
              <a:t>self-service options</a:t>
            </a: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359743" y="4632416"/>
            <a:ext cx="3450257" cy="2024280"/>
          </a:xfrm>
          <a:prstGeom prst="roundRect">
            <a:avLst>
              <a:gd name="adj" fmla="val 1953"/>
            </a:avLst>
          </a:prstGeom>
          <a:gradFill flip="none" rotWithShape="1">
            <a:gsLst>
              <a:gs pos="0">
                <a:schemeClr val="bg1">
                  <a:lumMod val="85000"/>
                  <a:alpha val="67000"/>
                </a:schemeClr>
              </a:gs>
              <a:gs pos="50000">
                <a:schemeClr val="tx1">
                  <a:lumMod val="20000"/>
                  <a:lumOff val="80000"/>
                  <a:alpha val="41000"/>
                </a:schemeClr>
              </a:gs>
              <a:gs pos="100000">
                <a:schemeClr val="bg1">
                  <a:lumMod val="95000"/>
                  <a:alpha val="60000"/>
                </a:schemeClr>
              </a:gs>
            </a:gsLst>
            <a:lin ang="13500000" scaled="1"/>
            <a:tileRect/>
          </a:gradFill>
          <a:ln>
            <a:solidFill>
              <a:schemeClr val="accent1"/>
            </a:solidFill>
            <a:headEnd type="none" w="med" len="med"/>
            <a:tailEnd type="none" w="med" len="med"/>
          </a:ln>
          <a:effectLst>
            <a:outerShdw blurRad="101600" dist="63500" dir="2700000" algn="tl" rotWithShape="0">
              <a:prstClr val="black">
                <a:alpha val="2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defRPr/>
            </a:pPr>
            <a:endParaRPr lang="en-US" sz="2300" dirty="0" smtClean="0">
              <a:gradFill>
                <a:gsLst>
                  <a:gs pos="0">
                    <a:schemeClr val="tx1"/>
                  </a:gs>
                  <a:gs pos="50000">
                    <a:schemeClr val="tx1"/>
                  </a:gs>
                </a:gsLst>
                <a:lin ang="5400000" scaled="0"/>
              </a:gradFill>
              <a:latin typeface="Segoe" pitchFamily="34" charset="0"/>
            </a:endParaRPr>
          </a:p>
        </p:txBody>
      </p:sp>
      <p:sp>
        <p:nvSpPr>
          <p:cNvPr id="45" name="Rounded Rectangle 44"/>
          <p:cNvSpPr/>
          <p:nvPr/>
        </p:nvSpPr>
        <p:spPr bwMode="auto">
          <a:xfrm>
            <a:off x="272308" y="2383106"/>
            <a:ext cx="8610600" cy="1807894"/>
          </a:xfrm>
          <a:prstGeom prst="roundRect">
            <a:avLst/>
          </a:prstGeom>
          <a:gradFill flip="none" rotWithShape="1">
            <a:gsLst>
              <a:gs pos="0">
                <a:srgbClr val="B64506"/>
              </a:gs>
              <a:gs pos="25000">
                <a:srgbClr val="CB790B"/>
              </a:gs>
              <a:gs pos="80000">
                <a:srgbClr val="FA9B00"/>
              </a:gs>
              <a:gs pos="100000">
                <a:srgbClr val="FFC971"/>
              </a:gs>
            </a:gsLst>
            <a:lin ang="5400000" scaled="1"/>
            <a:tileRect/>
          </a:gradFill>
          <a:ln>
            <a:headEnd type="none" w="med" len="med"/>
            <a:tailEnd type="none" w="med" len="med"/>
          </a:ln>
          <a:effectLst>
            <a:outerShdw blurRad="101600" dist="635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85000"/>
              </a:lnSpc>
              <a:spcBef>
                <a:spcPct val="0"/>
              </a:spcBef>
              <a:spcAft>
                <a:spcPct val="0"/>
              </a:spcAft>
              <a:defRPr/>
            </a:pPr>
            <a:endParaRPr lang="en-US" dirty="0">
              <a:gradFill>
                <a:gsLst>
                  <a:gs pos="0">
                    <a:schemeClr val="bg1"/>
                  </a:gs>
                  <a:gs pos="100000">
                    <a:schemeClr val="bg1"/>
                  </a:gs>
                </a:gsLst>
                <a:lin ang="13500000" scaled="1"/>
              </a:gradFill>
              <a:latin typeface="Segoe Semibold" pitchFamily="34" charset="0"/>
            </a:endParaRPr>
          </a:p>
        </p:txBody>
      </p:sp>
      <p:sp>
        <p:nvSpPr>
          <p:cNvPr id="7" name="Title 6"/>
          <p:cNvSpPr>
            <a:spLocks noGrp="1"/>
          </p:cNvSpPr>
          <p:nvPr>
            <p:ph type="title"/>
          </p:nvPr>
        </p:nvSpPr>
        <p:spPr>
          <a:xfrm>
            <a:off x="381000" y="230188"/>
            <a:ext cx="8382000" cy="1772793"/>
          </a:xfrm>
        </p:spPr>
        <p:txBody>
          <a:bodyPr/>
          <a:lstStyle/>
          <a:p>
            <a:r>
              <a:rPr lang="en-US" dirty="0"/>
              <a:t>Storage </a:t>
            </a:r>
            <a:r>
              <a:rPr lang="en-US" dirty="0" smtClean="0"/>
              <a:t>Improvements</a:t>
            </a:r>
            <a:br>
              <a:rPr lang="en-US" dirty="0" smtClean="0"/>
            </a:br>
            <a:r>
              <a:rPr lang="en-US" sz="3200" dirty="0">
                <a:solidFill>
                  <a:schemeClr val="accent1"/>
                </a:solidFill>
                <a:effectLst>
                  <a:outerShdw blurRad="38100" dist="38100" dir="2700000" algn="tl">
                    <a:srgbClr val="000000">
                      <a:alpha val="43137"/>
                    </a:srgbClr>
                  </a:outerShdw>
                </a:effectLst>
              </a:rPr>
              <a:t>New options with performance enhancements</a:t>
            </a:r>
            <a:r>
              <a:rPr lang="en-US" dirty="0">
                <a:solidFill>
                  <a:schemeClr val="accent1"/>
                </a:solidFill>
                <a:effectLst>
                  <a:outerShdw blurRad="38100" dist="38100" dir="2700000" algn="tl">
                    <a:srgbClr val="000000">
                      <a:alpha val="43137"/>
                    </a:srgbClr>
                  </a:outerShdw>
                </a:effectLst>
              </a:rPr>
              <a:t/>
            </a:r>
            <a:br>
              <a:rPr lang="en-US" dirty="0">
                <a:solidFill>
                  <a:schemeClr val="accent1"/>
                </a:solidFill>
                <a:effectLst>
                  <a:outerShdw blurRad="38100" dist="38100" dir="2700000" algn="tl">
                    <a:srgbClr val="000000">
                      <a:alpha val="43137"/>
                    </a:srgbClr>
                  </a:outerShdw>
                </a:effectLst>
              </a:rPr>
            </a:br>
            <a:endParaRPr lang="en-US" dirty="0"/>
          </a:p>
        </p:txBody>
      </p:sp>
      <p:sp>
        <p:nvSpPr>
          <p:cNvPr id="72" name="Text Placeholder 71"/>
          <p:cNvSpPr>
            <a:spLocks noGrp="1"/>
          </p:cNvSpPr>
          <p:nvPr>
            <p:ph type="body" sz="quarter" idx="4294967295"/>
          </p:nvPr>
        </p:nvSpPr>
        <p:spPr>
          <a:xfrm>
            <a:off x="4749800" y="5065713"/>
            <a:ext cx="4394200" cy="1335087"/>
          </a:xfrm>
          <a:prstGeom prst="rect">
            <a:avLst/>
          </a:prstGeom>
        </p:spPr>
        <p:txBody>
          <a:bodyPr>
            <a:noAutofit/>
          </a:bodyPr>
          <a:lstStyle/>
          <a:p>
            <a:pPr marL="347663" indent="-225425">
              <a:lnSpc>
                <a:spcPct val="100000"/>
              </a:lnSpc>
            </a:pPr>
            <a:r>
              <a:rPr lang="en-US" sz="1800" dirty="0" smtClean="0"/>
              <a:t>90% reduction in IOPS from Exchange Server 2003</a:t>
            </a:r>
          </a:p>
          <a:p>
            <a:pPr marL="347663" indent="-225425">
              <a:lnSpc>
                <a:spcPct val="100000"/>
              </a:lnSpc>
            </a:pPr>
            <a:r>
              <a:rPr lang="en-US" sz="1800" dirty="0" smtClean="0"/>
              <a:t>Smoother IO patterns</a:t>
            </a:r>
          </a:p>
          <a:p>
            <a:pPr marL="347663" indent="-225425">
              <a:lnSpc>
                <a:spcPct val="100000"/>
              </a:lnSpc>
            </a:pPr>
            <a:r>
              <a:rPr lang="en-US" sz="1800" dirty="0" smtClean="0"/>
              <a:t>Resilience against corruption</a:t>
            </a:r>
            <a:endParaRPr lang="en-US" sz="1800" dirty="0"/>
          </a:p>
        </p:txBody>
      </p:sp>
      <p:sp>
        <p:nvSpPr>
          <p:cNvPr id="37" name="Rectangle 36"/>
          <p:cNvSpPr/>
          <p:nvPr/>
        </p:nvSpPr>
        <p:spPr>
          <a:xfrm>
            <a:off x="272308" y="2383105"/>
            <a:ext cx="1760928" cy="338554"/>
          </a:xfrm>
          <a:prstGeom prst="rect">
            <a:avLst/>
          </a:prstGeom>
        </p:spPr>
        <p:txBody>
          <a:bodyPr wrap="square">
            <a:spAutoFit/>
          </a:bodyPr>
          <a:lstStyle/>
          <a:p>
            <a:pPr algn="ctr" defTabSz="914363" rtl="0"/>
            <a:endParaRPr lang="en-US" sz="1600" kern="1200" dirty="0">
              <a:solidFill>
                <a:srgbClr val="FFFFFF"/>
              </a:solidFill>
              <a:latin typeface="Segoe"/>
              <a:ea typeface="+mn-ea"/>
              <a:cs typeface="+mn-cs"/>
            </a:endParaRPr>
          </a:p>
        </p:txBody>
      </p:sp>
      <p:grpSp>
        <p:nvGrpSpPr>
          <p:cNvPr id="2" name="Group 45"/>
          <p:cNvGrpSpPr/>
          <p:nvPr/>
        </p:nvGrpSpPr>
        <p:grpSpPr>
          <a:xfrm>
            <a:off x="788883" y="2638704"/>
            <a:ext cx="1760928" cy="1319776"/>
            <a:chOff x="990600" y="2565349"/>
            <a:chExt cx="1760928" cy="1319776"/>
          </a:xfrm>
        </p:grpSpPr>
        <p:pic>
          <p:nvPicPr>
            <p:cNvPr id="47" name="Picture 6" descr="\\eventsql\dvd\Online_ART\DVD_ART34\Artwork_Imagery\Hardware Photos\OEM HW\SERVERS\HP AlphaServer SC4.png"/>
            <p:cNvPicPr>
              <a:picLocks noChangeAspect="1" noChangeArrowheads="1"/>
            </p:cNvPicPr>
            <p:nvPr/>
          </p:nvPicPr>
          <p:blipFill>
            <a:blip r:embed="rId4" cstate="print"/>
            <a:srcRect/>
            <a:stretch>
              <a:fillRect/>
            </a:stretch>
          </p:blipFill>
          <p:spPr bwMode="auto">
            <a:xfrm>
              <a:off x="1337664" y="2565349"/>
              <a:ext cx="1066800" cy="812901"/>
            </a:xfrm>
            <a:prstGeom prst="rect">
              <a:avLst/>
            </a:prstGeom>
            <a:noFill/>
          </p:spPr>
        </p:pic>
        <p:sp>
          <p:nvSpPr>
            <p:cNvPr id="48" name="Rectangle 47"/>
            <p:cNvSpPr/>
            <p:nvPr/>
          </p:nvSpPr>
          <p:spPr>
            <a:xfrm>
              <a:off x="990600" y="3300350"/>
              <a:ext cx="1760928" cy="584775"/>
            </a:xfrm>
            <a:prstGeom prst="rect">
              <a:avLst/>
            </a:prstGeom>
          </p:spPr>
          <p:txBody>
            <a:bodyPr wrap="square">
              <a:spAutoFit/>
            </a:bodyPr>
            <a:lstStyle/>
            <a:p>
              <a:pPr algn="ctr" defTabSz="914363" rtl="0"/>
              <a:r>
                <a:rPr lang="en-US" sz="1600" kern="1200" dirty="0">
                  <a:latin typeface="Segoe"/>
                  <a:ea typeface="+mn-ea"/>
                  <a:cs typeface="+mn-cs"/>
                </a:rPr>
                <a:t>Storage Area Network (SAN)</a:t>
              </a:r>
            </a:p>
          </p:txBody>
        </p:sp>
      </p:grpSp>
      <p:grpSp>
        <p:nvGrpSpPr>
          <p:cNvPr id="3" name="Group 49"/>
          <p:cNvGrpSpPr/>
          <p:nvPr/>
        </p:nvGrpSpPr>
        <p:grpSpPr>
          <a:xfrm>
            <a:off x="3244108" y="2799334"/>
            <a:ext cx="1760928" cy="1159146"/>
            <a:chOff x="3039672" y="2725979"/>
            <a:chExt cx="1760928" cy="1159146"/>
          </a:xfrm>
        </p:grpSpPr>
        <p:pic>
          <p:nvPicPr>
            <p:cNvPr id="51" name="Picture 7" descr="\\eventsql\dvd\Online_ART\DVD_ART34\Artwork_Imagery\Hardware Photos\OEM HW\SERVERS\HP Compaq ProLiant BL e-Class -  p-Class Enterprise server.png"/>
            <p:cNvPicPr>
              <a:picLocks noChangeAspect="1" noChangeArrowheads="1"/>
            </p:cNvPicPr>
            <p:nvPr/>
          </p:nvPicPr>
          <p:blipFill>
            <a:blip r:embed="rId5" cstate="print"/>
            <a:srcRect/>
            <a:stretch>
              <a:fillRect/>
            </a:stretch>
          </p:blipFill>
          <p:spPr bwMode="auto">
            <a:xfrm>
              <a:off x="3174193" y="2725979"/>
              <a:ext cx="1491887" cy="474421"/>
            </a:xfrm>
            <a:prstGeom prst="rect">
              <a:avLst/>
            </a:prstGeom>
            <a:noFill/>
          </p:spPr>
        </p:pic>
        <p:sp>
          <p:nvSpPr>
            <p:cNvPr id="52" name="Rectangle 51"/>
            <p:cNvSpPr/>
            <p:nvPr/>
          </p:nvSpPr>
          <p:spPr>
            <a:xfrm>
              <a:off x="3039672" y="3300350"/>
              <a:ext cx="1760928" cy="584775"/>
            </a:xfrm>
            <a:prstGeom prst="rect">
              <a:avLst/>
            </a:prstGeom>
          </p:spPr>
          <p:txBody>
            <a:bodyPr wrap="square">
              <a:spAutoFit/>
            </a:bodyPr>
            <a:lstStyle/>
            <a:p>
              <a:pPr algn="ctr" defTabSz="914363" rtl="0"/>
              <a:r>
                <a:rPr lang="en-US" sz="1600" kern="1200" dirty="0">
                  <a:latin typeface="Segoe"/>
                  <a:ea typeface="+mn-ea"/>
                  <a:cs typeface="+mn-cs"/>
                </a:rPr>
                <a:t>Direct Attached w/ SAS Disks</a:t>
              </a:r>
            </a:p>
          </p:txBody>
        </p:sp>
      </p:grpSp>
      <p:grpSp>
        <p:nvGrpSpPr>
          <p:cNvPr id="4" name="Group 55"/>
          <p:cNvGrpSpPr/>
          <p:nvPr/>
        </p:nvGrpSpPr>
        <p:grpSpPr>
          <a:xfrm>
            <a:off x="7198180" y="2511755"/>
            <a:ext cx="1760928" cy="1458600"/>
            <a:chOff x="6934200" y="2438400"/>
            <a:chExt cx="1760928" cy="1458600"/>
          </a:xfrm>
        </p:grpSpPr>
        <p:grpSp>
          <p:nvGrpSpPr>
            <p:cNvPr id="5" name="Group 39"/>
            <p:cNvGrpSpPr/>
            <p:nvPr/>
          </p:nvGrpSpPr>
          <p:grpSpPr>
            <a:xfrm>
              <a:off x="7253297" y="2438400"/>
              <a:ext cx="1128703" cy="896938"/>
              <a:chOff x="7253297" y="2438400"/>
              <a:chExt cx="1128703" cy="896938"/>
            </a:xfrm>
          </p:grpSpPr>
          <p:pic>
            <p:nvPicPr>
              <p:cNvPr id="59" name="Picture 4" descr="\\eventsql\dvd\Online_ART\DVD_ART34\Artwork_Imagery\Hardware Photos\OEM HW\Storage devices\open hard disk.png"/>
              <p:cNvPicPr>
                <a:picLocks noChangeAspect="1" noChangeArrowheads="1"/>
              </p:cNvPicPr>
              <p:nvPr/>
            </p:nvPicPr>
            <p:blipFill>
              <a:blip r:embed="rId6" cstate="print"/>
              <a:srcRect/>
              <a:stretch>
                <a:fillRect/>
              </a:stretch>
            </p:blipFill>
            <p:spPr bwMode="auto">
              <a:xfrm>
                <a:off x="7253297" y="2438400"/>
                <a:ext cx="825515" cy="744538"/>
              </a:xfrm>
              <a:prstGeom prst="rect">
                <a:avLst/>
              </a:prstGeom>
              <a:noFill/>
            </p:spPr>
          </p:pic>
          <p:pic>
            <p:nvPicPr>
              <p:cNvPr id="60" name="Picture 4" descr="\\eventsql\dvd\Online_ART\DVD_ART34\Artwork_Imagery\Hardware Photos\OEM HW\Storage devices\open hard disk.png"/>
              <p:cNvPicPr>
                <a:picLocks noChangeAspect="1" noChangeArrowheads="1"/>
              </p:cNvPicPr>
              <p:nvPr/>
            </p:nvPicPr>
            <p:blipFill>
              <a:blip r:embed="rId6" cstate="print"/>
              <a:srcRect/>
              <a:stretch>
                <a:fillRect/>
              </a:stretch>
            </p:blipFill>
            <p:spPr bwMode="auto">
              <a:xfrm>
                <a:off x="7556485" y="2590800"/>
                <a:ext cx="825515" cy="744538"/>
              </a:xfrm>
              <a:prstGeom prst="rect">
                <a:avLst/>
              </a:prstGeom>
              <a:noFill/>
            </p:spPr>
          </p:pic>
        </p:grpSp>
        <p:sp>
          <p:nvSpPr>
            <p:cNvPr id="58" name="Rectangle 57"/>
            <p:cNvSpPr/>
            <p:nvPr/>
          </p:nvSpPr>
          <p:spPr>
            <a:xfrm>
              <a:off x="6934200" y="3312225"/>
              <a:ext cx="1760928" cy="584775"/>
            </a:xfrm>
            <a:prstGeom prst="rect">
              <a:avLst/>
            </a:prstGeom>
          </p:spPr>
          <p:txBody>
            <a:bodyPr wrap="square">
              <a:spAutoFit/>
            </a:bodyPr>
            <a:lstStyle/>
            <a:p>
              <a:pPr algn="ctr" defTabSz="914363" rtl="0"/>
              <a:r>
                <a:rPr lang="en-US" sz="1600" kern="1200" dirty="0">
                  <a:latin typeface="Segoe"/>
                  <a:ea typeface="+mn-ea"/>
                  <a:cs typeface="+mn-cs"/>
                </a:rPr>
                <a:t>JBOD </a:t>
              </a:r>
              <a:endParaRPr lang="en-US" sz="1600" kern="1200" dirty="0" smtClean="0">
                <a:latin typeface="Segoe"/>
                <a:ea typeface="+mn-ea"/>
                <a:cs typeface="+mn-cs"/>
              </a:endParaRPr>
            </a:p>
            <a:p>
              <a:pPr algn="ctr" defTabSz="914363" rtl="0"/>
              <a:r>
                <a:rPr lang="en-US" sz="1600" kern="1200" dirty="0" smtClean="0">
                  <a:latin typeface="Segoe"/>
                  <a:ea typeface="+mn-ea"/>
                  <a:cs typeface="+mn-cs"/>
                </a:rPr>
                <a:t>(</a:t>
              </a:r>
              <a:r>
                <a:rPr lang="en-US" sz="1600" kern="1200" dirty="0">
                  <a:latin typeface="Segoe"/>
                  <a:ea typeface="+mn-ea"/>
                  <a:cs typeface="+mn-cs"/>
                </a:rPr>
                <a:t>RAID-less)</a:t>
              </a:r>
            </a:p>
          </p:txBody>
        </p:sp>
      </p:grpSp>
      <p:grpSp>
        <p:nvGrpSpPr>
          <p:cNvPr id="6" name="Group 74"/>
          <p:cNvGrpSpPr/>
          <p:nvPr/>
        </p:nvGrpSpPr>
        <p:grpSpPr>
          <a:xfrm>
            <a:off x="5427024" y="2831340"/>
            <a:ext cx="1760928" cy="898140"/>
            <a:chOff x="5383316" y="2438400"/>
            <a:chExt cx="1760928" cy="898140"/>
          </a:xfrm>
        </p:grpSpPr>
        <p:sp>
          <p:nvSpPr>
            <p:cNvPr id="55" name="Rectangle 54"/>
            <p:cNvSpPr/>
            <p:nvPr/>
          </p:nvSpPr>
          <p:spPr>
            <a:xfrm>
              <a:off x="5383316" y="2997986"/>
              <a:ext cx="1760928" cy="338554"/>
            </a:xfrm>
            <a:prstGeom prst="rect">
              <a:avLst/>
            </a:prstGeom>
          </p:spPr>
          <p:txBody>
            <a:bodyPr wrap="square">
              <a:spAutoFit/>
            </a:bodyPr>
            <a:lstStyle/>
            <a:p>
              <a:pPr algn="ctr" defTabSz="914363" rtl="0"/>
              <a:r>
                <a:rPr lang="en-US" sz="1600" kern="1200" dirty="0" smtClean="0">
                  <a:latin typeface="Segoe"/>
                  <a:ea typeface="+mn-ea"/>
                  <a:cs typeface="+mn-cs"/>
                </a:rPr>
                <a:t>SATA </a:t>
              </a:r>
              <a:r>
                <a:rPr lang="en-US" sz="1600" kern="1200" dirty="0">
                  <a:latin typeface="Segoe"/>
                  <a:ea typeface="+mn-ea"/>
                  <a:cs typeface="+mn-cs"/>
                </a:rPr>
                <a:t>Disks</a:t>
              </a:r>
            </a:p>
          </p:txBody>
        </p:sp>
        <p:pic>
          <p:nvPicPr>
            <p:cNvPr id="1038" name="Picture 14" descr="\\eventsql\dvd\Online_ART\DVD_ART34\Artwork_Imagery\Hardware Photos\OEM HW\SERVERS\HP ProLiant DL320s.png"/>
            <p:cNvPicPr>
              <a:picLocks noChangeAspect="1" noChangeArrowheads="1"/>
            </p:cNvPicPr>
            <p:nvPr/>
          </p:nvPicPr>
          <p:blipFill>
            <a:blip r:embed="rId7" cstate="print"/>
            <a:srcRect/>
            <a:stretch>
              <a:fillRect/>
            </a:stretch>
          </p:blipFill>
          <p:spPr bwMode="auto">
            <a:xfrm>
              <a:off x="5430048" y="2438400"/>
              <a:ext cx="1667465" cy="475488"/>
            </a:xfrm>
            <a:prstGeom prst="rect">
              <a:avLst/>
            </a:prstGeom>
            <a:noFill/>
          </p:spPr>
        </p:pic>
      </p:grpSp>
      <p:sp>
        <p:nvSpPr>
          <p:cNvPr id="30" name="TextBox 29"/>
          <p:cNvSpPr txBox="1"/>
          <p:nvPr/>
        </p:nvSpPr>
        <p:spPr>
          <a:xfrm>
            <a:off x="304799" y="1688068"/>
            <a:ext cx="8833592" cy="646331"/>
          </a:xfrm>
          <a:prstGeom prst="rect">
            <a:avLst/>
          </a:prstGeom>
          <a:noFill/>
        </p:spPr>
        <p:txBody>
          <a:bodyPr wrap="square" rtlCol="0">
            <a:spAutoFit/>
          </a:bodyPr>
          <a:lstStyle/>
          <a:p>
            <a:r>
              <a:rPr lang="en-US" dirty="0" smtClean="0">
                <a:latin typeface="Segoe Semibold" pitchFamily="34" charset="0"/>
              </a:rPr>
              <a:t>Choose from a range of storage technologies to reduce costs without sacrificing system availability</a:t>
            </a:r>
            <a:endParaRPr lang="en-US" sz="1600" dirty="0">
              <a:latin typeface="Segoe Semibold" pitchFamily="34" charset="0"/>
            </a:endParaRPr>
          </a:p>
        </p:txBody>
      </p:sp>
      <p:graphicFrame>
        <p:nvGraphicFramePr>
          <p:cNvPr id="31" name="Chart 30"/>
          <p:cNvGraphicFramePr/>
          <p:nvPr/>
        </p:nvGraphicFramePr>
        <p:xfrm>
          <a:off x="-228600" y="4648200"/>
          <a:ext cx="3962400" cy="2057400"/>
        </p:xfrm>
        <a:graphic>
          <a:graphicData uri="http://schemas.openxmlformats.org/drawingml/2006/chart">
            <c:chart xmlns:c="http://schemas.openxmlformats.org/drawingml/2006/chart" xmlns:r="http://schemas.openxmlformats.org/officeDocument/2006/relationships" r:id="rId8"/>
          </a:graphicData>
        </a:graphic>
      </p:graphicFrame>
      <p:sp>
        <p:nvSpPr>
          <p:cNvPr id="33" name="TextBox 32"/>
          <p:cNvSpPr txBox="1"/>
          <p:nvPr/>
        </p:nvSpPr>
        <p:spPr>
          <a:xfrm>
            <a:off x="3962400" y="4620161"/>
            <a:ext cx="5029201" cy="369332"/>
          </a:xfrm>
          <a:prstGeom prst="rect">
            <a:avLst/>
          </a:prstGeom>
          <a:noFill/>
        </p:spPr>
        <p:txBody>
          <a:bodyPr wrap="square" rtlCol="0">
            <a:spAutoFit/>
          </a:bodyPr>
          <a:lstStyle/>
          <a:p>
            <a:r>
              <a:rPr lang="en-US" dirty="0" smtClean="0">
                <a:latin typeface="Segoe Semibold" pitchFamily="34" charset="0"/>
              </a:rPr>
              <a:t>Exchange 2010 storage enhancements</a:t>
            </a:r>
          </a:p>
        </p:txBody>
      </p:sp>
    </p:spTree>
    <p:custDataLst>
      <p:tags r:id="rId1"/>
    </p:custDataLst>
    <p:extLst>
      <p:ext uri="{BB962C8B-B14F-4D97-AF65-F5344CB8AC3E}">
        <p14:creationId xmlns:p14="http://schemas.microsoft.com/office/powerpoint/2010/main" val="1432075860"/>
      </p:ext>
    </p:extLst>
  </p:cSld>
  <p:clrMapOvr>
    <a:masterClrMapping/>
  </p:clrMapOvr>
  <p:transition advTm="70029">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Rounded Rectangle 12"/>
          <p:cNvSpPr/>
          <p:nvPr/>
        </p:nvSpPr>
        <p:spPr bwMode="auto">
          <a:xfrm>
            <a:off x="512143" y="1709520"/>
            <a:ext cx="5181601" cy="4572000"/>
          </a:xfrm>
          <a:prstGeom prst="roundRect">
            <a:avLst>
              <a:gd name="adj" fmla="val 1953"/>
            </a:avLst>
          </a:prstGeom>
          <a:gradFill flip="none" rotWithShape="1">
            <a:gsLst>
              <a:gs pos="0">
                <a:schemeClr val="bg1">
                  <a:lumMod val="85000"/>
                  <a:alpha val="67000"/>
                </a:schemeClr>
              </a:gs>
              <a:gs pos="50000">
                <a:schemeClr val="tx1">
                  <a:lumMod val="20000"/>
                  <a:lumOff val="80000"/>
                  <a:alpha val="41000"/>
                </a:schemeClr>
              </a:gs>
              <a:gs pos="100000">
                <a:schemeClr val="bg1">
                  <a:lumMod val="95000"/>
                  <a:alpha val="60000"/>
                </a:schemeClr>
              </a:gs>
            </a:gsLst>
            <a:lin ang="13500000" scaled="1"/>
            <a:tileRect/>
          </a:gradFill>
          <a:ln>
            <a:solidFill>
              <a:schemeClr val="accent1"/>
            </a:solidFill>
            <a:headEnd type="none" w="med" len="med"/>
            <a:tailEnd type="none" w="med" len="med"/>
          </a:ln>
          <a:effectLst>
            <a:outerShdw blurRad="101600" dist="63500" dir="2700000" algn="tl" rotWithShape="0">
              <a:prstClr val="black">
                <a:alpha val="2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defRPr/>
            </a:pPr>
            <a:endParaRPr lang="en-US" sz="2300" dirty="0" smtClean="0">
              <a:gradFill>
                <a:gsLst>
                  <a:gs pos="0">
                    <a:schemeClr val="tx1"/>
                  </a:gs>
                  <a:gs pos="50000">
                    <a:schemeClr val="tx1"/>
                  </a:gs>
                </a:gsLst>
                <a:lin ang="5400000" scaled="0"/>
              </a:gradFill>
              <a:latin typeface="Segoe" pitchFamily="34" charset="0"/>
            </a:endParaRPr>
          </a:p>
        </p:txBody>
      </p:sp>
      <p:sp>
        <p:nvSpPr>
          <p:cNvPr id="14" name="Rounded Rectangle 4"/>
          <p:cNvSpPr/>
          <p:nvPr/>
        </p:nvSpPr>
        <p:spPr>
          <a:xfrm>
            <a:off x="512144" y="1915138"/>
            <a:ext cx="5181600" cy="327782"/>
          </a:xfrm>
          <a:prstGeom prst="rect">
            <a:avLst/>
          </a:prstGeom>
          <a:gradFill flip="none" rotWithShape="1">
            <a:gsLst>
              <a:gs pos="0">
                <a:srgbClr val="B64506"/>
              </a:gs>
              <a:gs pos="25000">
                <a:srgbClr val="CB790B"/>
              </a:gs>
              <a:gs pos="80000">
                <a:srgbClr val="FA9B00"/>
              </a:gs>
              <a:gs pos="100000">
                <a:srgbClr val="FFC971"/>
              </a:gs>
            </a:gsLst>
            <a:lin ang="5400000" scaled="1"/>
            <a:tileRect/>
          </a:gradFill>
          <a:ln>
            <a:headEnd type="none" w="med" len="med"/>
            <a:tailEnd type="none" w="med" len="med"/>
          </a:ln>
          <a:effectLst>
            <a:outerShdw blurRad="101600" dist="635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lnSpc>
                <a:spcPct val="85000"/>
              </a:lnSpc>
              <a:spcBef>
                <a:spcPct val="0"/>
              </a:spcBef>
              <a:spcAft>
                <a:spcPct val="35000"/>
              </a:spcAft>
              <a:defRPr sz="1800" b="1" i="0" u="none" strike="noStrike" kern="1200" baseline="0">
                <a:solidFill>
                  <a:srgbClr val="373737"/>
                </a:solidFill>
                <a:latin typeface="+mn-lt"/>
                <a:ea typeface="+mn-ea"/>
                <a:cs typeface="+mn-cs"/>
              </a:defRPr>
            </a:pPr>
            <a:r>
              <a:rPr lang="en-US" dirty="0" smtClean="0">
                <a:gradFill>
                  <a:gsLst>
                    <a:gs pos="0">
                      <a:schemeClr val="bg1"/>
                    </a:gs>
                    <a:gs pos="100000">
                      <a:schemeClr val="bg1"/>
                    </a:gs>
                  </a:gsLst>
                  <a:lin ang="13500000" scaled="1"/>
                </a:gradFill>
                <a:effectLst>
                  <a:outerShdw blurRad="38100" dist="38100" dir="2700000" algn="tl">
                    <a:srgbClr val="000000">
                      <a:alpha val="43137"/>
                    </a:srgbClr>
                  </a:outerShdw>
                </a:effectLst>
                <a:latin typeface="Segoe Semibold" pitchFamily="34" charset="0"/>
              </a:rPr>
              <a:t>Mailboxes/Disk</a:t>
            </a:r>
            <a:endParaRPr lang="en-US" dirty="0">
              <a:gradFill>
                <a:gsLst>
                  <a:gs pos="0">
                    <a:schemeClr val="bg1"/>
                  </a:gs>
                  <a:gs pos="100000">
                    <a:schemeClr val="bg1"/>
                  </a:gs>
                </a:gsLst>
                <a:lin ang="13500000" scaled="1"/>
              </a:gradFill>
              <a:effectLst>
                <a:outerShdw blurRad="38100" dist="38100" dir="2700000" algn="tl">
                  <a:srgbClr val="000000">
                    <a:alpha val="43137"/>
                  </a:srgbClr>
                </a:outerShdw>
              </a:effectLst>
              <a:latin typeface="Segoe Semibold" pitchFamily="34" charset="0"/>
            </a:endParaRPr>
          </a:p>
        </p:txBody>
      </p:sp>
      <p:sp>
        <p:nvSpPr>
          <p:cNvPr id="2" name="Title 1"/>
          <p:cNvSpPr>
            <a:spLocks noGrp="1"/>
          </p:cNvSpPr>
          <p:nvPr>
            <p:ph type="title"/>
          </p:nvPr>
        </p:nvSpPr>
        <p:spPr>
          <a:xfrm>
            <a:off x="381000" y="230188"/>
            <a:ext cx="8382000" cy="1828193"/>
          </a:xfrm>
        </p:spPr>
        <p:txBody>
          <a:bodyPr/>
          <a:lstStyle/>
          <a:p>
            <a:pPr marL="57150" indent="-57150">
              <a:defRPr/>
            </a:pPr>
            <a:r>
              <a:rPr lang="en-US" dirty="0" smtClean="0"/>
              <a:t>Improved Storage Utilization</a:t>
            </a:r>
            <a:br>
              <a:rPr lang="en-US" dirty="0" smtClean="0"/>
            </a:br>
            <a:r>
              <a:rPr lang="en-US" sz="3600" dirty="0" smtClean="0">
                <a:solidFill>
                  <a:schemeClr val="accent1"/>
                </a:solidFill>
                <a:effectLst>
                  <a:outerShdw blurRad="38100" dist="38100" dir="2700000" algn="tl">
                    <a:srgbClr val="000000">
                      <a:alpha val="43137"/>
                    </a:srgbClr>
                  </a:outerShdw>
                </a:effectLst>
              </a:rPr>
              <a:t>4x </a:t>
            </a:r>
            <a:r>
              <a:rPr lang="en-US" sz="3600" dirty="0">
                <a:solidFill>
                  <a:schemeClr val="accent1"/>
                </a:solidFill>
                <a:effectLst>
                  <a:outerShdw blurRad="38100" dist="38100" dir="2700000" algn="tl">
                    <a:srgbClr val="000000">
                      <a:alpha val="43137"/>
                    </a:srgbClr>
                  </a:outerShdw>
                </a:effectLst>
              </a:rPr>
              <a:t>increase in number of mailboxes per disk</a:t>
            </a:r>
            <a:r>
              <a:rPr lang="en-US" dirty="0">
                <a:solidFill>
                  <a:schemeClr val="accent1"/>
                </a:solidFill>
                <a:effectLst>
                  <a:outerShdw blurRad="38100" dist="38100" dir="2700000" algn="tl">
                    <a:srgbClr val="000000">
                      <a:alpha val="43137"/>
                    </a:srgbClr>
                  </a:outerShdw>
                </a:effectLst>
              </a:rPr>
              <a:t/>
            </a:r>
            <a:br>
              <a:rPr lang="en-US" dirty="0">
                <a:solidFill>
                  <a:schemeClr val="accent1"/>
                </a:solidFill>
                <a:effectLst>
                  <a:outerShdw blurRad="38100" dist="38100" dir="2700000" algn="tl">
                    <a:srgbClr val="000000">
                      <a:alpha val="43137"/>
                    </a:srgbClr>
                  </a:outerShdw>
                </a:effectLst>
              </a:rPr>
            </a:br>
            <a:endParaRPr lang="en-US" dirty="0"/>
          </a:p>
        </p:txBody>
      </p:sp>
      <p:graphicFrame>
        <p:nvGraphicFramePr>
          <p:cNvPr id="9" name="Chart 8"/>
          <p:cNvGraphicFramePr/>
          <p:nvPr>
            <p:extLst>
              <p:ext uri="{D42A27DB-BD31-4B8C-83A1-F6EECF244321}">
                <p14:modId xmlns:p14="http://schemas.microsoft.com/office/powerpoint/2010/main" val="864042575"/>
              </p:ext>
            </p:extLst>
          </p:nvPr>
        </p:nvGraphicFramePr>
        <p:xfrm>
          <a:off x="0" y="2195558"/>
          <a:ext cx="5486401" cy="451004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3611526" y="2668608"/>
            <a:ext cx="1190846" cy="461665"/>
          </a:xfrm>
          <a:prstGeom prst="rect">
            <a:avLst/>
          </a:prstGeom>
          <a:no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rPr>
              <a:t>+500</a:t>
            </a:r>
          </a:p>
        </p:txBody>
      </p:sp>
      <p:sp>
        <p:nvSpPr>
          <p:cNvPr id="8" name="TextBox 7"/>
          <p:cNvSpPr txBox="1"/>
          <p:nvPr/>
        </p:nvSpPr>
        <p:spPr>
          <a:xfrm>
            <a:off x="1831521" y="4763568"/>
            <a:ext cx="808075" cy="461665"/>
          </a:xfrm>
          <a:prstGeom prst="rect">
            <a:avLst/>
          </a:prstGeom>
          <a:no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rPr>
              <a:t>125</a:t>
            </a:r>
          </a:p>
        </p:txBody>
      </p:sp>
      <p:sp>
        <p:nvSpPr>
          <p:cNvPr id="12" name="Content Placeholder 11"/>
          <p:cNvSpPr txBox="1">
            <a:spLocks/>
          </p:cNvSpPr>
          <p:nvPr/>
        </p:nvSpPr>
        <p:spPr>
          <a:xfrm>
            <a:off x="5794224" y="1880103"/>
            <a:ext cx="3096283" cy="3911097"/>
          </a:xfrm>
          <a:prstGeom prst="rect">
            <a:avLst/>
          </a:prstGeom>
          <a:noFill/>
          <a:ln>
            <a:headEnd type="none" w="med" len="med"/>
            <a:tailEnd type="none" w="med" len="med"/>
          </a:ln>
          <a:effectLst/>
        </p:spPr>
        <p:style>
          <a:lnRef idx="0">
            <a:schemeClr val="dk1"/>
          </a:lnRef>
          <a:fillRef idx="3">
            <a:schemeClr val="dk1"/>
          </a:fillRef>
          <a:effectRef idx="3">
            <a:schemeClr val="dk1"/>
          </a:effectRef>
          <a:fontRef idx="minor">
            <a:schemeClr val="lt1"/>
          </a:fontRef>
        </p:style>
        <p:txBody>
          <a:bodyPr vert="horz" wrap="square" lIns="91436" tIns="45718" rIns="91436" bIns="45718" numCol="1" rtlCol="0" anchor="t" anchorCtr="0" compatLnSpc="1">
            <a:prstTxWarp prst="textNoShape">
              <a:avLst/>
            </a:prstTxWarp>
          </a:bodyPr>
          <a:lstStyle/>
          <a:p>
            <a:pPr marL="342900" lvl="1" indent="-342900" fontAlgn="base">
              <a:lnSpc>
                <a:spcPct val="90000"/>
              </a:lnSpc>
              <a:spcBef>
                <a:spcPct val="20000"/>
              </a:spcBef>
              <a:spcAft>
                <a:spcPts val="1200"/>
              </a:spcAft>
              <a:buClr>
                <a:schemeClr val="tx1">
                  <a:lumMod val="50000"/>
                  <a:lumOff val="50000"/>
                </a:schemeClr>
              </a:buClr>
              <a:buSzPct val="125000"/>
              <a:buFont typeface="Arial" pitchFamily="34" charset="0"/>
              <a:buChar char="•"/>
              <a:defRPr/>
            </a:pPr>
            <a:r>
              <a:rPr lang="en-US" sz="2000" dirty="0" smtClean="0">
                <a:solidFill>
                  <a:schemeClr val="tx1"/>
                </a:solidFill>
              </a:rPr>
              <a:t>Reduced IO enables more mailboxes per disk</a:t>
            </a:r>
          </a:p>
          <a:p>
            <a:pPr marL="342900" lvl="1" indent="-342900" fontAlgn="base">
              <a:lnSpc>
                <a:spcPct val="90000"/>
              </a:lnSpc>
              <a:spcBef>
                <a:spcPct val="20000"/>
              </a:spcBef>
              <a:spcAft>
                <a:spcPts val="1200"/>
              </a:spcAft>
              <a:buClr>
                <a:schemeClr val="tx1">
                  <a:lumMod val="50000"/>
                  <a:lumOff val="50000"/>
                </a:schemeClr>
              </a:buClr>
              <a:buSzPct val="125000"/>
              <a:buFont typeface="Arial" pitchFamily="34" charset="0"/>
              <a:buChar char="•"/>
              <a:defRPr/>
            </a:pPr>
            <a:r>
              <a:rPr lang="en-US" sz="2000" dirty="0" smtClean="0">
                <a:solidFill>
                  <a:schemeClr val="tx1"/>
                </a:solidFill>
              </a:rPr>
              <a:t>Utilize more disk capacity before performance limits are reached</a:t>
            </a:r>
            <a:endParaRPr lang="en-US" dirty="0" smtClean="0">
              <a:solidFill>
                <a:schemeClr val="tx1"/>
              </a:solidFill>
            </a:endParaRPr>
          </a:p>
        </p:txBody>
      </p:sp>
    </p:spTree>
    <p:extLst>
      <p:ext uri="{BB962C8B-B14F-4D97-AF65-F5344CB8AC3E}">
        <p14:creationId xmlns:p14="http://schemas.microsoft.com/office/powerpoint/2010/main" val="1590194955"/>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504" y="274638"/>
            <a:ext cx="9015663" cy="944562"/>
          </a:xfrm>
        </p:spPr>
        <p:txBody>
          <a:bodyPr>
            <a:noAutofit/>
          </a:bodyPr>
          <a:lstStyle/>
          <a:p>
            <a:r>
              <a:rPr lang="en-US" dirty="0" smtClean="0">
                <a:solidFill>
                  <a:schemeClr val="tx1"/>
                </a:solidFill>
              </a:rPr>
              <a:t>DB Write Smoothing: Results</a:t>
            </a:r>
            <a:endParaRPr lang="en-US" dirty="0">
              <a:solidFill>
                <a:schemeClr val="tx1"/>
              </a:solidFill>
            </a:endParaRPr>
          </a:p>
        </p:txBody>
      </p:sp>
      <p:sp>
        <p:nvSpPr>
          <p:cNvPr id="9" name="TextBox 8"/>
          <p:cNvSpPr txBox="1"/>
          <p:nvPr/>
        </p:nvSpPr>
        <p:spPr>
          <a:xfrm>
            <a:off x="5486400" y="6172200"/>
            <a:ext cx="3450265" cy="784830"/>
          </a:xfrm>
          <a:prstGeom prst="rect">
            <a:avLst/>
          </a:prstGeom>
          <a:noFill/>
        </p:spPr>
        <p:txBody>
          <a:bodyPr wrap="square" rtlCol="0">
            <a:spAutoFit/>
          </a:bodyPr>
          <a:lstStyle/>
          <a:p>
            <a:pPr algn="ctr"/>
            <a:r>
              <a:rPr lang="en-US" sz="900" i="1" dirty="0" smtClean="0">
                <a:effectLst/>
              </a:rPr>
              <a:t>3000 Mailboxes, 3MB DB Cache/user, 12 x 7.2k SATA disks (DB/Logs on same spindles),</a:t>
            </a:r>
            <a:r>
              <a:rPr lang="en-US" sz="900" i="1" dirty="0" smtClean="0"/>
              <a:t> Loadgen Outlook 2007 Online Very Heavy Profile</a:t>
            </a:r>
            <a:endParaRPr lang="en-US" sz="900" i="1" dirty="0" smtClean="0">
              <a:effectLst/>
            </a:endParaRPr>
          </a:p>
          <a:p>
            <a:pPr algn="ctr"/>
            <a:endParaRPr lang="en-US" dirty="0"/>
          </a:p>
        </p:txBody>
      </p:sp>
      <p:sp>
        <p:nvSpPr>
          <p:cNvPr id="22" name="TextBox 21"/>
          <p:cNvSpPr txBox="1"/>
          <p:nvPr/>
        </p:nvSpPr>
        <p:spPr>
          <a:xfrm>
            <a:off x="609600" y="1905000"/>
            <a:ext cx="7924800" cy="369332"/>
          </a:xfrm>
          <a:prstGeom prst="rect">
            <a:avLst/>
          </a:prstGeom>
          <a:noFill/>
        </p:spPr>
        <p:txBody>
          <a:bodyPr wrap="square" rtlCol="0">
            <a:spAutoFit/>
          </a:bodyPr>
          <a:lstStyle/>
          <a:p>
            <a:pPr marL="0" lvl="4"/>
            <a:r>
              <a:rPr lang="en-US" b="1" dirty="0" smtClean="0"/>
              <a:t> </a:t>
            </a:r>
            <a:endParaRPr lang="en-US" dirty="0"/>
          </a:p>
        </p:txBody>
      </p:sp>
      <p:graphicFrame>
        <p:nvGraphicFramePr>
          <p:cNvPr id="15" name="Chart 14"/>
          <p:cNvGraphicFramePr/>
          <p:nvPr/>
        </p:nvGraphicFramePr>
        <p:xfrm>
          <a:off x="127822" y="1212113"/>
          <a:ext cx="8776252" cy="5325904"/>
        </p:xfrm>
        <a:graphic>
          <a:graphicData uri="http://schemas.openxmlformats.org/drawingml/2006/chart">
            <c:chart xmlns:c="http://schemas.openxmlformats.org/drawingml/2006/chart" xmlns:r="http://schemas.openxmlformats.org/officeDocument/2006/relationships" r:id="rId3"/>
          </a:graphicData>
        </a:graphic>
      </p:graphicFrame>
      <p:sp>
        <p:nvSpPr>
          <p:cNvPr id="16" name="Straight Arrow Connector 15"/>
          <p:cNvSpPr/>
          <p:nvPr/>
        </p:nvSpPr>
        <p:spPr>
          <a:xfrm rot="5400000">
            <a:off x="3274825" y="1648047"/>
            <a:ext cx="2477389" cy="3306727"/>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dirty="0"/>
          </a:p>
        </p:txBody>
      </p:sp>
      <p:sp>
        <p:nvSpPr>
          <p:cNvPr id="17" name="Straight Arrow Connector 16"/>
          <p:cNvSpPr/>
          <p:nvPr/>
        </p:nvSpPr>
        <p:spPr>
          <a:xfrm rot="5400000">
            <a:off x="4221125" y="2934589"/>
            <a:ext cx="2806995" cy="1084521"/>
          </a:xfrm>
          <a:prstGeom prst="straightConnector1">
            <a:avLst/>
          </a:prstGeom>
          <a:noFill/>
          <a:ln w="19050" cap="flat" cmpd="sng" algn="ctr">
            <a:solidFill>
              <a:srgbClr val="FFFF00"/>
            </a:solidFill>
            <a:prstDash val="solid"/>
            <a:tailEnd type="arrow"/>
          </a:ln>
          <a:effectLst/>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dirty="0"/>
          </a:p>
        </p:txBody>
      </p:sp>
      <p:sp>
        <p:nvSpPr>
          <p:cNvPr id="18" name="TextBox 4"/>
          <p:cNvSpPr txBox="1"/>
          <p:nvPr/>
        </p:nvSpPr>
        <p:spPr>
          <a:xfrm>
            <a:off x="6066312" y="1905511"/>
            <a:ext cx="2056966" cy="490735"/>
          </a:xfrm>
          <a:prstGeom prst="rect">
            <a:avLst/>
          </a:prstGeom>
          <a:ln>
            <a:noFill/>
          </a:ln>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b="1" i="1" dirty="0" smtClean="0"/>
              <a:t>50% Reduction!</a:t>
            </a:r>
            <a:endParaRPr lang="en-US" sz="1400" b="1" i="1" dirty="0"/>
          </a:p>
        </p:txBody>
      </p:sp>
      <p:sp>
        <p:nvSpPr>
          <p:cNvPr id="19" name="Rounded Rectangle 18"/>
          <p:cNvSpPr/>
          <p:nvPr/>
        </p:nvSpPr>
        <p:spPr>
          <a:xfrm>
            <a:off x="6183904" y="1896225"/>
            <a:ext cx="1799791" cy="351939"/>
          </a:xfrm>
          <a:prstGeom prst="roundRect">
            <a:avLst/>
          </a:prstGeom>
          <a:noFill/>
          <a:ln>
            <a:solidFill>
              <a:srgbClr val="FFFF00"/>
            </a:solidFill>
          </a:ln>
        </p:spPr>
        <p:style>
          <a:lnRef idx="2">
            <a:schemeClr val="accent6"/>
          </a:lnRef>
          <a:fillRef idx="1">
            <a:schemeClr val="lt1"/>
          </a:fillRef>
          <a:effectRef idx="0">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en-US" dirty="0"/>
          </a:p>
        </p:txBody>
      </p:sp>
    </p:spTree>
    <p:extLst>
      <p:ext uri="{BB962C8B-B14F-4D97-AF65-F5344CB8AC3E}">
        <p14:creationId xmlns:p14="http://schemas.microsoft.com/office/powerpoint/2010/main" val="15235820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linds(horizontal)">
                                      <p:cBhvr>
                                        <p:cTn id="16" dur="500"/>
                                        <p:tgtEl>
                                          <p:spTgt spid="16"/>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linds(horizontal)">
                                      <p:cBhvr>
                                        <p:cTn id="19" dur="500"/>
                                        <p:tgtEl>
                                          <p:spTgt spid="17"/>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linds(horizontal)">
                                      <p:cBhvr>
                                        <p:cTn id="22" dur="500"/>
                                        <p:tgtEl>
                                          <p:spTgt spid="18"/>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linds(horizontal)">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Graphic spid="15" grpId="0">
        <p:bldAsOne/>
      </p:bldGraphic>
      <p:bldP spid="16" grpId="0" animBg="1"/>
      <p:bldP spid="17" grpId="0" animBg="1"/>
      <p:bldP spid="18" grpId="0"/>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054" y="228600"/>
            <a:ext cx="8375946" cy="1218795"/>
          </a:xfrm>
        </p:spPr>
        <p:txBody>
          <a:bodyPr/>
          <a:lstStyle/>
          <a:p>
            <a:r>
              <a:rPr sz="4400" dirty="0" smtClean="0"/>
              <a:t>IOPS Reduction:  </a:t>
            </a:r>
            <a:r>
              <a:rPr lang="en-US" sz="4400" dirty="0" smtClean="0"/>
              <a:t>E2007</a:t>
            </a:r>
            <a:r>
              <a:rPr sz="4400" dirty="0" smtClean="0"/>
              <a:t> </a:t>
            </a:r>
            <a:r>
              <a:rPr lang="en-US" sz="4400" dirty="0" smtClean="0"/>
              <a:t>vs.</a:t>
            </a:r>
            <a:r>
              <a:rPr sz="4400" dirty="0" smtClean="0"/>
              <a:t> E2010 Results</a:t>
            </a:r>
            <a:endParaRPr lang="en-US" sz="4400" dirty="0"/>
          </a:p>
        </p:txBody>
      </p:sp>
      <p:graphicFrame>
        <p:nvGraphicFramePr>
          <p:cNvPr id="3" name="Chart 2"/>
          <p:cNvGraphicFramePr/>
          <p:nvPr/>
        </p:nvGraphicFramePr>
        <p:xfrm>
          <a:off x="149087" y="1033600"/>
          <a:ext cx="8776252" cy="5178357"/>
        </p:xfrm>
        <a:graphic>
          <a:graphicData uri="http://schemas.openxmlformats.org/drawingml/2006/chart">
            <c:chart xmlns:c="http://schemas.openxmlformats.org/drawingml/2006/chart" xmlns:r="http://schemas.openxmlformats.org/officeDocument/2006/relationships" r:id="rId3"/>
          </a:graphicData>
        </a:graphic>
      </p:graphicFrame>
      <p:sp>
        <p:nvSpPr>
          <p:cNvPr id="5" name="Rounded Rectangle 4"/>
          <p:cNvSpPr/>
          <p:nvPr/>
        </p:nvSpPr>
        <p:spPr>
          <a:xfrm>
            <a:off x="6565513" y="1651037"/>
            <a:ext cx="1968887" cy="928525"/>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6" name="TextBox 2"/>
          <p:cNvSpPr txBox="1"/>
          <p:nvPr/>
        </p:nvSpPr>
        <p:spPr>
          <a:xfrm>
            <a:off x="6699325" y="1735453"/>
            <a:ext cx="2188193" cy="759693"/>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400" b="1" i="1" dirty="0" smtClean="0"/>
              <a:t>+70% Reduction!</a:t>
            </a:r>
            <a:endParaRPr lang="en-US" sz="2400" b="1" i="1" dirty="0"/>
          </a:p>
        </p:txBody>
      </p:sp>
      <p:sp>
        <p:nvSpPr>
          <p:cNvPr id="7" name="Straight Arrow Connector 6"/>
          <p:cNvSpPr/>
          <p:nvPr/>
        </p:nvSpPr>
        <p:spPr>
          <a:xfrm rot="10800000">
            <a:off x="3124199" y="1905000"/>
            <a:ext cx="3405808" cy="182216"/>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dirty="0"/>
          </a:p>
        </p:txBody>
      </p:sp>
      <p:sp>
        <p:nvSpPr>
          <p:cNvPr id="8" name="Straight Arrow Connector 7"/>
          <p:cNvSpPr/>
          <p:nvPr/>
        </p:nvSpPr>
        <p:spPr>
          <a:xfrm rot="5400000">
            <a:off x="4808882" y="2526197"/>
            <a:ext cx="2189922" cy="1292086"/>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dirty="0"/>
          </a:p>
        </p:txBody>
      </p:sp>
      <p:sp>
        <p:nvSpPr>
          <p:cNvPr id="9" name="TextBox 8"/>
          <p:cNvSpPr txBox="1"/>
          <p:nvPr/>
        </p:nvSpPr>
        <p:spPr>
          <a:xfrm>
            <a:off x="1318597" y="6248400"/>
            <a:ext cx="6705600" cy="507831"/>
          </a:xfrm>
          <a:prstGeom prst="rect">
            <a:avLst/>
          </a:prstGeom>
          <a:noFill/>
        </p:spPr>
        <p:txBody>
          <a:bodyPr wrap="square" rtlCol="0">
            <a:spAutoFit/>
          </a:bodyPr>
          <a:lstStyle/>
          <a:p>
            <a:pPr algn="ctr"/>
            <a:r>
              <a:rPr lang="en-US" sz="900" i="1" dirty="0" smtClean="0">
                <a:effectLst/>
              </a:rPr>
              <a:t>3000 Mailboxes, 3MB DB Cache/user, </a:t>
            </a:r>
            <a:r>
              <a:rPr lang="en-US" sz="900" i="1" dirty="0" smtClean="0"/>
              <a:t> Loadgen Outlook 2007 Online Very Heavy Profile, 250MB Mailbox Size, E2010 Beta</a:t>
            </a:r>
            <a:endParaRPr lang="en-US" sz="900" i="1" dirty="0" smtClean="0">
              <a:effectLst/>
            </a:endParaRPr>
          </a:p>
          <a:p>
            <a:pPr algn="ctr"/>
            <a:endParaRPr lang="en-US" dirty="0"/>
          </a:p>
        </p:txBody>
      </p:sp>
    </p:spTree>
    <p:extLst>
      <p:ext uri="{BB962C8B-B14F-4D97-AF65-F5344CB8AC3E}">
        <p14:creationId xmlns:p14="http://schemas.microsoft.com/office/powerpoint/2010/main" val="2363301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smtClean="0"/>
              <a:t>Exchange IOPS Trend</a:t>
            </a:r>
            <a:endParaRPr lang="en-US" dirty="0"/>
          </a:p>
        </p:txBody>
      </p:sp>
      <p:graphicFrame>
        <p:nvGraphicFramePr>
          <p:cNvPr id="3" name="Chart 2"/>
          <p:cNvGraphicFramePr/>
          <p:nvPr/>
        </p:nvGraphicFramePr>
        <p:xfrm>
          <a:off x="149087" y="1033600"/>
          <a:ext cx="8776252" cy="5270500"/>
        </p:xfrm>
        <a:graphic>
          <a:graphicData uri="http://schemas.openxmlformats.org/drawingml/2006/chart">
            <c:chart xmlns:c="http://schemas.openxmlformats.org/drawingml/2006/chart" xmlns:r="http://schemas.openxmlformats.org/officeDocument/2006/relationships" r:id="rId3"/>
          </a:graphicData>
        </a:graphic>
      </p:graphicFrame>
      <p:sp>
        <p:nvSpPr>
          <p:cNvPr id="6" name="Right Arrow 5"/>
          <p:cNvSpPr/>
          <p:nvPr/>
        </p:nvSpPr>
        <p:spPr bwMode="auto">
          <a:xfrm rot="2618060">
            <a:off x="1850673" y="3241452"/>
            <a:ext cx="3873185" cy="264323"/>
          </a:xfrm>
          <a:prstGeom prst="rightArrow">
            <a:avLst/>
          </a:prstGeom>
          <a:solidFill>
            <a:srgbClr val="FFFF00"/>
          </a:solidFill>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 name="TextBox 2"/>
          <p:cNvSpPr txBox="1"/>
          <p:nvPr/>
        </p:nvSpPr>
        <p:spPr>
          <a:xfrm>
            <a:off x="6632420" y="1735453"/>
            <a:ext cx="1749580" cy="759693"/>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400" b="1" i="1" dirty="0" smtClean="0"/>
              <a:t>+90% Reduction!</a:t>
            </a:r>
            <a:endParaRPr lang="en-US" sz="2400" b="1" i="1" dirty="0"/>
          </a:p>
        </p:txBody>
      </p:sp>
      <p:sp>
        <p:nvSpPr>
          <p:cNvPr id="9" name="Straight Arrow Connector 8"/>
          <p:cNvSpPr/>
          <p:nvPr/>
        </p:nvSpPr>
        <p:spPr>
          <a:xfrm rot="5400000">
            <a:off x="4621926" y="1240543"/>
            <a:ext cx="1091224" cy="2764695"/>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dirty="0"/>
          </a:p>
        </p:txBody>
      </p:sp>
      <p:sp>
        <p:nvSpPr>
          <p:cNvPr id="10" name="Rounded Rectangle 9"/>
          <p:cNvSpPr/>
          <p:nvPr/>
        </p:nvSpPr>
        <p:spPr>
          <a:xfrm>
            <a:off x="6565514" y="1651037"/>
            <a:ext cx="1816486" cy="928525"/>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Tree>
    <p:extLst>
      <p:ext uri="{BB962C8B-B14F-4D97-AF65-F5344CB8AC3E}">
        <p14:creationId xmlns:p14="http://schemas.microsoft.com/office/powerpoint/2010/main" val="30592589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linds(horizont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a:spLocks noChangeArrowheads="1"/>
          </p:cNvSpPr>
          <p:nvPr/>
        </p:nvSpPr>
        <p:spPr bwMode="gray">
          <a:xfrm>
            <a:off x="304800" y="1295400"/>
            <a:ext cx="8438769" cy="5334000"/>
          </a:xfrm>
          <a:prstGeom prst="roundRect">
            <a:avLst>
              <a:gd name="adj" fmla="val 2906"/>
            </a:avLst>
          </a:prstGeom>
          <a:gradFill flip="none" rotWithShape="1">
            <a:gsLst>
              <a:gs pos="0">
                <a:schemeClr val="bg1">
                  <a:lumMod val="85000"/>
                  <a:alpha val="67000"/>
                </a:schemeClr>
              </a:gs>
              <a:gs pos="50000">
                <a:schemeClr val="tx1">
                  <a:lumMod val="20000"/>
                  <a:lumOff val="80000"/>
                  <a:alpha val="41000"/>
                </a:schemeClr>
              </a:gs>
              <a:gs pos="100000">
                <a:schemeClr val="bg1">
                  <a:lumMod val="95000"/>
                  <a:alpha val="60000"/>
                </a:schemeClr>
              </a:gs>
            </a:gsLst>
            <a:lin ang="13500000" scaled="1"/>
            <a:tileRect/>
          </a:gradFill>
          <a:ln>
            <a:solidFill>
              <a:schemeClr val="accent1"/>
            </a:solidFill>
            <a:headEnd type="none" w="med" len="med"/>
            <a:tailEnd type="none" w="med" len="med"/>
          </a:ln>
          <a:effectLst>
            <a:outerShdw blurRad="101600" dist="63500" dir="2700000" algn="tl" rotWithShape="0">
              <a:prstClr val="black">
                <a:alpha val="2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523854" algn="ctr" defTabSz="914099">
              <a:lnSpc>
                <a:spcPct val="85000"/>
              </a:lnSpc>
              <a:spcBef>
                <a:spcPct val="50000"/>
              </a:spcBef>
              <a:buClr>
                <a:srgbClr val="FFC000"/>
              </a:buClr>
              <a:buSzPct val="76000"/>
              <a:defRPr/>
            </a:pPr>
            <a:endParaRPr lang="en-US" sz="2300" dirty="0">
              <a:gradFill>
                <a:gsLst>
                  <a:gs pos="0">
                    <a:schemeClr val="tx1"/>
                  </a:gs>
                  <a:gs pos="50000">
                    <a:schemeClr val="tx1"/>
                  </a:gs>
                </a:gsLst>
                <a:lin ang="5400000" scaled="0"/>
              </a:gradFill>
              <a:latin typeface="Segoe" pitchFamily="34" charset="0"/>
            </a:endParaRPr>
          </a:p>
        </p:txBody>
      </p:sp>
      <p:sp>
        <p:nvSpPr>
          <p:cNvPr id="35" name="Rounded Rectangle 34"/>
          <p:cNvSpPr>
            <a:spLocks noChangeArrowheads="1"/>
          </p:cNvSpPr>
          <p:nvPr/>
        </p:nvSpPr>
        <p:spPr bwMode="gray">
          <a:xfrm>
            <a:off x="503257" y="2819400"/>
            <a:ext cx="8031143" cy="3733800"/>
          </a:xfrm>
          <a:prstGeom prst="roundRect">
            <a:avLst>
              <a:gd name="adj" fmla="val 5187"/>
            </a:avLst>
          </a:prstGeom>
          <a:gradFill flip="none" rotWithShape="1">
            <a:gsLst>
              <a:gs pos="0">
                <a:srgbClr val="B64506"/>
              </a:gs>
              <a:gs pos="25000">
                <a:srgbClr val="CB790B"/>
              </a:gs>
              <a:gs pos="80000">
                <a:srgbClr val="FA9B00"/>
              </a:gs>
              <a:gs pos="100000">
                <a:srgbClr val="FFC971"/>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523854" algn="ctr" defTabSz="914099">
              <a:lnSpc>
                <a:spcPct val="85000"/>
              </a:lnSpc>
              <a:spcBef>
                <a:spcPct val="50000"/>
              </a:spcBef>
              <a:buClr>
                <a:srgbClr val="FFC000"/>
              </a:buClr>
              <a:buSzPct val="76000"/>
              <a:defRPr/>
            </a:pPr>
            <a:endParaRPr lang="en-US" dirty="0">
              <a:gradFill>
                <a:gsLst>
                  <a:gs pos="0">
                    <a:schemeClr val="bg1"/>
                  </a:gs>
                  <a:gs pos="100000">
                    <a:schemeClr val="bg1"/>
                  </a:gs>
                </a:gsLst>
                <a:lin ang="13500000" scaled="1"/>
              </a:gradFill>
              <a:latin typeface="Segoe Semibold" pitchFamily="34" charset="0"/>
            </a:endParaRPr>
          </a:p>
        </p:txBody>
      </p:sp>
      <p:sp>
        <p:nvSpPr>
          <p:cNvPr id="34" name="Rounded Rectangle 33"/>
          <p:cNvSpPr>
            <a:spLocks noChangeArrowheads="1"/>
          </p:cNvSpPr>
          <p:nvPr/>
        </p:nvSpPr>
        <p:spPr bwMode="gray">
          <a:xfrm>
            <a:off x="5781153" y="2977664"/>
            <a:ext cx="2590800" cy="3429000"/>
          </a:xfrm>
          <a:prstGeom prst="roundRect">
            <a:avLst>
              <a:gd name="adj" fmla="val 5621"/>
            </a:avLst>
          </a:prstGeom>
          <a:gradFill flip="none" rotWithShape="1">
            <a:gsLst>
              <a:gs pos="0">
                <a:schemeClr val="bg1">
                  <a:lumMod val="85000"/>
                  <a:alpha val="67000"/>
                </a:schemeClr>
              </a:gs>
              <a:gs pos="50000">
                <a:schemeClr val="tx1">
                  <a:lumMod val="20000"/>
                  <a:lumOff val="80000"/>
                  <a:alpha val="41000"/>
                </a:schemeClr>
              </a:gs>
              <a:gs pos="100000">
                <a:schemeClr val="bg1">
                  <a:lumMod val="95000"/>
                  <a:alpha val="60000"/>
                </a:schemeClr>
              </a:gs>
            </a:gsLst>
            <a:lin ang="13500000" scaled="1"/>
            <a:tileRect/>
          </a:gradFill>
          <a:ln>
            <a:solidFill>
              <a:schemeClr val="accent1"/>
            </a:solidFill>
            <a:headEnd type="none" w="med" len="med"/>
            <a:tailEnd type="none" w="med" len="med"/>
          </a:ln>
          <a:effectLst>
            <a:outerShdw blurRad="101600" dist="63500" dir="2700000" algn="tl" rotWithShape="0">
              <a:prstClr val="black">
                <a:alpha val="2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523854" algn="ctr" defTabSz="914099">
              <a:lnSpc>
                <a:spcPct val="85000"/>
              </a:lnSpc>
              <a:spcBef>
                <a:spcPct val="50000"/>
              </a:spcBef>
              <a:buClr>
                <a:srgbClr val="FFC000"/>
              </a:buClr>
              <a:buSzPct val="76000"/>
              <a:defRPr/>
            </a:pPr>
            <a:endParaRPr lang="en-US" sz="2300" dirty="0">
              <a:gradFill>
                <a:gsLst>
                  <a:gs pos="0">
                    <a:schemeClr val="tx1"/>
                  </a:gs>
                  <a:gs pos="50000">
                    <a:schemeClr val="tx1"/>
                  </a:gs>
                </a:gsLst>
                <a:lin ang="5400000" scaled="0"/>
              </a:gradFill>
              <a:latin typeface="Segoe" pitchFamily="34" charset="0"/>
            </a:endParaRPr>
          </a:p>
        </p:txBody>
      </p:sp>
      <p:sp>
        <p:nvSpPr>
          <p:cNvPr id="14" name="Title 13"/>
          <p:cNvSpPr>
            <a:spLocks noGrp="1"/>
          </p:cNvSpPr>
          <p:nvPr>
            <p:ph type="title"/>
          </p:nvPr>
        </p:nvSpPr>
        <p:spPr>
          <a:xfrm>
            <a:off x="381000" y="230188"/>
            <a:ext cx="8382000" cy="664797"/>
          </a:xfrm>
        </p:spPr>
        <p:txBody>
          <a:bodyPr/>
          <a:lstStyle/>
          <a:p>
            <a:r>
              <a:rPr lang="en-US" smtClean="0"/>
              <a:t>Exchange - Performance</a:t>
            </a:r>
          </a:p>
        </p:txBody>
      </p:sp>
      <p:sp>
        <p:nvSpPr>
          <p:cNvPr id="15" name="Content Placeholder 14"/>
          <p:cNvSpPr>
            <a:spLocks noGrp="1"/>
          </p:cNvSpPr>
          <p:nvPr>
            <p:ph sz="quarter" idx="10"/>
          </p:nvPr>
        </p:nvSpPr>
        <p:spPr>
          <a:xfrm>
            <a:off x="457200" y="1447801"/>
            <a:ext cx="7848600" cy="1295399"/>
          </a:xfrm>
        </p:spPr>
        <p:txBody>
          <a:bodyPr/>
          <a:lstStyle/>
          <a:p>
            <a:pPr>
              <a:spcBef>
                <a:spcPts val="1000"/>
              </a:spcBef>
              <a:buClr>
                <a:schemeClr val="accent2"/>
              </a:buClr>
              <a:buSzPct val="100000"/>
            </a:pPr>
            <a:r>
              <a:rPr lang="en-US" sz="2400" smtClean="0"/>
              <a:t>Higher performance and lower cost</a:t>
            </a:r>
          </a:p>
          <a:p>
            <a:pPr marL="225425" indent="-225425">
              <a:spcBef>
                <a:spcPts val="1000"/>
              </a:spcBef>
              <a:buClr>
                <a:schemeClr val="accent2"/>
              </a:buClr>
              <a:buSzPct val="100000"/>
              <a:buFont typeface="Arial" pitchFamily="34" charset="0"/>
              <a:buChar char="•"/>
            </a:pPr>
            <a:r>
              <a:rPr lang="en-US" sz="1600" smtClean="0"/>
              <a:t>Cached mode enables Exchange 2010 to reduce network traffic with Outlook 2010</a:t>
            </a:r>
          </a:p>
          <a:p>
            <a:pPr marL="225425" indent="-225425">
              <a:spcBef>
                <a:spcPts val="1000"/>
              </a:spcBef>
              <a:buClr>
                <a:schemeClr val="accent2"/>
              </a:buClr>
              <a:buSzPct val="100000"/>
              <a:buFont typeface="Arial" pitchFamily="34" charset="0"/>
              <a:buChar char="•"/>
            </a:pPr>
            <a:r>
              <a:rPr lang="en-US" sz="1600" smtClean="0"/>
              <a:t>Highly scalable and efficient disk/storage management enables larger mailboxes at lower cost</a:t>
            </a:r>
          </a:p>
          <a:p>
            <a:pPr>
              <a:spcBef>
                <a:spcPts val="1000"/>
              </a:spcBef>
              <a:buClr>
                <a:schemeClr val="accent2"/>
              </a:buClr>
              <a:buSzPct val="100000"/>
              <a:buFont typeface="Arial" pitchFamily="34" charset="0"/>
              <a:buChar char="•"/>
            </a:pPr>
            <a:endParaRPr lang="en-US" sz="2400" smtClean="0"/>
          </a:p>
        </p:txBody>
      </p:sp>
      <p:pic>
        <p:nvPicPr>
          <p:cNvPr id="13" name="Picture 6" descr="H:\Designer Resources\icons\Windows Vista Illustration Icons\Clock.png"/>
          <p:cNvPicPr>
            <a:picLocks noChangeAspect="1" noChangeArrowheads="1"/>
          </p:cNvPicPr>
          <p:nvPr/>
        </p:nvPicPr>
        <p:blipFill>
          <a:blip r:embed="rId2" cstate="print"/>
          <a:srcRect/>
          <a:stretch>
            <a:fillRect/>
          </a:stretch>
        </p:blipFill>
        <p:spPr bwMode="auto">
          <a:xfrm>
            <a:off x="7696200" y="162448"/>
            <a:ext cx="1066800" cy="1066800"/>
          </a:xfrm>
          <a:prstGeom prst="rect">
            <a:avLst/>
          </a:prstGeom>
          <a:noFill/>
          <a:scene3d>
            <a:camera prst="orthographicFront">
              <a:rot lat="21398780" lon="2095354" rev="21360466"/>
            </a:camera>
            <a:lightRig rig="threePt" dir="t"/>
          </a:scene3d>
        </p:spPr>
      </p:pic>
      <p:sp>
        <p:nvSpPr>
          <p:cNvPr id="18" name="Content Placeholder 11"/>
          <p:cNvSpPr txBox="1">
            <a:spLocks/>
          </p:cNvSpPr>
          <p:nvPr/>
        </p:nvSpPr>
        <p:spPr>
          <a:xfrm>
            <a:off x="5923505" y="3026855"/>
            <a:ext cx="2372248" cy="3227409"/>
          </a:xfrm>
          <a:prstGeom prst="rect">
            <a:avLst/>
          </a:prstGeom>
          <a:noFill/>
          <a:ln>
            <a:noFill/>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234950" marR="0" lvl="1" indent="-234950" defTabSz="914363" fontAlgn="base">
              <a:lnSpc>
                <a:spcPct val="90000"/>
              </a:lnSpc>
              <a:spcBef>
                <a:spcPts val="1000"/>
              </a:spcBef>
              <a:buClr>
                <a:schemeClr val="accent2"/>
              </a:buClr>
              <a:buSzPct val="100000"/>
              <a:buFont typeface="Arial" pitchFamily="34" charset="0"/>
              <a:buChar char="•"/>
              <a:tabLst/>
              <a:defRPr/>
            </a:pPr>
            <a:r>
              <a:rPr lang="en-US" dirty="0" smtClean="0"/>
              <a:t>Use larger, slower, cheaper disks – SATA (Tier 2) Disks</a:t>
            </a:r>
          </a:p>
          <a:p>
            <a:pPr marL="234950" marR="0" lvl="1" indent="-234950" defTabSz="914363" fontAlgn="base">
              <a:lnSpc>
                <a:spcPct val="90000"/>
              </a:lnSpc>
              <a:spcBef>
                <a:spcPts val="1000"/>
              </a:spcBef>
              <a:buClr>
                <a:schemeClr val="accent2"/>
              </a:buClr>
              <a:buSzPct val="100000"/>
              <a:buFont typeface="Arial" pitchFamily="34" charset="0"/>
              <a:buChar char="•"/>
              <a:tabLst/>
              <a:defRPr/>
            </a:pPr>
            <a:r>
              <a:rPr lang="en-US" dirty="0" smtClean="0"/>
              <a:t>Support larger mailboxes at lower cost</a:t>
            </a:r>
          </a:p>
          <a:p>
            <a:pPr marL="234950" marR="0" lvl="1" indent="-234950" defTabSz="914363" fontAlgn="base">
              <a:lnSpc>
                <a:spcPct val="90000"/>
              </a:lnSpc>
              <a:spcBef>
                <a:spcPts val="1000"/>
              </a:spcBef>
              <a:buClr>
                <a:schemeClr val="accent2"/>
              </a:buClr>
              <a:buSzPct val="100000"/>
              <a:buFont typeface="Arial" pitchFamily="34" charset="0"/>
              <a:buChar char="•"/>
              <a:tabLst/>
              <a:defRPr/>
            </a:pPr>
            <a:r>
              <a:rPr lang="en-US" dirty="0" smtClean="0"/>
              <a:t>Maintain reliability and performance</a:t>
            </a:r>
          </a:p>
          <a:p>
            <a:pPr marL="234950" marR="0" lvl="1" indent="-234950" defTabSz="914363" fontAlgn="base">
              <a:lnSpc>
                <a:spcPct val="90000"/>
              </a:lnSpc>
              <a:spcBef>
                <a:spcPts val="1000"/>
              </a:spcBef>
              <a:buClr>
                <a:schemeClr val="accent2"/>
              </a:buClr>
              <a:buSzPct val="100000"/>
              <a:buFont typeface="Arial" pitchFamily="34" charset="0"/>
              <a:buChar char="•"/>
              <a:tabLst/>
              <a:defRPr/>
            </a:pPr>
            <a:r>
              <a:rPr lang="en-US" dirty="0" smtClean="0"/>
              <a:t>Improve storage utilization</a:t>
            </a:r>
          </a:p>
        </p:txBody>
      </p:sp>
      <p:sp>
        <p:nvSpPr>
          <p:cNvPr id="19" name="Rectangle 18"/>
          <p:cNvSpPr/>
          <p:nvPr/>
        </p:nvSpPr>
        <p:spPr>
          <a:xfrm>
            <a:off x="1636209" y="6298640"/>
            <a:ext cx="2895600" cy="276999"/>
          </a:xfrm>
          <a:prstGeom prst="rect">
            <a:avLst/>
          </a:prstGeom>
        </p:spPr>
        <p:txBody>
          <a:bodyPr wrap="square">
            <a:spAutoFit/>
          </a:bodyPr>
          <a:lstStyle/>
          <a:p>
            <a:pPr algn="ctr"/>
            <a:r>
              <a:rPr lang="en-US" sz="1200" b="1" kern="0" dirty="0" smtClean="0">
                <a:solidFill>
                  <a:srgbClr val="000000"/>
                </a:solidFill>
                <a:latin typeface="Segoe UI" pitchFamily="34" charset="0"/>
                <a:ea typeface="Segoe UI" pitchFamily="34" charset="0"/>
                <a:cs typeface="Segoe UI" pitchFamily="34" charset="0"/>
              </a:rPr>
              <a:t>3000 Mailboxes; 2 Node Cluster</a:t>
            </a:r>
          </a:p>
        </p:txBody>
      </p:sp>
      <p:sp>
        <p:nvSpPr>
          <p:cNvPr id="20" name="TextBox 19"/>
          <p:cNvSpPr txBox="1"/>
          <p:nvPr/>
        </p:nvSpPr>
        <p:spPr>
          <a:xfrm rot="16200000">
            <a:off x="-682734" y="4276596"/>
            <a:ext cx="2971801" cy="295017"/>
          </a:xfrm>
          <a:prstGeom prst="rect">
            <a:avLst/>
          </a:prstGeom>
          <a:gradFill flip="none" rotWithShape="1">
            <a:gsLst>
              <a:gs pos="0">
                <a:schemeClr val="bg1">
                  <a:lumMod val="85000"/>
                  <a:alpha val="67000"/>
                </a:schemeClr>
              </a:gs>
              <a:gs pos="50000">
                <a:schemeClr val="tx1">
                  <a:lumMod val="20000"/>
                  <a:lumOff val="80000"/>
                  <a:alpha val="41000"/>
                </a:schemeClr>
              </a:gs>
              <a:gs pos="100000">
                <a:schemeClr val="bg1">
                  <a:lumMod val="95000"/>
                  <a:alpha val="60000"/>
                </a:schemeClr>
              </a:gs>
            </a:gsLst>
            <a:lin ang="13500000" scaled="1"/>
            <a:tileRect/>
          </a:gradFill>
          <a:ln>
            <a:solidFill>
              <a:schemeClr val="accent1"/>
            </a:solidFill>
            <a:headEnd type="none" w="med" len="med"/>
            <a:tailEnd type="none" w="med" len="med"/>
          </a:ln>
          <a:effectLst>
            <a:outerShdw blurRad="101600" dist="63500" dir="2700000" algn="tl" rotWithShape="0">
              <a:prstClr val="black">
                <a:alpha val="2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marR="0" lvl="0" indent="-523854" algn="ctr" defTabSz="914099" fontAlgn="auto">
              <a:lnSpc>
                <a:spcPct val="85000"/>
              </a:lnSpc>
              <a:spcBef>
                <a:spcPct val="50000"/>
              </a:spcBef>
              <a:spcAft>
                <a:spcPts val="0"/>
              </a:spcAft>
              <a:buClr>
                <a:srgbClr val="FFC000"/>
              </a:buClr>
              <a:buSzPct val="76000"/>
              <a:buFontTx/>
              <a:buNone/>
              <a:tabLst/>
              <a:defRPr/>
            </a:pPr>
            <a:r>
              <a:rPr lang="en-US" sz="1100" b="1" dirty="0" smtClean="0">
                <a:gradFill>
                  <a:gsLst>
                    <a:gs pos="0">
                      <a:schemeClr val="tx1"/>
                    </a:gs>
                    <a:gs pos="50000">
                      <a:schemeClr val="tx1"/>
                    </a:gs>
                  </a:gsLst>
                  <a:lin ang="5400000" scaled="0"/>
                </a:gradFill>
                <a:latin typeface="Segoe" pitchFamily="34" charset="0"/>
              </a:rPr>
              <a:t>Server/Storage Hardware $/Mailbox</a:t>
            </a:r>
          </a:p>
        </p:txBody>
      </p:sp>
      <p:graphicFrame>
        <p:nvGraphicFramePr>
          <p:cNvPr id="21" name="Chart 20"/>
          <p:cNvGraphicFramePr/>
          <p:nvPr>
            <p:extLst>
              <p:ext uri="{D42A27DB-BD31-4B8C-83A1-F6EECF244321}">
                <p14:modId xmlns:p14="http://schemas.microsoft.com/office/powerpoint/2010/main" val="1712193662"/>
              </p:ext>
            </p:extLst>
          </p:nvPr>
        </p:nvGraphicFramePr>
        <p:xfrm>
          <a:off x="926690" y="2819400"/>
          <a:ext cx="4377919" cy="3511303"/>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21"/>
          <p:cNvSpPr txBox="1"/>
          <p:nvPr/>
        </p:nvSpPr>
        <p:spPr>
          <a:xfrm>
            <a:off x="1638847" y="5540122"/>
            <a:ext cx="950547" cy="469630"/>
          </a:xfrm>
          <a:prstGeom prst="rect">
            <a:avLst/>
          </a:prstGeom>
          <a:gradFill flip="none" rotWithShape="1">
            <a:gsLst>
              <a:gs pos="0">
                <a:schemeClr val="bg1">
                  <a:lumMod val="85000"/>
                  <a:alpha val="67000"/>
                </a:schemeClr>
              </a:gs>
              <a:gs pos="50000">
                <a:schemeClr val="tx1">
                  <a:lumMod val="20000"/>
                  <a:lumOff val="80000"/>
                  <a:alpha val="41000"/>
                </a:schemeClr>
              </a:gs>
              <a:gs pos="100000">
                <a:schemeClr val="bg1">
                  <a:lumMod val="95000"/>
                  <a:alpha val="60000"/>
                </a:schemeClr>
              </a:gs>
            </a:gsLst>
            <a:lin ang="13500000" scaled="1"/>
            <a:tileRect/>
          </a:gradFill>
          <a:ln>
            <a:solidFill>
              <a:schemeClr val="accent1"/>
            </a:solidFill>
            <a:headEnd type="none" w="med" len="med"/>
            <a:tailEnd type="none" w="med" len="med"/>
          </a:ln>
          <a:effectLst>
            <a:outerShdw blurRad="101600" dist="63500" dir="2700000" algn="tl" rotWithShape="0">
              <a:prstClr val="black">
                <a:alpha val="2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marR="0" lvl="0" indent="-523854" algn="ctr" defTabSz="914099" fontAlgn="auto">
              <a:lnSpc>
                <a:spcPct val="85000"/>
              </a:lnSpc>
              <a:spcAft>
                <a:spcPts val="0"/>
              </a:spcAft>
              <a:buClr>
                <a:srgbClr val="FFC000"/>
              </a:buClr>
              <a:buSzPct val="76000"/>
              <a:buFontTx/>
              <a:buNone/>
              <a:tabLst/>
              <a:defRPr/>
            </a:pPr>
            <a:r>
              <a:rPr lang="en-US" sz="1100" b="1" dirty="0" smtClean="0">
                <a:gradFill>
                  <a:gsLst>
                    <a:gs pos="0">
                      <a:schemeClr val="tx1"/>
                    </a:gs>
                    <a:gs pos="50000">
                      <a:schemeClr val="tx1"/>
                    </a:gs>
                  </a:gsLst>
                  <a:lin ang="5400000" scaled="0"/>
                </a:gradFill>
                <a:latin typeface="Segoe" pitchFamily="34" charset="0"/>
              </a:rPr>
              <a:t>E2003 SCC</a:t>
            </a:r>
          </a:p>
          <a:p>
            <a:pPr marR="0" lvl="0" indent="-523854" algn="ctr" defTabSz="914099" fontAlgn="auto">
              <a:lnSpc>
                <a:spcPct val="85000"/>
              </a:lnSpc>
              <a:spcAft>
                <a:spcPts val="0"/>
              </a:spcAft>
              <a:buClr>
                <a:srgbClr val="FFC000"/>
              </a:buClr>
              <a:buSzPct val="76000"/>
              <a:buFontTx/>
              <a:buNone/>
              <a:tabLst/>
              <a:defRPr/>
            </a:pPr>
            <a:r>
              <a:rPr lang="en-US" sz="1100" b="1" dirty="0" smtClean="0">
                <a:gradFill>
                  <a:gsLst>
                    <a:gs pos="0">
                      <a:schemeClr val="tx1"/>
                    </a:gs>
                    <a:gs pos="50000">
                      <a:schemeClr val="tx1"/>
                    </a:gs>
                  </a:gsLst>
                  <a:lin ang="5400000" scaled="0"/>
                </a:gradFill>
                <a:latin typeface="Segoe" pitchFamily="34" charset="0"/>
              </a:rPr>
              <a:t>(FC SAN)</a:t>
            </a:r>
            <a:endParaRPr lang="en-US" sz="1100" b="1" dirty="0">
              <a:gradFill>
                <a:gsLst>
                  <a:gs pos="0">
                    <a:schemeClr val="tx1"/>
                  </a:gs>
                  <a:gs pos="50000">
                    <a:schemeClr val="tx1"/>
                  </a:gs>
                </a:gsLst>
                <a:lin ang="5400000" scaled="0"/>
              </a:gradFill>
              <a:latin typeface="Segoe" pitchFamily="34" charset="0"/>
            </a:endParaRPr>
          </a:p>
        </p:txBody>
      </p:sp>
      <p:sp>
        <p:nvSpPr>
          <p:cNvPr id="23" name="TextBox 22"/>
          <p:cNvSpPr txBox="1"/>
          <p:nvPr/>
        </p:nvSpPr>
        <p:spPr>
          <a:xfrm>
            <a:off x="2996705" y="5540122"/>
            <a:ext cx="993330" cy="469630"/>
          </a:xfrm>
          <a:prstGeom prst="rect">
            <a:avLst/>
          </a:prstGeom>
          <a:gradFill flip="none" rotWithShape="1">
            <a:gsLst>
              <a:gs pos="0">
                <a:schemeClr val="bg1">
                  <a:lumMod val="85000"/>
                  <a:alpha val="67000"/>
                </a:schemeClr>
              </a:gs>
              <a:gs pos="50000">
                <a:schemeClr val="tx1">
                  <a:lumMod val="20000"/>
                  <a:lumOff val="80000"/>
                  <a:alpha val="41000"/>
                </a:schemeClr>
              </a:gs>
              <a:gs pos="100000">
                <a:schemeClr val="bg1">
                  <a:lumMod val="95000"/>
                  <a:alpha val="60000"/>
                </a:schemeClr>
              </a:gs>
            </a:gsLst>
            <a:lin ang="13500000" scaled="1"/>
            <a:tileRect/>
          </a:gradFill>
          <a:ln>
            <a:solidFill>
              <a:schemeClr val="accent1"/>
            </a:solidFill>
            <a:headEnd type="none" w="med" len="med"/>
            <a:tailEnd type="none" w="med" len="med"/>
          </a:ln>
          <a:effectLst>
            <a:outerShdw blurRad="101600" dist="63500" dir="2700000" algn="tl" rotWithShape="0">
              <a:prstClr val="black">
                <a:alpha val="2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marR="0" lvl="0" indent="-523854" algn="ctr" defTabSz="914099" fontAlgn="auto">
              <a:lnSpc>
                <a:spcPct val="85000"/>
              </a:lnSpc>
              <a:spcAft>
                <a:spcPts val="0"/>
              </a:spcAft>
              <a:buClr>
                <a:srgbClr val="FFC000"/>
              </a:buClr>
              <a:buSzPct val="76000"/>
              <a:buFontTx/>
              <a:buNone/>
              <a:tabLst/>
              <a:defRPr/>
            </a:pPr>
            <a:r>
              <a:rPr lang="en-US" sz="1100" b="1" dirty="0" smtClean="0">
                <a:gradFill>
                  <a:gsLst>
                    <a:gs pos="0">
                      <a:schemeClr val="tx1"/>
                    </a:gs>
                    <a:gs pos="50000">
                      <a:schemeClr val="tx1"/>
                    </a:gs>
                  </a:gsLst>
                  <a:lin ang="5400000" scaled="0"/>
                </a:gradFill>
                <a:latin typeface="Segoe" pitchFamily="34" charset="0"/>
              </a:rPr>
              <a:t>E2007 CCR</a:t>
            </a:r>
          </a:p>
          <a:p>
            <a:pPr marR="0" lvl="0" indent="-523854" algn="ctr" defTabSz="914099" fontAlgn="auto">
              <a:lnSpc>
                <a:spcPct val="85000"/>
              </a:lnSpc>
              <a:spcAft>
                <a:spcPts val="0"/>
              </a:spcAft>
              <a:buClr>
                <a:srgbClr val="FFC000"/>
              </a:buClr>
              <a:buSzPct val="76000"/>
              <a:buFontTx/>
              <a:buNone/>
              <a:tabLst/>
              <a:defRPr/>
            </a:pPr>
            <a:r>
              <a:rPr lang="en-US" sz="1100" b="1" dirty="0" smtClean="0">
                <a:gradFill>
                  <a:gsLst>
                    <a:gs pos="0">
                      <a:schemeClr val="tx1"/>
                    </a:gs>
                    <a:gs pos="50000">
                      <a:schemeClr val="tx1"/>
                    </a:gs>
                  </a:gsLst>
                  <a:lin ang="5400000" scaled="0"/>
                </a:gradFill>
                <a:latin typeface="Segoe" pitchFamily="34" charset="0"/>
              </a:rPr>
              <a:t>(SAS DAS)</a:t>
            </a:r>
            <a:endParaRPr lang="en-US" sz="1100" b="1" dirty="0">
              <a:gradFill>
                <a:gsLst>
                  <a:gs pos="0">
                    <a:schemeClr val="tx1"/>
                  </a:gs>
                  <a:gs pos="50000">
                    <a:schemeClr val="tx1"/>
                  </a:gs>
                </a:gsLst>
                <a:lin ang="5400000" scaled="0"/>
              </a:gradFill>
              <a:latin typeface="Segoe" pitchFamily="34" charset="0"/>
            </a:endParaRPr>
          </a:p>
        </p:txBody>
      </p:sp>
      <p:sp>
        <p:nvSpPr>
          <p:cNvPr id="24" name="Rectangle 23"/>
          <p:cNvSpPr/>
          <p:nvPr/>
        </p:nvSpPr>
        <p:spPr>
          <a:xfrm>
            <a:off x="3871121" y="3163669"/>
            <a:ext cx="1284185" cy="646331"/>
          </a:xfrm>
          <a:prstGeom prst="rect">
            <a:avLst/>
          </a:prstGeom>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noProof="0" dirty="0" smtClean="0">
                <a:ln>
                  <a:noFill/>
                </a:ln>
                <a:solidFill>
                  <a:srgbClr val="000000"/>
                </a:solidFill>
                <a:effectLst/>
                <a:uLnTx/>
                <a:uFillTx/>
                <a:latin typeface="Segoe UI" pitchFamily="34" charset="0"/>
                <a:ea typeface="Segoe UI" pitchFamily="34" charset="0"/>
                <a:cs typeface="Segoe UI" pitchFamily="34" charset="0"/>
              </a:rPr>
              <a:t>Two Raided DB </a:t>
            </a:r>
            <a:br>
              <a:rPr kumimoji="0" lang="en-US" sz="1200" b="1" i="0" u="none" strike="noStrike" kern="0" cap="none" spc="0" normalizeH="0" noProof="0" dirty="0" smtClean="0">
                <a:ln>
                  <a:noFill/>
                </a:ln>
                <a:solidFill>
                  <a:srgbClr val="000000"/>
                </a:solidFill>
                <a:effectLst/>
                <a:uLnTx/>
                <a:uFillTx/>
                <a:latin typeface="Segoe UI" pitchFamily="34" charset="0"/>
                <a:ea typeface="Segoe UI" pitchFamily="34" charset="0"/>
                <a:cs typeface="Segoe UI" pitchFamily="34" charset="0"/>
              </a:rPr>
            </a:br>
            <a:r>
              <a:rPr kumimoji="0" lang="en-US" sz="1200" b="1" i="0" u="none" strike="noStrike" kern="0" cap="none" spc="0" normalizeH="0" noProof="0" dirty="0" smtClean="0">
                <a:ln>
                  <a:noFill/>
                </a:ln>
                <a:solidFill>
                  <a:srgbClr val="000000"/>
                </a:solidFill>
                <a:effectLst/>
                <a:uLnTx/>
                <a:uFillTx/>
                <a:latin typeface="Segoe UI" pitchFamily="34" charset="0"/>
                <a:ea typeface="Segoe UI" pitchFamily="34" charset="0"/>
                <a:cs typeface="Segoe UI" pitchFamily="34" charset="0"/>
              </a:rPr>
              <a:t>Copies, Fast </a:t>
            </a:r>
            <a:br>
              <a:rPr kumimoji="0" lang="en-US" sz="1200" b="1" i="0" u="none" strike="noStrike" kern="0" cap="none" spc="0" normalizeH="0" noProof="0" dirty="0" smtClean="0">
                <a:ln>
                  <a:noFill/>
                </a:ln>
                <a:solidFill>
                  <a:srgbClr val="000000"/>
                </a:solidFill>
                <a:effectLst/>
                <a:uLnTx/>
                <a:uFillTx/>
                <a:latin typeface="Segoe UI" pitchFamily="34" charset="0"/>
                <a:ea typeface="Segoe UI" pitchFamily="34" charset="0"/>
                <a:cs typeface="Segoe UI" pitchFamily="34" charset="0"/>
              </a:rPr>
            </a:br>
            <a:r>
              <a:rPr kumimoji="0" lang="en-US" sz="1200" b="1" i="0" u="none" strike="noStrike" kern="0" cap="none" spc="0" normalizeH="0" noProof="0" dirty="0" smtClean="0">
                <a:ln>
                  <a:noFill/>
                </a:ln>
                <a:solidFill>
                  <a:srgbClr val="000000"/>
                </a:solidFill>
                <a:effectLst/>
                <a:uLnTx/>
                <a:uFillTx/>
                <a:latin typeface="Segoe UI" pitchFamily="34" charset="0"/>
                <a:ea typeface="Segoe UI" pitchFamily="34" charset="0"/>
                <a:cs typeface="Segoe UI" pitchFamily="34" charset="0"/>
              </a:rPr>
              <a:t>Recovery</a:t>
            </a:r>
          </a:p>
        </p:txBody>
      </p:sp>
      <p:sp>
        <p:nvSpPr>
          <p:cNvPr id="25" name="TextBox 24"/>
          <p:cNvSpPr txBox="1"/>
          <p:nvPr/>
        </p:nvSpPr>
        <p:spPr>
          <a:xfrm>
            <a:off x="4346534" y="5540122"/>
            <a:ext cx="993331" cy="469630"/>
          </a:xfrm>
          <a:prstGeom prst="rect">
            <a:avLst/>
          </a:prstGeom>
          <a:gradFill flip="none" rotWithShape="1">
            <a:gsLst>
              <a:gs pos="0">
                <a:schemeClr val="bg1">
                  <a:lumMod val="85000"/>
                  <a:alpha val="67000"/>
                </a:schemeClr>
              </a:gs>
              <a:gs pos="50000">
                <a:schemeClr val="tx1">
                  <a:lumMod val="20000"/>
                  <a:lumOff val="80000"/>
                  <a:alpha val="41000"/>
                </a:schemeClr>
              </a:gs>
              <a:gs pos="100000">
                <a:schemeClr val="bg1">
                  <a:lumMod val="95000"/>
                  <a:alpha val="60000"/>
                </a:schemeClr>
              </a:gs>
            </a:gsLst>
            <a:lin ang="13500000" scaled="1"/>
            <a:tileRect/>
          </a:gradFill>
          <a:ln>
            <a:solidFill>
              <a:schemeClr val="accent1"/>
            </a:solidFill>
            <a:headEnd type="none" w="med" len="med"/>
            <a:tailEnd type="none" w="med" len="med"/>
          </a:ln>
          <a:effectLst>
            <a:outerShdw blurRad="101600" dist="63500" dir="2700000" algn="tl" rotWithShape="0">
              <a:prstClr val="black">
                <a:alpha val="2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marR="0" lvl="0" indent="-523854" algn="ctr" defTabSz="914099" fontAlgn="auto">
              <a:lnSpc>
                <a:spcPct val="85000"/>
              </a:lnSpc>
              <a:spcAft>
                <a:spcPts val="0"/>
              </a:spcAft>
              <a:buClr>
                <a:srgbClr val="FFC000"/>
              </a:buClr>
              <a:buSzPct val="76000"/>
              <a:buFontTx/>
              <a:buNone/>
              <a:tabLst/>
              <a:defRPr/>
            </a:pPr>
            <a:r>
              <a:rPr lang="en-US" sz="1100" b="1" dirty="0" smtClean="0">
                <a:gradFill>
                  <a:gsLst>
                    <a:gs pos="0">
                      <a:schemeClr val="tx1"/>
                    </a:gs>
                    <a:gs pos="50000">
                      <a:schemeClr val="tx1"/>
                    </a:gs>
                  </a:gsLst>
                  <a:lin ang="5400000" scaled="0"/>
                </a:gradFill>
                <a:latin typeface="Segoe" pitchFamily="34" charset="0"/>
              </a:rPr>
              <a:t>E2010 DAG</a:t>
            </a:r>
          </a:p>
          <a:p>
            <a:pPr marR="0" lvl="0" indent="-523854" algn="ctr" defTabSz="914099" fontAlgn="auto">
              <a:lnSpc>
                <a:spcPct val="85000"/>
              </a:lnSpc>
              <a:spcAft>
                <a:spcPts val="0"/>
              </a:spcAft>
              <a:buClr>
                <a:srgbClr val="FFC000"/>
              </a:buClr>
              <a:buSzPct val="76000"/>
              <a:buFontTx/>
              <a:buNone/>
              <a:tabLst/>
              <a:defRPr/>
            </a:pPr>
            <a:r>
              <a:rPr lang="en-US" sz="1100" b="1" dirty="0" smtClean="0">
                <a:gradFill>
                  <a:gsLst>
                    <a:gs pos="0">
                      <a:schemeClr val="tx1"/>
                    </a:gs>
                    <a:gs pos="50000">
                      <a:schemeClr val="tx1"/>
                    </a:gs>
                  </a:gsLst>
                  <a:lin ang="5400000" scaled="0"/>
                </a:gradFill>
                <a:latin typeface="Segoe" pitchFamily="34" charset="0"/>
              </a:rPr>
              <a:t>(SATA DAS)</a:t>
            </a:r>
            <a:endParaRPr lang="en-US" sz="1100" b="1" dirty="0">
              <a:gradFill>
                <a:gsLst>
                  <a:gs pos="0">
                    <a:schemeClr val="tx1"/>
                  </a:gs>
                  <a:gs pos="50000">
                    <a:schemeClr val="tx1"/>
                  </a:gs>
                </a:gsLst>
                <a:lin ang="5400000" scaled="0"/>
              </a:gradFill>
              <a:latin typeface="Segoe" pitchFamily="34" charset="0"/>
            </a:endParaRPr>
          </a:p>
        </p:txBody>
      </p:sp>
    </p:spTree>
    <p:extLst>
      <p:ext uri="{BB962C8B-B14F-4D97-AF65-F5344CB8AC3E}">
        <p14:creationId xmlns:p14="http://schemas.microsoft.com/office/powerpoint/2010/main" val="3507081517"/>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Why a TechNet Subscription you ask?</a:t>
            </a:r>
            <a:endParaRPr lang="en-US" dirty="0"/>
          </a:p>
        </p:txBody>
      </p:sp>
      <p:sp>
        <p:nvSpPr>
          <p:cNvPr id="2" name="Content Placeholder 1"/>
          <p:cNvSpPr>
            <a:spLocks noGrp="1"/>
          </p:cNvSpPr>
          <p:nvPr>
            <p:ph idx="1"/>
          </p:nvPr>
        </p:nvSpPr>
        <p:spPr>
          <a:xfrm>
            <a:off x="166688" y="1498600"/>
            <a:ext cx="8380412" cy="5078313"/>
          </a:xfrm>
        </p:spPr>
        <p:txBody>
          <a:bodyPr/>
          <a:lstStyle/>
          <a:p>
            <a:r>
              <a:rPr lang="en-US" sz="1800" b="1" dirty="0" smtClean="0"/>
              <a:t>Microsoft </a:t>
            </a:r>
            <a:r>
              <a:rPr lang="en-US" sz="1800" b="1" dirty="0"/>
              <a:t>software licensed for evaluation purposes.</a:t>
            </a:r>
            <a:r>
              <a:rPr lang="en-US" sz="1800" dirty="0"/>
              <a:t> Evaluate full-version commercial products without time limits or feature limits, including Microsoft operating systems, servers, and Office System software. </a:t>
            </a:r>
            <a:endParaRPr lang="en-US" sz="1800" dirty="0" smtClean="0"/>
          </a:p>
          <a:p>
            <a:r>
              <a:rPr lang="en-US" sz="1800" b="1" dirty="0" smtClean="0"/>
              <a:t>Beta </a:t>
            </a:r>
            <a:r>
              <a:rPr lang="en-US" sz="1800" b="1" dirty="0"/>
              <a:t>software</a:t>
            </a:r>
            <a:r>
              <a:rPr lang="en-US" sz="1800" dirty="0"/>
              <a:t>. Receive pre-release versions of Microsoft operating systems, servers and business applications</a:t>
            </a:r>
            <a:r>
              <a:rPr lang="en-US" sz="1800" dirty="0" smtClean="0"/>
              <a:t>.</a:t>
            </a:r>
            <a:endParaRPr lang="en-US" sz="1800" dirty="0"/>
          </a:p>
          <a:p>
            <a:r>
              <a:rPr lang="en-US" sz="1800" b="1" dirty="0"/>
              <a:t>Professional Support Incidents.</a:t>
            </a:r>
            <a:r>
              <a:rPr lang="en-US" sz="1800" dirty="0"/>
              <a:t> </a:t>
            </a:r>
            <a:r>
              <a:rPr lang="en-US" sz="1800" dirty="0" smtClean="0"/>
              <a:t>A </a:t>
            </a:r>
            <a:r>
              <a:rPr lang="en-US" sz="1800" dirty="0"/>
              <a:t>TechNet Plus subscription includes two complimentary Professional Support </a:t>
            </a:r>
            <a:r>
              <a:rPr lang="en-US" sz="1800" dirty="0" smtClean="0"/>
              <a:t>incidents </a:t>
            </a:r>
            <a:r>
              <a:rPr lang="en-US" sz="1800" dirty="0"/>
              <a:t>and a 20% discount on additional </a:t>
            </a:r>
            <a:r>
              <a:rPr lang="en-US" sz="1800" dirty="0" smtClean="0"/>
              <a:t>support incidents. (</a:t>
            </a:r>
            <a:r>
              <a:rPr lang="en-US" sz="1800" b="1" u="sng" dirty="0" smtClean="0"/>
              <a:t>~$500 value!</a:t>
            </a:r>
            <a:r>
              <a:rPr lang="en-US" sz="1800" dirty="0" smtClean="0"/>
              <a:t>) </a:t>
            </a:r>
          </a:p>
          <a:p>
            <a:r>
              <a:rPr lang="en-US" sz="1800" b="1" dirty="0" smtClean="0"/>
              <a:t>Managed </a:t>
            </a:r>
            <a:r>
              <a:rPr lang="en-US" sz="1800" b="1" dirty="0"/>
              <a:t>Newsgroup Support</a:t>
            </a:r>
            <a:r>
              <a:rPr lang="en-US" sz="1800" dirty="0"/>
              <a:t>. </a:t>
            </a:r>
            <a:r>
              <a:rPr lang="en-US" sz="1800" dirty="0" smtClean="0"/>
              <a:t> Unlimited </a:t>
            </a:r>
            <a:r>
              <a:rPr lang="en-US" sz="1800" dirty="0"/>
              <a:t>access to over 100 Managed Newsgroups. G</a:t>
            </a:r>
            <a:r>
              <a:rPr lang="en-US" sz="1800" dirty="0" smtClean="0"/>
              <a:t>et </a:t>
            </a:r>
            <a:r>
              <a:rPr lang="en-US" sz="1800" dirty="0"/>
              <a:t>expert answers to your technical questions within the next business day—guaranteed.</a:t>
            </a:r>
          </a:p>
          <a:p>
            <a:r>
              <a:rPr lang="en-US" sz="1800" b="1" dirty="0"/>
              <a:t>Technical resources for Microsoft products.</a:t>
            </a:r>
            <a:r>
              <a:rPr lang="en-US" sz="1800" dirty="0"/>
              <a:t> Access the Technical Information Library </a:t>
            </a:r>
            <a:r>
              <a:rPr lang="en-US" sz="1800" dirty="0" smtClean="0"/>
              <a:t>to </a:t>
            </a:r>
            <a:r>
              <a:rPr lang="en-US" sz="1800" dirty="0"/>
              <a:t>keep systems and IT skills up-to-date.</a:t>
            </a:r>
          </a:p>
          <a:p>
            <a:r>
              <a:rPr lang="en-US" sz="1800" b="1" dirty="0"/>
              <a:t>Microsoft eLearning courses.</a:t>
            </a:r>
            <a:r>
              <a:rPr lang="en-US" sz="1800" dirty="0"/>
              <a:t> </a:t>
            </a:r>
            <a:r>
              <a:rPr lang="en-US" sz="1800" dirty="0" smtClean="0"/>
              <a:t>Includes </a:t>
            </a:r>
            <a:r>
              <a:rPr lang="en-US" sz="1800" dirty="0"/>
              <a:t>a selection of Microsoft eLearning courses for free each quarter.</a:t>
            </a:r>
          </a:p>
          <a:p>
            <a:r>
              <a:rPr lang="en-US" sz="1800" b="1" dirty="0"/>
              <a:t>Online Concierge Chat</a:t>
            </a:r>
            <a:r>
              <a:rPr lang="en-US" sz="1800" dirty="0"/>
              <a:t>. Chat with a Microsoft Search Assistant online for help finding the technical resources you need or for assistance with non-technical questions</a:t>
            </a:r>
            <a:r>
              <a:rPr lang="en-US" sz="1800" dirty="0" smtClean="0"/>
              <a:t>.</a:t>
            </a:r>
            <a:endParaRPr lang="en-US" sz="1800" dirty="0"/>
          </a:p>
        </p:txBody>
      </p:sp>
      <p:sp>
        <p:nvSpPr>
          <p:cNvPr id="5" name="Slide Number Placeholder 4"/>
          <p:cNvSpPr>
            <a:spLocks noGrp="1"/>
          </p:cNvSpPr>
          <p:nvPr>
            <p:ph type="sldNum" sz="quarter" idx="4294967295"/>
          </p:nvPr>
        </p:nvSpPr>
        <p:spPr>
          <a:xfrm>
            <a:off x="0" y="6492875"/>
            <a:ext cx="2133600" cy="365125"/>
          </a:xfrm>
          <a:prstGeom prst="rect">
            <a:avLst/>
          </a:prstGeom>
        </p:spPr>
        <p:txBody>
          <a:bodyPr/>
          <a:lstStyle/>
          <a:p>
            <a:pPr defTabSz="914400" fontAlgn="base">
              <a:spcBef>
                <a:spcPct val="0"/>
              </a:spcBef>
              <a:spcAft>
                <a:spcPct val="0"/>
              </a:spcAft>
            </a:pPr>
            <a:r>
              <a:rPr lang="en-US" sz="800" smtClean="0">
                <a:solidFill>
                  <a:prstClr val="white"/>
                </a:solidFill>
                <a:latin typeface="Segoe" pitchFamily="34" charset="0"/>
                <a:cs typeface="Arial" charset="0"/>
              </a:rPr>
              <a:t>Slide </a:t>
            </a:r>
            <a:fld id="{20125A74-2498-489C-8558-473622EDAADF}" type="slidenum">
              <a:rPr lang="en-US" sz="800" smtClean="0">
                <a:solidFill>
                  <a:prstClr val="white"/>
                </a:solidFill>
                <a:latin typeface="Segoe" pitchFamily="34" charset="0"/>
                <a:cs typeface="Arial" charset="0"/>
              </a:rPr>
              <a:pPr defTabSz="914400" fontAlgn="base">
                <a:spcBef>
                  <a:spcPct val="0"/>
                </a:spcBef>
                <a:spcAft>
                  <a:spcPct val="0"/>
                </a:spcAft>
              </a:pPr>
              <a:t>2</a:t>
            </a:fld>
            <a:endParaRPr lang="en-US" sz="800" dirty="0">
              <a:solidFill>
                <a:prstClr val="white"/>
              </a:solidFill>
              <a:latin typeface="Segoe" pitchFamily="34" charset="0"/>
              <a:cs typeface="Arial" charset="0"/>
            </a:endParaRPr>
          </a:p>
        </p:txBody>
      </p:sp>
    </p:spTree>
    <p:extLst>
      <p:ext uri="{BB962C8B-B14F-4D97-AF65-F5344CB8AC3E}">
        <p14:creationId xmlns:p14="http://schemas.microsoft.com/office/powerpoint/2010/main" val="1866469217"/>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p:cNvSpPr/>
          <p:nvPr/>
        </p:nvSpPr>
        <p:spPr bwMode="auto">
          <a:xfrm>
            <a:off x="1752600" y="3733800"/>
            <a:ext cx="4893276" cy="2743200"/>
          </a:xfrm>
          <a:prstGeom prst="roundRect">
            <a:avLst>
              <a:gd name="adj" fmla="val 1953"/>
            </a:avLst>
          </a:prstGeom>
          <a:gradFill flip="none" rotWithShape="1">
            <a:gsLst>
              <a:gs pos="0">
                <a:schemeClr val="bg1">
                  <a:lumMod val="85000"/>
                  <a:alpha val="67000"/>
                </a:schemeClr>
              </a:gs>
              <a:gs pos="50000">
                <a:schemeClr val="tx1">
                  <a:lumMod val="20000"/>
                  <a:lumOff val="80000"/>
                  <a:alpha val="41000"/>
                </a:schemeClr>
              </a:gs>
              <a:gs pos="100000">
                <a:schemeClr val="bg1">
                  <a:lumMod val="95000"/>
                  <a:alpha val="60000"/>
                </a:schemeClr>
              </a:gs>
            </a:gsLst>
            <a:lin ang="13500000" scaled="1"/>
            <a:tileRect/>
          </a:gradFill>
          <a:ln>
            <a:solidFill>
              <a:schemeClr val="accent1"/>
            </a:solidFill>
            <a:headEnd type="none" w="med" len="med"/>
            <a:tailEnd type="none" w="med" len="med"/>
          </a:ln>
          <a:effectLst>
            <a:outerShdw blurRad="101600" dist="63500" dir="2700000" algn="tl" rotWithShape="0">
              <a:prstClr val="black">
                <a:alpha val="2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defRPr/>
            </a:pPr>
            <a:endParaRPr lang="en-US" sz="2300" dirty="0" smtClean="0">
              <a:gradFill>
                <a:gsLst>
                  <a:gs pos="0">
                    <a:schemeClr val="tx1"/>
                  </a:gs>
                  <a:gs pos="50000">
                    <a:schemeClr val="tx1"/>
                  </a:gs>
                </a:gsLst>
                <a:lin ang="5400000" scaled="0"/>
              </a:gradFill>
              <a:latin typeface="Segoe" pitchFamily="34" charset="0"/>
            </a:endParaRPr>
          </a:p>
        </p:txBody>
      </p:sp>
      <p:sp>
        <p:nvSpPr>
          <p:cNvPr id="2" name="Title 1"/>
          <p:cNvSpPr>
            <a:spLocks noGrp="1"/>
          </p:cNvSpPr>
          <p:nvPr>
            <p:ph type="title"/>
          </p:nvPr>
        </p:nvSpPr>
        <p:spPr>
          <a:xfrm>
            <a:off x="381000" y="230188"/>
            <a:ext cx="8382000" cy="1094146"/>
          </a:xfrm>
        </p:spPr>
        <p:txBody>
          <a:bodyPr/>
          <a:lstStyle/>
          <a:p>
            <a:r>
              <a:rPr lang="en-US" sz="4700" dirty="0" smtClean="0"/>
              <a:t>RAID-less Storage Now an </a:t>
            </a:r>
            <a:r>
              <a:rPr lang="en-US" sz="4700" dirty="0"/>
              <a:t>Option</a:t>
            </a:r>
            <a:r>
              <a:rPr lang="en-US" dirty="0"/>
              <a:t/>
            </a:r>
            <a:br>
              <a:rPr lang="en-US" dirty="0"/>
            </a:br>
            <a:r>
              <a:rPr lang="en-US" sz="3200" dirty="0">
                <a:solidFill>
                  <a:schemeClr val="accent1"/>
                </a:solidFill>
                <a:effectLst>
                  <a:outerShdw blurRad="38100" dist="38100" dir="2700000" algn="tl">
                    <a:srgbClr val="000000">
                      <a:alpha val="43137"/>
                    </a:srgbClr>
                  </a:outerShdw>
                </a:effectLst>
              </a:rPr>
              <a:t>Reduces the number of disks required</a:t>
            </a:r>
          </a:p>
        </p:txBody>
      </p:sp>
      <p:sp>
        <p:nvSpPr>
          <p:cNvPr id="20" name="Content Placeholder 19"/>
          <p:cNvSpPr>
            <a:spLocks noGrp="1"/>
          </p:cNvSpPr>
          <p:nvPr>
            <p:ph idx="4294967295"/>
          </p:nvPr>
        </p:nvSpPr>
        <p:spPr>
          <a:xfrm>
            <a:off x="228600" y="1676400"/>
            <a:ext cx="8305800" cy="1822450"/>
          </a:xfrm>
        </p:spPr>
        <p:txBody>
          <a:bodyPr/>
          <a:lstStyle/>
          <a:p>
            <a:pPr marL="914400" lvl="1" indent="-457200">
              <a:buSzPct val="130000"/>
              <a:buFont typeface="Arial" pitchFamily="34" charset="0"/>
              <a:buChar char="•"/>
            </a:pPr>
            <a:r>
              <a:rPr lang="en-US" sz="2400" dirty="0" smtClean="0"/>
              <a:t>Just a Bunch of Disks (JBOD) configuration</a:t>
            </a:r>
          </a:p>
          <a:p>
            <a:pPr lvl="2">
              <a:buSzPct val="130000"/>
            </a:pPr>
            <a:r>
              <a:rPr lang="en-US" sz="2000" dirty="0" smtClean="0"/>
              <a:t>One disk per database/log</a:t>
            </a:r>
          </a:p>
          <a:p>
            <a:pPr marL="914400" lvl="1" indent="-457200">
              <a:buSzPct val="130000"/>
              <a:buFont typeface="Arial" pitchFamily="34" charset="0"/>
              <a:buChar char="•"/>
            </a:pPr>
            <a:r>
              <a:rPr lang="en-US" sz="2400" dirty="0" smtClean="0"/>
              <a:t>Database copies to provide resilience from disk failures</a:t>
            </a:r>
          </a:p>
          <a:p>
            <a:pPr marL="914400" lvl="1" indent="-457200">
              <a:buSzPct val="130000"/>
              <a:buFont typeface="Arial" pitchFamily="34" charset="0"/>
              <a:buChar char="•"/>
            </a:pPr>
            <a:r>
              <a:rPr lang="en-US" sz="2400" dirty="0" smtClean="0"/>
              <a:t>Automatic page repair improves resiliency</a:t>
            </a:r>
          </a:p>
          <a:p>
            <a:pPr marL="854075" lvl="2" indent="0">
              <a:buSzPct val="130000"/>
              <a:buNone/>
            </a:pPr>
            <a:endParaRPr lang="en-US" sz="2000" dirty="0" smtClean="0"/>
          </a:p>
        </p:txBody>
      </p:sp>
      <p:sp>
        <p:nvSpPr>
          <p:cNvPr id="10" name="Rounded Rectangle 9"/>
          <p:cNvSpPr/>
          <p:nvPr/>
        </p:nvSpPr>
        <p:spPr>
          <a:xfrm>
            <a:off x="2081537" y="4038600"/>
            <a:ext cx="1205606" cy="2115859"/>
          </a:xfrm>
          <a:prstGeom prst="roundRect">
            <a:avLst/>
          </a:prstGeom>
          <a:gradFill flip="none" rotWithShape="1">
            <a:gsLst>
              <a:gs pos="0">
                <a:srgbClr val="B64506"/>
              </a:gs>
              <a:gs pos="25000">
                <a:srgbClr val="CB790B"/>
              </a:gs>
              <a:gs pos="80000">
                <a:srgbClr val="FA9B00"/>
              </a:gs>
              <a:gs pos="100000">
                <a:srgbClr val="FFC971"/>
              </a:gs>
            </a:gsLst>
            <a:lin ang="5400000" scaled="1"/>
            <a:tileRect/>
          </a:gradFill>
          <a:ln>
            <a:headEnd type="none" w="med" len="med"/>
            <a:tailEnd type="none" w="med" len="med"/>
          </a:ln>
          <a:effectLst>
            <a:outerShdw blurRad="101600" dist="635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indent="-523854" algn="ctr" defTabSz="914099">
              <a:lnSpc>
                <a:spcPct val="85000"/>
              </a:lnSpc>
              <a:spcBef>
                <a:spcPct val="0"/>
              </a:spcBef>
              <a:spcAft>
                <a:spcPct val="35000"/>
              </a:spcAft>
              <a:buClr>
                <a:srgbClr val="FFC000"/>
              </a:buClr>
              <a:buSzPct val="76000"/>
              <a:defRPr sz="1800" b="1" i="0" u="none" strike="noStrike" kern="1200" baseline="0">
                <a:solidFill>
                  <a:srgbClr val="373737"/>
                </a:solidFill>
                <a:latin typeface="+mn-lt"/>
                <a:ea typeface="+mn-ea"/>
                <a:cs typeface="+mn-cs"/>
              </a:defRPr>
            </a:pPr>
            <a:endParaRPr lang="en-US" b="1" dirty="0">
              <a:gradFill>
                <a:gsLst>
                  <a:gs pos="0">
                    <a:schemeClr val="bg1"/>
                  </a:gs>
                  <a:gs pos="100000">
                    <a:schemeClr val="bg1"/>
                  </a:gs>
                </a:gsLst>
                <a:lin ang="13500000" scaled="1"/>
              </a:gradFill>
              <a:effectLst>
                <a:outerShdw blurRad="38100" dist="38100" dir="2700000" algn="tl">
                  <a:srgbClr val="000000">
                    <a:alpha val="43137"/>
                  </a:srgbClr>
                </a:outerShdw>
              </a:effectLst>
              <a:latin typeface="Segoe Semibold" pitchFamily="34" charset="0"/>
            </a:endParaRPr>
          </a:p>
        </p:txBody>
      </p:sp>
      <p:sp>
        <p:nvSpPr>
          <p:cNvPr id="33" name="Rounded Rectangle 32"/>
          <p:cNvSpPr/>
          <p:nvPr/>
        </p:nvSpPr>
        <p:spPr>
          <a:xfrm>
            <a:off x="2286000" y="4327786"/>
            <a:ext cx="713270" cy="408623"/>
          </a:xfrm>
          <a:prstGeom prst="roundRect">
            <a:avLst/>
          </a:prstGeom>
          <a:solidFill>
            <a:srgbClr val="FFFFFF">
              <a:lumMod val="95000"/>
              <a:alpha val="65000"/>
            </a:srgbClr>
          </a:solidFill>
          <a:effectLst>
            <a:outerShdw blurRad="50800" dist="38100" dir="2700000" algn="tl" rotWithShape="0">
              <a:prstClr val="black">
                <a:alpha val="40000"/>
              </a:prstClr>
            </a:outerShdw>
          </a:effectLst>
        </p:spPr>
        <p:txBody>
          <a:bodyPr wrap="square" rtlCol="0">
            <a:spAutoFit/>
          </a:bodyPr>
          <a:lstStyle/>
          <a:p>
            <a:endParaRPr lang="en-US" dirty="0">
              <a:solidFill>
                <a:schemeClr val="tx1"/>
              </a:solidFill>
            </a:endParaRPr>
          </a:p>
        </p:txBody>
      </p:sp>
      <p:sp>
        <p:nvSpPr>
          <p:cNvPr id="34" name="Rounded Rectangle 33"/>
          <p:cNvSpPr/>
          <p:nvPr/>
        </p:nvSpPr>
        <p:spPr>
          <a:xfrm>
            <a:off x="2172880" y="4775071"/>
            <a:ext cx="1012107" cy="1305604"/>
          </a:xfrm>
          <a:prstGeom prst="roundRect">
            <a:avLst/>
          </a:prstGeom>
          <a:gradFill flip="none" rotWithShape="1">
            <a:gsLst>
              <a:gs pos="0">
                <a:srgbClr val="1B396B"/>
              </a:gs>
              <a:gs pos="25000">
                <a:schemeClr val="accent2">
                  <a:lumMod val="75000"/>
                </a:schemeClr>
              </a:gs>
              <a:gs pos="80000">
                <a:schemeClr val="accent2"/>
              </a:gs>
              <a:gs pos="100000">
                <a:srgbClr val="5C9EE6"/>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indent="-523854" algn="ctr" defTabSz="914099" fontAlgn="base">
              <a:lnSpc>
                <a:spcPct val="85000"/>
              </a:lnSpc>
              <a:spcBef>
                <a:spcPct val="0"/>
              </a:spcBef>
              <a:spcAft>
                <a:spcPct val="0"/>
              </a:spcAft>
              <a:buClr>
                <a:srgbClr val="FFC000"/>
              </a:buClr>
              <a:buSzPct val="76000"/>
              <a:defRPr/>
            </a:pPr>
            <a:endParaRPr lang="en-US" dirty="0">
              <a:gradFill>
                <a:gsLst>
                  <a:gs pos="0">
                    <a:srgbClr val="FFFFFF"/>
                  </a:gs>
                  <a:gs pos="100000">
                    <a:srgbClr val="FFFFFF"/>
                  </a:gs>
                </a:gsLst>
                <a:lin ang="13500000" scaled="1"/>
              </a:gradFill>
              <a:latin typeface="Segoe Semibold" pitchFamily="34" charset="0"/>
            </a:endParaRPr>
          </a:p>
        </p:txBody>
      </p:sp>
      <p:sp>
        <p:nvSpPr>
          <p:cNvPr id="35" name="TextBox 34"/>
          <p:cNvSpPr txBox="1"/>
          <p:nvPr/>
        </p:nvSpPr>
        <p:spPr>
          <a:xfrm>
            <a:off x="2209800" y="4081790"/>
            <a:ext cx="985746" cy="261610"/>
          </a:xfrm>
          <a:prstGeom prst="rect">
            <a:avLst/>
          </a:prstGeom>
          <a:noFill/>
        </p:spPr>
        <p:txBody>
          <a:bodyPr wrap="square" rtlCol="0">
            <a:spAutoFit/>
          </a:bodyPr>
          <a:lstStyle/>
          <a:p>
            <a:r>
              <a:rPr lang="en-US" sz="1100" b="1" dirty="0" smtClean="0">
                <a:solidFill>
                  <a:schemeClr val="bg1"/>
                </a:solidFill>
                <a:effectLst>
                  <a:outerShdw blurRad="38100" dist="38100" dir="2700000" algn="tl">
                    <a:srgbClr val="000000">
                      <a:alpha val="43137"/>
                    </a:srgbClr>
                  </a:outerShdw>
                </a:effectLst>
              </a:rPr>
              <a:t>DB1-Active</a:t>
            </a:r>
            <a:endParaRPr lang="en-US" sz="1100" b="1" dirty="0">
              <a:solidFill>
                <a:schemeClr val="bg1"/>
              </a:solidFill>
              <a:effectLst>
                <a:outerShdw blurRad="38100" dist="38100" dir="2700000" algn="tl">
                  <a:srgbClr val="000000">
                    <a:alpha val="43137"/>
                  </a:srgbClr>
                </a:outerShdw>
              </a:effectLst>
            </a:endParaRPr>
          </a:p>
        </p:txBody>
      </p:sp>
      <p:sp>
        <p:nvSpPr>
          <p:cNvPr id="36" name="TextBox 35"/>
          <p:cNvSpPr txBox="1"/>
          <p:nvPr/>
        </p:nvSpPr>
        <p:spPr>
          <a:xfrm>
            <a:off x="2060269" y="5854157"/>
            <a:ext cx="1248523" cy="261610"/>
          </a:xfrm>
          <a:prstGeom prst="rect">
            <a:avLst/>
          </a:prstGeom>
          <a:noFill/>
        </p:spPr>
        <p:txBody>
          <a:bodyPr wrap="square" rtlCol="0">
            <a:spAutoFit/>
          </a:bodyPr>
          <a:lstStyle/>
          <a:p>
            <a:pPr algn="ctr"/>
            <a:r>
              <a:rPr lang="en-US" sz="1100" b="1" dirty="0" smtClean="0">
                <a:solidFill>
                  <a:schemeClr val="bg1"/>
                </a:solidFill>
                <a:effectLst>
                  <a:outerShdw blurRad="38100" dist="38100" dir="2700000" algn="tl">
                    <a:srgbClr val="000000">
                      <a:alpha val="43137"/>
                    </a:srgbClr>
                  </a:outerShdw>
                </a:effectLst>
              </a:rPr>
              <a:t>Database</a:t>
            </a:r>
            <a:endParaRPr lang="en-US" sz="1100" b="1" dirty="0">
              <a:solidFill>
                <a:schemeClr val="bg1"/>
              </a:solidFill>
              <a:effectLst>
                <a:outerShdw blurRad="38100" dist="38100" dir="2700000" algn="tl">
                  <a:srgbClr val="000000">
                    <a:alpha val="43137"/>
                  </a:srgbClr>
                </a:outerShdw>
              </a:effectLst>
            </a:endParaRPr>
          </a:p>
        </p:txBody>
      </p:sp>
      <p:sp>
        <p:nvSpPr>
          <p:cNvPr id="37" name="TextBox 36"/>
          <p:cNvSpPr txBox="1"/>
          <p:nvPr/>
        </p:nvSpPr>
        <p:spPr>
          <a:xfrm>
            <a:off x="2222418" y="4371201"/>
            <a:ext cx="870164" cy="276999"/>
          </a:xfrm>
          <a:prstGeom prst="rect">
            <a:avLst/>
          </a:prstGeom>
          <a:noFill/>
          <a:ln>
            <a:noFill/>
          </a:ln>
        </p:spPr>
        <p:txBody>
          <a:bodyPr wrap="square" rtlCol="0">
            <a:spAutoFit/>
          </a:bodyPr>
          <a:lstStyle/>
          <a:p>
            <a:pPr algn="ctr"/>
            <a:r>
              <a:rPr lang="en-US" sz="1200" dirty="0" smtClean="0"/>
              <a:t>Log</a:t>
            </a:r>
            <a:endParaRPr lang="en-US" sz="1400" dirty="0">
              <a:effectLst/>
            </a:endParaRPr>
          </a:p>
        </p:txBody>
      </p:sp>
      <p:sp>
        <p:nvSpPr>
          <p:cNvPr id="67" name="Rounded Rectangle 66"/>
          <p:cNvSpPr/>
          <p:nvPr/>
        </p:nvSpPr>
        <p:spPr>
          <a:xfrm>
            <a:off x="3628190" y="4038600"/>
            <a:ext cx="1205606" cy="2124733"/>
          </a:xfrm>
          <a:prstGeom prst="roundRect">
            <a:avLst/>
          </a:prstGeom>
          <a:gradFill flip="none" rotWithShape="1">
            <a:gsLst>
              <a:gs pos="0">
                <a:schemeClr val="accent3">
                  <a:lumMod val="50000"/>
                </a:schemeClr>
              </a:gs>
              <a:gs pos="25000">
                <a:schemeClr val="accent3">
                  <a:lumMod val="75000"/>
                </a:schemeClr>
              </a:gs>
              <a:gs pos="80000">
                <a:schemeClr val="accent3"/>
              </a:gs>
              <a:gs pos="100000">
                <a:schemeClr val="accent3">
                  <a:lumMod val="60000"/>
                  <a:lumOff val="40000"/>
                  <a:alpha val="69000"/>
                </a:schemeClr>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marL="0" lvl="1" indent="-342900" algn="ctr" defTabSz="914099" fontAlgn="base">
              <a:lnSpc>
                <a:spcPct val="85000"/>
              </a:lnSpc>
              <a:spcBef>
                <a:spcPct val="0"/>
              </a:spcBef>
              <a:spcAft>
                <a:spcPct val="0"/>
              </a:spcAft>
              <a:buClr>
                <a:srgbClr val="FFFF99"/>
              </a:buClr>
              <a:buSzPct val="80000"/>
              <a:tabLst>
                <a:tab pos="424590" algn="l"/>
              </a:tabLst>
              <a:defRPr/>
            </a:pPr>
            <a:endParaRPr lang="en-US" altLang="zh-CN" dirty="0">
              <a:gradFill>
                <a:gsLst>
                  <a:gs pos="0">
                    <a:schemeClr val="bg1"/>
                  </a:gs>
                  <a:gs pos="100000">
                    <a:schemeClr val="bg1"/>
                  </a:gs>
                </a:gsLst>
                <a:lin ang="13500000" scaled="1"/>
              </a:gradFill>
              <a:latin typeface="Segoe Semibold" pitchFamily="34" charset="0"/>
            </a:endParaRPr>
          </a:p>
        </p:txBody>
      </p:sp>
      <p:sp>
        <p:nvSpPr>
          <p:cNvPr id="68" name="Rounded Rectangle 67"/>
          <p:cNvSpPr/>
          <p:nvPr/>
        </p:nvSpPr>
        <p:spPr>
          <a:xfrm>
            <a:off x="3846301" y="4332560"/>
            <a:ext cx="713270" cy="374571"/>
          </a:xfrm>
          <a:prstGeom prst="roundRect">
            <a:avLst/>
          </a:prstGeom>
          <a:solidFill>
            <a:srgbClr val="FFFFFF">
              <a:lumMod val="95000"/>
              <a:alpha val="65000"/>
            </a:srgbClr>
          </a:solidFill>
          <a:effectLst>
            <a:outerShdw blurRad="50800" dist="38100" dir="2700000" algn="tl" rotWithShape="0">
              <a:prstClr val="black">
                <a:alpha val="40000"/>
              </a:prstClr>
            </a:outerShdw>
          </a:effectLst>
        </p:spPr>
        <p:txBody>
          <a:bodyPr wrap="square" rtlCol="0">
            <a:spAutoFit/>
          </a:bodyPr>
          <a:lstStyle/>
          <a:p>
            <a:endParaRPr lang="en-US" sz="1600" dirty="0">
              <a:solidFill>
                <a:schemeClr val="tx1"/>
              </a:solidFill>
            </a:endParaRPr>
          </a:p>
        </p:txBody>
      </p:sp>
      <p:sp>
        <p:nvSpPr>
          <p:cNvPr id="69" name="Rounded Rectangle 68"/>
          <p:cNvSpPr/>
          <p:nvPr/>
        </p:nvSpPr>
        <p:spPr>
          <a:xfrm>
            <a:off x="3719533" y="4783945"/>
            <a:ext cx="1012107" cy="1305604"/>
          </a:xfrm>
          <a:prstGeom prst="roundRect">
            <a:avLst/>
          </a:prstGeom>
          <a:gradFill flip="none" rotWithShape="1">
            <a:gsLst>
              <a:gs pos="0">
                <a:srgbClr val="1B396B"/>
              </a:gs>
              <a:gs pos="25000">
                <a:schemeClr val="accent2">
                  <a:lumMod val="75000"/>
                </a:schemeClr>
              </a:gs>
              <a:gs pos="80000">
                <a:schemeClr val="accent2"/>
              </a:gs>
              <a:gs pos="100000">
                <a:srgbClr val="5C9EE6"/>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indent="-523854" algn="ctr" defTabSz="914099" fontAlgn="base">
              <a:lnSpc>
                <a:spcPct val="85000"/>
              </a:lnSpc>
              <a:spcBef>
                <a:spcPct val="0"/>
              </a:spcBef>
              <a:spcAft>
                <a:spcPct val="0"/>
              </a:spcAft>
              <a:buClr>
                <a:srgbClr val="FFC000"/>
              </a:buClr>
              <a:buSzPct val="76000"/>
              <a:defRPr/>
            </a:pPr>
            <a:endParaRPr lang="en-US" dirty="0">
              <a:gradFill>
                <a:gsLst>
                  <a:gs pos="0">
                    <a:srgbClr val="FFFFFF"/>
                  </a:gs>
                  <a:gs pos="100000">
                    <a:srgbClr val="FFFFFF"/>
                  </a:gs>
                </a:gsLst>
                <a:lin ang="13500000" scaled="1"/>
              </a:gradFill>
              <a:latin typeface="Segoe Semibold" pitchFamily="34" charset="0"/>
            </a:endParaRPr>
          </a:p>
        </p:txBody>
      </p:sp>
      <p:sp>
        <p:nvSpPr>
          <p:cNvPr id="70" name="TextBox 69"/>
          <p:cNvSpPr txBox="1"/>
          <p:nvPr/>
        </p:nvSpPr>
        <p:spPr>
          <a:xfrm>
            <a:off x="3757830" y="4107181"/>
            <a:ext cx="1118970" cy="236219"/>
          </a:xfrm>
          <a:prstGeom prst="rect">
            <a:avLst/>
          </a:prstGeom>
          <a:noFill/>
        </p:spPr>
        <p:txBody>
          <a:bodyPr wrap="square" rtlCol="0">
            <a:spAutoFit/>
          </a:bodyPr>
          <a:lstStyle/>
          <a:p>
            <a:pPr marL="0" lvl="1" indent="-342900" fontAlgn="base">
              <a:lnSpc>
                <a:spcPct val="85000"/>
              </a:lnSpc>
              <a:spcBef>
                <a:spcPct val="0"/>
              </a:spcBef>
              <a:spcAft>
                <a:spcPct val="0"/>
              </a:spcAft>
              <a:buClr>
                <a:srgbClr val="FFFF99"/>
              </a:buClr>
              <a:buSzPct val="80000"/>
              <a:tabLst>
                <a:tab pos="424590" algn="l"/>
              </a:tabLst>
              <a:defRPr/>
            </a:pPr>
            <a:r>
              <a:rPr lang="en-US" altLang="zh-CN" sz="1100" b="1" dirty="0" smtClean="0">
                <a:solidFill>
                  <a:schemeClr val="bg1"/>
                </a:solidFill>
                <a:effectLst>
                  <a:outerShdw blurRad="38100" dist="38100" dir="2700000" algn="tl">
                    <a:srgbClr val="000000">
                      <a:alpha val="43137"/>
                    </a:srgbClr>
                  </a:outerShdw>
                </a:effectLst>
              </a:rPr>
              <a:t>DB1-CopyA</a:t>
            </a:r>
          </a:p>
        </p:txBody>
      </p:sp>
      <p:sp>
        <p:nvSpPr>
          <p:cNvPr id="71" name="TextBox 70"/>
          <p:cNvSpPr txBox="1"/>
          <p:nvPr/>
        </p:nvSpPr>
        <p:spPr>
          <a:xfrm>
            <a:off x="3657600" y="5867400"/>
            <a:ext cx="1201877" cy="261610"/>
          </a:xfrm>
          <a:prstGeom prst="rect">
            <a:avLst/>
          </a:prstGeom>
          <a:noFill/>
        </p:spPr>
        <p:txBody>
          <a:bodyPr wrap="square" rtlCol="0">
            <a:spAutoFit/>
          </a:bodyPr>
          <a:lstStyle/>
          <a:p>
            <a:pPr algn="ctr"/>
            <a:r>
              <a:rPr lang="en-US" sz="1100" b="1" dirty="0" smtClean="0">
                <a:solidFill>
                  <a:schemeClr val="bg1"/>
                </a:solidFill>
                <a:effectLst>
                  <a:outerShdw blurRad="38100" dist="38100" dir="2700000" algn="tl">
                    <a:srgbClr val="000000">
                      <a:alpha val="43137"/>
                    </a:srgbClr>
                  </a:outerShdw>
                </a:effectLst>
              </a:rPr>
              <a:t>Database</a:t>
            </a:r>
            <a:endParaRPr lang="en-US" sz="1100" b="1" dirty="0">
              <a:solidFill>
                <a:schemeClr val="bg1"/>
              </a:solidFill>
              <a:effectLst>
                <a:outerShdw blurRad="38100" dist="38100" dir="2700000" algn="tl">
                  <a:srgbClr val="000000">
                    <a:alpha val="43137"/>
                  </a:srgbClr>
                </a:outerShdw>
              </a:effectLst>
            </a:endParaRPr>
          </a:p>
        </p:txBody>
      </p:sp>
      <p:sp>
        <p:nvSpPr>
          <p:cNvPr id="72" name="TextBox 71"/>
          <p:cNvSpPr txBox="1"/>
          <p:nvPr/>
        </p:nvSpPr>
        <p:spPr>
          <a:xfrm>
            <a:off x="3880569" y="4371201"/>
            <a:ext cx="691431" cy="276999"/>
          </a:xfrm>
          <a:prstGeom prst="rect">
            <a:avLst/>
          </a:prstGeom>
          <a:noFill/>
          <a:ln>
            <a:noFill/>
          </a:ln>
        </p:spPr>
        <p:txBody>
          <a:bodyPr wrap="square" rtlCol="0">
            <a:spAutoFit/>
          </a:bodyPr>
          <a:lstStyle/>
          <a:p>
            <a:pPr algn="ctr"/>
            <a:r>
              <a:rPr lang="en-US" sz="1200" dirty="0" smtClean="0"/>
              <a:t>Log</a:t>
            </a:r>
            <a:endParaRPr lang="en-US" sz="1400" dirty="0">
              <a:effectLst/>
            </a:endParaRPr>
          </a:p>
        </p:txBody>
      </p:sp>
      <p:sp>
        <p:nvSpPr>
          <p:cNvPr id="74" name="TextBox 73"/>
          <p:cNvSpPr txBox="1"/>
          <p:nvPr/>
        </p:nvSpPr>
        <p:spPr>
          <a:xfrm>
            <a:off x="3810000" y="4876800"/>
            <a:ext cx="762082" cy="228664"/>
          </a:xfrm>
          <a:prstGeom prst="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200" dirty="0" smtClean="0">
                <a:solidFill>
                  <a:srgbClr val="FFFFFF"/>
                </a:solidFill>
                <a:effectLst>
                  <a:outerShdw blurRad="38100" dist="38100" dir="2700000" algn="tl">
                    <a:srgbClr val="000000">
                      <a:alpha val="43137"/>
                    </a:srgbClr>
                  </a:outerShdw>
                </a:effectLst>
                <a:latin typeface="Segoe Semibold" pitchFamily="34" charset="0"/>
              </a:rPr>
              <a:t>Page1</a:t>
            </a:r>
            <a:endParaRPr lang="en-US" sz="1200" dirty="0">
              <a:solidFill>
                <a:srgbClr val="FFFFFF"/>
              </a:solidFill>
              <a:effectLst>
                <a:outerShdw blurRad="38100" dist="38100" dir="2700000" algn="tl">
                  <a:srgbClr val="000000">
                    <a:alpha val="43137"/>
                  </a:srgbClr>
                </a:outerShdw>
              </a:effectLst>
              <a:latin typeface="Segoe Semibold" pitchFamily="34" charset="0"/>
            </a:endParaRPr>
          </a:p>
        </p:txBody>
      </p:sp>
      <p:sp>
        <p:nvSpPr>
          <p:cNvPr id="76" name="TextBox 75"/>
          <p:cNvSpPr txBox="1"/>
          <p:nvPr/>
        </p:nvSpPr>
        <p:spPr>
          <a:xfrm>
            <a:off x="3828131" y="5243464"/>
            <a:ext cx="762082" cy="228664"/>
          </a:xfrm>
          <a:prstGeom prst="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200" dirty="0" smtClean="0">
                <a:solidFill>
                  <a:srgbClr val="FFFFFF"/>
                </a:solidFill>
                <a:effectLst>
                  <a:outerShdw blurRad="38100" dist="38100" dir="2700000" algn="tl">
                    <a:srgbClr val="000000">
                      <a:alpha val="43137"/>
                    </a:srgbClr>
                  </a:outerShdw>
                </a:effectLst>
                <a:latin typeface="Segoe Semibold" pitchFamily="34" charset="0"/>
              </a:rPr>
              <a:t>Page2</a:t>
            </a:r>
            <a:endParaRPr lang="en-US" sz="1200" dirty="0">
              <a:solidFill>
                <a:srgbClr val="FFFFFF"/>
              </a:solidFill>
              <a:effectLst>
                <a:outerShdw blurRad="38100" dist="38100" dir="2700000" algn="tl">
                  <a:srgbClr val="000000">
                    <a:alpha val="43137"/>
                  </a:srgbClr>
                </a:outerShdw>
              </a:effectLst>
              <a:latin typeface="Segoe Semibold" pitchFamily="34" charset="0"/>
            </a:endParaRPr>
          </a:p>
        </p:txBody>
      </p:sp>
      <p:sp>
        <p:nvSpPr>
          <p:cNvPr id="78" name="TextBox 77"/>
          <p:cNvSpPr txBox="1"/>
          <p:nvPr/>
        </p:nvSpPr>
        <p:spPr>
          <a:xfrm>
            <a:off x="3837162" y="5628246"/>
            <a:ext cx="762082" cy="228664"/>
          </a:xfrm>
          <a:prstGeom prst="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200" dirty="0" smtClean="0">
                <a:solidFill>
                  <a:srgbClr val="FFFFFF"/>
                </a:solidFill>
                <a:effectLst>
                  <a:outerShdw blurRad="38100" dist="38100" dir="2700000" algn="tl">
                    <a:srgbClr val="000000">
                      <a:alpha val="43137"/>
                    </a:srgbClr>
                  </a:outerShdw>
                </a:effectLst>
                <a:latin typeface="Segoe Semibold" pitchFamily="34" charset="0"/>
              </a:rPr>
              <a:t>Page3</a:t>
            </a:r>
            <a:endParaRPr lang="en-US" sz="1200" dirty="0">
              <a:solidFill>
                <a:srgbClr val="FFFFFF"/>
              </a:solidFill>
              <a:effectLst>
                <a:outerShdw blurRad="38100" dist="38100" dir="2700000" algn="tl">
                  <a:srgbClr val="000000">
                    <a:alpha val="43137"/>
                  </a:srgbClr>
                </a:outerShdw>
              </a:effectLst>
              <a:latin typeface="Segoe Semibold" pitchFamily="34" charset="0"/>
            </a:endParaRPr>
          </a:p>
        </p:txBody>
      </p:sp>
      <p:sp>
        <p:nvSpPr>
          <p:cNvPr id="80" name="Rounded Rectangle 79"/>
          <p:cNvSpPr/>
          <p:nvPr/>
        </p:nvSpPr>
        <p:spPr>
          <a:xfrm>
            <a:off x="5156716" y="4044727"/>
            <a:ext cx="1205606" cy="2124733"/>
          </a:xfrm>
          <a:prstGeom prst="roundRect">
            <a:avLst/>
          </a:prstGeom>
          <a:gradFill flip="none" rotWithShape="1">
            <a:gsLst>
              <a:gs pos="0">
                <a:schemeClr val="accent3">
                  <a:lumMod val="50000"/>
                </a:schemeClr>
              </a:gs>
              <a:gs pos="25000">
                <a:schemeClr val="accent3">
                  <a:lumMod val="75000"/>
                </a:schemeClr>
              </a:gs>
              <a:gs pos="80000">
                <a:schemeClr val="accent3"/>
              </a:gs>
              <a:gs pos="100000">
                <a:schemeClr val="accent3">
                  <a:lumMod val="60000"/>
                  <a:lumOff val="40000"/>
                  <a:alpha val="69000"/>
                </a:schemeClr>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marL="0" lvl="1" indent="-342900" algn="ctr" defTabSz="914099" fontAlgn="base">
              <a:lnSpc>
                <a:spcPct val="85000"/>
              </a:lnSpc>
              <a:spcBef>
                <a:spcPct val="0"/>
              </a:spcBef>
              <a:spcAft>
                <a:spcPct val="0"/>
              </a:spcAft>
              <a:buClr>
                <a:srgbClr val="FFFF99"/>
              </a:buClr>
              <a:buSzPct val="80000"/>
              <a:tabLst>
                <a:tab pos="424590" algn="l"/>
              </a:tabLst>
              <a:defRPr/>
            </a:pPr>
            <a:endParaRPr lang="en-US" altLang="zh-CN" dirty="0">
              <a:gradFill>
                <a:gsLst>
                  <a:gs pos="0">
                    <a:schemeClr val="bg1"/>
                  </a:gs>
                  <a:gs pos="100000">
                    <a:schemeClr val="bg1"/>
                  </a:gs>
                </a:gsLst>
                <a:lin ang="13500000" scaled="1"/>
              </a:gradFill>
              <a:latin typeface="Segoe Semibold" pitchFamily="34" charset="0"/>
            </a:endParaRPr>
          </a:p>
        </p:txBody>
      </p:sp>
      <p:sp>
        <p:nvSpPr>
          <p:cNvPr id="81" name="Rounded Rectangle 80"/>
          <p:cNvSpPr/>
          <p:nvPr/>
        </p:nvSpPr>
        <p:spPr>
          <a:xfrm>
            <a:off x="5374827" y="4342787"/>
            <a:ext cx="713270" cy="408623"/>
          </a:xfrm>
          <a:prstGeom prst="roundRect">
            <a:avLst/>
          </a:prstGeom>
          <a:solidFill>
            <a:srgbClr val="FFFFFF">
              <a:lumMod val="95000"/>
              <a:alpha val="65000"/>
            </a:srgbClr>
          </a:solidFill>
          <a:effectLst>
            <a:outerShdw blurRad="50800" dist="38100" dir="2700000" algn="tl" rotWithShape="0">
              <a:prstClr val="black">
                <a:alpha val="40000"/>
              </a:prstClr>
            </a:outerShdw>
          </a:effectLst>
        </p:spPr>
        <p:txBody>
          <a:bodyPr wrap="square" rtlCol="0">
            <a:spAutoFit/>
          </a:bodyPr>
          <a:lstStyle/>
          <a:p>
            <a:endParaRPr lang="en-US" dirty="0">
              <a:solidFill>
                <a:schemeClr val="tx1"/>
              </a:solidFill>
            </a:endParaRPr>
          </a:p>
        </p:txBody>
      </p:sp>
      <p:sp>
        <p:nvSpPr>
          <p:cNvPr id="82" name="Rounded Rectangle 81"/>
          <p:cNvSpPr/>
          <p:nvPr/>
        </p:nvSpPr>
        <p:spPr>
          <a:xfrm>
            <a:off x="5248059" y="4790072"/>
            <a:ext cx="1012107" cy="1305604"/>
          </a:xfrm>
          <a:prstGeom prst="roundRect">
            <a:avLst/>
          </a:prstGeom>
          <a:gradFill flip="none" rotWithShape="1">
            <a:gsLst>
              <a:gs pos="0">
                <a:srgbClr val="1B396B"/>
              </a:gs>
              <a:gs pos="25000">
                <a:schemeClr val="accent2">
                  <a:lumMod val="75000"/>
                </a:schemeClr>
              </a:gs>
              <a:gs pos="80000">
                <a:schemeClr val="accent2"/>
              </a:gs>
              <a:gs pos="100000">
                <a:srgbClr val="5C9EE6"/>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indent="-523854" algn="ctr" defTabSz="914099" fontAlgn="base">
              <a:lnSpc>
                <a:spcPct val="85000"/>
              </a:lnSpc>
              <a:spcBef>
                <a:spcPct val="0"/>
              </a:spcBef>
              <a:spcAft>
                <a:spcPct val="0"/>
              </a:spcAft>
              <a:buClr>
                <a:srgbClr val="FFC000"/>
              </a:buClr>
              <a:buSzPct val="76000"/>
              <a:defRPr/>
            </a:pPr>
            <a:endParaRPr lang="en-US" dirty="0">
              <a:gradFill>
                <a:gsLst>
                  <a:gs pos="0">
                    <a:srgbClr val="FFFFFF"/>
                  </a:gs>
                  <a:gs pos="100000">
                    <a:srgbClr val="FFFFFF"/>
                  </a:gs>
                </a:gsLst>
                <a:lin ang="13500000" scaled="1"/>
              </a:gradFill>
              <a:latin typeface="Segoe Semibold" pitchFamily="34" charset="0"/>
            </a:endParaRPr>
          </a:p>
        </p:txBody>
      </p:sp>
      <p:sp>
        <p:nvSpPr>
          <p:cNvPr id="83" name="TextBox 82"/>
          <p:cNvSpPr txBox="1"/>
          <p:nvPr/>
        </p:nvSpPr>
        <p:spPr>
          <a:xfrm>
            <a:off x="5334000" y="4081790"/>
            <a:ext cx="1118969" cy="261610"/>
          </a:xfrm>
          <a:prstGeom prst="rect">
            <a:avLst/>
          </a:prstGeom>
          <a:noFill/>
        </p:spPr>
        <p:txBody>
          <a:bodyPr wrap="square" rtlCol="0">
            <a:spAutoFit/>
          </a:bodyPr>
          <a:lstStyle/>
          <a:p>
            <a:r>
              <a:rPr lang="en-US" sz="1100" b="1" dirty="0" smtClean="0">
                <a:solidFill>
                  <a:schemeClr val="bg1"/>
                </a:solidFill>
                <a:effectLst>
                  <a:outerShdw blurRad="38100" dist="38100" dir="2700000" algn="tl">
                    <a:srgbClr val="000000">
                      <a:alpha val="43137"/>
                    </a:srgbClr>
                  </a:outerShdw>
                </a:effectLst>
              </a:rPr>
              <a:t>DB1-CopyB</a:t>
            </a:r>
            <a:endParaRPr lang="en-US" sz="1100" b="1" dirty="0">
              <a:solidFill>
                <a:schemeClr val="bg1"/>
              </a:solidFill>
              <a:effectLst>
                <a:outerShdw blurRad="38100" dist="38100" dir="2700000" algn="tl">
                  <a:srgbClr val="000000">
                    <a:alpha val="43137"/>
                  </a:srgbClr>
                </a:outerShdw>
              </a:effectLst>
            </a:endParaRPr>
          </a:p>
        </p:txBody>
      </p:sp>
      <p:sp>
        <p:nvSpPr>
          <p:cNvPr id="84" name="TextBox 83"/>
          <p:cNvSpPr txBox="1"/>
          <p:nvPr/>
        </p:nvSpPr>
        <p:spPr>
          <a:xfrm>
            <a:off x="5122723" y="5867400"/>
            <a:ext cx="1201877" cy="261610"/>
          </a:xfrm>
          <a:prstGeom prst="rect">
            <a:avLst/>
          </a:prstGeom>
          <a:noFill/>
        </p:spPr>
        <p:txBody>
          <a:bodyPr wrap="square" rtlCol="0">
            <a:spAutoFit/>
          </a:bodyPr>
          <a:lstStyle/>
          <a:p>
            <a:pPr algn="ctr"/>
            <a:r>
              <a:rPr lang="en-US" sz="1100" b="1" dirty="0" smtClean="0">
                <a:solidFill>
                  <a:schemeClr val="bg1"/>
                </a:solidFill>
                <a:effectLst>
                  <a:outerShdw blurRad="38100" dist="38100" dir="2700000" algn="tl">
                    <a:srgbClr val="000000">
                      <a:alpha val="43137"/>
                    </a:srgbClr>
                  </a:outerShdw>
                </a:effectLst>
              </a:rPr>
              <a:t>Database</a:t>
            </a:r>
            <a:endParaRPr lang="en-US" sz="1100" b="1" dirty="0">
              <a:solidFill>
                <a:schemeClr val="bg1"/>
              </a:solidFill>
              <a:effectLst>
                <a:outerShdw blurRad="38100" dist="38100" dir="2700000" algn="tl">
                  <a:srgbClr val="000000">
                    <a:alpha val="43137"/>
                  </a:srgbClr>
                </a:outerShdw>
              </a:effectLst>
            </a:endParaRPr>
          </a:p>
        </p:txBody>
      </p:sp>
      <p:sp>
        <p:nvSpPr>
          <p:cNvPr id="85" name="TextBox 84"/>
          <p:cNvSpPr txBox="1"/>
          <p:nvPr/>
        </p:nvSpPr>
        <p:spPr>
          <a:xfrm>
            <a:off x="5257800" y="4419600"/>
            <a:ext cx="903936" cy="276999"/>
          </a:xfrm>
          <a:prstGeom prst="rect">
            <a:avLst/>
          </a:prstGeom>
          <a:noFill/>
          <a:ln>
            <a:noFill/>
          </a:ln>
        </p:spPr>
        <p:txBody>
          <a:bodyPr wrap="square" rtlCol="0">
            <a:spAutoFit/>
          </a:bodyPr>
          <a:lstStyle/>
          <a:p>
            <a:pPr algn="ctr"/>
            <a:r>
              <a:rPr lang="en-US" sz="1200" dirty="0" smtClean="0"/>
              <a:t>Log</a:t>
            </a:r>
            <a:endParaRPr lang="en-US" sz="1400" dirty="0">
              <a:effectLst/>
            </a:endParaRPr>
          </a:p>
        </p:txBody>
      </p:sp>
      <p:sp>
        <p:nvSpPr>
          <p:cNvPr id="86" name="TextBox 85"/>
          <p:cNvSpPr txBox="1"/>
          <p:nvPr/>
        </p:nvSpPr>
        <p:spPr>
          <a:xfrm>
            <a:off x="5338526" y="4882927"/>
            <a:ext cx="762082" cy="228664"/>
          </a:xfrm>
          <a:prstGeom prst="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200" dirty="0" smtClean="0">
                <a:solidFill>
                  <a:srgbClr val="FFFFFF"/>
                </a:solidFill>
                <a:effectLst>
                  <a:outerShdw blurRad="38100" dist="38100" dir="2700000" algn="tl">
                    <a:srgbClr val="000000">
                      <a:alpha val="43137"/>
                    </a:srgbClr>
                  </a:outerShdw>
                </a:effectLst>
                <a:latin typeface="Segoe Semibold" pitchFamily="34" charset="0"/>
              </a:rPr>
              <a:t>Page1</a:t>
            </a:r>
            <a:endParaRPr lang="en-US" sz="1200" dirty="0">
              <a:solidFill>
                <a:srgbClr val="FFFFFF"/>
              </a:solidFill>
              <a:effectLst>
                <a:outerShdw blurRad="38100" dist="38100" dir="2700000" algn="tl">
                  <a:srgbClr val="000000">
                    <a:alpha val="43137"/>
                  </a:srgbClr>
                </a:outerShdw>
              </a:effectLst>
              <a:latin typeface="Segoe Semibold" pitchFamily="34" charset="0"/>
            </a:endParaRPr>
          </a:p>
        </p:txBody>
      </p:sp>
      <p:sp>
        <p:nvSpPr>
          <p:cNvPr id="87" name="TextBox 86"/>
          <p:cNvSpPr txBox="1"/>
          <p:nvPr/>
        </p:nvSpPr>
        <p:spPr>
          <a:xfrm>
            <a:off x="5356657" y="5249591"/>
            <a:ext cx="762082" cy="228664"/>
          </a:xfrm>
          <a:prstGeom prst="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200" dirty="0" smtClean="0">
                <a:solidFill>
                  <a:srgbClr val="FFFFFF"/>
                </a:solidFill>
                <a:effectLst>
                  <a:outerShdw blurRad="38100" dist="38100" dir="2700000" algn="tl">
                    <a:srgbClr val="000000">
                      <a:alpha val="43137"/>
                    </a:srgbClr>
                  </a:outerShdw>
                </a:effectLst>
                <a:latin typeface="Segoe Semibold" pitchFamily="34" charset="0"/>
              </a:rPr>
              <a:t>Page2</a:t>
            </a:r>
            <a:endParaRPr lang="en-US" sz="1200" dirty="0">
              <a:solidFill>
                <a:srgbClr val="FFFFFF"/>
              </a:solidFill>
              <a:effectLst>
                <a:outerShdw blurRad="38100" dist="38100" dir="2700000" algn="tl">
                  <a:srgbClr val="000000">
                    <a:alpha val="43137"/>
                  </a:srgbClr>
                </a:outerShdw>
              </a:effectLst>
              <a:latin typeface="Segoe Semibold" pitchFamily="34" charset="0"/>
            </a:endParaRPr>
          </a:p>
        </p:txBody>
      </p:sp>
      <p:sp>
        <p:nvSpPr>
          <p:cNvPr id="88" name="TextBox 87"/>
          <p:cNvSpPr txBox="1"/>
          <p:nvPr/>
        </p:nvSpPr>
        <p:spPr>
          <a:xfrm>
            <a:off x="5365688" y="5634373"/>
            <a:ext cx="762082" cy="228664"/>
          </a:xfrm>
          <a:prstGeom prst="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200" dirty="0" smtClean="0">
                <a:solidFill>
                  <a:srgbClr val="FFFFFF"/>
                </a:solidFill>
                <a:effectLst>
                  <a:outerShdw blurRad="38100" dist="38100" dir="2700000" algn="tl">
                    <a:srgbClr val="000000">
                      <a:alpha val="43137"/>
                    </a:srgbClr>
                  </a:outerShdw>
                </a:effectLst>
                <a:latin typeface="Segoe Semibold" pitchFamily="34" charset="0"/>
              </a:rPr>
              <a:t>Page3</a:t>
            </a:r>
            <a:endParaRPr lang="en-US" sz="1200" dirty="0">
              <a:solidFill>
                <a:srgbClr val="FFFFFF"/>
              </a:solidFill>
              <a:effectLst>
                <a:outerShdw blurRad="38100" dist="38100" dir="2700000" algn="tl">
                  <a:srgbClr val="000000">
                    <a:alpha val="43137"/>
                  </a:srgbClr>
                </a:outerShdw>
              </a:effectLst>
              <a:latin typeface="Segoe Semibold" pitchFamily="34" charset="0"/>
            </a:endParaRPr>
          </a:p>
        </p:txBody>
      </p:sp>
      <p:sp>
        <p:nvSpPr>
          <p:cNvPr id="38" name="TextBox 37"/>
          <p:cNvSpPr txBox="1"/>
          <p:nvPr/>
        </p:nvSpPr>
        <p:spPr>
          <a:xfrm>
            <a:off x="2295053" y="4867380"/>
            <a:ext cx="766590" cy="248574"/>
          </a:xfrm>
          <a:prstGeom prst="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200" dirty="0" smtClean="0">
                <a:solidFill>
                  <a:srgbClr val="FFFFFF"/>
                </a:solidFill>
                <a:effectLst>
                  <a:outerShdw blurRad="38100" dist="38100" dir="2700000" algn="tl">
                    <a:srgbClr val="000000">
                      <a:alpha val="43137"/>
                    </a:srgbClr>
                  </a:outerShdw>
                </a:effectLst>
                <a:latin typeface="Segoe Semibold" pitchFamily="34" charset="0"/>
              </a:rPr>
              <a:t>Page1</a:t>
            </a:r>
            <a:endParaRPr lang="en-US" sz="1200" dirty="0">
              <a:solidFill>
                <a:srgbClr val="FFFFFF"/>
              </a:solidFill>
              <a:effectLst>
                <a:outerShdw blurRad="38100" dist="38100" dir="2700000" algn="tl">
                  <a:srgbClr val="000000">
                    <a:alpha val="43137"/>
                  </a:srgbClr>
                </a:outerShdw>
              </a:effectLst>
              <a:latin typeface="Segoe Semibold" pitchFamily="34" charset="0"/>
            </a:endParaRPr>
          </a:p>
        </p:txBody>
      </p:sp>
      <p:sp>
        <p:nvSpPr>
          <p:cNvPr id="39" name="TextBox 38"/>
          <p:cNvSpPr txBox="1"/>
          <p:nvPr/>
        </p:nvSpPr>
        <p:spPr>
          <a:xfrm>
            <a:off x="2286000" y="5224997"/>
            <a:ext cx="766590" cy="248574"/>
          </a:xfrm>
          <a:prstGeom prst="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200" dirty="0" smtClean="0">
                <a:solidFill>
                  <a:srgbClr val="FFFFFF"/>
                </a:solidFill>
                <a:effectLst>
                  <a:outerShdw blurRad="38100" dist="38100" dir="2700000" algn="tl">
                    <a:srgbClr val="000000">
                      <a:alpha val="43137"/>
                    </a:srgbClr>
                  </a:outerShdw>
                </a:effectLst>
                <a:latin typeface="Segoe Semibold" pitchFamily="34" charset="0"/>
              </a:rPr>
              <a:t>Page2</a:t>
            </a:r>
            <a:endParaRPr lang="en-US" sz="1200" dirty="0">
              <a:solidFill>
                <a:srgbClr val="FFFFFF"/>
              </a:solidFill>
              <a:effectLst>
                <a:outerShdw blurRad="38100" dist="38100" dir="2700000" algn="tl">
                  <a:srgbClr val="000000">
                    <a:alpha val="43137"/>
                  </a:srgbClr>
                </a:outerShdw>
              </a:effectLst>
              <a:latin typeface="Segoe Semibold" pitchFamily="34" charset="0"/>
            </a:endParaRPr>
          </a:p>
        </p:txBody>
      </p:sp>
      <p:sp>
        <p:nvSpPr>
          <p:cNvPr id="40" name="TextBox 39"/>
          <p:cNvSpPr txBox="1"/>
          <p:nvPr/>
        </p:nvSpPr>
        <p:spPr>
          <a:xfrm>
            <a:off x="2286000" y="5618826"/>
            <a:ext cx="766590" cy="248574"/>
          </a:xfrm>
          <a:prstGeom prst="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200" dirty="0" smtClean="0">
                <a:solidFill>
                  <a:srgbClr val="FFFFFF"/>
                </a:solidFill>
                <a:effectLst>
                  <a:outerShdw blurRad="38100" dist="38100" dir="2700000" algn="tl">
                    <a:srgbClr val="000000">
                      <a:alpha val="43137"/>
                    </a:srgbClr>
                  </a:outerShdw>
                </a:effectLst>
                <a:latin typeface="Segoe Semibold" pitchFamily="34" charset="0"/>
              </a:rPr>
              <a:t>Page3</a:t>
            </a:r>
            <a:endParaRPr lang="en-US" sz="1200" dirty="0">
              <a:solidFill>
                <a:srgbClr val="FFFFFF"/>
              </a:solidFill>
              <a:effectLst>
                <a:outerShdw blurRad="38100" dist="38100" dir="2700000" algn="tl">
                  <a:srgbClr val="000000">
                    <a:alpha val="43137"/>
                  </a:srgbClr>
                </a:outerShdw>
              </a:effectLst>
              <a:latin typeface="Segoe Semibold" pitchFamily="34" charset="0"/>
            </a:endParaRPr>
          </a:p>
        </p:txBody>
      </p:sp>
      <p:sp>
        <p:nvSpPr>
          <p:cNvPr id="63" name="Multiply 62"/>
          <p:cNvSpPr/>
          <p:nvPr/>
        </p:nvSpPr>
        <p:spPr>
          <a:xfrm>
            <a:off x="2123155" y="5116431"/>
            <a:ext cx="411335" cy="435209"/>
          </a:xfrm>
          <a:prstGeom prst="mathMultiply">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6" name="Left Arrow 65"/>
          <p:cNvSpPr/>
          <p:nvPr/>
        </p:nvSpPr>
        <p:spPr>
          <a:xfrm>
            <a:off x="3062102" y="5158513"/>
            <a:ext cx="810517" cy="353139"/>
          </a:xfrm>
          <a:prstGeom prst="leftArrow">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88239814"/>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620" y="228600"/>
            <a:ext cx="8965580" cy="553998"/>
          </a:xfrm>
        </p:spPr>
        <p:txBody>
          <a:bodyPr/>
          <a:lstStyle/>
          <a:p>
            <a:r>
              <a:rPr lang="en-US" sz="4000" dirty="0" smtClean="0">
                <a:solidFill>
                  <a:schemeClr val="tx1"/>
                </a:solidFill>
              </a:rPr>
              <a:t>E2010 Disk Options</a:t>
            </a:r>
            <a:endParaRPr lang="en-US" sz="4000" dirty="0">
              <a:solidFill>
                <a:schemeClr val="tx1"/>
              </a:solidFill>
            </a:endParaRPr>
          </a:p>
        </p:txBody>
      </p:sp>
      <p:graphicFrame>
        <p:nvGraphicFramePr>
          <p:cNvPr id="7" name="Table 6"/>
          <p:cNvGraphicFramePr>
            <a:graphicFrameLocks noGrp="1"/>
          </p:cNvGraphicFramePr>
          <p:nvPr/>
        </p:nvGraphicFramePr>
        <p:xfrm>
          <a:off x="304800" y="1773516"/>
          <a:ext cx="8381999" cy="4958230"/>
        </p:xfrm>
        <a:graphic>
          <a:graphicData uri="http://schemas.openxmlformats.org/drawingml/2006/table">
            <a:tbl>
              <a:tblPr/>
              <a:tblGrid>
                <a:gridCol w="914400"/>
                <a:gridCol w="728390"/>
                <a:gridCol w="1541384"/>
                <a:gridCol w="1080707"/>
                <a:gridCol w="1432250"/>
                <a:gridCol w="1444807"/>
                <a:gridCol w="1240061"/>
              </a:tblGrid>
              <a:tr h="478118">
                <a:tc>
                  <a:txBody>
                    <a:bodyPr/>
                    <a:lstStyle/>
                    <a:p>
                      <a:pPr marL="0" marR="0">
                        <a:lnSpc>
                          <a:spcPts val="1300"/>
                        </a:lnSpc>
                        <a:spcBef>
                          <a:spcPts val="300"/>
                        </a:spcBef>
                        <a:spcAft>
                          <a:spcPts val="300"/>
                        </a:spcAft>
                      </a:pPr>
                      <a:r>
                        <a:rPr lang="en-US" sz="1200" dirty="0">
                          <a:latin typeface="Verdana"/>
                          <a:ea typeface="Times New Roman"/>
                          <a:cs typeface="Times New Roman"/>
                        </a:rPr>
                        <a:t>Disk Speed (RPM)</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nSpc>
                          <a:spcPts val="1300"/>
                        </a:lnSpc>
                        <a:spcBef>
                          <a:spcPts val="300"/>
                        </a:spcBef>
                        <a:spcAft>
                          <a:spcPts val="300"/>
                        </a:spcAft>
                      </a:pPr>
                      <a:r>
                        <a:rPr lang="en-US" sz="1200">
                          <a:latin typeface="Verdana"/>
                          <a:ea typeface="Times New Roman"/>
                          <a:cs typeface="Times New Roman"/>
                        </a:rPr>
                        <a:t>Disk Form Factor</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nSpc>
                          <a:spcPts val="1300"/>
                        </a:lnSpc>
                        <a:spcBef>
                          <a:spcPts val="300"/>
                        </a:spcBef>
                        <a:spcAft>
                          <a:spcPts val="300"/>
                        </a:spcAft>
                      </a:pPr>
                      <a:r>
                        <a:rPr lang="en-US" sz="1200">
                          <a:latin typeface="Verdana"/>
                          <a:ea typeface="Times New Roman"/>
                          <a:cs typeface="Times New Roman"/>
                        </a:rPr>
                        <a:t>Interface/</a:t>
                      </a:r>
                    </a:p>
                    <a:p>
                      <a:pPr marL="0" marR="0">
                        <a:lnSpc>
                          <a:spcPts val="1300"/>
                        </a:lnSpc>
                        <a:spcBef>
                          <a:spcPts val="300"/>
                        </a:spcBef>
                        <a:spcAft>
                          <a:spcPts val="300"/>
                        </a:spcAft>
                      </a:pPr>
                      <a:r>
                        <a:rPr lang="en-US" sz="1200">
                          <a:latin typeface="Verdana"/>
                          <a:ea typeface="Times New Roman"/>
                          <a:cs typeface="Times New Roman"/>
                        </a:rPr>
                        <a:t>Transport</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nSpc>
                          <a:spcPts val="1300"/>
                        </a:lnSpc>
                        <a:spcBef>
                          <a:spcPts val="300"/>
                        </a:spcBef>
                        <a:spcAft>
                          <a:spcPts val="300"/>
                        </a:spcAft>
                      </a:pPr>
                      <a:r>
                        <a:rPr lang="en-US" sz="1200">
                          <a:latin typeface="Verdana"/>
                          <a:ea typeface="Times New Roman"/>
                          <a:cs typeface="Times New Roman"/>
                        </a:rPr>
                        <a:t>Capacity</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nSpc>
                          <a:spcPts val="1300"/>
                        </a:lnSpc>
                        <a:spcBef>
                          <a:spcPts val="300"/>
                        </a:spcBef>
                        <a:spcAft>
                          <a:spcPts val="300"/>
                        </a:spcAft>
                      </a:pPr>
                      <a:r>
                        <a:rPr lang="en-US" sz="1200" dirty="0">
                          <a:latin typeface="Verdana"/>
                          <a:ea typeface="Times New Roman"/>
                          <a:cs typeface="Times New Roman"/>
                        </a:rPr>
                        <a:t>Random IO Performance</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nSpc>
                          <a:spcPts val="1300"/>
                        </a:lnSpc>
                        <a:spcBef>
                          <a:spcPts val="300"/>
                        </a:spcBef>
                        <a:spcAft>
                          <a:spcPts val="300"/>
                        </a:spcAft>
                      </a:pPr>
                      <a:r>
                        <a:rPr lang="en-US" sz="1200" dirty="0">
                          <a:latin typeface="Verdana"/>
                          <a:ea typeface="Times New Roman"/>
                          <a:cs typeface="Times New Roman"/>
                        </a:rPr>
                        <a:t>Sequential IO Performance</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nSpc>
                          <a:spcPts val="1300"/>
                        </a:lnSpc>
                        <a:spcBef>
                          <a:spcPts val="300"/>
                        </a:spcBef>
                        <a:spcAft>
                          <a:spcPts val="300"/>
                        </a:spcAft>
                      </a:pPr>
                      <a:r>
                        <a:rPr lang="en-US" sz="1200" dirty="0">
                          <a:latin typeface="Verdana"/>
                          <a:ea typeface="Times New Roman"/>
                          <a:cs typeface="Times New Roman"/>
                        </a:rPr>
                        <a:t>Power Utilization</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r h="119529">
                <a:tc>
                  <a:txBody>
                    <a:bodyPr/>
                    <a:lstStyle/>
                    <a:p>
                      <a:pPr marL="0" marR="0">
                        <a:lnSpc>
                          <a:spcPts val="1300"/>
                        </a:lnSpc>
                        <a:spcBef>
                          <a:spcPts val="300"/>
                        </a:spcBef>
                        <a:spcAft>
                          <a:spcPts val="300"/>
                        </a:spcAft>
                      </a:pPr>
                      <a:r>
                        <a:rPr lang="en-US" sz="1200">
                          <a:latin typeface="Verdana"/>
                          <a:ea typeface="Times New Roman"/>
                          <a:cs typeface="Times New Roman"/>
                        </a:rPr>
                        <a:t>5.4K</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2.5"</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SATA</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Average</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Poor</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Poor</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Excellent</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9059">
                <a:tc>
                  <a:txBody>
                    <a:bodyPr/>
                    <a:lstStyle/>
                    <a:p>
                      <a:pPr marL="0" marR="0">
                        <a:lnSpc>
                          <a:spcPts val="1300"/>
                        </a:lnSpc>
                        <a:spcBef>
                          <a:spcPts val="300"/>
                        </a:spcBef>
                        <a:spcAft>
                          <a:spcPts val="300"/>
                        </a:spcAft>
                      </a:pPr>
                      <a:endParaRPr lang="en-US" sz="1200">
                        <a:latin typeface="Verdana"/>
                        <a:ea typeface="Times New Roman"/>
                        <a:cs typeface="Times New Roman"/>
                      </a:endParaRP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3.5"</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SATA</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Excellent</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Poor</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Poor</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Above Average</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9529">
                <a:tc>
                  <a:txBody>
                    <a:bodyPr/>
                    <a:lstStyle/>
                    <a:p>
                      <a:pPr marL="0" marR="0">
                        <a:lnSpc>
                          <a:spcPts val="1300"/>
                        </a:lnSpc>
                        <a:spcBef>
                          <a:spcPts val="300"/>
                        </a:spcBef>
                        <a:spcAft>
                          <a:spcPts val="300"/>
                        </a:spcAft>
                      </a:pPr>
                      <a:r>
                        <a:rPr lang="en-US" sz="1200">
                          <a:latin typeface="Verdana"/>
                          <a:ea typeface="Times New Roman"/>
                          <a:cs typeface="Times New Roman"/>
                        </a:rPr>
                        <a:t>7.2K</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2.5"</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dirty="0">
                          <a:latin typeface="Verdana"/>
                          <a:ea typeface="Times New Roman"/>
                          <a:cs typeface="Times New Roman"/>
                        </a:rPr>
                        <a:t>SATA</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Average</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Average</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Average</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Excellent</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9059">
                <a:tc>
                  <a:txBody>
                    <a:bodyPr/>
                    <a:lstStyle/>
                    <a:p>
                      <a:pPr marL="0" marR="0">
                        <a:lnSpc>
                          <a:spcPts val="1300"/>
                        </a:lnSpc>
                        <a:spcBef>
                          <a:spcPts val="300"/>
                        </a:spcBef>
                        <a:spcAft>
                          <a:spcPts val="300"/>
                        </a:spcAft>
                      </a:pPr>
                      <a:endParaRPr lang="en-US" sz="1200">
                        <a:latin typeface="Verdana"/>
                        <a:ea typeface="Times New Roman"/>
                        <a:cs typeface="Times New Roman"/>
                      </a:endParaRP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dirty="0" smtClean="0">
                          <a:latin typeface="Verdana"/>
                          <a:ea typeface="Times New Roman"/>
                          <a:cs typeface="Times New Roman"/>
                        </a:rPr>
                        <a:t>2.5”</a:t>
                      </a:r>
                      <a:endParaRPr lang="en-US" sz="1200" dirty="0">
                        <a:latin typeface="Verdana"/>
                        <a:ea typeface="Times New Roman"/>
                        <a:cs typeface="Times New Roman"/>
                      </a:endParaRP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dirty="0" smtClean="0">
                          <a:latin typeface="Verdana"/>
                          <a:ea typeface="Times New Roman"/>
                          <a:cs typeface="Times New Roman"/>
                        </a:rPr>
                        <a:t>SAS</a:t>
                      </a:r>
                      <a:endParaRPr lang="en-US" sz="1200" dirty="0">
                        <a:latin typeface="Verdana"/>
                        <a:ea typeface="Times New Roman"/>
                        <a:cs typeface="Times New Roman"/>
                      </a:endParaRP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dirty="0" smtClean="0">
                          <a:latin typeface="Verdana"/>
                          <a:ea typeface="Times New Roman"/>
                          <a:cs typeface="Times New Roman"/>
                        </a:rPr>
                        <a:t>Average</a:t>
                      </a:r>
                      <a:endParaRPr lang="en-US" sz="1200" dirty="0">
                        <a:latin typeface="Verdana"/>
                        <a:ea typeface="Times New Roman"/>
                        <a:cs typeface="Times New Roman"/>
                      </a:endParaRP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dirty="0" smtClean="0">
                          <a:latin typeface="Verdana"/>
                          <a:ea typeface="Times New Roman"/>
                          <a:cs typeface="Times New Roman"/>
                        </a:rPr>
                        <a:t>Average</a:t>
                      </a:r>
                      <a:endParaRPr lang="en-US" sz="1200" dirty="0">
                        <a:latin typeface="Verdana"/>
                        <a:ea typeface="Times New Roman"/>
                        <a:cs typeface="Times New Roman"/>
                      </a:endParaRP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dirty="0" smtClean="0">
                          <a:latin typeface="Verdana"/>
                          <a:ea typeface="Times New Roman"/>
                          <a:cs typeface="Times New Roman"/>
                        </a:rPr>
                        <a:t>Average</a:t>
                      </a:r>
                      <a:endParaRPr lang="en-US" sz="1200" dirty="0">
                        <a:latin typeface="Verdana"/>
                        <a:ea typeface="Times New Roman"/>
                        <a:cs typeface="Times New Roman"/>
                      </a:endParaRP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dirty="0" smtClean="0">
                          <a:latin typeface="Verdana"/>
                          <a:ea typeface="Times New Roman"/>
                          <a:cs typeface="Times New Roman"/>
                        </a:rPr>
                        <a:t>Excellent</a:t>
                      </a:r>
                      <a:endParaRPr lang="en-US" sz="1200" dirty="0">
                        <a:latin typeface="Verdana"/>
                        <a:ea typeface="Times New Roman"/>
                        <a:cs typeface="Times New Roman"/>
                      </a:endParaRP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9059">
                <a:tc>
                  <a:txBody>
                    <a:bodyPr/>
                    <a:lstStyle/>
                    <a:p>
                      <a:pPr marL="0" marR="0">
                        <a:lnSpc>
                          <a:spcPts val="1300"/>
                        </a:lnSpc>
                        <a:spcBef>
                          <a:spcPts val="300"/>
                        </a:spcBef>
                        <a:spcAft>
                          <a:spcPts val="300"/>
                        </a:spcAft>
                      </a:pPr>
                      <a:endParaRPr lang="en-US" sz="1200" dirty="0">
                        <a:latin typeface="Verdana"/>
                        <a:ea typeface="Times New Roman"/>
                        <a:cs typeface="Times New Roman"/>
                      </a:endParaRP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3.5"</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SATA</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Excellent</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dirty="0">
                          <a:latin typeface="Verdana"/>
                          <a:ea typeface="Times New Roman"/>
                          <a:cs typeface="Times New Roman"/>
                        </a:rPr>
                        <a:t>Average</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Above Average</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dirty="0">
                          <a:latin typeface="Verdana"/>
                          <a:ea typeface="Times New Roman"/>
                          <a:cs typeface="Times New Roman"/>
                        </a:rPr>
                        <a:t>Above Average</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9059">
                <a:tc>
                  <a:txBody>
                    <a:bodyPr/>
                    <a:lstStyle/>
                    <a:p>
                      <a:pPr marL="0" marR="0">
                        <a:lnSpc>
                          <a:spcPts val="1300"/>
                        </a:lnSpc>
                        <a:spcBef>
                          <a:spcPts val="300"/>
                        </a:spcBef>
                        <a:spcAft>
                          <a:spcPts val="300"/>
                        </a:spcAft>
                      </a:pPr>
                      <a:endParaRPr lang="en-US" sz="1200">
                        <a:latin typeface="Verdana"/>
                        <a:ea typeface="Times New Roman"/>
                        <a:cs typeface="Times New Roman"/>
                      </a:endParaRP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3.5"</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SAS</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Excellent</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Average</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Above Average</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dirty="0">
                          <a:latin typeface="Verdana"/>
                          <a:ea typeface="Times New Roman"/>
                          <a:cs typeface="Times New Roman"/>
                        </a:rPr>
                        <a:t>Above Average</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9059">
                <a:tc>
                  <a:txBody>
                    <a:bodyPr/>
                    <a:lstStyle/>
                    <a:p>
                      <a:pPr marL="0" marR="0">
                        <a:lnSpc>
                          <a:spcPts val="1300"/>
                        </a:lnSpc>
                        <a:spcBef>
                          <a:spcPts val="300"/>
                        </a:spcBef>
                        <a:spcAft>
                          <a:spcPts val="300"/>
                        </a:spcAft>
                      </a:pPr>
                      <a:endParaRPr lang="en-US" sz="1200">
                        <a:latin typeface="Verdana"/>
                        <a:ea typeface="Times New Roman"/>
                        <a:cs typeface="Times New Roman"/>
                      </a:endParaRP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3.5"</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FC</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dirty="0">
                          <a:latin typeface="Verdana"/>
                          <a:ea typeface="Times New Roman"/>
                          <a:cs typeface="Times New Roman"/>
                        </a:rPr>
                        <a:t>Excellent</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Average</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Above Average</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Average</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9059">
                <a:tc>
                  <a:txBody>
                    <a:bodyPr/>
                    <a:lstStyle/>
                    <a:p>
                      <a:pPr marL="0" marR="0">
                        <a:lnSpc>
                          <a:spcPts val="1300"/>
                        </a:lnSpc>
                        <a:spcBef>
                          <a:spcPts val="300"/>
                        </a:spcBef>
                        <a:spcAft>
                          <a:spcPts val="300"/>
                        </a:spcAft>
                      </a:pPr>
                      <a:r>
                        <a:rPr lang="en-US" sz="1200">
                          <a:latin typeface="Verdana"/>
                          <a:ea typeface="Times New Roman"/>
                          <a:cs typeface="Times New Roman"/>
                        </a:rPr>
                        <a:t>10K</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2.5"</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SAS</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dirty="0">
                          <a:latin typeface="Verdana"/>
                          <a:ea typeface="Times New Roman"/>
                          <a:cs typeface="Times New Roman"/>
                        </a:rPr>
                        <a:t>Below Average</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Excellent</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dirty="0">
                          <a:latin typeface="Verdana"/>
                          <a:ea typeface="Times New Roman"/>
                          <a:cs typeface="Times New Roman"/>
                        </a:rPr>
                        <a:t>Above Average</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Above Average</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9059">
                <a:tc>
                  <a:txBody>
                    <a:bodyPr/>
                    <a:lstStyle/>
                    <a:p>
                      <a:pPr marL="0" marR="0">
                        <a:lnSpc>
                          <a:spcPts val="1300"/>
                        </a:lnSpc>
                        <a:spcBef>
                          <a:spcPts val="300"/>
                        </a:spcBef>
                        <a:spcAft>
                          <a:spcPts val="300"/>
                        </a:spcAft>
                      </a:pPr>
                      <a:endParaRPr lang="en-US" sz="1200">
                        <a:latin typeface="Verdana"/>
                        <a:ea typeface="Times New Roman"/>
                        <a:cs typeface="Times New Roman"/>
                      </a:endParaRP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3.5"</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SATA</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Average</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Average</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Above Average</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Above Average</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9059">
                <a:tc>
                  <a:txBody>
                    <a:bodyPr/>
                    <a:lstStyle/>
                    <a:p>
                      <a:pPr marL="0" marR="0">
                        <a:lnSpc>
                          <a:spcPts val="1300"/>
                        </a:lnSpc>
                        <a:spcBef>
                          <a:spcPts val="300"/>
                        </a:spcBef>
                        <a:spcAft>
                          <a:spcPts val="300"/>
                        </a:spcAft>
                      </a:pPr>
                      <a:endParaRPr lang="en-US" sz="1200">
                        <a:latin typeface="Verdana"/>
                        <a:ea typeface="Times New Roman"/>
                        <a:cs typeface="Times New Roman"/>
                      </a:endParaRP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3.5"</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SAS</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Average</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Above Average</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Above Average</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Below Average</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9059">
                <a:tc>
                  <a:txBody>
                    <a:bodyPr/>
                    <a:lstStyle/>
                    <a:p>
                      <a:pPr marL="0" marR="0">
                        <a:lnSpc>
                          <a:spcPts val="1300"/>
                        </a:lnSpc>
                        <a:spcBef>
                          <a:spcPts val="300"/>
                        </a:spcBef>
                        <a:spcAft>
                          <a:spcPts val="300"/>
                        </a:spcAft>
                      </a:pPr>
                      <a:endParaRPr lang="en-US" sz="1200">
                        <a:latin typeface="Verdana"/>
                        <a:ea typeface="Times New Roman"/>
                        <a:cs typeface="Times New Roman"/>
                      </a:endParaRP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3.5"</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FC</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Average</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Above Average</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Above Average</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Below Average</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9529">
                <a:tc>
                  <a:txBody>
                    <a:bodyPr/>
                    <a:lstStyle/>
                    <a:p>
                      <a:pPr marL="0" marR="0">
                        <a:lnSpc>
                          <a:spcPts val="1300"/>
                        </a:lnSpc>
                        <a:spcBef>
                          <a:spcPts val="300"/>
                        </a:spcBef>
                        <a:spcAft>
                          <a:spcPts val="300"/>
                        </a:spcAft>
                      </a:pPr>
                      <a:r>
                        <a:rPr lang="en-US" sz="1200">
                          <a:latin typeface="Verdana"/>
                          <a:ea typeface="Times New Roman"/>
                          <a:cs typeface="Times New Roman"/>
                        </a:rPr>
                        <a:t>15K</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2.5"</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SAS</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Poor</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Excellent</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Excellent</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Average</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9059">
                <a:tc>
                  <a:txBody>
                    <a:bodyPr/>
                    <a:lstStyle/>
                    <a:p>
                      <a:pPr marL="0" marR="0">
                        <a:lnSpc>
                          <a:spcPts val="1300"/>
                        </a:lnSpc>
                        <a:spcBef>
                          <a:spcPts val="300"/>
                        </a:spcBef>
                        <a:spcAft>
                          <a:spcPts val="300"/>
                        </a:spcAft>
                      </a:pPr>
                      <a:endParaRPr lang="en-US" sz="1200">
                        <a:latin typeface="Verdana"/>
                        <a:ea typeface="Times New Roman"/>
                        <a:cs typeface="Times New Roman"/>
                      </a:endParaRP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3.5"</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SAS</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Average</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Excellent</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Excellent</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Below Average</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9529">
                <a:tc>
                  <a:txBody>
                    <a:bodyPr/>
                    <a:lstStyle/>
                    <a:p>
                      <a:pPr marL="0" marR="0">
                        <a:lnSpc>
                          <a:spcPts val="1300"/>
                        </a:lnSpc>
                        <a:spcBef>
                          <a:spcPts val="300"/>
                        </a:spcBef>
                        <a:spcAft>
                          <a:spcPts val="300"/>
                        </a:spcAft>
                      </a:pPr>
                      <a:endParaRPr lang="en-US" sz="1200">
                        <a:latin typeface="Verdana"/>
                        <a:ea typeface="Times New Roman"/>
                        <a:cs typeface="Times New Roman"/>
                      </a:endParaRP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3.5"</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FC</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Average</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Excellent</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Excellent</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Poor</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56235">
                <a:tc>
                  <a:txBody>
                    <a:bodyPr/>
                    <a:lstStyle/>
                    <a:p>
                      <a:pPr marL="0" marR="0">
                        <a:lnSpc>
                          <a:spcPts val="1300"/>
                        </a:lnSpc>
                        <a:spcBef>
                          <a:spcPts val="300"/>
                        </a:spcBef>
                        <a:spcAft>
                          <a:spcPts val="300"/>
                        </a:spcAft>
                      </a:pPr>
                      <a:r>
                        <a:rPr lang="en-US" sz="1200" dirty="0" smtClean="0">
                          <a:latin typeface="Verdana"/>
                          <a:ea typeface="Times New Roman"/>
                          <a:cs typeface="Times New Roman"/>
                        </a:rPr>
                        <a:t>SSD: </a:t>
                      </a:r>
                      <a:r>
                        <a:rPr lang="en-US" sz="1200" dirty="0">
                          <a:latin typeface="Verdana"/>
                          <a:ea typeface="Times New Roman"/>
                          <a:cs typeface="Times New Roman"/>
                        </a:rPr>
                        <a:t>Enterprise Class</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N/A</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dirty="0">
                          <a:latin typeface="Verdana"/>
                          <a:ea typeface="Times New Roman"/>
                          <a:cs typeface="Times New Roman"/>
                        </a:rPr>
                        <a:t>SATA/SAS/FC</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Poor</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Excellent</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a:latin typeface="Verdana"/>
                          <a:ea typeface="Times New Roman"/>
                          <a:cs typeface="Times New Roman"/>
                        </a:rPr>
                        <a:t>Excellent</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300"/>
                        </a:lnSpc>
                        <a:spcBef>
                          <a:spcPts val="300"/>
                        </a:spcBef>
                        <a:spcAft>
                          <a:spcPts val="300"/>
                        </a:spcAft>
                      </a:pPr>
                      <a:r>
                        <a:rPr lang="en-US" sz="1200" dirty="0">
                          <a:latin typeface="Verdana"/>
                          <a:ea typeface="Times New Roman"/>
                          <a:cs typeface="Times New Roman"/>
                        </a:rPr>
                        <a:t>Excellent</a:t>
                      </a:r>
                    </a:p>
                  </a:txBody>
                  <a:tcPr marL="49651" marR="49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8" name="TextBox 7"/>
          <p:cNvSpPr txBox="1"/>
          <p:nvPr/>
        </p:nvSpPr>
        <p:spPr>
          <a:xfrm>
            <a:off x="228600" y="838200"/>
            <a:ext cx="8534400" cy="1107996"/>
          </a:xfrm>
          <a:prstGeom prst="rect">
            <a:avLst/>
          </a:prstGeom>
          <a:noFill/>
        </p:spPr>
        <p:txBody>
          <a:bodyPr wrap="square" lIns="0" tIns="0" rIns="0" bIns="0" rtlCol="0">
            <a:spAutoFit/>
          </a:bodyPr>
          <a:lstStyle/>
          <a:p>
            <a:r>
              <a:rPr lang="en-US" dirty="0" smtClean="0"/>
              <a:t>There are several trade-offs when choosing disk types for Exchange 2010 storage.  The correct disk is one that balances performance (both sequential and random) with capacity, reliability, power utilization and capital cost.  </a:t>
            </a:r>
          </a:p>
          <a:p>
            <a:endParaRPr lang="en-US" dirty="0" err="1" smtClean="0">
              <a:gradFill>
                <a:gsLst>
                  <a:gs pos="0">
                    <a:schemeClr val="tx1"/>
                  </a:gs>
                  <a:gs pos="86000">
                    <a:schemeClr val="tx1"/>
                  </a:gs>
                </a:gsLst>
                <a:lin ang="5400000" scaled="0"/>
              </a:gradFill>
            </a:endParaRPr>
          </a:p>
        </p:txBody>
      </p:sp>
      <p:sp>
        <p:nvSpPr>
          <p:cNvPr id="9" name="Rounded Rectangle 8"/>
          <p:cNvSpPr/>
          <p:nvPr/>
        </p:nvSpPr>
        <p:spPr bwMode="auto">
          <a:xfrm>
            <a:off x="1066800" y="2667000"/>
            <a:ext cx="7467600" cy="1219200"/>
          </a:xfrm>
          <a:prstGeom prst="roundRect">
            <a:avLst/>
          </a:prstGeom>
          <a:noFill/>
          <a:ln w="28575">
            <a:solidFill>
              <a:schemeClr val="tx2">
                <a:lumMod val="60000"/>
                <a:lumOff val="40000"/>
              </a:schemeClr>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smtClean="0">
              <a:solidFill>
                <a:schemeClr val="tx1"/>
              </a:solidFill>
            </a:endParaRPr>
          </a:p>
        </p:txBody>
      </p:sp>
    </p:spTree>
    <p:extLst>
      <p:ext uri="{BB962C8B-B14F-4D97-AF65-F5344CB8AC3E}">
        <p14:creationId xmlns:p14="http://schemas.microsoft.com/office/powerpoint/2010/main" val="7440966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Deployment Flexibility</a:t>
            </a:r>
            <a:endParaRPr lang="en-US" dirty="0"/>
          </a:p>
        </p:txBody>
      </p:sp>
      <p:sp>
        <p:nvSpPr>
          <p:cNvPr id="67" name="Rectangle 66"/>
          <p:cNvSpPr/>
          <p:nvPr/>
        </p:nvSpPr>
        <p:spPr>
          <a:xfrm>
            <a:off x="501360" y="1069210"/>
            <a:ext cx="8116614" cy="867930"/>
          </a:xfrm>
          <a:prstGeom prst="rect">
            <a:avLst/>
          </a:prstGeom>
        </p:spPr>
        <p:txBody>
          <a:bodyPr wrap="square">
            <a:spAutoFit/>
          </a:bodyPr>
          <a:lstStyle/>
          <a:p>
            <a:pPr algn="ctr">
              <a:lnSpc>
                <a:spcPct val="90000"/>
              </a:lnSpc>
            </a:pPr>
            <a:r>
              <a:rPr lang="en-US" sz="2800" b="1" dirty="0" smtClean="0">
                <a:gradFill>
                  <a:gsLst>
                    <a:gs pos="0">
                      <a:schemeClr val="tx1">
                        <a:lumMod val="95000"/>
                        <a:lumOff val="5000"/>
                      </a:schemeClr>
                    </a:gs>
                    <a:gs pos="100000">
                      <a:schemeClr val="tx1">
                        <a:lumMod val="65000"/>
                        <a:lumOff val="35000"/>
                      </a:schemeClr>
                    </a:gs>
                  </a:gsLst>
                  <a:lin ang="5400000" scaled="0"/>
                </a:gradFill>
                <a:latin typeface="Segoe"/>
                <a:cs typeface="Segoe UI" pitchFamily="34" charset="0"/>
              </a:rPr>
              <a:t>Ease deployment and reduce installation time with flexible server roles</a:t>
            </a:r>
          </a:p>
        </p:txBody>
      </p:sp>
      <p:sp>
        <p:nvSpPr>
          <p:cNvPr id="65" name="Rounded Rectangle 64"/>
          <p:cNvSpPr>
            <a:spLocks noChangeArrowheads="1"/>
          </p:cNvSpPr>
          <p:nvPr/>
        </p:nvSpPr>
        <p:spPr bwMode="gray">
          <a:xfrm>
            <a:off x="492369" y="1905000"/>
            <a:ext cx="8108706" cy="4800600"/>
          </a:xfrm>
          <a:prstGeom prst="roundRect">
            <a:avLst>
              <a:gd name="adj" fmla="val 2389"/>
            </a:avLst>
          </a:prstGeom>
          <a:gradFill flip="none" rotWithShape="1">
            <a:gsLst>
              <a:gs pos="0">
                <a:schemeClr val="bg1">
                  <a:lumMod val="85000"/>
                  <a:alpha val="67000"/>
                </a:schemeClr>
              </a:gs>
              <a:gs pos="50000">
                <a:schemeClr val="tx1">
                  <a:lumMod val="20000"/>
                  <a:lumOff val="80000"/>
                  <a:alpha val="41000"/>
                </a:schemeClr>
              </a:gs>
              <a:gs pos="100000">
                <a:schemeClr val="bg1">
                  <a:lumMod val="95000"/>
                  <a:alpha val="60000"/>
                </a:schemeClr>
              </a:gs>
            </a:gsLst>
            <a:lin ang="13500000" scaled="1"/>
            <a:tileRect/>
          </a:gradFill>
          <a:ln>
            <a:solidFill>
              <a:schemeClr val="accent1"/>
            </a:solidFill>
            <a:headEnd type="none" w="med" len="med"/>
            <a:tailEnd type="none" w="med" len="med"/>
          </a:ln>
          <a:effectLst>
            <a:outerShdw blurRad="101600" dist="63500" dir="2700000" algn="tl" rotWithShape="0">
              <a:prstClr val="black">
                <a:alpha val="2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523854" algn="ctr" defTabSz="914099" fontAlgn="base">
              <a:lnSpc>
                <a:spcPct val="85000"/>
              </a:lnSpc>
              <a:spcBef>
                <a:spcPct val="0"/>
              </a:spcBef>
              <a:spcAft>
                <a:spcPct val="0"/>
              </a:spcAft>
              <a:buClr>
                <a:srgbClr val="FFC000"/>
              </a:buClr>
              <a:buSzPct val="76000"/>
              <a:defRPr/>
            </a:pPr>
            <a:endParaRPr lang="en-US" sz="2300" dirty="0">
              <a:gradFill>
                <a:gsLst>
                  <a:gs pos="0">
                    <a:schemeClr val="tx1"/>
                  </a:gs>
                  <a:gs pos="50000">
                    <a:schemeClr val="tx1"/>
                  </a:gs>
                </a:gsLst>
                <a:lin ang="5400000" scaled="0"/>
              </a:gradFill>
              <a:latin typeface="Segoe" pitchFamily="34" charset="0"/>
            </a:endParaRPr>
          </a:p>
        </p:txBody>
      </p:sp>
      <p:sp>
        <p:nvSpPr>
          <p:cNvPr id="66" name="Straight Connector 1024003"/>
          <p:cNvSpPr>
            <a:spLocks noChangeShapeType="1"/>
          </p:cNvSpPr>
          <p:nvPr/>
        </p:nvSpPr>
        <p:spPr bwMode="auto">
          <a:xfrm>
            <a:off x="964648" y="3028120"/>
            <a:ext cx="1692828" cy="83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endParaRPr lang="en-US"/>
          </a:p>
        </p:txBody>
      </p:sp>
      <p:sp>
        <p:nvSpPr>
          <p:cNvPr id="68" name="Rounded Rectangle 67"/>
          <p:cNvSpPr>
            <a:spLocks noChangeArrowheads="1"/>
          </p:cNvSpPr>
          <p:nvPr/>
        </p:nvSpPr>
        <p:spPr bwMode="gray">
          <a:xfrm>
            <a:off x="4191001" y="1981200"/>
            <a:ext cx="4257674" cy="4648200"/>
          </a:xfrm>
          <a:prstGeom prst="roundRect">
            <a:avLst>
              <a:gd name="adj" fmla="val 2389"/>
            </a:avLst>
          </a:prstGeom>
          <a:gradFill flip="none" rotWithShape="1">
            <a:gsLst>
              <a:gs pos="0">
                <a:srgbClr val="B64506"/>
              </a:gs>
              <a:gs pos="25000">
                <a:srgbClr val="CB790B"/>
              </a:gs>
              <a:gs pos="80000">
                <a:srgbClr val="FA9B00"/>
              </a:gs>
              <a:gs pos="100000">
                <a:srgbClr val="FFC971"/>
              </a:gs>
            </a:gsLst>
            <a:lin ang="5400000" scaled="1"/>
            <a:tileRect/>
          </a:gradFill>
          <a:ln>
            <a:headEnd type="none" w="med" len="med"/>
            <a:tailEnd type="none" w="med" len="med"/>
          </a:ln>
          <a:effectLst>
            <a:outerShdw blurRad="101600" dist="635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523854" algn="ctr" defTabSz="914099" fontAlgn="base">
              <a:lnSpc>
                <a:spcPct val="85000"/>
              </a:lnSpc>
              <a:spcBef>
                <a:spcPct val="0"/>
              </a:spcBef>
              <a:spcAft>
                <a:spcPct val="0"/>
              </a:spcAft>
              <a:buClr>
                <a:srgbClr val="FFC000"/>
              </a:buClr>
              <a:buSzPct val="76000"/>
              <a:defRPr/>
            </a:pPr>
            <a:endParaRPr lang="en-US" dirty="0">
              <a:gradFill>
                <a:gsLst>
                  <a:gs pos="0">
                    <a:schemeClr val="bg1"/>
                  </a:gs>
                  <a:gs pos="100000">
                    <a:schemeClr val="bg1"/>
                  </a:gs>
                </a:gsLst>
                <a:lin ang="13500000" scaled="1"/>
              </a:gradFill>
              <a:latin typeface="Segoe Semibold" pitchFamily="34" charset="0"/>
            </a:endParaRPr>
          </a:p>
        </p:txBody>
      </p:sp>
      <p:sp>
        <p:nvSpPr>
          <p:cNvPr id="70" name="Straight Connector 1024003"/>
          <p:cNvSpPr>
            <a:spLocks noChangeShapeType="1"/>
          </p:cNvSpPr>
          <p:nvPr/>
        </p:nvSpPr>
        <p:spPr bwMode="auto">
          <a:xfrm>
            <a:off x="4038600" y="2981324"/>
            <a:ext cx="977349" cy="3175"/>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endParaRPr lang="en-US"/>
          </a:p>
        </p:txBody>
      </p:sp>
      <p:sp>
        <p:nvSpPr>
          <p:cNvPr id="71" name="Rounded Rectangle 1024006"/>
          <p:cNvSpPr>
            <a:spLocks noChangeArrowheads="1"/>
          </p:cNvSpPr>
          <p:nvPr/>
        </p:nvSpPr>
        <p:spPr bwMode="gray">
          <a:xfrm>
            <a:off x="2669210" y="2723320"/>
            <a:ext cx="1384300" cy="629480"/>
          </a:xfrm>
          <a:prstGeom prst="roundRect">
            <a:avLst>
              <a:gd name="adj" fmla="val 6412"/>
            </a:avLst>
          </a:prstGeom>
          <a:gradFill flip="none" rotWithShape="1">
            <a:gsLst>
              <a:gs pos="0">
                <a:schemeClr val="accent3">
                  <a:lumMod val="50000"/>
                </a:schemeClr>
              </a:gs>
              <a:gs pos="25000">
                <a:schemeClr val="accent3">
                  <a:lumMod val="75000"/>
                </a:schemeClr>
              </a:gs>
              <a:gs pos="80000">
                <a:schemeClr val="accent3"/>
              </a:gs>
              <a:gs pos="100000">
                <a:schemeClr val="accent3">
                  <a:lumMod val="60000"/>
                  <a:lumOff val="40000"/>
                  <a:alpha val="69000"/>
                </a:schemeClr>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marL="0" lvl="1" indent="-342900" algn="ctr" defTabSz="914099">
              <a:lnSpc>
                <a:spcPct val="85000"/>
              </a:lnSpc>
              <a:spcBef>
                <a:spcPct val="0"/>
              </a:spcBef>
              <a:buClr>
                <a:srgbClr val="FFFF99"/>
              </a:buClr>
              <a:buSzPct val="80000"/>
              <a:tabLst>
                <a:tab pos="424590" algn="l"/>
              </a:tabLst>
              <a:defRPr/>
            </a:pPr>
            <a:endParaRPr lang="en-US" altLang="zh-CN">
              <a:gradFill>
                <a:gsLst>
                  <a:gs pos="0">
                    <a:schemeClr val="bg1"/>
                  </a:gs>
                  <a:gs pos="100000">
                    <a:schemeClr val="bg1"/>
                  </a:gs>
                </a:gsLst>
                <a:lin ang="13500000" scaled="1"/>
              </a:gradFill>
              <a:latin typeface="Segoe Semibold" pitchFamily="34" charset="0"/>
            </a:endParaRPr>
          </a:p>
        </p:txBody>
      </p:sp>
      <p:sp>
        <p:nvSpPr>
          <p:cNvPr id="72" name="Rounded Rectangle 1024009"/>
          <p:cNvSpPr>
            <a:spLocks noChangeArrowheads="1"/>
          </p:cNvSpPr>
          <p:nvPr/>
        </p:nvSpPr>
        <p:spPr bwMode="gray">
          <a:xfrm>
            <a:off x="5029202" y="4842856"/>
            <a:ext cx="1524000" cy="762000"/>
          </a:xfrm>
          <a:prstGeom prst="roundRect">
            <a:avLst>
              <a:gd name="adj" fmla="val 6412"/>
            </a:avLst>
          </a:prstGeom>
          <a:gradFill flip="none" rotWithShape="1">
            <a:gsLst>
              <a:gs pos="0">
                <a:srgbClr val="1B396B"/>
              </a:gs>
              <a:gs pos="25000">
                <a:schemeClr val="accent2">
                  <a:lumMod val="75000"/>
                </a:schemeClr>
              </a:gs>
              <a:gs pos="80000">
                <a:schemeClr val="accent2"/>
              </a:gs>
              <a:gs pos="100000">
                <a:srgbClr val="5C9EE6"/>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lnSpc>
                <a:spcPct val="85000"/>
              </a:lnSpc>
              <a:spcBef>
                <a:spcPct val="0"/>
              </a:spcBef>
            </a:pPr>
            <a:endParaRPr lang="en-US">
              <a:gradFill>
                <a:gsLst>
                  <a:gs pos="0">
                    <a:schemeClr val="bg1"/>
                  </a:gs>
                  <a:gs pos="100000">
                    <a:schemeClr val="bg1"/>
                  </a:gs>
                </a:gsLst>
                <a:lin ang="13500000" scaled="1"/>
              </a:gradFill>
              <a:latin typeface="Segoe Semibold" pitchFamily="34" charset="0"/>
            </a:endParaRPr>
          </a:p>
        </p:txBody>
      </p:sp>
      <p:sp>
        <p:nvSpPr>
          <p:cNvPr id="73" name="Rectangle 1024012"/>
          <p:cNvSpPr>
            <a:spLocks noChangeArrowheads="1"/>
          </p:cNvSpPr>
          <p:nvPr/>
        </p:nvSpPr>
        <p:spPr bwMode="gray">
          <a:xfrm>
            <a:off x="4319589" y="2007673"/>
            <a:ext cx="2767012" cy="369328"/>
          </a:xfrm>
          <a:prstGeom prst="rect">
            <a:avLst/>
          </a:prstGeom>
          <a:noFill/>
          <a:ln w="9525">
            <a:noFill/>
            <a:miter lim="800000"/>
            <a:headEnd/>
            <a:tailEnd/>
          </a:ln>
        </p:spPr>
        <p:txBody>
          <a:bodyPr lIns="91436" tIns="45718" rIns="91436" bIns="45718" anchor="ctr">
            <a:spAutoFit/>
          </a:bodyPr>
          <a:lstStyle/>
          <a:p>
            <a:pPr eaLnBrk="1" hangingPunct="1">
              <a:lnSpc>
                <a:spcPct val="100000"/>
              </a:lnSpc>
              <a:spcBef>
                <a:spcPct val="0"/>
              </a:spcBef>
            </a:pPr>
            <a:r>
              <a:rPr lang="en-US" dirty="0">
                <a:solidFill>
                  <a:schemeClr val="bg1"/>
                </a:solidFill>
                <a:effectLst>
                  <a:outerShdw blurRad="38100" dist="38100" dir="2700000" algn="tl">
                    <a:srgbClr val="000000">
                      <a:alpha val="43137"/>
                    </a:srgbClr>
                  </a:outerShdw>
                </a:effectLst>
                <a:latin typeface="Segoe Semibold" pitchFamily="34" charset="0"/>
              </a:rPr>
              <a:t>Enterprise Network</a:t>
            </a:r>
          </a:p>
        </p:txBody>
      </p:sp>
      <p:sp>
        <p:nvSpPr>
          <p:cNvPr id="74" name="Rectangle 1024013"/>
          <p:cNvSpPr>
            <a:spLocks noChangeArrowheads="1"/>
          </p:cNvSpPr>
          <p:nvPr/>
        </p:nvSpPr>
        <p:spPr bwMode="gray">
          <a:xfrm>
            <a:off x="570395" y="3313526"/>
            <a:ext cx="1066800" cy="646327"/>
          </a:xfrm>
          <a:prstGeom prst="rect">
            <a:avLst/>
          </a:prstGeom>
          <a:noFill/>
          <a:ln w="9525">
            <a:noFill/>
            <a:miter lim="800000"/>
            <a:headEnd/>
            <a:tailEnd/>
          </a:ln>
        </p:spPr>
        <p:txBody>
          <a:bodyPr lIns="91436" tIns="45718" rIns="91436" bIns="45718" anchor="ctr">
            <a:spAutoFit/>
          </a:bodyPr>
          <a:lstStyle/>
          <a:p>
            <a:pPr algn="ctr" eaLnBrk="1" hangingPunct="1">
              <a:lnSpc>
                <a:spcPct val="100000"/>
              </a:lnSpc>
              <a:spcBef>
                <a:spcPct val="0"/>
              </a:spcBef>
            </a:pPr>
            <a:r>
              <a:rPr lang="en-US" sz="1200" dirty="0" smtClean="0"/>
              <a:t>External</a:t>
            </a:r>
          </a:p>
          <a:p>
            <a:pPr algn="ctr" eaLnBrk="1" hangingPunct="1">
              <a:lnSpc>
                <a:spcPct val="100000"/>
              </a:lnSpc>
              <a:spcBef>
                <a:spcPct val="0"/>
              </a:spcBef>
            </a:pPr>
            <a:r>
              <a:rPr lang="en-US" sz="1200" dirty="0" smtClean="0"/>
              <a:t>SMTP</a:t>
            </a:r>
            <a:r>
              <a:rPr lang="en-US" sz="1200" dirty="0"/>
              <a:t/>
            </a:r>
            <a:br>
              <a:rPr lang="en-US" sz="1200" dirty="0"/>
            </a:br>
            <a:r>
              <a:rPr lang="en-US" sz="1200" dirty="0" smtClean="0"/>
              <a:t>servers</a:t>
            </a:r>
            <a:endParaRPr lang="en-US" sz="1200" dirty="0"/>
          </a:p>
        </p:txBody>
      </p:sp>
      <p:sp>
        <p:nvSpPr>
          <p:cNvPr id="75" name="Rectangle 1024015"/>
          <p:cNvSpPr>
            <a:spLocks noChangeArrowheads="1"/>
          </p:cNvSpPr>
          <p:nvPr/>
        </p:nvSpPr>
        <p:spPr bwMode="gray">
          <a:xfrm>
            <a:off x="2667000" y="2723320"/>
            <a:ext cx="1384300" cy="580842"/>
          </a:xfrm>
          <a:prstGeom prst="rect">
            <a:avLst/>
          </a:prstGeom>
          <a:noFill/>
          <a:ln w="9525">
            <a:noFill/>
            <a:miter lim="800000"/>
            <a:headEnd/>
            <a:tailEnd/>
          </a:ln>
        </p:spPr>
        <p:txBody>
          <a:bodyPr lIns="91436" tIns="45718" rIns="91436" bIns="45718" anchor="ctr"/>
          <a:lstStyle/>
          <a:p>
            <a:pPr algn="ctr" eaLnBrk="1" hangingPunct="1">
              <a:lnSpc>
                <a:spcPct val="100000"/>
              </a:lnSpc>
              <a:spcBef>
                <a:spcPct val="0"/>
              </a:spcBef>
            </a:pPr>
            <a:r>
              <a:rPr lang="en-US" sz="1200" b="1" dirty="0" smtClean="0">
                <a:solidFill>
                  <a:schemeClr val="bg1"/>
                </a:solidFill>
              </a:rPr>
              <a:t>Edge Transport</a:t>
            </a:r>
          </a:p>
          <a:p>
            <a:pPr algn="ctr" eaLnBrk="1" hangingPunct="1">
              <a:lnSpc>
                <a:spcPct val="100000"/>
              </a:lnSpc>
              <a:spcBef>
                <a:spcPct val="0"/>
              </a:spcBef>
            </a:pPr>
            <a:r>
              <a:rPr lang="en-US" sz="1200" dirty="0" smtClean="0">
                <a:solidFill>
                  <a:schemeClr val="bg1"/>
                </a:solidFill>
              </a:rPr>
              <a:t>Routing and </a:t>
            </a:r>
            <a:r>
              <a:rPr lang="en-US" sz="1200" dirty="0">
                <a:solidFill>
                  <a:schemeClr val="bg1"/>
                </a:solidFill>
              </a:rPr>
              <a:t>AV/AS</a:t>
            </a:r>
          </a:p>
        </p:txBody>
      </p:sp>
      <p:sp>
        <p:nvSpPr>
          <p:cNvPr id="79" name="TextBox 1024021"/>
          <p:cNvSpPr txBox="1">
            <a:spLocks noChangeArrowheads="1"/>
          </p:cNvSpPr>
          <p:nvPr/>
        </p:nvSpPr>
        <p:spPr bwMode="gray">
          <a:xfrm>
            <a:off x="6781801" y="2133600"/>
            <a:ext cx="1295400" cy="461665"/>
          </a:xfrm>
          <a:prstGeom prst="rect">
            <a:avLst/>
          </a:prstGeom>
          <a:noFill/>
          <a:ln w="9525">
            <a:noFill/>
            <a:miter lim="800000"/>
            <a:headEnd/>
            <a:tailEnd/>
          </a:ln>
        </p:spPr>
        <p:txBody>
          <a:bodyPr wrap="square">
            <a:spAutoFit/>
          </a:bodyPr>
          <a:lstStyle/>
          <a:p>
            <a:pPr algn="ctr" eaLnBrk="1" hangingPunct="1">
              <a:lnSpc>
                <a:spcPct val="100000"/>
              </a:lnSpc>
              <a:spcBef>
                <a:spcPct val="50000"/>
              </a:spcBef>
            </a:pPr>
            <a:r>
              <a:rPr lang="en-US" sz="1200" dirty="0" smtClean="0"/>
              <a:t>Phone system (PBX or VOIP)</a:t>
            </a:r>
            <a:endParaRPr lang="en-US" sz="1200" dirty="0"/>
          </a:p>
        </p:txBody>
      </p:sp>
      <p:sp>
        <p:nvSpPr>
          <p:cNvPr id="80" name="Rectangle 1024025"/>
          <p:cNvSpPr>
            <a:spLocks noChangeArrowheads="1"/>
          </p:cNvSpPr>
          <p:nvPr/>
        </p:nvSpPr>
        <p:spPr bwMode="gray">
          <a:xfrm>
            <a:off x="5032513" y="4879300"/>
            <a:ext cx="1524000" cy="646327"/>
          </a:xfrm>
          <a:prstGeom prst="rect">
            <a:avLst/>
          </a:prstGeom>
          <a:noFill/>
          <a:ln w="9525">
            <a:noFill/>
            <a:miter lim="800000"/>
            <a:headEnd/>
            <a:tailEnd/>
          </a:ln>
        </p:spPr>
        <p:txBody>
          <a:bodyPr lIns="91436" tIns="45718" rIns="91436" bIns="45718" anchor="ctr">
            <a:spAutoFit/>
          </a:bodyPr>
          <a:lstStyle/>
          <a:p>
            <a:pPr algn="ctr" eaLnBrk="1" hangingPunct="1">
              <a:lnSpc>
                <a:spcPct val="100000"/>
              </a:lnSpc>
              <a:spcBef>
                <a:spcPct val="0"/>
              </a:spcBef>
            </a:pPr>
            <a:r>
              <a:rPr lang="en-US" sz="1200" b="1" dirty="0" smtClean="0">
                <a:solidFill>
                  <a:schemeClr val="bg1"/>
                </a:solidFill>
              </a:rPr>
              <a:t>Client Access</a:t>
            </a:r>
          </a:p>
          <a:p>
            <a:pPr algn="ctr" eaLnBrk="1" hangingPunct="1">
              <a:lnSpc>
                <a:spcPct val="100000"/>
              </a:lnSpc>
              <a:spcBef>
                <a:spcPct val="0"/>
              </a:spcBef>
            </a:pPr>
            <a:r>
              <a:rPr lang="en-US" sz="1200" dirty="0" smtClean="0">
                <a:solidFill>
                  <a:schemeClr val="bg1"/>
                </a:solidFill>
              </a:rPr>
              <a:t>Client connectivity</a:t>
            </a:r>
          </a:p>
          <a:p>
            <a:pPr algn="ctr" eaLnBrk="1" hangingPunct="1">
              <a:lnSpc>
                <a:spcPct val="100000"/>
              </a:lnSpc>
              <a:spcBef>
                <a:spcPct val="0"/>
              </a:spcBef>
            </a:pPr>
            <a:r>
              <a:rPr lang="en-US" sz="1200" dirty="0" smtClean="0">
                <a:solidFill>
                  <a:schemeClr val="bg1"/>
                </a:solidFill>
              </a:rPr>
              <a:t>Web services</a:t>
            </a:r>
          </a:p>
        </p:txBody>
      </p:sp>
      <p:pic>
        <p:nvPicPr>
          <p:cNvPr id="81" name="Rectangle 1024072"/>
          <p:cNvPicPr>
            <a:picLocks noChangeAspect="1" noChangeArrowheads="1"/>
          </p:cNvPicPr>
          <p:nvPr/>
        </p:nvPicPr>
        <p:blipFill>
          <a:blip r:embed="rId3" cstate="print"/>
          <a:srcRect/>
          <a:stretch>
            <a:fillRect/>
          </a:stretch>
        </p:blipFill>
        <p:spPr bwMode="gray">
          <a:xfrm>
            <a:off x="4343401" y="2451100"/>
            <a:ext cx="456198" cy="1280160"/>
          </a:xfrm>
          <a:prstGeom prst="rect">
            <a:avLst/>
          </a:prstGeom>
          <a:noFill/>
          <a:ln w="9525">
            <a:noFill/>
            <a:miter lim="800000"/>
            <a:headEnd/>
            <a:tailEnd/>
          </a:ln>
        </p:spPr>
      </p:pic>
      <p:pic>
        <p:nvPicPr>
          <p:cNvPr id="82" name="Rectangle 1024078"/>
          <p:cNvPicPr>
            <a:picLocks noChangeAspect="1" noChangeArrowheads="1"/>
          </p:cNvPicPr>
          <p:nvPr/>
        </p:nvPicPr>
        <p:blipFill>
          <a:blip r:embed="rId4" cstate="print"/>
          <a:srcRect/>
          <a:stretch>
            <a:fillRect/>
          </a:stretch>
        </p:blipFill>
        <p:spPr bwMode="gray">
          <a:xfrm>
            <a:off x="7026965" y="2706204"/>
            <a:ext cx="609600" cy="566737"/>
          </a:xfrm>
          <a:prstGeom prst="rect">
            <a:avLst/>
          </a:prstGeom>
          <a:noFill/>
          <a:ln w="9525">
            <a:noFill/>
            <a:miter lim="800000"/>
            <a:headEnd/>
            <a:tailEnd/>
          </a:ln>
        </p:spPr>
      </p:pic>
      <p:pic>
        <p:nvPicPr>
          <p:cNvPr id="83" name="Rectangle 1024082"/>
          <p:cNvPicPr>
            <a:picLocks noChangeAspect="1" noChangeArrowheads="1"/>
          </p:cNvPicPr>
          <p:nvPr/>
        </p:nvPicPr>
        <p:blipFill>
          <a:blip r:embed="rId3" cstate="print"/>
          <a:srcRect/>
          <a:stretch>
            <a:fillRect/>
          </a:stretch>
        </p:blipFill>
        <p:spPr bwMode="gray">
          <a:xfrm>
            <a:off x="2004943" y="2454964"/>
            <a:ext cx="456198" cy="1280160"/>
          </a:xfrm>
          <a:prstGeom prst="rect">
            <a:avLst/>
          </a:prstGeom>
          <a:noFill/>
          <a:ln w="9525">
            <a:noFill/>
            <a:miter lim="800000"/>
            <a:headEnd/>
            <a:tailEnd/>
          </a:ln>
        </p:spPr>
      </p:pic>
      <p:sp>
        <p:nvSpPr>
          <p:cNvPr id="84" name="Rounded Rectangle 1024005"/>
          <p:cNvSpPr>
            <a:spLocks noChangeArrowheads="1"/>
          </p:cNvSpPr>
          <p:nvPr/>
        </p:nvSpPr>
        <p:spPr bwMode="gray">
          <a:xfrm>
            <a:off x="5029753" y="2679701"/>
            <a:ext cx="1524000" cy="609600"/>
          </a:xfrm>
          <a:prstGeom prst="roundRect">
            <a:avLst>
              <a:gd name="adj" fmla="val 6412"/>
            </a:avLst>
          </a:prstGeom>
          <a:gradFill flip="none" rotWithShape="1">
            <a:gsLst>
              <a:gs pos="0">
                <a:srgbClr val="1B396B"/>
              </a:gs>
              <a:gs pos="25000">
                <a:schemeClr val="accent2">
                  <a:lumMod val="75000"/>
                </a:schemeClr>
              </a:gs>
              <a:gs pos="80000">
                <a:schemeClr val="accent2"/>
              </a:gs>
              <a:gs pos="100000">
                <a:srgbClr val="5C9EE6"/>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lnSpc>
                <a:spcPct val="85000"/>
              </a:lnSpc>
              <a:spcBef>
                <a:spcPct val="0"/>
              </a:spcBef>
            </a:pPr>
            <a:endParaRPr lang="en-US">
              <a:gradFill>
                <a:gsLst>
                  <a:gs pos="0">
                    <a:schemeClr val="bg1"/>
                  </a:gs>
                  <a:gs pos="100000">
                    <a:schemeClr val="bg1"/>
                  </a:gs>
                </a:gsLst>
                <a:lin ang="13500000" scaled="1"/>
              </a:gradFill>
              <a:latin typeface="Segoe Semibold" pitchFamily="34" charset="0"/>
            </a:endParaRPr>
          </a:p>
        </p:txBody>
      </p:sp>
      <p:sp>
        <p:nvSpPr>
          <p:cNvPr id="85" name="Rectangle 1024016"/>
          <p:cNvSpPr>
            <a:spLocks noChangeArrowheads="1"/>
          </p:cNvSpPr>
          <p:nvPr/>
        </p:nvSpPr>
        <p:spPr bwMode="gray">
          <a:xfrm>
            <a:off x="5029201" y="2706204"/>
            <a:ext cx="1511300" cy="533400"/>
          </a:xfrm>
          <a:prstGeom prst="rect">
            <a:avLst/>
          </a:prstGeom>
          <a:noFill/>
          <a:ln w="9525">
            <a:noFill/>
            <a:miter lim="800000"/>
            <a:headEnd/>
            <a:tailEnd/>
          </a:ln>
        </p:spPr>
        <p:txBody>
          <a:bodyPr lIns="91436" tIns="45718" rIns="91436" bIns="45718" anchor="ctr"/>
          <a:lstStyle/>
          <a:p>
            <a:pPr algn="ctr" eaLnBrk="1" hangingPunct="1">
              <a:lnSpc>
                <a:spcPct val="100000"/>
              </a:lnSpc>
              <a:spcBef>
                <a:spcPct val="0"/>
              </a:spcBef>
            </a:pPr>
            <a:r>
              <a:rPr lang="en-US" sz="1200" b="1" dirty="0" smtClean="0">
                <a:solidFill>
                  <a:schemeClr val="bg1"/>
                </a:solidFill>
              </a:rPr>
              <a:t>Hub Transport</a:t>
            </a:r>
          </a:p>
          <a:p>
            <a:pPr algn="ctr" eaLnBrk="1" hangingPunct="1">
              <a:lnSpc>
                <a:spcPct val="100000"/>
              </a:lnSpc>
              <a:spcBef>
                <a:spcPct val="0"/>
              </a:spcBef>
            </a:pPr>
            <a:r>
              <a:rPr lang="en-US" sz="1200" dirty="0" smtClean="0">
                <a:solidFill>
                  <a:schemeClr val="bg1"/>
                </a:solidFill>
              </a:rPr>
              <a:t>Routing and policy</a:t>
            </a:r>
            <a:endParaRPr lang="en-US" sz="1200" dirty="0">
              <a:solidFill>
                <a:schemeClr val="bg1"/>
              </a:solidFill>
            </a:endParaRPr>
          </a:p>
        </p:txBody>
      </p:sp>
      <p:sp>
        <p:nvSpPr>
          <p:cNvPr id="86" name="Rectangle 1024013"/>
          <p:cNvSpPr>
            <a:spLocks noChangeArrowheads="1"/>
          </p:cNvSpPr>
          <p:nvPr/>
        </p:nvSpPr>
        <p:spPr bwMode="gray">
          <a:xfrm>
            <a:off x="391355" y="5055418"/>
            <a:ext cx="1219200" cy="276995"/>
          </a:xfrm>
          <a:prstGeom prst="rect">
            <a:avLst/>
          </a:prstGeom>
          <a:noFill/>
          <a:ln w="9525">
            <a:noFill/>
            <a:miter lim="800000"/>
            <a:headEnd/>
            <a:tailEnd/>
          </a:ln>
        </p:spPr>
        <p:txBody>
          <a:bodyPr wrap="square" lIns="91436" tIns="45718" rIns="91436" bIns="45718" anchor="ctr">
            <a:spAutoFit/>
          </a:bodyPr>
          <a:lstStyle/>
          <a:p>
            <a:pPr algn="ctr" eaLnBrk="1" hangingPunct="1">
              <a:lnSpc>
                <a:spcPct val="100000"/>
              </a:lnSpc>
              <a:spcBef>
                <a:spcPct val="0"/>
              </a:spcBef>
            </a:pPr>
            <a:r>
              <a:rPr lang="en-US" sz="1200" dirty="0" smtClean="0"/>
              <a:t>Web browser</a:t>
            </a:r>
            <a:endParaRPr lang="en-US" sz="1200" dirty="0"/>
          </a:p>
        </p:txBody>
      </p:sp>
      <p:grpSp>
        <p:nvGrpSpPr>
          <p:cNvPr id="87" name="Group 40"/>
          <p:cNvGrpSpPr>
            <a:grpSpLocks/>
          </p:cNvGrpSpPr>
          <p:nvPr/>
        </p:nvGrpSpPr>
        <p:grpSpPr bwMode="auto">
          <a:xfrm>
            <a:off x="1600200" y="5684368"/>
            <a:ext cx="914400" cy="674688"/>
            <a:chOff x="528" y="2832"/>
            <a:chExt cx="576" cy="425"/>
          </a:xfrm>
        </p:grpSpPr>
        <p:sp>
          <p:nvSpPr>
            <p:cNvPr id="88" name="Oval 1024040"/>
            <p:cNvSpPr>
              <a:spLocks noChangeArrowheads="1"/>
            </p:cNvSpPr>
            <p:nvPr/>
          </p:nvSpPr>
          <p:spPr bwMode="gray">
            <a:xfrm>
              <a:off x="528" y="2976"/>
              <a:ext cx="576" cy="281"/>
            </a:xfrm>
            <a:prstGeom prst="ellipse">
              <a:avLst/>
            </a:prstGeom>
            <a:gradFill rotWithShape="1">
              <a:gsLst>
                <a:gs pos="0">
                  <a:schemeClr val="tx1">
                    <a:alpha val="57999"/>
                  </a:schemeClr>
                </a:gs>
                <a:gs pos="100000">
                  <a:schemeClr val="tx1">
                    <a:alpha val="0"/>
                  </a:schemeClr>
                </a:gs>
              </a:gsLst>
              <a:path path="shape">
                <a:fillToRect l="50000" t="50000" r="50000" b="50000"/>
              </a:path>
            </a:gradFill>
            <a:ln w="9525">
              <a:noFill/>
              <a:round/>
              <a:headEnd/>
              <a:tailEnd/>
            </a:ln>
          </p:spPr>
          <p:txBody>
            <a:bodyPr wrap="none" anchor="ctr"/>
            <a:lstStyle/>
            <a:p>
              <a:pPr eaLnBrk="1" hangingPunct="1">
                <a:lnSpc>
                  <a:spcPct val="100000"/>
                </a:lnSpc>
                <a:spcBef>
                  <a:spcPct val="0"/>
                </a:spcBef>
              </a:pPr>
              <a:endParaRPr lang="en-US" sz="1800" b="0">
                <a:solidFill>
                  <a:srgbClr val="000000"/>
                </a:solidFill>
                <a:latin typeface="Arial" pitchFamily="34" charset="0"/>
              </a:endParaRPr>
            </a:p>
          </p:txBody>
        </p:sp>
        <p:pic>
          <p:nvPicPr>
            <p:cNvPr id="89" name="Rectangle 1024041"/>
            <p:cNvPicPr>
              <a:picLocks noChangeAspect="1" noChangeArrowheads="1"/>
            </p:cNvPicPr>
            <p:nvPr/>
          </p:nvPicPr>
          <p:blipFill>
            <a:blip r:embed="rId5" cstate="print"/>
            <a:srcRect/>
            <a:stretch>
              <a:fillRect/>
            </a:stretch>
          </p:blipFill>
          <p:spPr bwMode="gray">
            <a:xfrm>
              <a:off x="624" y="2832"/>
              <a:ext cx="384" cy="344"/>
            </a:xfrm>
            <a:prstGeom prst="rect">
              <a:avLst/>
            </a:prstGeom>
            <a:noFill/>
            <a:ln w="9525">
              <a:noFill/>
              <a:miter lim="800000"/>
              <a:headEnd/>
              <a:tailEnd/>
            </a:ln>
          </p:spPr>
        </p:pic>
      </p:grpSp>
      <p:grpSp>
        <p:nvGrpSpPr>
          <p:cNvPr id="90" name="Group 49"/>
          <p:cNvGrpSpPr>
            <a:grpSpLocks/>
          </p:cNvGrpSpPr>
          <p:nvPr/>
        </p:nvGrpSpPr>
        <p:grpSpPr bwMode="auto">
          <a:xfrm>
            <a:off x="1562100" y="4922368"/>
            <a:ext cx="762000" cy="677863"/>
            <a:chOff x="619" y="3312"/>
            <a:chExt cx="480" cy="427"/>
          </a:xfrm>
        </p:grpSpPr>
        <p:sp>
          <p:nvSpPr>
            <p:cNvPr id="91" name="Oval 1024049"/>
            <p:cNvSpPr>
              <a:spLocks noChangeArrowheads="1"/>
            </p:cNvSpPr>
            <p:nvPr/>
          </p:nvSpPr>
          <p:spPr bwMode="gray">
            <a:xfrm rot="538358">
              <a:off x="619" y="3504"/>
              <a:ext cx="480" cy="235"/>
            </a:xfrm>
            <a:prstGeom prst="ellipse">
              <a:avLst/>
            </a:prstGeom>
            <a:gradFill rotWithShape="1">
              <a:gsLst>
                <a:gs pos="0">
                  <a:schemeClr val="tx1">
                    <a:alpha val="57999"/>
                  </a:schemeClr>
                </a:gs>
                <a:gs pos="100000">
                  <a:schemeClr val="tx1">
                    <a:alpha val="0"/>
                  </a:schemeClr>
                </a:gs>
              </a:gsLst>
              <a:path path="shape">
                <a:fillToRect l="50000" t="50000" r="50000" b="50000"/>
              </a:path>
            </a:gradFill>
            <a:ln w="9525">
              <a:noFill/>
              <a:round/>
              <a:headEnd/>
              <a:tailEnd/>
            </a:ln>
          </p:spPr>
          <p:txBody>
            <a:bodyPr wrap="none" anchor="ctr"/>
            <a:lstStyle/>
            <a:p>
              <a:pPr eaLnBrk="1" hangingPunct="1">
                <a:lnSpc>
                  <a:spcPct val="100000"/>
                </a:lnSpc>
                <a:spcBef>
                  <a:spcPct val="0"/>
                </a:spcBef>
              </a:pPr>
              <a:endParaRPr lang="en-US" sz="1800" b="0">
                <a:solidFill>
                  <a:srgbClr val="000000"/>
                </a:solidFill>
                <a:latin typeface="Arial" pitchFamily="34" charset="0"/>
              </a:endParaRPr>
            </a:p>
          </p:txBody>
        </p:sp>
        <p:pic>
          <p:nvPicPr>
            <p:cNvPr id="92" name="Rectangle 1024050"/>
            <p:cNvPicPr>
              <a:picLocks noChangeAspect="1" noChangeArrowheads="1"/>
            </p:cNvPicPr>
            <p:nvPr/>
          </p:nvPicPr>
          <p:blipFill>
            <a:blip r:embed="rId6" cstate="print"/>
            <a:srcRect/>
            <a:stretch>
              <a:fillRect/>
            </a:stretch>
          </p:blipFill>
          <p:spPr bwMode="gray">
            <a:xfrm rot="21419117" flipH="1">
              <a:off x="624" y="3312"/>
              <a:ext cx="384" cy="370"/>
            </a:xfrm>
            <a:prstGeom prst="rect">
              <a:avLst/>
            </a:prstGeom>
            <a:noFill/>
            <a:ln w="9525">
              <a:noFill/>
              <a:miter lim="800000"/>
              <a:headEnd/>
              <a:tailEnd/>
            </a:ln>
          </p:spPr>
        </p:pic>
      </p:grpSp>
      <p:cxnSp>
        <p:nvCxnSpPr>
          <p:cNvPr id="93" name="Straight Connector 92"/>
          <p:cNvCxnSpPr/>
          <p:nvPr/>
        </p:nvCxnSpPr>
        <p:spPr>
          <a:xfrm rot="5400000" flipH="1" flipV="1">
            <a:off x="5602283" y="4687331"/>
            <a:ext cx="378387" cy="551"/>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a:stCxn id="80" idx="1"/>
          </p:cNvCxnSpPr>
          <p:nvPr/>
        </p:nvCxnSpPr>
        <p:spPr>
          <a:xfrm rot="10800000">
            <a:off x="3733801" y="5193376"/>
            <a:ext cx="1298712" cy="9088"/>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rot="16200000" flipV="1">
            <a:off x="6957221" y="3634580"/>
            <a:ext cx="715963" cy="2"/>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6" name="Straight Connector 1024003"/>
          <p:cNvSpPr>
            <a:spLocks noChangeShapeType="1"/>
          </p:cNvSpPr>
          <p:nvPr/>
        </p:nvSpPr>
        <p:spPr bwMode="auto">
          <a:xfrm flipH="1">
            <a:off x="5791200" y="3289300"/>
            <a:ext cx="2" cy="5969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endParaRPr lang="en-US" dirty="0"/>
          </a:p>
        </p:txBody>
      </p:sp>
      <p:pic>
        <p:nvPicPr>
          <p:cNvPr id="97" name="Picture 2" descr="\\eventsql\dvd\Online_ART\DVD_ART34\Artwork_Imagery\Icons - Illustrations\_WINDOWS SERVER ICONS\Hardware\Virtual Servers 2.png"/>
          <p:cNvPicPr>
            <a:picLocks noChangeAspect="1" noChangeArrowheads="1"/>
          </p:cNvPicPr>
          <p:nvPr/>
        </p:nvPicPr>
        <p:blipFill>
          <a:blip r:embed="rId7"/>
          <a:stretch>
            <a:fillRect/>
          </a:stretch>
        </p:blipFill>
        <p:spPr bwMode="auto">
          <a:xfrm>
            <a:off x="676275" y="2635290"/>
            <a:ext cx="431507" cy="588827"/>
          </a:xfrm>
          <a:prstGeom prst="rect">
            <a:avLst/>
          </a:prstGeom>
          <a:noFill/>
        </p:spPr>
      </p:pic>
      <p:pic>
        <p:nvPicPr>
          <p:cNvPr id="98" name="Picture 2" descr="\\eventsql\dvd\Online_ART\DVD_ART34\Artwork_Imagery\Icons - Illustrations\_WINDOWS SERVER ICONS\Hardware\Virtual Servers 2.png"/>
          <p:cNvPicPr>
            <a:picLocks noChangeAspect="1" noChangeArrowheads="1"/>
          </p:cNvPicPr>
          <p:nvPr/>
        </p:nvPicPr>
        <p:blipFill>
          <a:blip r:embed="rId7"/>
          <a:stretch>
            <a:fillRect/>
          </a:stretch>
        </p:blipFill>
        <p:spPr bwMode="auto">
          <a:xfrm>
            <a:off x="969411" y="2695575"/>
            <a:ext cx="443171" cy="604743"/>
          </a:xfrm>
          <a:prstGeom prst="rect">
            <a:avLst/>
          </a:prstGeom>
          <a:noFill/>
        </p:spPr>
      </p:pic>
      <p:pic>
        <p:nvPicPr>
          <p:cNvPr id="99" name="Picture 3" descr="\\eventsql\dvd\Online_ART\DVD_ART34\Artwork_Imagery\Icons - Illustrations\_MSN ICONS\MSN icon envelope email mail letter.png"/>
          <p:cNvPicPr>
            <a:picLocks noChangeAspect="1" noChangeArrowheads="1"/>
          </p:cNvPicPr>
          <p:nvPr/>
        </p:nvPicPr>
        <p:blipFill>
          <a:blip r:embed="rId8"/>
          <a:stretch>
            <a:fillRect/>
          </a:stretch>
        </p:blipFill>
        <p:spPr bwMode="auto">
          <a:xfrm>
            <a:off x="1256195" y="2869722"/>
            <a:ext cx="335601" cy="312985"/>
          </a:xfrm>
          <a:prstGeom prst="rect">
            <a:avLst/>
          </a:prstGeom>
          <a:noFill/>
        </p:spPr>
      </p:pic>
      <p:cxnSp>
        <p:nvCxnSpPr>
          <p:cNvPr id="100" name="Straight Connector 99"/>
          <p:cNvCxnSpPr>
            <a:stCxn id="127" idx="1"/>
            <a:endCxn id="125" idx="3"/>
          </p:cNvCxnSpPr>
          <p:nvPr/>
        </p:nvCxnSpPr>
        <p:spPr>
          <a:xfrm rot="10800000">
            <a:off x="6464853" y="4166838"/>
            <a:ext cx="353391" cy="42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01" name="Group 40"/>
          <p:cNvGrpSpPr>
            <a:grpSpLocks/>
          </p:cNvGrpSpPr>
          <p:nvPr/>
        </p:nvGrpSpPr>
        <p:grpSpPr bwMode="auto">
          <a:xfrm>
            <a:off x="4191001" y="5745656"/>
            <a:ext cx="914400" cy="674688"/>
            <a:chOff x="528" y="2832"/>
            <a:chExt cx="576" cy="425"/>
          </a:xfrm>
        </p:grpSpPr>
        <p:sp>
          <p:nvSpPr>
            <p:cNvPr id="102" name="Oval 1024040"/>
            <p:cNvSpPr>
              <a:spLocks noChangeArrowheads="1"/>
            </p:cNvSpPr>
            <p:nvPr/>
          </p:nvSpPr>
          <p:spPr bwMode="gray">
            <a:xfrm>
              <a:off x="528" y="2976"/>
              <a:ext cx="576" cy="281"/>
            </a:xfrm>
            <a:prstGeom prst="ellipse">
              <a:avLst/>
            </a:prstGeom>
            <a:gradFill rotWithShape="1">
              <a:gsLst>
                <a:gs pos="0">
                  <a:schemeClr val="tx1">
                    <a:alpha val="57999"/>
                  </a:schemeClr>
                </a:gs>
                <a:gs pos="100000">
                  <a:schemeClr val="tx1">
                    <a:alpha val="0"/>
                  </a:schemeClr>
                </a:gs>
              </a:gsLst>
              <a:path path="shape">
                <a:fillToRect l="50000" t="50000" r="50000" b="50000"/>
              </a:path>
            </a:gradFill>
            <a:ln w="9525">
              <a:noFill/>
              <a:round/>
              <a:headEnd/>
              <a:tailEnd/>
            </a:ln>
          </p:spPr>
          <p:txBody>
            <a:bodyPr wrap="none" anchor="ctr"/>
            <a:lstStyle/>
            <a:p>
              <a:pPr eaLnBrk="1" hangingPunct="1">
                <a:lnSpc>
                  <a:spcPct val="100000"/>
                </a:lnSpc>
                <a:spcBef>
                  <a:spcPct val="0"/>
                </a:spcBef>
              </a:pPr>
              <a:endParaRPr lang="en-US" sz="1800" b="0">
                <a:solidFill>
                  <a:srgbClr val="000000"/>
                </a:solidFill>
                <a:latin typeface="Arial" pitchFamily="34" charset="0"/>
              </a:endParaRPr>
            </a:p>
          </p:txBody>
        </p:sp>
        <p:pic>
          <p:nvPicPr>
            <p:cNvPr id="103" name="Rectangle 1024041"/>
            <p:cNvPicPr>
              <a:picLocks noChangeAspect="1" noChangeArrowheads="1"/>
            </p:cNvPicPr>
            <p:nvPr/>
          </p:nvPicPr>
          <p:blipFill>
            <a:blip r:embed="rId5" cstate="print"/>
            <a:srcRect/>
            <a:stretch>
              <a:fillRect/>
            </a:stretch>
          </p:blipFill>
          <p:spPr bwMode="gray">
            <a:xfrm>
              <a:off x="624" y="2832"/>
              <a:ext cx="384" cy="344"/>
            </a:xfrm>
            <a:prstGeom prst="rect">
              <a:avLst/>
            </a:prstGeom>
            <a:noFill/>
            <a:ln w="9525">
              <a:noFill/>
              <a:miter lim="800000"/>
              <a:headEnd/>
              <a:tailEnd/>
            </a:ln>
          </p:spPr>
        </p:pic>
      </p:grpSp>
      <p:grpSp>
        <p:nvGrpSpPr>
          <p:cNvPr id="104" name="Group 49"/>
          <p:cNvGrpSpPr>
            <a:grpSpLocks/>
          </p:cNvGrpSpPr>
          <p:nvPr/>
        </p:nvGrpSpPr>
        <p:grpSpPr bwMode="auto">
          <a:xfrm>
            <a:off x="4953001" y="5821856"/>
            <a:ext cx="762000" cy="677863"/>
            <a:chOff x="619" y="3312"/>
            <a:chExt cx="480" cy="427"/>
          </a:xfrm>
        </p:grpSpPr>
        <p:sp>
          <p:nvSpPr>
            <p:cNvPr id="105" name="Oval 1024049"/>
            <p:cNvSpPr>
              <a:spLocks noChangeArrowheads="1"/>
            </p:cNvSpPr>
            <p:nvPr/>
          </p:nvSpPr>
          <p:spPr bwMode="gray">
            <a:xfrm rot="538358">
              <a:off x="619" y="3504"/>
              <a:ext cx="480" cy="235"/>
            </a:xfrm>
            <a:prstGeom prst="ellipse">
              <a:avLst/>
            </a:prstGeom>
            <a:gradFill rotWithShape="1">
              <a:gsLst>
                <a:gs pos="0">
                  <a:schemeClr val="tx1">
                    <a:alpha val="57999"/>
                  </a:schemeClr>
                </a:gs>
                <a:gs pos="100000">
                  <a:schemeClr val="tx1">
                    <a:alpha val="0"/>
                  </a:schemeClr>
                </a:gs>
              </a:gsLst>
              <a:path path="shape">
                <a:fillToRect l="50000" t="50000" r="50000" b="50000"/>
              </a:path>
            </a:gradFill>
            <a:ln w="9525">
              <a:noFill/>
              <a:round/>
              <a:headEnd/>
              <a:tailEnd/>
            </a:ln>
          </p:spPr>
          <p:txBody>
            <a:bodyPr wrap="none" anchor="ctr"/>
            <a:lstStyle/>
            <a:p>
              <a:pPr eaLnBrk="1" hangingPunct="1">
                <a:lnSpc>
                  <a:spcPct val="100000"/>
                </a:lnSpc>
                <a:spcBef>
                  <a:spcPct val="0"/>
                </a:spcBef>
              </a:pPr>
              <a:endParaRPr lang="en-US" sz="1800" b="0">
                <a:solidFill>
                  <a:srgbClr val="000000"/>
                </a:solidFill>
                <a:latin typeface="Arial" pitchFamily="34" charset="0"/>
              </a:endParaRPr>
            </a:p>
          </p:txBody>
        </p:sp>
        <p:pic>
          <p:nvPicPr>
            <p:cNvPr id="106" name="Rectangle 1024050"/>
            <p:cNvPicPr>
              <a:picLocks noChangeAspect="1" noChangeArrowheads="1"/>
            </p:cNvPicPr>
            <p:nvPr/>
          </p:nvPicPr>
          <p:blipFill>
            <a:blip r:embed="rId6" cstate="print"/>
            <a:srcRect/>
            <a:stretch>
              <a:fillRect/>
            </a:stretch>
          </p:blipFill>
          <p:spPr bwMode="gray">
            <a:xfrm rot="21419117" flipH="1">
              <a:off x="624" y="3312"/>
              <a:ext cx="384" cy="370"/>
            </a:xfrm>
            <a:prstGeom prst="rect">
              <a:avLst/>
            </a:prstGeom>
            <a:noFill/>
            <a:ln w="9525">
              <a:noFill/>
              <a:miter lim="800000"/>
              <a:headEnd/>
              <a:tailEnd/>
            </a:ln>
          </p:spPr>
        </p:pic>
      </p:grpSp>
      <p:sp>
        <p:nvSpPr>
          <p:cNvPr id="107" name="Rectangle 1024013"/>
          <p:cNvSpPr>
            <a:spLocks noChangeArrowheads="1"/>
          </p:cNvSpPr>
          <p:nvPr/>
        </p:nvSpPr>
        <p:spPr bwMode="gray">
          <a:xfrm>
            <a:off x="533400" y="5754901"/>
            <a:ext cx="1285460" cy="461661"/>
          </a:xfrm>
          <a:prstGeom prst="rect">
            <a:avLst/>
          </a:prstGeom>
          <a:noFill/>
          <a:ln w="9525">
            <a:noFill/>
            <a:miter lim="800000"/>
            <a:headEnd/>
            <a:tailEnd/>
          </a:ln>
        </p:spPr>
        <p:txBody>
          <a:bodyPr wrap="square" lIns="91436" tIns="45718" rIns="91436" bIns="45718" anchor="ctr">
            <a:spAutoFit/>
          </a:bodyPr>
          <a:lstStyle/>
          <a:p>
            <a:pPr algn="ctr" eaLnBrk="1" hangingPunct="1">
              <a:lnSpc>
                <a:spcPct val="100000"/>
              </a:lnSpc>
              <a:spcBef>
                <a:spcPct val="0"/>
              </a:spcBef>
            </a:pPr>
            <a:r>
              <a:rPr lang="en-US" sz="1200" dirty="0" smtClean="0"/>
              <a:t>Outlook (remote user)</a:t>
            </a:r>
            <a:endParaRPr lang="en-US" sz="1200" dirty="0"/>
          </a:p>
        </p:txBody>
      </p:sp>
      <p:sp>
        <p:nvSpPr>
          <p:cNvPr id="108" name="Rectangle 1024013"/>
          <p:cNvSpPr>
            <a:spLocks noChangeArrowheads="1"/>
          </p:cNvSpPr>
          <p:nvPr/>
        </p:nvSpPr>
        <p:spPr bwMode="gray">
          <a:xfrm>
            <a:off x="819150" y="4309982"/>
            <a:ext cx="1219200" cy="276995"/>
          </a:xfrm>
          <a:prstGeom prst="rect">
            <a:avLst/>
          </a:prstGeom>
          <a:noFill/>
          <a:ln w="9525">
            <a:noFill/>
            <a:miter lim="800000"/>
            <a:headEnd/>
            <a:tailEnd/>
          </a:ln>
        </p:spPr>
        <p:txBody>
          <a:bodyPr wrap="square" lIns="91436" tIns="45718" rIns="91436" bIns="45718" anchor="ctr">
            <a:spAutoFit/>
          </a:bodyPr>
          <a:lstStyle/>
          <a:p>
            <a:pPr algn="ctr" eaLnBrk="1" hangingPunct="1">
              <a:lnSpc>
                <a:spcPct val="100000"/>
              </a:lnSpc>
              <a:spcBef>
                <a:spcPct val="0"/>
              </a:spcBef>
            </a:pPr>
            <a:r>
              <a:rPr lang="en-US" sz="1200" dirty="0" smtClean="0"/>
              <a:t>Mobile phone</a:t>
            </a:r>
            <a:endParaRPr lang="en-US" sz="1200" dirty="0"/>
          </a:p>
        </p:txBody>
      </p:sp>
      <p:sp>
        <p:nvSpPr>
          <p:cNvPr id="109" name="Rectangle 1024013"/>
          <p:cNvSpPr>
            <a:spLocks noChangeArrowheads="1"/>
          </p:cNvSpPr>
          <p:nvPr/>
        </p:nvSpPr>
        <p:spPr bwMode="gray">
          <a:xfrm>
            <a:off x="4131365" y="6324600"/>
            <a:ext cx="1905000" cy="276995"/>
          </a:xfrm>
          <a:prstGeom prst="rect">
            <a:avLst/>
          </a:prstGeom>
          <a:noFill/>
          <a:ln w="9525">
            <a:noFill/>
            <a:miter lim="800000"/>
            <a:headEnd/>
            <a:tailEnd/>
          </a:ln>
        </p:spPr>
        <p:txBody>
          <a:bodyPr wrap="square" lIns="91436" tIns="45718" rIns="91436" bIns="45718" anchor="ctr">
            <a:spAutoFit/>
          </a:bodyPr>
          <a:lstStyle/>
          <a:p>
            <a:pPr algn="ctr" eaLnBrk="1" hangingPunct="1">
              <a:lnSpc>
                <a:spcPct val="100000"/>
              </a:lnSpc>
              <a:spcBef>
                <a:spcPct val="0"/>
              </a:spcBef>
            </a:pPr>
            <a:r>
              <a:rPr lang="en-US" sz="1200" dirty="0" smtClean="0"/>
              <a:t>Outlook (local user)</a:t>
            </a:r>
            <a:endParaRPr lang="en-US" sz="1200" dirty="0"/>
          </a:p>
        </p:txBody>
      </p:sp>
      <p:cxnSp>
        <p:nvCxnSpPr>
          <p:cNvPr id="110" name="Straight Connector 109"/>
          <p:cNvCxnSpPr>
            <a:stCxn id="72" idx="2"/>
          </p:cNvCxnSpPr>
          <p:nvPr/>
        </p:nvCxnSpPr>
        <p:spPr>
          <a:xfrm rot="5400000">
            <a:off x="5412045" y="5443105"/>
            <a:ext cx="217406" cy="540909"/>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a:stCxn id="114" idx="3"/>
            <a:endCxn id="108" idx="3"/>
          </p:cNvCxnSpPr>
          <p:nvPr/>
        </p:nvCxnSpPr>
        <p:spPr>
          <a:xfrm flipH="1" flipV="1">
            <a:off x="2038350" y="4448480"/>
            <a:ext cx="1924050" cy="748208"/>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a:stCxn id="114" idx="3"/>
          </p:cNvCxnSpPr>
          <p:nvPr/>
        </p:nvCxnSpPr>
        <p:spPr>
          <a:xfrm flipH="1">
            <a:off x="2179216" y="5196688"/>
            <a:ext cx="1783184" cy="3338"/>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a:stCxn id="114" idx="3"/>
          </p:cNvCxnSpPr>
          <p:nvPr/>
        </p:nvCxnSpPr>
        <p:spPr>
          <a:xfrm flipH="1">
            <a:off x="2362200" y="5196688"/>
            <a:ext cx="1600200" cy="76073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14" name="Rectangle 1024072"/>
          <p:cNvPicPr>
            <a:picLocks noChangeAspect="1" noChangeArrowheads="1"/>
          </p:cNvPicPr>
          <p:nvPr/>
        </p:nvPicPr>
        <p:blipFill>
          <a:blip r:embed="rId3" cstate="print"/>
          <a:srcRect/>
          <a:stretch>
            <a:fillRect/>
          </a:stretch>
        </p:blipFill>
        <p:spPr bwMode="gray">
          <a:xfrm>
            <a:off x="3506202" y="4556608"/>
            <a:ext cx="456198" cy="1280160"/>
          </a:xfrm>
          <a:prstGeom prst="rect">
            <a:avLst/>
          </a:prstGeom>
          <a:noFill/>
          <a:ln w="9525">
            <a:noFill/>
            <a:miter lim="800000"/>
            <a:headEnd/>
            <a:tailEnd/>
          </a:ln>
        </p:spPr>
      </p:pic>
      <p:pic>
        <p:nvPicPr>
          <p:cNvPr id="115" name="Picture 2" descr="\\eventsql\dvd\Online_ART\DVD_ART34\Artwork_Imagery\Icons - Illustrations\_WINDOWS SERVER ICONS\Hardware\Virtual Servers 2.png"/>
          <p:cNvPicPr>
            <a:picLocks noChangeAspect="1" noChangeArrowheads="1"/>
          </p:cNvPicPr>
          <p:nvPr/>
        </p:nvPicPr>
        <p:blipFill>
          <a:blip r:embed="rId7"/>
          <a:stretch>
            <a:fillRect/>
          </a:stretch>
        </p:blipFill>
        <p:spPr bwMode="auto">
          <a:xfrm>
            <a:off x="7124951" y="5214332"/>
            <a:ext cx="495050" cy="675536"/>
          </a:xfrm>
          <a:prstGeom prst="rect">
            <a:avLst/>
          </a:prstGeom>
          <a:noFill/>
        </p:spPr>
      </p:pic>
      <p:sp>
        <p:nvSpPr>
          <p:cNvPr id="116" name="Rectangle 1024013"/>
          <p:cNvSpPr>
            <a:spLocks noChangeArrowheads="1"/>
          </p:cNvSpPr>
          <p:nvPr/>
        </p:nvSpPr>
        <p:spPr bwMode="gray">
          <a:xfrm>
            <a:off x="6407425" y="5879840"/>
            <a:ext cx="1905000" cy="461661"/>
          </a:xfrm>
          <a:prstGeom prst="rect">
            <a:avLst/>
          </a:prstGeom>
          <a:noFill/>
          <a:ln w="9525">
            <a:noFill/>
            <a:miter lim="800000"/>
            <a:headEnd/>
            <a:tailEnd/>
          </a:ln>
        </p:spPr>
        <p:txBody>
          <a:bodyPr wrap="square" lIns="91436" tIns="45718" rIns="91436" bIns="45718" anchor="ctr">
            <a:spAutoFit/>
          </a:bodyPr>
          <a:lstStyle/>
          <a:p>
            <a:pPr algn="ctr" eaLnBrk="1" hangingPunct="1">
              <a:lnSpc>
                <a:spcPct val="100000"/>
              </a:lnSpc>
              <a:spcBef>
                <a:spcPct val="0"/>
              </a:spcBef>
            </a:pPr>
            <a:r>
              <a:rPr lang="en-US" sz="1200" dirty="0" smtClean="0"/>
              <a:t>Line of business application</a:t>
            </a:r>
            <a:endParaRPr lang="en-US" sz="1200" dirty="0"/>
          </a:p>
        </p:txBody>
      </p:sp>
      <p:cxnSp>
        <p:nvCxnSpPr>
          <p:cNvPr id="117" name="Straight Connector 116"/>
          <p:cNvCxnSpPr>
            <a:stCxn id="80" idx="3"/>
            <a:endCxn id="115" idx="1"/>
          </p:cNvCxnSpPr>
          <p:nvPr/>
        </p:nvCxnSpPr>
        <p:spPr>
          <a:xfrm>
            <a:off x="6556513" y="5202464"/>
            <a:ext cx="568438" cy="349636"/>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18" name="Group 43"/>
          <p:cNvGrpSpPr>
            <a:grpSpLocks/>
          </p:cNvGrpSpPr>
          <p:nvPr/>
        </p:nvGrpSpPr>
        <p:grpSpPr bwMode="auto">
          <a:xfrm>
            <a:off x="1733550" y="4169893"/>
            <a:ext cx="704850" cy="625475"/>
            <a:chOff x="104" y="2358"/>
            <a:chExt cx="444" cy="394"/>
          </a:xfrm>
        </p:grpSpPr>
        <p:sp>
          <p:nvSpPr>
            <p:cNvPr id="119" name="Oval 1024043"/>
            <p:cNvSpPr>
              <a:spLocks noChangeArrowheads="1"/>
            </p:cNvSpPr>
            <p:nvPr/>
          </p:nvSpPr>
          <p:spPr bwMode="gray">
            <a:xfrm>
              <a:off x="140" y="2615"/>
              <a:ext cx="408" cy="121"/>
            </a:xfrm>
            <a:prstGeom prst="ellipse">
              <a:avLst/>
            </a:prstGeom>
            <a:gradFill rotWithShape="1">
              <a:gsLst>
                <a:gs pos="0">
                  <a:schemeClr val="tx1">
                    <a:alpha val="57999"/>
                  </a:schemeClr>
                </a:gs>
                <a:gs pos="100000">
                  <a:schemeClr val="tx1">
                    <a:alpha val="0"/>
                  </a:schemeClr>
                </a:gs>
              </a:gsLst>
              <a:path path="shape">
                <a:fillToRect l="50000" t="50000" r="50000" b="50000"/>
              </a:path>
            </a:gradFill>
            <a:ln w="9525">
              <a:noFill/>
              <a:round/>
              <a:headEnd/>
              <a:tailEnd/>
            </a:ln>
          </p:spPr>
          <p:txBody>
            <a:bodyPr wrap="none" anchor="ctr"/>
            <a:lstStyle/>
            <a:p>
              <a:pPr eaLnBrk="1" hangingPunct="1">
                <a:lnSpc>
                  <a:spcPct val="100000"/>
                </a:lnSpc>
                <a:spcBef>
                  <a:spcPct val="0"/>
                </a:spcBef>
              </a:pPr>
              <a:endParaRPr lang="en-US" sz="1800" b="0">
                <a:solidFill>
                  <a:srgbClr val="000000"/>
                </a:solidFill>
                <a:latin typeface="Arial" pitchFamily="34" charset="0"/>
              </a:endParaRPr>
            </a:p>
          </p:txBody>
        </p:sp>
        <p:pic>
          <p:nvPicPr>
            <p:cNvPr id="120" name="Rectangle 1024044"/>
            <p:cNvPicPr>
              <a:picLocks noChangeAspect="1" noChangeArrowheads="1"/>
            </p:cNvPicPr>
            <p:nvPr/>
          </p:nvPicPr>
          <p:blipFill>
            <a:blip r:embed="rId9"/>
            <a:stretch>
              <a:fillRect/>
            </a:stretch>
          </p:blipFill>
          <p:spPr bwMode="gray">
            <a:xfrm>
              <a:off x="104" y="2358"/>
              <a:ext cx="394" cy="394"/>
            </a:xfrm>
            <a:prstGeom prst="rect">
              <a:avLst/>
            </a:prstGeom>
            <a:noFill/>
            <a:ln w="9525">
              <a:noFill/>
              <a:miter lim="800000"/>
              <a:headEnd/>
              <a:tailEnd/>
            </a:ln>
          </p:spPr>
        </p:pic>
      </p:grpSp>
      <p:cxnSp>
        <p:nvCxnSpPr>
          <p:cNvPr id="121" name="Straight Connector 120"/>
          <p:cNvCxnSpPr>
            <a:stCxn id="126" idx="1"/>
            <a:endCxn id="123" idx="3"/>
          </p:cNvCxnSpPr>
          <p:nvPr/>
        </p:nvCxnSpPr>
        <p:spPr>
          <a:xfrm rot="10800000" flipV="1">
            <a:off x="4953001" y="4172636"/>
            <a:ext cx="152399" cy="217353"/>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a:stCxn id="126" idx="1"/>
            <a:endCxn id="124" idx="3"/>
          </p:cNvCxnSpPr>
          <p:nvPr/>
        </p:nvCxnSpPr>
        <p:spPr>
          <a:xfrm rot="10800000">
            <a:off x="4953001" y="3995739"/>
            <a:ext cx="152399" cy="176899"/>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23" name="Rectangle 1024028"/>
          <p:cNvPicPr>
            <a:picLocks noChangeAspect="1" noChangeArrowheads="1"/>
          </p:cNvPicPr>
          <p:nvPr/>
        </p:nvPicPr>
        <p:blipFill>
          <a:blip r:embed="rId10" cstate="print"/>
          <a:srcRect/>
          <a:stretch>
            <a:fillRect/>
          </a:stretch>
        </p:blipFill>
        <p:spPr bwMode="gray">
          <a:xfrm>
            <a:off x="4636558" y="4204252"/>
            <a:ext cx="316442" cy="371475"/>
          </a:xfrm>
          <a:prstGeom prst="rect">
            <a:avLst/>
          </a:prstGeom>
          <a:noFill/>
          <a:ln w="9525">
            <a:noFill/>
            <a:miter lim="800000"/>
            <a:headEnd/>
            <a:tailEnd/>
          </a:ln>
        </p:spPr>
      </p:pic>
      <p:pic>
        <p:nvPicPr>
          <p:cNvPr id="124" name="Rectangle 1024028"/>
          <p:cNvPicPr>
            <a:picLocks noChangeAspect="1" noChangeArrowheads="1"/>
          </p:cNvPicPr>
          <p:nvPr/>
        </p:nvPicPr>
        <p:blipFill>
          <a:blip r:embed="rId10" cstate="print"/>
          <a:srcRect/>
          <a:stretch>
            <a:fillRect/>
          </a:stretch>
        </p:blipFill>
        <p:spPr bwMode="gray">
          <a:xfrm>
            <a:off x="4636558" y="3810000"/>
            <a:ext cx="316442" cy="371475"/>
          </a:xfrm>
          <a:prstGeom prst="rect">
            <a:avLst/>
          </a:prstGeom>
          <a:noFill/>
          <a:ln w="9525">
            <a:noFill/>
            <a:miter lim="800000"/>
            <a:headEnd/>
            <a:tailEnd/>
          </a:ln>
        </p:spPr>
      </p:pic>
      <p:sp>
        <p:nvSpPr>
          <p:cNvPr id="125" name="Rounded Rectangle 1024008"/>
          <p:cNvSpPr>
            <a:spLocks noChangeArrowheads="1"/>
          </p:cNvSpPr>
          <p:nvPr/>
        </p:nvSpPr>
        <p:spPr bwMode="gray">
          <a:xfrm>
            <a:off x="5118652" y="3856926"/>
            <a:ext cx="1346200" cy="619824"/>
          </a:xfrm>
          <a:prstGeom prst="roundRect">
            <a:avLst>
              <a:gd name="adj" fmla="val 6412"/>
            </a:avLst>
          </a:prstGeom>
          <a:gradFill flip="none" rotWithShape="1">
            <a:gsLst>
              <a:gs pos="0">
                <a:srgbClr val="1B396B"/>
              </a:gs>
              <a:gs pos="25000">
                <a:schemeClr val="accent2">
                  <a:lumMod val="75000"/>
                </a:schemeClr>
              </a:gs>
              <a:gs pos="80000">
                <a:schemeClr val="accent2"/>
              </a:gs>
              <a:gs pos="100000">
                <a:srgbClr val="5C9EE6"/>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lnSpc>
                <a:spcPct val="85000"/>
              </a:lnSpc>
              <a:spcBef>
                <a:spcPct val="0"/>
              </a:spcBef>
            </a:pPr>
            <a:endParaRPr lang="en-US">
              <a:gradFill>
                <a:gsLst>
                  <a:gs pos="0">
                    <a:schemeClr val="bg1"/>
                  </a:gs>
                  <a:gs pos="100000">
                    <a:schemeClr val="bg1"/>
                  </a:gs>
                </a:gsLst>
                <a:lin ang="13500000" scaled="1"/>
              </a:gradFill>
              <a:latin typeface="Segoe Semibold" pitchFamily="34" charset="0"/>
            </a:endParaRPr>
          </a:p>
        </p:txBody>
      </p:sp>
      <p:sp>
        <p:nvSpPr>
          <p:cNvPr id="126" name="Rectangle 1024014"/>
          <p:cNvSpPr>
            <a:spLocks noChangeArrowheads="1"/>
          </p:cNvSpPr>
          <p:nvPr/>
        </p:nvSpPr>
        <p:spPr bwMode="gray">
          <a:xfrm>
            <a:off x="5105399" y="3849473"/>
            <a:ext cx="1371599" cy="646327"/>
          </a:xfrm>
          <a:prstGeom prst="rect">
            <a:avLst/>
          </a:prstGeom>
          <a:noFill/>
          <a:ln w="9525">
            <a:noFill/>
            <a:miter lim="800000"/>
            <a:headEnd/>
            <a:tailEnd/>
          </a:ln>
        </p:spPr>
        <p:txBody>
          <a:bodyPr wrap="square" lIns="91436" tIns="45718" rIns="91436" bIns="45718" anchor="ctr">
            <a:spAutoFit/>
          </a:bodyPr>
          <a:lstStyle/>
          <a:p>
            <a:pPr algn="ctr" eaLnBrk="1" hangingPunct="1">
              <a:lnSpc>
                <a:spcPct val="100000"/>
              </a:lnSpc>
              <a:spcBef>
                <a:spcPct val="0"/>
              </a:spcBef>
            </a:pPr>
            <a:r>
              <a:rPr lang="en-US" sz="1200" b="1" dirty="0" smtClean="0">
                <a:solidFill>
                  <a:schemeClr val="bg1"/>
                </a:solidFill>
              </a:rPr>
              <a:t>Mailbox</a:t>
            </a:r>
            <a:endParaRPr lang="en-US" sz="1200" dirty="0" smtClean="0">
              <a:solidFill>
                <a:schemeClr val="bg1"/>
              </a:solidFill>
            </a:endParaRPr>
          </a:p>
          <a:p>
            <a:pPr algn="ctr" eaLnBrk="1" hangingPunct="1">
              <a:lnSpc>
                <a:spcPct val="100000"/>
              </a:lnSpc>
              <a:spcBef>
                <a:spcPct val="0"/>
              </a:spcBef>
            </a:pPr>
            <a:r>
              <a:rPr lang="en-US" sz="1200" dirty="0" smtClean="0">
                <a:solidFill>
                  <a:schemeClr val="bg1"/>
                </a:solidFill>
              </a:rPr>
              <a:t>Storage of mailbox items</a:t>
            </a:r>
            <a:endParaRPr lang="en-US" sz="1200" b="1" dirty="0">
              <a:solidFill>
                <a:schemeClr val="bg1"/>
              </a:solidFill>
            </a:endParaRPr>
          </a:p>
        </p:txBody>
      </p:sp>
      <p:sp>
        <p:nvSpPr>
          <p:cNvPr id="127" name="Rounded Rectangle 1024007"/>
          <p:cNvSpPr>
            <a:spLocks noChangeArrowheads="1"/>
          </p:cNvSpPr>
          <p:nvPr/>
        </p:nvSpPr>
        <p:spPr bwMode="gray">
          <a:xfrm>
            <a:off x="6818243" y="3819388"/>
            <a:ext cx="1476375" cy="695740"/>
          </a:xfrm>
          <a:prstGeom prst="roundRect">
            <a:avLst>
              <a:gd name="adj" fmla="val 6412"/>
            </a:avLst>
          </a:prstGeom>
          <a:gradFill flip="none" rotWithShape="1">
            <a:gsLst>
              <a:gs pos="0">
                <a:srgbClr val="1B396B"/>
              </a:gs>
              <a:gs pos="25000">
                <a:schemeClr val="accent2">
                  <a:lumMod val="75000"/>
                </a:schemeClr>
              </a:gs>
              <a:gs pos="80000">
                <a:schemeClr val="accent2"/>
              </a:gs>
              <a:gs pos="100000">
                <a:srgbClr val="5C9EE6"/>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lnSpc>
                <a:spcPct val="85000"/>
              </a:lnSpc>
              <a:spcBef>
                <a:spcPct val="0"/>
              </a:spcBef>
            </a:pPr>
            <a:endParaRPr lang="en-US">
              <a:gradFill>
                <a:gsLst>
                  <a:gs pos="0">
                    <a:schemeClr val="bg1"/>
                  </a:gs>
                  <a:gs pos="100000">
                    <a:schemeClr val="bg1"/>
                  </a:gs>
                </a:gsLst>
                <a:lin ang="13500000" scaled="1"/>
              </a:gradFill>
              <a:latin typeface="Segoe Semibold" pitchFamily="34" charset="0"/>
            </a:endParaRPr>
          </a:p>
        </p:txBody>
      </p:sp>
      <p:sp>
        <p:nvSpPr>
          <p:cNvPr id="128" name="Rectangle 1024017"/>
          <p:cNvSpPr>
            <a:spLocks noChangeArrowheads="1"/>
          </p:cNvSpPr>
          <p:nvPr/>
        </p:nvSpPr>
        <p:spPr bwMode="gray">
          <a:xfrm>
            <a:off x="6705600" y="3837898"/>
            <a:ext cx="1676400" cy="646327"/>
          </a:xfrm>
          <a:prstGeom prst="rect">
            <a:avLst/>
          </a:prstGeom>
          <a:noFill/>
          <a:ln w="9525">
            <a:noFill/>
            <a:miter lim="800000"/>
            <a:headEnd/>
            <a:tailEnd/>
          </a:ln>
        </p:spPr>
        <p:txBody>
          <a:bodyPr wrap="square" lIns="91436" tIns="45718" rIns="91436" bIns="45718" anchor="ctr">
            <a:spAutoFit/>
          </a:bodyPr>
          <a:lstStyle/>
          <a:p>
            <a:pPr algn="ctr" eaLnBrk="1" hangingPunct="1">
              <a:lnSpc>
                <a:spcPct val="100000"/>
              </a:lnSpc>
              <a:spcBef>
                <a:spcPct val="0"/>
              </a:spcBef>
            </a:pPr>
            <a:r>
              <a:rPr lang="en-US" sz="1200" b="1" dirty="0" smtClean="0">
                <a:solidFill>
                  <a:schemeClr val="bg1"/>
                </a:solidFill>
              </a:rPr>
              <a:t>Unified Messaging</a:t>
            </a:r>
          </a:p>
          <a:p>
            <a:pPr algn="ctr" eaLnBrk="1" hangingPunct="1">
              <a:lnSpc>
                <a:spcPct val="100000"/>
              </a:lnSpc>
              <a:spcBef>
                <a:spcPct val="0"/>
              </a:spcBef>
            </a:pPr>
            <a:r>
              <a:rPr lang="en-US" sz="1200" dirty="0">
                <a:solidFill>
                  <a:schemeClr val="bg1"/>
                </a:solidFill>
              </a:rPr>
              <a:t>V</a:t>
            </a:r>
            <a:r>
              <a:rPr lang="en-US" sz="1200" dirty="0" smtClean="0">
                <a:solidFill>
                  <a:schemeClr val="bg1"/>
                </a:solidFill>
              </a:rPr>
              <a:t>oicemail and </a:t>
            </a:r>
            <a:br>
              <a:rPr lang="en-US" sz="1200" dirty="0" smtClean="0">
                <a:solidFill>
                  <a:schemeClr val="bg1"/>
                </a:solidFill>
              </a:rPr>
            </a:br>
            <a:r>
              <a:rPr lang="en-US" sz="1200" dirty="0" smtClean="0">
                <a:solidFill>
                  <a:schemeClr val="bg1"/>
                </a:solidFill>
              </a:rPr>
              <a:t>voice access</a:t>
            </a:r>
            <a:endParaRPr lang="en-US" sz="12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Coming in Service Pack 1</a:t>
            </a:r>
            <a:endParaRPr lang="en-US" dirty="0"/>
          </a:p>
        </p:txBody>
      </p:sp>
      <p:sp>
        <p:nvSpPr>
          <p:cNvPr id="3" name="Rounded Rectangle 2"/>
          <p:cNvSpPr/>
          <p:nvPr/>
        </p:nvSpPr>
        <p:spPr>
          <a:xfrm>
            <a:off x="1600200" y="1143000"/>
            <a:ext cx="7074186" cy="2286000"/>
          </a:xfrm>
          <a:prstGeom prst="roundRect">
            <a:avLst>
              <a:gd name="adj" fmla="val 16667"/>
            </a:avLst>
          </a:prstGeom>
          <a:gradFill flip="none" rotWithShape="1">
            <a:gsLst>
              <a:gs pos="0">
                <a:schemeClr val="bg1"/>
              </a:gs>
              <a:gs pos="18000">
                <a:schemeClr val="bg1">
                  <a:lumMod val="65000"/>
                  <a:alpha val="38000"/>
                </a:schemeClr>
              </a:gs>
              <a:gs pos="100000">
                <a:schemeClr val="bg1">
                  <a:alpha val="70000"/>
                </a:schemeClr>
              </a:gs>
            </a:gsLst>
            <a:lin ang="5400000" scaled="1"/>
            <a:tileRect/>
          </a:gradFill>
          <a:ln>
            <a:headEnd type="none" w="med" len="med"/>
            <a:tailEnd type="none" w="med" len="med"/>
          </a:ln>
          <a:effectLst>
            <a:outerShdw blurRad="88900" dist="635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lnSpc>
                <a:spcPct val="85000"/>
              </a:lnSpc>
            </a:pPr>
            <a:endParaRPr lang="en-US" dirty="0" smtClean="0">
              <a:gradFill>
                <a:gsLst>
                  <a:gs pos="0">
                    <a:schemeClr val="bg1"/>
                  </a:gs>
                  <a:gs pos="100000">
                    <a:schemeClr val="bg1"/>
                  </a:gs>
                </a:gsLst>
                <a:lin ang="13500000" scaled="1"/>
              </a:gradFill>
              <a:latin typeface="Segoe Semibold" pitchFamily="34" charset="0"/>
            </a:endParaRPr>
          </a:p>
        </p:txBody>
      </p:sp>
      <p:sp>
        <p:nvSpPr>
          <p:cNvPr id="4" name="TextBox 3"/>
          <p:cNvSpPr txBox="1"/>
          <p:nvPr/>
        </p:nvSpPr>
        <p:spPr>
          <a:xfrm>
            <a:off x="1752600" y="1215902"/>
            <a:ext cx="6781800" cy="2265236"/>
          </a:xfrm>
          <a:prstGeom prst="rect">
            <a:avLst/>
          </a:prstGeom>
          <a:noFill/>
        </p:spPr>
        <p:txBody>
          <a:bodyPr wrap="square" rtlCol="0">
            <a:spAutoFit/>
          </a:bodyPr>
          <a:lstStyle/>
          <a:p>
            <a:pPr marL="457200" lvl="0" indent="-457200">
              <a:lnSpc>
                <a:spcPct val="90000"/>
              </a:lnSpc>
              <a:spcBef>
                <a:spcPct val="20000"/>
              </a:spcBef>
              <a:buClr>
                <a:srgbClr val="777777"/>
              </a:buClr>
              <a:buSzPct val="130000"/>
            </a:pPr>
            <a:r>
              <a:rPr lang="en-US" sz="2000" b="1" dirty="0" smtClean="0">
                <a:solidFill>
                  <a:srgbClr val="000000"/>
                </a:solidFill>
              </a:rPr>
              <a:t>New Exchange Control Panel Management UI</a:t>
            </a:r>
          </a:p>
          <a:p>
            <a:pPr marL="338138" lvl="0" indent="-338138">
              <a:lnSpc>
                <a:spcPct val="90000"/>
              </a:lnSpc>
              <a:spcBef>
                <a:spcPct val="20000"/>
              </a:spcBef>
              <a:buClr>
                <a:srgbClr val="777777"/>
              </a:buClr>
              <a:buSzPct val="130000"/>
              <a:buFont typeface="Arial" pitchFamily="34" charset="0"/>
              <a:buChar char="•"/>
            </a:pPr>
            <a:r>
              <a:rPr lang="en-US" sz="1600" dirty="0" smtClean="0"/>
              <a:t>Create and configure transport rules</a:t>
            </a:r>
          </a:p>
          <a:p>
            <a:pPr marL="338138" lvl="0" indent="-338138">
              <a:lnSpc>
                <a:spcPct val="90000"/>
              </a:lnSpc>
              <a:spcBef>
                <a:spcPct val="20000"/>
              </a:spcBef>
              <a:buClr>
                <a:srgbClr val="777777"/>
              </a:buClr>
              <a:buSzPct val="130000"/>
              <a:buFont typeface="Arial" pitchFamily="34" charset="0"/>
              <a:buChar char="•"/>
            </a:pPr>
            <a:r>
              <a:rPr lang="en-US" sz="1600" dirty="0" smtClean="0"/>
              <a:t>Create and configure journaling rules</a:t>
            </a:r>
          </a:p>
          <a:p>
            <a:pPr marL="338138" lvl="0" indent="-338138">
              <a:lnSpc>
                <a:spcPct val="90000"/>
              </a:lnSpc>
              <a:spcBef>
                <a:spcPct val="20000"/>
              </a:spcBef>
              <a:buClr>
                <a:srgbClr val="777777"/>
              </a:buClr>
              <a:buSzPct val="130000"/>
              <a:buFont typeface="Arial" pitchFamily="34" charset="0"/>
              <a:buChar char="•"/>
            </a:pPr>
            <a:r>
              <a:rPr lang="en-US" sz="1600" dirty="0" smtClean="0"/>
              <a:t>Manage Exchange ActiveSync policies</a:t>
            </a:r>
          </a:p>
          <a:p>
            <a:pPr marL="338138" lvl="0" indent="-338138">
              <a:lnSpc>
                <a:spcPct val="90000"/>
              </a:lnSpc>
              <a:spcBef>
                <a:spcPct val="20000"/>
              </a:spcBef>
              <a:buClr>
                <a:srgbClr val="777777"/>
              </a:buClr>
              <a:buSzPct val="130000"/>
              <a:buFont typeface="Arial" pitchFamily="34" charset="0"/>
              <a:buChar char="•"/>
            </a:pPr>
            <a:r>
              <a:rPr lang="en-US" sz="1600" dirty="0" smtClean="0"/>
              <a:t>Manage RBAC Roles Groups and User Roles</a:t>
            </a:r>
          </a:p>
          <a:p>
            <a:pPr marL="338138" lvl="0" indent="-338138">
              <a:lnSpc>
                <a:spcPct val="90000"/>
              </a:lnSpc>
              <a:spcBef>
                <a:spcPct val="20000"/>
              </a:spcBef>
              <a:buClr>
                <a:srgbClr val="777777"/>
              </a:buClr>
              <a:buSzPct val="130000"/>
              <a:buFont typeface="Arial" pitchFamily="34" charset="0"/>
              <a:buChar char="•"/>
            </a:pPr>
            <a:r>
              <a:rPr lang="en-US" sz="1600" dirty="0" smtClean="0"/>
              <a:t>Create and manage resource mailboxes</a:t>
            </a:r>
          </a:p>
          <a:p>
            <a:pPr marL="338138" lvl="0" indent="-338138">
              <a:lnSpc>
                <a:spcPct val="90000"/>
              </a:lnSpc>
              <a:spcBef>
                <a:spcPct val="20000"/>
              </a:spcBef>
              <a:buClr>
                <a:srgbClr val="777777"/>
              </a:buClr>
              <a:buSzPct val="130000"/>
              <a:buFont typeface="Arial" pitchFamily="34" charset="0"/>
              <a:buChar char="•"/>
            </a:pPr>
            <a:r>
              <a:rPr lang="en-US" sz="1600" dirty="0" smtClean="0"/>
              <a:t>Create and manage security groups</a:t>
            </a:r>
          </a:p>
          <a:p>
            <a:pPr marL="338138" lvl="0" indent="-338138">
              <a:lnSpc>
                <a:spcPct val="90000"/>
              </a:lnSpc>
              <a:spcBef>
                <a:spcPct val="20000"/>
              </a:spcBef>
              <a:buClr>
                <a:srgbClr val="777777"/>
              </a:buClr>
              <a:buSzPct val="130000"/>
              <a:buFont typeface="Arial" pitchFamily="34" charset="0"/>
              <a:buChar char="•"/>
            </a:pPr>
            <a:r>
              <a:rPr lang="en-US" sz="1600" dirty="0" smtClean="0"/>
              <a:t>Create and manage Allow/Block/Quarantine policies</a:t>
            </a:r>
          </a:p>
        </p:txBody>
      </p:sp>
      <p:sp>
        <p:nvSpPr>
          <p:cNvPr id="5" name="Rounded Rectangle 4"/>
          <p:cNvSpPr/>
          <p:nvPr/>
        </p:nvSpPr>
        <p:spPr>
          <a:xfrm>
            <a:off x="1600200" y="3574804"/>
            <a:ext cx="7074186" cy="2140196"/>
          </a:xfrm>
          <a:prstGeom prst="roundRect">
            <a:avLst>
              <a:gd name="adj" fmla="val 16667"/>
            </a:avLst>
          </a:prstGeom>
          <a:gradFill flip="none" rotWithShape="1">
            <a:gsLst>
              <a:gs pos="0">
                <a:schemeClr val="bg1"/>
              </a:gs>
              <a:gs pos="18000">
                <a:schemeClr val="bg1">
                  <a:lumMod val="65000"/>
                  <a:alpha val="38000"/>
                </a:schemeClr>
              </a:gs>
              <a:gs pos="100000">
                <a:schemeClr val="bg1">
                  <a:alpha val="70000"/>
                </a:schemeClr>
              </a:gs>
            </a:gsLst>
            <a:lin ang="5400000" scaled="1"/>
            <a:tileRect/>
          </a:gradFill>
          <a:ln>
            <a:headEnd type="none" w="med" len="med"/>
            <a:tailEnd type="none" w="med" len="med"/>
          </a:ln>
          <a:effectLst>
            <a:outerShdw blurRad="88900" dist="635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lnSpc>
                <a:spcPct val="85000"/>
              </a:lnSpc>
            </a:pPr>
            <a:endParaRPr lang="en-US" dirty="0" smtClean="0">
              <a:gradFill>
                <a:gsLst>
                  <a:gs pos="0">
                    <a:schemeClr val="bg1"/>
                  </a:gs>
                  <a:gs pos="100000">
                    <a:schemeClr val="bg1"/>
                  </a:gs>
                </a:gsLst>
                <a:lin ang="13500000" scaled="1"/>
              </a:gradFill>
              <a:latin typeface="Segoe Semibold" pitchFamily="34" charset="0"/>
            </a:endParaRPr>
          </a:p>
        </p:txBody>
      </p:sp>
      <p:sp>
        <p:nvSpPr>
          <p:cNvPr id="6" name="TextBox 5"/>
          <p:cNvSpPr txBox="1"/>
          <p:nvPr/>
        </p:nvSpPr>
        <p:spPr>
          <a:xfrm>
            <a:off x="1752600" y="3647706"/>
            <a:ext cx="6781800" cy="1723549"/>
          </a:xfrm>
          <a:prstGeom prst="rect">
            <a:avLst/>
          </a:prstGeom>
          <a:noFill/>
        </p:spPr>
        <p:txBody>
          <a:bodyPr wrap="square" rtlCol="0">
            <a:spAutoFit/>
          </a:bodyPr>
          <a:lstStyle/>
          <a:p>
            <a:pPr marL="457200" lvl="0" indent="-457200">
              <a:lnSpc>
                <a:spcPct val="90000"/>
              </a:lnSpc>
              <a:spcBef>
                <a:spcPct val="20000"/>
              </a:spcBef>
              <a:buClr>
                <a:srgbClr val="777777"/>
              </a:buClr>
              <a:buSzPct val="130000"/>
            </a:pPr>
            <a:r>
              <a:rPr lang="en-US" sz="2000" b="1" dirty="0" smtClean="0">
                <a:solidFill>
                  <a:srgbClr val="000000"/>
                </a:solidFill>
              </a:rPr>
              <a:t>Improved High Availability and Disaster Recovery</a:t>
            </a:r>
          </a:p>
          <a:p>
            <a:pPr marL="338138" lvl="0" indent="-338138">
              <a:lnSpc>
                <a:spcPct val="90000"/>
              </a:lnSpc>
              <a:spcBef>
                <a:spcPct val="20000"/>
              </a:spcBef>
              <a:buClr>
                <a:srgbClr val="777777"/>
              </a:buClr>
              <a:buSzPct val="130000"/>
              <a:buFont typeface="Arial" pitchFamily="34" charset="0"/>
              <a:buChar char="•"/>
            </a:pPr>
            <a:r>
              <a:rPr lang="en-US" sz="1600" dirty="0" smtClean="0"/>
              <a:t>Improved Continuous Replication (Block Mode)</a:t>
            </a:r>
          </a:p>
          <a:p>
            <a:pPr marL="338138" lvl="0" indent="-338138">
              <a:lnSpc>
                <a:spcPct val="90000"/>
              </a:lnSpc>
              <a:spcBef>
                <a:spcPct val="20000"/>
              </a:spcBef>
              <a:buClr>
                <a:srgbClr val="777777"/>
              </a:buClr>
              <a:buSzPct val="130000"/>
              <a:buFont typeface="Arial" pitchFamily="34" charset="0"/>
              <a:buChar char="•"/>
            </a:pPr>
            <a:r>
              <a:rPr lang="en-US" sz="1600" dirty="0" smtClean="0"/>
              <a:t>Improved client experience for cross-site failover</a:t>
            </a:r>
          </a:p>
          <a:p>
            <a:pPr marL="338138" lvl="0" indent="-338138">
              <a:lnSpc>
                <a:spcPct val="90000"/>
              </a:lnSpc>
              <a:spcBef>
                <a:spcPct val="20000"/>
              </a:spcBef>
              <a:buClr>
                <a:srgbClr val="777777"/>
              </a:buClr>
              <a:buSzPct val="130000"/>
              <a:buFont typeface="Arial" pitchFamily="34" charset="0"/>
              <a:buChar char="•"/>
            </a:pPr>
            <a:r>
              <a:rPr lang="en-US" sz="1600" dirty="0" smtClean="0"/>
              <a:t>Improved support for 2-node datacenter resilient topologies</a:t>
            </a:r>
          </a:p>
          <a:p>
            <a:pPr marL="338138" lvl="0" indent="-338138">
              <a:lnSpc>
                <a:spcPct val="90000"/>
              </a:lnSpc>
              <a:spcBef>
                <a:spcPct val="20000"/>
              </a:spcBef>
              <a:buClr>
                <a:srgbClr val="777777"/>
              </a:buClr>
              <a:buSzPct val="130000"/>
              <a:buFont typeface="Arial" pitchFamily="34" charset="0"/>
              <a:buChar char="•"/>
            </a:pPr>
            <a:r>
              <a:rPr lang="en-US" sz="1600" dirty="0" smtClean="0"/>
              <a:t>Faster failovers with improved post-failover client experience</a:t>
            </a:r>
          </a:p>
          <a:p>
            <a:pPr marL="338138" lvl="0" indent="-338138">
              <a:lnSpc>
                <a:spcPct val="90000"/>
              </a:lnSpc>
              <a:spcBef>
                <a:spcPct val="20000"/>
              </a:spcBef>
              <a:buClr>
                <a:srgbClr val="777777"/>
              </a:buClr>
              <a:buSzPct val="130000"/>
              <a:buFont typeface="Arial" pitchFamily="34" charset="0"/>
              <a:buChar char="•"/>
            </a:pPr>
            <a:r>
              <a:rPr lang="en-US" sz="1600" smtClean="0"/>
              <a:t>Active Mailbox </a:t>
            </a:r>
            <a:r>
              <a:rPr lang="en-US" sz="1600" dirty="0" smtClean="0"/>
              <a:t>database redistribution</a:t>
            </a:r>
          </a:p>
        </p:txBody>
      </p:sp>
      <p:sp>
        <p:nvSpPr>
          <p:cNvPr id="7" name="Rounded Rectangle 6"/>
          <p:cNvSpPr/>
          <p:nvPr/>
        </p:nvSpPr>
        <p:spPr bwMode="auto">
          <a:xfrm rot="16200000">
            <a:off x="-1280159" y="2956560"/>
            <a:ext cx="4572000" cy="944880"/>
          </a:xfrm>
          <a:prstGeom prst="roundRect">
            <a:avLst/>
          </a:prstGeom>
          <a:gradFill flip="none" rotWithShape="1">
            <a:gsLst>
              <a:gs pos="0">
                <a:srgbClr val="B64506"/>
              </a:gs>
              <a:gs pos="25000">
                <a:srgbClr val="CB790B"/>
              </a:gs>
              <a:gs pos="80000">
                <a:srgbClr val="FA9B00"/>
              </a:gs>
              <a:gs pos="100000">
                <a:srgbClr val="FFC971"/>
              </a:gs>
            </a:gsLst>
            <a:lin ang="5400000" scaled="1"/>
            <a:tileRect/>
          </a:gradFill>
          <a:ln>
            <a:headEnd type="none" w="med" len="med"/>
            <a:tailEnd type="none" w="med" len="med"/>
          </a:ln>
          <a:effectLst>
            <a:outerShdw blurRad="101600" dist="635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85000"/>
              </a:lnSpc>
              <a:spcBef>
                <a:spcPct val="0"/>
              </a:spcBef>
              <a:spcAft>
                <a:spcPct val="0"/>
              </a:spcAft>
              <a:defRPr/>
            </a:pPr>
            <a:r>
              <a:rPr lang="en-US" sz="2400" dirty="0" smtClean="0">
                <a:gradFill>
                  <a:gsLst>
                    <a:gs pos="0">
                      <a:schemeClr val="bg1"/>
                    </a:gs>
                    <a:gs pos="100000">
                      <a:schemeClr val="bg1"/>
                    </a:gs>
                  </a:gsLst>
                  <a:lin ang="13500000" scaled="1"/>
                </a:gradFill>
                <a:effectLst>
                  <a:outerShdw blurRad="38100" dist="38100" dir="2700000" algn="tl">
                    <a:srgbClr val="000000">
                      <a:alpha val="43137"/>
                    </a:srgbClr>
                  </a:outerShdw>
                </a:effectLst>
                <a:latin typeface="Segoe Semibold" pitchFamily="34" charset="0"/>
              </a:rPr>
              <a:t>Flexible and Reliable</a:t>
            </a:r>
          </a:p>
        </p:txBody>
      </p:sp>
    </p:spTree>
    <p:extLst>
      <p:ext uri="{BB962C8B-B14F-4D97-AF65-F5344CB8AC3E}">
        <p14:creationId xmlns:p14="http://schemas.microsoft.com/office/powerpoint/2010/main" val="2791900832"/>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bwMode="auto">
          <a:xfrm flipH="1">
            <a:off x="176253" y="1905000"/>
            <a:ext cx="8763000" cy="4648200"/>
          </a:xfrm>
          <a:prstGeom prst="roundRect">
            <a:avLst>
              <a:gd name="adj" fmla="val 4748"/>
            </a:avLst>
          </a:prstGeom>
          <a:gradFill flip="none" rotWithShape="1">
            <a:gsLst>
              <a:gs pos="0">
                <a:schemeClr val="bg1">
                  <a:lumMod val="85000"/>
                  <a:alpha val="67000"/>
                </a:schemeClr>
              </a:gs>
              <a:gs pos="50000">
                <a:schemeClr val="tx1">
                  <a:lumMod val="20000"/>
                  <a:lumOff val="80000"/>
                  <a:alpha val="41000"/>
                </a:schemeClr>
              </a:gs>
              <a:gs pos="100000">
                <a:schemeClr val="bg1">
                  <a:lumMod val="95000"/>
                  <a:alpha val="60000"/>
                </a:schemeClr>
              </a:gs>
            </a:gsLst>
            <a:lin ang="13500000" scaled="1"/>
            <a:tileRect/>
          </a:gradFill>
          <a:ln>
            <a:solidFill>
              <a:schemeClr val="accent1"/>
            </a:solidFill>
            <a:headEnd type="none" w="med" len="med"/>
            <a:tailEnd type="none" w="med" len="med"/>
          </a:ln>
          <a:effectLst>
            <a:outerShdw blurRad="101600" dist="63500" dir="2700000" algn="tl" rotWithShape="0">
              <a:prstClr val="black">
                <a:alpha val="2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indent="-523854" algn="ctr" defTabSz="914099" fontAlgn="base">
              <a:lnSpc>
                <a:spcPct val="85000"/>
              </a:lnSpc>
              <a:spcBef>
                <a:spcPct val="0"/>
              </a:spcBef>
              <a:spcAft>
                <a:spcPct val="0"/>
              </a:spcAft>
              <a:buClr>
                <a:srgbClr val="FFC000"/>
              </a:buClr>
              <a:buSzPct val="76000"/>
              <a:defRPr/>
            </a:pPr>
            <a:endParaRPr lang="en-US" sz="2300" dirty="0" smtClean="0">
              <a:gradFill>
                <a:gsLst>
                  <a:gs pos="0">
                    <a:schemeClr val="tx1"/>
                  </a:gs>
                  <a:gs pos="50000">
                    <a:schemeClr val="tx1"/>
                  </a:gs>
                </a:gsLst>
                <a:lin ang="5400000" scaled="0"/>
              </a:gradFill>
              <a:latin typeface="Segoe" pitchFamily="34" charset="0"/>
            </a:endParaRPr>
          </a:p>
        </p:txBody>
      </p:sp>
      <p:sp>
        <p:nvSpPr>
          <p:cNvPr id="16" name="Rounded Rectangle 15"/>
          <p:cNvSpPr/>
          <p:nvPr/>
        </p:nvSpPr>
        <p:spPr>
          <a:xfrm>
            <a:off x="2514600" y="3636264"/>
            <a:ext cx="6400800" cy="1216152"/>
          </a:xfrm>
          <a:prstGeom prst="roundRect">
            <a:avLst>
              <a:gd name="adj" fmla="val 16667"/>
            </a:avLst>
          </a:prstGeom>
          <a:gradFill flip="none" rotWithShape="1">
            <a:gsLst>
              <a:gs pos="0">
                <a:schemeClr val="bg1"/>
              </a:gs>
              <a:gs pos="18000">
                <a:schemeClr val="bg1">
                  <a:lumMod val="65000"/>
                  <a:alpha val="38000"/>
                </a:schemeClr>
              </a:gs>
              <a:gs pos="100000">
                <a:schemeClr val="bg1">
                  <a:alpha val="70000"/>
                </a:schemeClr>
              </a:gs>
            </a:gsLst>
            <a:lin ang="5400000" scaled="1"/>
            <a:tileRect/>
          </a:gradFill>
          <a:ln>
            <a:headEnd type="none" w="med" len="med"/>
            <a:tailEnd type="none" w="med" len="med"/>
          </a:ln>
          <a:effectLst>
            <a:outerShdw blurRad="88900" dist="635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marL="863600" indent="-334963">
              <a:lnSpc>
                <a:spcPct val="90000"/>
              </a:lnSpc>
              <a:spcBef>
                <a:spcPct val="50000"/>
              </a:spcBef>
              <a:buClr>
                <a:srgbClr val="777777"/>
              </a:buClr>
              <a:buSzPct val="130000"/>
              <a:buFont typeface="Arial" pitchFamily="34" charset="0"/>
              <a:buChar char="•"/>
              <a:defRPr/>
            </a:pPr>
            <a:r>
              <a:rPr lang="en-US" dirty="0" smtClean="0">
                <a:solidFill>
                  <a:schemeClr val="tx1"/>
                </a:solidFill>
              </a:rPr>
              <a:t>Text preview of voicemail messages for faster triage</a:t>
            </a:r>
          </a:p>
          <a:p>
            <a:pPr marL="863600" indent="-334963">
              <a:lnSpc>
                <a:spcPct val="90000"/>
              </a:lnSpc>
              <a:spcBef>
                <a:spcPct val="50000"/>
              </a:spcBef>
              <a:buClr>
                <a:srgbClr val="777777"/>
              </a:buClr>
              <a:buSzPct val="130000"/>
              <a:buFont typeface="Arial" pitchFamily="34" charset="0"/>
              <a:buChar char="•"/>
              <a:defRPr/>
            </a:pPr>
            <a:r>
              <a:rPr lang="en-US" dirty="0" smtClean="0">
                <a:solidFill>
                  <a:schemeClr val="tx1"/>
                </a:solidFill>
              </a:rPr>
              <a:t>Customizable call handling rules and menu options</a:t>
            </a:r>
          </a:p>
        </p:txBody>
      </p:sp>
      <p:sp>
        <p:nvSpPr>
          <p:cNvPr id="15" name="Rounded Rectangle 14"/>
          <p:cNvSpPr/>
          <p:nvPr/>
        </p:nvSpPr>
        <p:spPr>
          <a:xfrm>
            <a:off x="2514600" y="2112264"/>
            <a:ext cx="6400800" cy="1216152"/>
          </a:xfrm>
          <a:prstGeom prst="roundRect">
            <a:avLst>
              <a:gd name="adj" fmla="val 16667"/>
            </a:avLst>
          </a:prstGeom>
          <a:gradFill flip="none" rotWithShape="1">
            <a:gsLst>
              <a:gs pos="0">
                <a:schemeClr val="bg1"/>
              </a:gs>
              <a:gs pos="18000">
                <a:schemeClr val="bg1">
                  <a:lumMod val="65000"/>
                  <a:alpha val="38000"/>
                </a:schemeClr>
              </a:gs>
              <a:gs pos="100000">
                <a:schemeClr val="bg1">
                  <a:alpha val="70000"/>
                </a:schemeClr>
              </a:gs>
            </a:gsLst>
            <a:lin ang="5400000" scaled="1"/>
            <a:tileRect/>
          </a:gradFill>
          <a:ln>
            <a:headEnd type="none" w="med" len="med"/>
            <a:tailEnd type="none" w="med" len="med"/>
          </a:ln>
          <a:effectLst>
            <a:outerShdw blurRad="88900" dist="635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marL="863600" lvl="0" indent="-334963">
              <a:lnSpc>
                <a:spcPct val="90000"/>
              </a:lnSpc>
              <a:spcBef>
                <a:spcPct val="50000"/>
              </a:spcBef>
              <a:buClr>
                <a:srgbClr val="777777"/>
              </a:buClr>
              <a:buSzPct val="130000"/>
              <a:buFont typeface="Arial" pitchFamily="34" charset="0"/>
              <a:buChar char="•"/>
              <a:defRPr/>
            </a:pPr>
            <a:r>
              <a:rPr lang="en-US" dirty="0" smtClean="0">
                <a:solidFill>
                  <a:schemeClr val="tx1"/>
                </a:solidFill>
              </a:rPr>
              <a:t>Enhanced conversation view eases Inbox navigation</a:t>
            </a:r>
          </a:p>
          <a:p>
            <a:pPr marL="863600" lvl="0" indent="-334963">
              <a:lnSpc>
                <a:spcPct val="90000"/>
              </a:lnSpc>
              <a:spcBef>
                <a:spcPct val="50000"/>
              </a:spcBef>
              <a:buClr>
                <a:srgbClr val="777777"/>
              </a:buClr>
              <a:buSzPct val="130000"/>
              <a:buFont typeface="Arial" pitchFamily="34" charset="0"/>
              <a:buChar char="•"/>
              <a:defRPr/>
            </a:pPr>
            <a:r>
              <a:rPr lang="en-US" dirty="0" smtClean="0">
                <a:solidFill>
                  <a:schemeClr val="tx1"/>
                </a:solidFill>
              </a:rPr>
              <a:t>MailTips help avoid undelivered/misdirected email</a:t>
            </a:r>
          </a:p>
        </p:txBody>
      </p:sp>
      <p:sp>
        <p:nvSpPr>
          <p:cNvPr id="19" name="Rounded Rectangle 18"/>
          <p:cNvSpPr/>
          <p:nvPr/>
        </p:nvSpPr>
        <p:spPr>
          <a:xfrm>
            <a:off x="2514600" y="5160264"/>
            <a:ext cx="6400800" cy="1216152"/>
          </a:xfrm>
          <a:prstGeom prst="roundRect">
            <a:avLst>
              <a:gd name="adj" fmla="val 16667"/>
            </a:avLst>
          </a:prstGeom>
          <a:gradFill flip="none" rotWithShape="1">
            <a:gsLst>
              <a:gs pos="0">
                <a:schemeClr val="bg1"/>
              </a:gs>
              <a:gs pos="18000">
                <a:schemeClr val="bg1">
                  <a:lumMod val="65000"/>
                  <a:alpha val="38000"/>
                </a:schemeClr>
              </a:gs>
              <a:gs pos="100000">
                <a:schemeClr val="bg1">
                  <a:alpha val="70000"/>
                </a:schemeClr>
              </a:gs>
            </a:gsLst>
            <a:lin ang="5400000" scaled="1"/>
            <a:tileRect/>
          </a:gradFill>
          <a:ln>
            <a:headEnd type="none" w="med" len="med"/>
            <a:tailEnd type="none" w="med" len="med"/>
          </a:ln>
          <a:effectLst>
            <a:outerShdw blurRad="88900" dist="635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marL="863600" lvl="0" indent="-334963">
              <a:lnSpc>
                <a:spcPct val="90000"/>
              </a:lnSpc>
              <a:spcBef>
                <a:spcPct val="50000"/>
              </a:spcBef>
              <a:buClr>
                <a:srgbClr val="777777"/>
              </a:buClr>
              <a:buSzPct val="130000"/>
              <a:buFont typeface="Arial" pitchFamily="34" charset="0"/>
              <a:buChar char="•"/>
              <a:defRPr/>
            </a:pPr>
            <a:r>
              <a:rPr lang="en-US" dirty="0" smtClean="0">
                <a:solidFill>
                  <a:schemeClr val="tx1"/>
                </a:solidFill>
              </a:rPr>
              <a:t>Full featured experience across all “three screens”</a:t>
            </a:r>
          </a:p>
          <a:p>
            <a:pPr marL="863600" lvl="0" indent="-334963">
              <a:lnSpc>
                <a:spcPct val="90000"/>
              </a:lnSpc>
              <a:spcBef>
                <a:spcPct val="50000"/>
              </a:spcBef>
              <a:buClr>
                <a:srgbClr val="777777"/>
              </a:buClr>
              <a:buSzPct val="130000"/>
              <a:buFont typeface="Arial" pitchFamily="34" charset="0"/>
              <a:buChar char="•"/>
              <a:defRPr/>
            </a:pPr>
            <a:r>
              <a:rPr lang="en-US" dirty="0" smtClean="0">
                <a:solidFill>
                  <a:schemeClr val="tx1"/>
                </a:solidFill>
              </a:rPr>
              <a:t>Federation of Free/Busy details with partners</a:t>
            </a:r>
          </a:p>
        </p:txBody>
      </p:sp>
      <p:sp>
        <p:nvSpPr>
          <p:cNvPr id="2" name="Title 1"/>
          <p:cNvSpPr>
            <a:spLocks noGrp="1"/>
          </p:cNvSpPr>
          <p:nvPr>
            <p:ph type="title"/>
          </p:nvPr>
        </p:nvSpPr>
        <p:spPr/>
        <p:txBody>
          <a:bodyPr/>
          <a:lstStyle/>
          <a:p>
            <a:r>
              <a:rPr lang="en-US" dirty="0"/>
              <a:t>Anywhere Access</a:t>
            </a:r>
          </a:p>
        </p:txBody>
      </p:sp>
      <p:sp>
        <p:nvSpPr>
          <p:cNvPr id="10" name="Rounded Rectangle 9"/>
          <p:cNvSpPr/>
          <p:nvPr/>
        </p:nvSpPr>
        <p:spPr bwMode="auto">
          <a:xfrm>
            <a:off x="381000" y="2057400"/>
            <a:ext cx="2743200" cy="1325880"/>
          </a:xfrm>
          <a:prstGeom prst="roundRect">
            <a:avLst/>
          </a:prstGeom>
          <a:gradFill flip="none" rotWithShape="1">
            <a:gsLst>
              <a:gs pos="0">
                <a:srgbClr val="B64506"/>
              </a:gs>
              <a:gs pos="25000">
                <a:srgbClr val="CB790B"/>
              </a:gs>
              <a:gs pos="80000">
                <a:srgbClr val="FA9B00"/>
              </a:gs>
              <a:gs pos="100000">
                <a:srgbClr val="FFC971"/>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85000"/>
              </a:lnSpc>
              <a:spcBef>
                <a:spcPct val="0"/>
              </a:spcBef>
              <a:spcAft>
                <a:spcPct val="0"/>
              </a:spcAft>
              <a:defRPr/>
            </a:pPr>
            <a:r>
              <a:rPr lang="en-US" sz="2400" dirty="0" smtClean="0">
                <a:gradFill>
                  <a:gsLst>
                    <a:gs pos="0">
                      <a:srgbClr val="FFFFFF"/>
                    </a:gs>
                    <a:gs pos="100000">
                      <a:srgbClr val="FFFFFF"/>
                    </a:gs>
                  </a:gsLst>
                  <a:lin ang="13500000" scaled="1"/>
                </a:gradFill>
                <a:effectLst>
                  <a:outerShdw blurRad="38100" dist="38100" dir="2700000" algn="tl">
                    <a:srgbClr val="000000">
                      <a:alpha val="43137"/>
                    </a:srgbClr>
                  </a:outerShdw>
                </a:effectLst>
                <a:latin typeface="Segoe Semibold" pitchFamily="34" charset="0"/>
              </a:rPr>
              <a:t>Manage Inbox Overload</a:t>
            </a:r>
          </a:p>
        </p:txBody>
      </p:sp>
      <p:sp>
        <p:nvSpPr>
          <p:cNvPr id="18" name="Rounded Rectangle 17"/>
          <p:cNvSpPr/>
          <p:nvPr/>
        </p:nvSpPr>
        <p:spPr bwMode="auto">
          <a:xfrm>
            <a:off x="381000" y="3581400"/>
            <a:ext cx="2743200" cy="1325880"/>
          </a:xfrm>
          <a:prstGeom prst="roundRect">
            <a:avLst/>
          </a:prstGeom>
          <a:gradFill flip="none" rotWithShape="1">
            <a:gsLst>
              <a:gs pos="0">
                <a:srgbClr val="B64506"/>
              </a:gs>
              <a:gs pos="25000">
                <a:srgbClr val="CB790B"/>
              </a:gs>
              <a:gs pos="80000">
                <a:srgbClr val="FA9B00"/>
              </a:gs>
              <a:gs pos="100000">
                <a:srgbClr val="FFC971"/>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85000"/>
              </a:lnSpc>
              <a:spcBef>
                <a:spcPct val="0"/>
              </a:spcBef>
              <a:spcAft>
                <a:spcPct val="0"/>
              </a:spcAft>
              <a:defRPr/>
            </a:pPr>
            <a:r>
              <a:rPr lang="en-US" sz="2400" dirty="0" smtClean="0">
                <a:gradFill>
                  <a:gsLst>
                    <a:gs pos="0">
                      <a:srgbClr val="FFFFFF"/>
                    </a:gs>
                    <a:gs pos="100000">
                      <a:srgbClr val="FFFFFF"/>
                    </a:gs>
                  </a:gsLst>
                  <a:lin ang="13500000" scaled="1"/>
                </a:gradFill>
                <a:effectLst>
                  <a:outerShdw blurRad="38100" dist="38100" dir="2700000" algn="tl">
                    <a:srgbClr val="000000">
                      <a:alpha val="43137"/>
                    </a:srgbClr>
                  </a:outerShdw>
                </a:effectLst>
                <a:latin typeface="Segoe Semibold" pitchFamily="34" charset="0"/>
              </a:rPr>
              <a:t>Enhance </a:t>
            </a:r>
            <a:br>
              <a:rPr lang="en-US" sz="2400" dirty="0" smtClean="0">
                <a:gradFill>
                  <a:gsLst>
                    <a:gs pos="0">
                      <a:srgbClr val="FFFFFF"/>
                    </a:gs>
                    <a:gs pos="100000">
                      <a:srgbClr val="FFFFFF"/>
                    </a:gs>
                  </a:gsLst>
                  <a:lin ang="13500000" scaled="1"/>
                </a:gradFill>
                <a:effectLst>
                  <a:outerShdw blurRad="38100" dist="38100" dir="2700000" algn="tl">
                    <a:srgbClr val="000000">
                      <a:alpha val="43137"/>
                    </a:srgbClr>
                  </a:outerShdw>
                </a:effectLst>
                <a:latin typeface="Segoe Semibold" pitchFamily="34" charset="0"/>
              </a:rPr>
            </a:br>
            <a:r>
              <a:rPr lang="en-US" sz="2400" dirty="0" smtClean="0">
                <a:gradFill>
                  <a:gsLst>
                    <a:gs pos="0">
                      <a:srgbClr val="FFFFFF"/>
                    </a:gs>
                    <a:gs pos="100000">
                      <a:srgbClr val="FFFFFF"/>
                    </a:gs>
                  </a:gsLst>
                  <a:lin ang="13500000" scaled="1"/>
                </a:gradFill>
                <a:effectLst>
                  <a:outerShdw blurRad="38100" dist="38100" dir="2700000" algn="tl">
                    <a:srgbClr val="000000">
                      <a:alpha val="43137"/>
                    </a:srgbClr>
                  </a:outerShdw>
                </a:effectLst>
                <a:latin typeface="Segoe Semibold" pitchFamily="34" charset="0"/>
              </a:rPr>
              <a:t>Voicemail</a:t>
            </a:r>
          </a:p>
        </p:txBody>
      </p:sp>
      <p:sp>
        <p:nvSpPr>
          <p:cNvPr id="21" name="Rounded Rectangle 20"/>
          <p:cNvSpPr/>
          <p:nvPr/>
        </p:nvSpPr>
        <p:spPr bwMode="auto">
          <a:xfrm>
            <a:off x="381000" y="5105400"/>
            <a:ext cx="2743200" cy="1325880"/>
          </a:xfrm>
          <a:prstGeom prst="roundRect">
            <a:avLst/>
          </a:prstGeom>
          <a:gradFill flip="none" rotWithShape="1">
            <a:gsLst>
              <a:gs pos="0">
                <a:srgbClr val="B64506"/>
              </a:gs>
              <a:gs pos="25000">
                <a:srgbClr val="CB790B"/>
              </a:gs>
              <a:gs pos="80000">
                <a:srgbClr val="FA9B00"/>
              </a:gs>
              <a:gs pos="100000">
                <a:srgbClr val="FFC971"/>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85000"/>
              </a:lnSpc>
              <a:spcBef>
                <a:spcPct val="0"/>
              </a:spcBef>
              <a:spcAft>
                <a:spcPct val="0"/>
              </a:spcAft>
              <a:defRPr/>
            </a:pPr>
            <a:r>
              <a:rPr lang="en-US" sz="2400" dirty="0" smtClean="0">
                <a:gradFill>
                  <a:gsLst>
                    <a:gs pos="0">
                      <a:srgbClr val="FFFFFF"/>
                    </a:gs>
                    <a:gs pos="100000">
                      <a:srgbClr val="FFFFFF"/>
                    </a:gs>
                  </a:gsLst>
                  <a:lin ang="13500000" scaled="1"/>
                </a:gradFill>
                <a:effectLst>
                  <a:outerShdw blurRad="38100" dist="38100" dir="2700000" algn="tl">
                    <a:srgbClr val="000000">
                      <a:alpha val="43137"/>
                    </a:srgbClr>
                  </a:outerShdw>
                </a:effectLst>
                <a:latin typeface="Segoe Semibold" pitchFamily="34" charset="0"/>
              </a:rPr>
              <a:t>Collaborate Effectively</a:t>
            </a:r>
          </a:p>
        </p:txBody>
      </p:sp>
      <p:sp>
        <p:nvSpPr>
          <p:cNvPr id="14" name="Rectangle 13"/>
          <p:cNvSpPr/>
          <p:nvPr/>
        </p:nvSpPr>
        <p:spPr>
          <a:xfrm>
            <a:off x="381000" y="1066800"/>
            <a:ext cx="8382000" cy="707886"/>
          </a:xfrm>
          <a:prstGeom prst="rect">
            <a:avLst/>
          </a:prstGeom>
        </p:spPr>
        <p:txBody>
          <a:bodyPr wrap="square">
            <a:spAutoFit/>
          </a:bodyPr>
          <a:lstStyle/>
          <a:p>
            <a:pPr algn="ctr" defTabSz="914099"/>
            <a:r>
              <a:rPr lang="en-US" sz="2000" b="1" i="1" dirty="0" smtClean="0">
                <a:gradFill>
                  <a:gsLst>
                    <a:gs pos="0">
                      <a:schemeClr val="tx1">
                        <a:lumMod val="95000"/>
                        <a:lumOff val="5000"/>
                      </a:schemeClr>
                    </a:gs>
                    <a:gs pos="100000">
                      <a:schemeClr val="tx1">
                        <a:lumMod val="65000"/>
                        <a:lumOff val="35000"/>
                      </a:schemeClr>
                    </a:gs>
                  </a:gsLst>
                  <a:lin ang="5400000" scaled="0"/>
                </a:gradFill>
                <a:cs typeface="Segoe UI" pitchFamily="34" charset="0"/>
              </a:rPr>
              <a:t>Help users get more done with the freedom to securely access their communications from virtually any platform, browser, or device</a:t>
            </a: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 Inbox Overload</a:t>
            </a:r>
            <a:endParaRPr lang="en-US" dirty="0"/>
          </a:p>
        </p:txBody>
      </p:sp>
      <p:pic>
        <p:nvPicPr>
          <p:cNvPr id="11" name="Picture 2" descr="C:\Users\ianhamer\Desktop\Meshing Around\Work\OWA2.bmp"/>
          <p:cNvPicPr>
            <a:picLocks noChangeAspect="1" noChangeArrowheads="1"/>
          </p:cNvPicPr>
          <p:nvPr/>
        </p:nvPicPr>
        <p:blipFill>
          <a:blip r:embed="rId3" cstate="screen"/>
          <a:srcRect l="484" t="8174" r="274" b="5268"/>
          <a:stretch>
            <a:fillRect/>
          </a:stretch>
        </p:blipFill>
        <p:spPr bwMode="auto">
          <a:xfrm>
            <a:off x="1510831" y="2106429"/>
            <a:ext cx="6126480" cy="4473625"/>
          </a:xfrm>
          <a:prstGeom prst="rect">
            <a:avLst/>
          </a:prstGeom>
          <a:ln>
            <a:solidFill>
              <a:srgbClr val="4D4D4D">
                <a:lumMod val="40000"/>
                <a:lumOff val="60000"/>
              </a:srgbClr>
            </a:solidFill>
          </a:ln>
          <a:effectLst>
            <a:outerShdw blurRad="292100" dist="139700" dir="2700000" algn="tl" rotWithShape="0">
              <a:srgbClr val="333333">
                <a:alpha val="65000"/>
              </a:srgbClr>
            </a:outerShdw>
          </a:effectLst>
        </p:spPr>
      </p:pic>
      <p:sp>
        <p:nvSpPr>
          <p:cNvPr id="12" name="TextBox 11"/>
          <p:cNvSpPr txBox="1"/>
          <p:nvPr/>
        </p:nvSpPr>
        <p:spPr>
          <a:xfrm>
            <a:off x="6608701" y="3113335"/>
            <a:ext cx="2209800" cy="369332"/>
          </a:xfrm>
          <a:prstGeom prst="rect">
            <a:avLst/>
          </a:prstGeom>
          <a:solidFill>
            <a:srgbClr val="FFFFFF">
              <a:lumMod val="95000"/>
              <a:alpha val="65000"/>
            </a:srgbClr>
          </a:solidFill>
          <a:effectLst>
            <a:outerShdw blurRad="50800" dist="38100" dir="2700000" algn="tl"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373737"/>
                </a:solidFill>
                <a:effectLst/>
                <a:uLnTx/>
                <a:uFillTx/>
              </a:rPr>
              <a:t>Conversation View</a:t>
            </a:r>
          </a:p>
        </p:txBody>
      </p:sp>
      <p:cxnSp>
        <p:nvCxnSpPr>
          <p:cNvPr id="13" name="Straight Arrow Connector 12"/>
          <p:cNvCxnSpPr/>
          <p:nvPr/>
        </p:nvCxnSpPr>
        <p:spPr>
          <a:xfrm rot="5400000" flipH="1" flipV="1">
            <a:off x="6973475" y="3584637"/>
            <a:ext cx="762000" cy="599326"/>
          </a:xfrm>
          <a:prstGeom prst="straightConnector1">
            <a:avLst/>
          </a:prstGeom>
          <a:noFill/>
          <a:ln w="25400" cap="flat" cmpd="sng" algn="ctr">
            <a:solidFill>
              <a:schemeClr val="accent1"/>
            </a:solidFill>
            <a:prstDash val="solid"/>
            <a:headEnd type="triangle" w="med" len="med"/>
            <a:tailEnd type="none" w="med" len="med"/>
          </a:ln>
          <a:effectLst>
            <a:outerShdw blurRad="50800" dist="38100" dir="5400000" algn="t" rotWithShape="0">
              <a:prstClr val="black">
                <a:alpha val="40000"/>
              </a:prstClr>
            </a:outerShdw>
          </a:effectLst>
        </p:spPr>
      </p:cxnSp>
      <p:sp>
        <p:nvSpPr>
          <p:cNvPr id="14" name="TextBox 13"/>
          <p:cNvSpPr txBox="1"/>
          <p:nvPr/>
        </p:nvSpPr>
        <p:spPr>
          <a:xfrm>
            <a:off x="3781278" y="4364619"/>
            <a:ext cx="2438401" cy="369332"/>
          </a:xfrm>
          <a:prstGeom prst="rect">
            <a:avLst/>
          </a:prstGeom>
          <a:solidFill>
            <a:srgbClr val="FFFFFF">
              <a:lumMod val="95000"/>
              <a:alpha val="65000"/>
            </a:srgbClr>
          </a:solidFill>
          <a:effectLst>
            <a:outerShdw blurRad="50800" dist="38100" dir="2700000" algn="tl"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373737"/>
                </a:solidFill>
                <a:effectLst/>
                <a:uLnTx/>
                <a:uFillTx/>
              </a:rPr>
              <a:t>Ignore Conversation</a:t>
            </a:r>
          </a:p>
        </p:txBody>
      </p:sp>
      <p:cxnSp>
        <p:nvCxnSpPr>
          <p:cNvPr id="15" name="Straight Arrow Connector 14"/>
          <p:cNvCxnSpPr/>
          <p:nvPr/>
        </p:nvCxnSpPr>
        <p:spPr>
          <a:xfrm rot="5400000" flipH="1" flipV="1">
            <a:off x="3716927" y="4835921"/>
            <a:ext cx="762000" cy="599326"/>
          </a:xfrm>
          <a:prstGeom prst="straightConnector1">
            <a:avLst/>
          </a:prstGeom>
          <a:noFill/>
          <a:ln w="25400" cap="flat" cmpd="sng" algn="ctr">
            <a:solidFill>
              <a:schemeClr val="accent1"/>
            </a:solidFill>
            <a:prstDash val="solid"/>
            <a:headEnd type="triangle" w="med" len="med"/>
            <a:tailEnd type="none" w="med" len="med"/>
          </a:ln>
          <a:effectLst>
            <a:outerShdw blurRad="50800" dist="38100" dir="5400000" algn="t" rotWithShape="0">
              <a:prstClr val="black">
                <a:alpha val="40000"/>
              </a:prstClr>
            </a:outerShdw>
          </a:effectLst>
        </p:spPr>
      </p:cxnSp>
      <p:sp>
        <p:nvSpPr>
          <p:cNvPr id="16" name="TextBox 15"/>
          <p:cNvSpPr txBox="1"/>
          <p:nvPr/>
        </p:nvSpPr>
        <p:spPr>
          <a:xfrm>
            <a:off x="79565" y="3859293"/>
            <a:ext cx="2093494" cy="369332"/>
          </a:xfrm>
          <a:prstGeom prst="rect">
            <a:avLst/>
          </a:prstGeom>
          <a:solidFill>
            <a:srgbClr val="FFFFFF">
              <a:lumMod val="95000"/>
              <a:alpha val="65000"/>
            </a:srgbClr>
          </a:solidFill>
          <a:effectLst>
            <a:outerShdw blurRad="50800" dist="38100" dir="2700000" algn="tl"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373737"/>
                </a:solidFill>
                <a:effectLst/>
                <a:uLnTx/>
                <a:uFillTx/>
              </a:rPr>
              <a:t>Instant Messaging</a:t>
            </a:r>
          </a:p>
        </p:txBody>
      </p:sp>
      <p:cxnSp>
        <p:nvCxnSpPr>
          <p:cNvPr id="17" name="Straight Arrow Connector 16"/>
          <p:cNvCxnSpPr/>
          <p:nvPr/>
        </p:nvCxnSpPr>
        <p:spPr>
          <a:xfrm rot="16200000" flipV="1">
            <a:off x="934750" y="4449784"/>
            <a:ext cx="881371" cy="464278"/>
          </a:xfrm>
          <a:prstGeom prst="straightConnector1">
            <a:avLst/>
          </a:prstGeom>
          <a:noFill/>
          <a:ln w="25400" cap="flat" cmpd="sng" algn="ctr">
            <a:solidFill>
              <a:schemeClr val="accent1"/>
            </a:solidFill>
            <a:prstDash val="solid"/>
            <a:headEnd type="triangle" w="med" len="med"/>
            <a:tailEnd type="none" w="med" len="med"/>
          </a:ln>
          <a:effectLst>
            <a:outerShdw blurRad="50800" dist="38100" dir="5400000" algn="t" rotWithShape="0">
              <a:prstClr val="black">
                <a:alpha val="40000"/>
              </a:prstClr>
            </a:outerShdw>
          </a:effectLst>
        </p:spPr>
      </p:cxnSp>
      <p:sp>
        <p:nvSpPr>
          <p:cNvPr id="18" name="Rectangle 17"/>
          <p:cNvSpPr/>
          <p:nvPr/>
        </p:nvSpPr>
        <p:spPr>
          <a:xfrm>
            <a:off x="516108" y="1069210"/>
            <a:ext cx="8116614" cy="867930"/>
          </a:xfrm>
          <a:prstGeom prst="rect">
            <a:avLst/>
          </a:prstGeom>
        </p:spPr>
        <p:txBody>
          <a:bodyPr wrap="square">
            <a:spAutoFit/>
          </a:bodyPr>
          <a:lstStyle/>
          <a:p>
            <a:pPr algn="ctr">
              <a:lnSpc>
                <a:spcPct val="90000"/>
              </a:lnSpc>
              <a:spcBef>
                <a:spcPct val="20000"/>
              </a:spcBef>
              <a:defRPr/>
            </a:pPr>
            <a:r>
              <a:rPr lang="en-US" sz="2800" b="1" dirty="0" smtClean="0">
                <a:gradFill>
                  <a:gsLst>
                    <a:gs pos="0">
                      <a:schemeClr val="tx1">
                        <a:lumMod val="95000"/>
                        <a:lumOff val="5000"/>
                      </a:schemeClr>
                    </a:gs>
                    <a:gs pos="100000">
                      <a:schemeClr val="tx1">
                        <a:lumMod val="65000"/>
                        <a:lumOff val="35000"/>
                      </a:schemeClr>
                    </a:gs>
                  </a:gsLst>
                  <a:lin ang="5400000" scaled="0"/>
                </a:gradFill>
                <a:latin typeface="Segoe"/>
                <a:cs typeface="Segoe UI" pitchFamily="34" charset="0"/>
              </a:rPr>
              <a:t>Easily organize and communicate with enhanced conversation view and integrated IM</a:t>
            </a: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screen"/>
          <a:srcRect b="24558"/>
          <a:stretch>
            <a:fillRect/>
          </a:stretch>
        </p:blipFill>
        <p:spPr bwMode="auto">
          <a:xfrm>
            <a:off x="381000" y="2118852"/>
            <a:ext cx="6572250" cy="3657600"/>
          </a:xfrm>
          <a:prstGeom prst="rect">
            <a:avLst/>
          </a:prstGeom>
          <a:ln>
            <a:solidFill>
              <a:srgbClr val="FFFFFF">
                <a:lumMod val="75000"/>
              </a:srgbClr>
            </a:solid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Manage Inbox Overload</a:t>
            </a:r>
            <a:endParaRPr lang="en-US" dirty="0"/>
          </a:p>
        </p:txBody>
      </p:sp>
      <p:pic>
        <p:nvPicPr>
          <p:cNvPr id="1027" name="Picture 3"/>
          <p:cNvPicPr>
            <a:picLocks noChangeAspect="1" noChangeArrowheads="1"/>
          </p:cNvPicPr>
          <p:nvPr/>
        </p:nvPicPr>
        <p:blipFill>
          <a:blip r:embed="rId4"/>
          <a:srcRect l="1300" t="16325" r="1200" b="20188"/>
          <a:stretch>
            <a:fillRect/>
          </a:stretch>
        </p:blipFill>
        <p:spPr bwMode="auto">
          <a:xfrm>
            <a:off x="2819400" y="4328652"/>
            <a:ext cx="5943600" cy="2133600"/>
          </a:xfrm>
          <a:prstGeom prst="rect">
            <a:avLst/>
          </a:prstGeom>
          <a:ln>
            <a:solidFill>
              <a:srgbClr val="FFFFFF">
                <a:lumMod val="75000"/>
              </a:srgbClr>
            </a:solidFill>
          </a:ln>
          <a:effectLst>
            <a:outerShdw blurRad="292100" dist="139700" dir="2700000" algn="tl" rotWithShape="0">
              <a:srgbClr val="333333">
                <a:alpha val="65000"/>
              </a:srgbClr>
            </a:outerShdw>
          </a:effectLst>
        </p:spPr>
      </p:pic>
      <p:sp>
        <p:nvSpPr>
          <p:cNvPr id="8" name="TextBox 7"/>
          <p:cNvSpPr txBox="1"/>
          <p:nvPr/>
        </p:nvSpPr>
        <p:spPr>
          <a:xfrm>
            <a:off x="6163235" y="3127382"/>
            <a:ext cx="1856874" cy="646331"/>
          </a:xfrm>
          <a:prstGeom prst="rect">
            <a:avLst/>
          </a:prstGeom>
          <a:solidFill>
            <a:srgbClr val="FFFFFF">
              <a:lumMod val="95000"/>
              <a:alpha val="65000"/>
            </a:srgbClr>
          </a:solidFill>
          <a:effectLst>
            <a:outerShdw blurRad="50800" dist="38100" dir="2700000" algn="tl"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373737"/>
                </a:solidFill>
                <a:effectLst/>
                <a:uLnTx/>
                <a:uFillTx/>
              </a:rPr>
              <a:t>MailTips </a:t>
            </a:r>
            <a:r>
              <a:rPr lang="en-US" kern="0" dirty="0" smtClean="0">
                <a:solidFill>
                  <a:srgbClr val="373737"/>
                </a:solidFill>
              </a:rPr>
              <a:t>in </a:t>
            </a:r>
            <a:r>
              <a:rPr kumimoji="0" lang="en-US" sz="1800" b="0" i="0" u="none" strike="noStrike" kern="0" cap="none" spc="0" normalizeH="0" baseline="0" noProof="0" dirty="0" smtClean="0">
                <a:ln>
                  <a:noFill/>
                </a:ln>
                <a:solidFill>
                  <a:srgbClr val="373737"/>
                </a:solidFill>
                <a:effectLst/>
                <a:uLnTx/>
                <a:uFillTx/>
              </a:rPr>
              <a:t>Outlook 2010</a:t>
            </a:r>
            <a:endParaRPr kumimoji="0" lang="en-US" sz="1800" b="0" i="0" u="none" strike="noStrike" kern="0" cap="none" spc="0" normalizeH="0" baseline="0" noProof="0" dirty="0">
              <a:ln>
                <a:noFill/>
              </a:ln>
              <a:solidFill>
                <a:srgbClr val="373737"/>
              </a:solidFill>
              <a:effectLst/>
              <a:uLnTx/>
              <a:uFillTx/>
            </a:endParaRPr>
          </a:p>
        </p:txBody>
      </p:sp>
      <p:cxnSp>
        <p:nvCxnSpPr>
          <p:cNvPr id="9" name="Straight Arrow Connector 8"/>
          <p:cNvCxnSpPr/>
          <p:nvPr/>
        </p:nvCxnSpPr>
        <p:spPr>
          <a:xfrm flipV="1">
            <a:off x="4572000" y="3452996"/>
            <a:ext cx="1534274" cy="342256"/>
          </a:xfrm>
          <a:prstGeom prst="straightConnector1">
            <a:avLst/>
          </a:prstGeom>
          <a:noFill/>
          <a:ln w="25400" cap="flat" cmpd="sng" algn="ctr">
            <a:solidFill>
              <a:srgbClr val="FFC000"/>
            </a:solidFill>
            <a:prstDash val="solid"/>
            <a:headEnd type="triangle" w="med" len="med"/>
            <a:tailEnd type="none" w="med" len="med"/>
          </a:ln>
          <a:effectLst>
            <a:outerShdw blurRad="50800" dist="38100" dir="5400000" algn="t" rotWithShape="0">
              <a:prstClr val="black">
                <a:alpha val="40000"/>
              </a:prstClr>
            </a:outerShdw>
          </a:effectLst>
        </p:spPr>
      </p:cxnSp>
      <p:sp>
        <p:nvSpPr>
          <p:cNvPr id="11" name="TextBox 10"/>
          <p:cNvSpPr txBox="1"/>
          <p:nvPr/>
        </p:nvSpPr>
        <p:spPr>
          <a:xfrm>
            <a:off x="990600" y="5576427"/>
            <a:ext cx="2085474" cy="646331"/>
          </a:xfrm>
          <a:prstGeom prst="rect">
            <a:avLst/>
          </a:prstGeom>
          <a:solidFill>
            <a:srgbClr val="FFFFFF">
              <a:lumMod val="95000"/>
              <a:alpha val="65000"/>
            </a:srgbClr>
          </a:solidFill>
          <a:effectLst>
            <a:outerShdw blurRad="50800" dist="38100" dir="2700000" algn="tl"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373737"/>
                </a:solidFill>
                <a:effectLst/>
                <a:uLnTx/>
                <a:uFillTx/>
              </a:rPr>
              <a:t>MailTips </a:t>
            </a:r>
            <a:r>
              <a:rPr lang="en-US" kern="0" dirty="0" smtClean="0">
                <a:solidFill>
                  <a:srgbClr val="373737"/>
                </a:solidFill>
              </a:rPr>
              <a:t>in </a:t>
            </a:r>
            <a:r>
              <a:rPr kumimoji="0" lang="en-US" sz="1800" b="0" i="0" u="none" strike="noStrike" kern="0" cap="none" spc="0" normalizeH="0" baseline="0" noProof="0" dirty="0" smtClean="0">
                <a:ln>
                  <a:noFill/>
                </a:ln>
                <a:solidFill>
                  <a:srgbClr val="373737"/>
                </a:solidFill>
                <a:effectLst/>
                <a:uLnTx/>
                <a:uFillTx/>
              </a:rPr>
              <a:t>Outlook Web</a:t>
            </a:r>
            <a:r>
              <a:rPr kumimoji="0" lang="en-US" sz="1800" b="0" i="0" u="none" strike="noStrike" kern="0" cap="none" spc="0" normalizeH="0" noProof="0" dirty="0" smtClean="0">
                <a:ln>
                  <a:noFill/>
                </a:ln>
                <a:solidFill>
                  <a:srgbClr val="373737"/>
                </a:solidFill>
                <a:effectLst/>
                <a:uLnTx/>
                <a:uFillTx/>
              </a:rPr>
              <a:t> App</a:t>
            </a:r>
            <a:endParaRPr kumimoji="0" lang="en-US" sz="1800" b="0" i="0" u="none" strike="noStrike" kern="0" cap="none" spc="0" normalizeH="0" baseline="0" noProof="0" dirty="0">
              <a:ln>
                <a:noFill/>
              </a:ln>
              <a:solidFill>
                <a:srgbClr val="373737"/>
              </a:solidFill>
              <a:effectLst/>
              <a:uLnTx/>
              <a:uFillTx/>
            </a:endParaRPr>
          </a:p>
        </p:txBody>
      </p:sp>
      <p:cxnSp>
        <p:nvCxnSpPr>
          <p:cNvPr id="12" name="Straight Arrow Connector 11"/>
          <p:cNvCxnSpPr/>
          <p:nvPr/>
        </p:nvCxnSpPr>
        <p:spPr>
          <a:xfrm rot="10800000" flipV="1">
            <a:off x="2209800" y="4938252"/>
            <a:ext cx="914400" cy="533400"/>
          </a:xfrm>
          <a:prstGeom prst="straightConnector1">
            <a:avLst/>
          </a:prstGeom>
          <a:noFill/>
          <a:ln w="25400" cap="flat" cmpd="sng" algn="ctr">
            <a:solidFill>
              <a:srgbClr val="FFC000"/>
            </a:solidFill>
            <a:prstDash val="solid"/>
            <a:headEnd type="triangle" w="med" len="med"/>
            <a:tailEnd type="none" w="med" len="med"/>
          </a:ln>
          <a:effectLst>
            <a:outerShdw blurRad="50800" dist="38100" dir="5400000" algn="t" rotWithShape="0">
              <a:prstClr val="black">
                <a:alpha val="40000"/>
              </a:prstClr>
            </a:outerShdw>
          </a:effectLst>
        </p:spPr>
      </p:cxnSp>
      <p:sp>
        <p:nvSpPr>
          <p:cNvPr id="10" name="Rectangle 9"/>
          <p:cNvSpPr/>
          <p:nvPr/>
        </p:nvSpPr>
        <p:spPr>
          <a:xfrm>
            <a:off x="511188" y="1069210"/>
            <a:ext cx="8116614" cy="867930"/>
          </a:xfrm>
          <a:prstGeom prst="rect">
            <a:avLst/>
          </a:prstGeom>
        </p:spPr>
        <p:txBody>
          <a:bodyPr wrap="square">
            <a:spAutoFit/>
          </a:bodyPr>
          <a:lstStyle/>
          <a:p>
            <a:pPr algn="ctr">
              <a:lnSpc>
                <a:spcPct val="90000"/>
              </a:lnSpc>
              <a:spcBef>
                <a:spcPct val="20000"/>
              </a:spcBef>
              <a:defRPr/>
            </a:pPr>
            <a:r>
              <a:rPr lang="en-US" sz="2800" b="1" dirty="0" smtClean="0">
                <a:gradFill>
                  <a:gsLst>
                    <a:gs pos="0">
                      <a:schemeClr val="tx1">
                        <a:lumMod val="95000"/>
                        <a:lumOff val="5000"/>
                      </a:schemeClr>
                    </a:gs>
                    <a:gs pos="100000">
                      <a:schemeClr val="tx1">
                        <a:lumMod val="65000"/>
                        <a:lumOff val="35000"/>
                      </a:schemeClr>
                    </a:gs>
                  </a:gsLst>
                  <a:lin ang="5400000" scaled="0"/>
                </a:gradFill>
                <a:latin typeface="Segoe"/>
                <a:cs typeface="Segoe UI" pitchFamily="34" charset="0"/>
              </a:rPr>
              <a:t>Help reduce unnecessary and undeliverable </a:t>
            </a:r>
            <a:br>
              <a:rPr lang="en-US" sz="2800" b="1" dirty="0" smtClean="0">
                <a:gradFill>
                  <a:gsLst>
                    <a:gs pos="0">
                      <a:schemeClr val="tx1">
                        <a:lumMod val="95000"/>
                        <a:lumOff val="5000"/>
                      </a:schemeClr>
                    </a:gs>
                    <a:gs pos="100000">
                      <a:schemeClr val="tx1">
                        <a:lumMod val="65000"/>
                        <a:lumOff val="35000"/>
                      </a:schemeClr>
                    </a:gs>
                  </a:gsLst>
                  <a:lin ang="5400000" scaled="0"/>
                </a:gradFill>
                <a:latin typeface="Segoe"/>
                <a:cs typeface="Segoe UI" pitchFamily="34" charset="0"/>
              </a:rPr>
            </a:br>
            <a:r>
              <a:rPr lang="en-US" sz="2800" b="1" dirty="0" smtClean="0">
                <a:gradFill>
                  <a:gsLst>
                    <a:gs pos="0">
                      <a:schemeClr val="tx1">
                        <a:lumMod val="95000"/>
                        <a:lumOff val="5000"/>
                      </a:schemeClr>
                    </a:gs>
                    <a:gs pos="100000">
                      <a:schemeClr val="tx1">
                        <a:lumMod val="65000"/>
                        <a:lumOff val="35000"/>
                      </a:schemeClr>
                    </a:gs>
                  </a:gsLst>
                  <a:lin ang="5400000" scaled="0"/>
                </a:gradFill>
                <a:latin typeface="Segoe"/>
                <a:cs typeface="Segoe UI" pitchFamily="34" charset="0"/>
              </a:rPr>
              <a:t>email through new sender MailTips</a:t>
            </a: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800100" y="5334000"/>
            <a:ext cx="8077200" cy="1066800"/>
          </a:xfrm>
          <a:prstGeom prst="roundRect">
            <a:avLst>
              <a:gd name="adj" fmla="val 16667"/>
            </a:avLst>
          </a:prstGeom>
          <a:gradFill flip="none" rotWithShape="1">
            <a:gsLst>
              <a:gs pos="0">
                <a:schemeClr val="bg1"/>
              </a:gs>
              <a:gs pos="18000">
                <a:schemeClr val="bg1">
                  <a:lumMod val="65000"/>
                  <a:alpha val="38000"/>
                </a:schemeClr>
              </a:gs>
              <a:gs pos="100000">
                <a:schemeClr val="bg1">
                  <a:alpha val="70000"/>
                </a:schemeClr>
              </a:gs>
            </a:gsLst>
            <a:lin ang="5400000" scaled="1"/>
            <a:tileRect/>
          </a:gradFill>
          <a:ln>
            <a:headEnd type="none" w="med" len="med"/>
            <a:tailEnd type="none" w="med" len="med"/>
          </a:ln>
          <a:effectLst>
            <a:outerShdw blurRad="88900" dist="635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lnSpc>
                <a:spcPct val="85000"/>
              </a:lnSpc>
            </a:pPr>
            <a:endParaRPr lang="en-US" dirty="0" smtClean="0">
              <a:gradFill>
                <a:gsLst>
                  <a:gs pos="0">
                    <a:schemeClr val="bg1"/>
                  </a:gs>
                  <a:gs pos="100000">
                    <a:schemeClr val="bg1"/>
                  </a:gs>
                </a:gsLst>
                <a:lin ang="13500000" scaled="1"/>
              </a:gradFill>
              <a:latin typeface="Segoe Semibold" pitchFamily="34" charset="0"/>
            </a:endParaRPr>
          </a:p>
        </p:txBody>
      </p:sp>
      <p:sp>
        <p:nvSpPr>
          <p:cNvPr id="16" name="Rounded Rectangle 15"/>
          <p:cNvSpPr/>
          <p:nvPr/>
        </p:nvSpPr>
        <p:spPr>
          <a:xfrm>
            <a:off x="762000" y="1905000"/>
            <a:ext cx="8077200" cy="1066800"/>
          </a:xfrm>
          <a:prstGeom prst="roundRect">
            <a:avLst>
              <a:gd name="adj" fmla="val 16667"/>
            </a:avLst>
          </a:prstGeom>
          <a:gradFill flip="none" rotWithShape="1">
            <a:gsLst>
              <a:gs pos="0">
                <a:schemeClr val="bg1"/>
              </a:gs>
              <a:gs pos="18000">
                <a:schemeClr val="bg1">
                  <a:lumMod val="65000"/>
                  <a:alpha val="38000"/>
                </a:schemeClr>
              </a:gs>
              <a:gs pos="100000">
                <a:schemeClr val="bg1">
                  <a:alpha val="70000"/>
                </a:schemeClr>
              </a:gs>
            </a:gsLst>
            <a:lin ang="5400000" scaled="1"/>
            <a:tileRect/>
          </a:gradFill>
          <a:ln>
            <a:headEnd type="none" w="med" len="med"/>
            <a:tailEnd type="none" w="med" len="med"/>
          </a:ln>
          <a:effectLst>
            <a:outerShdw blurRad="88900" dist="635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lnSpc>
                <a:spcPct val="85000"/>
              </a:lnSpc>
            </a:pPr>
            <a:endParaRPr lang="en-US" dirty="0" smtClean="0">
              <a:gradFill>
                <a:gsLst>
                  <a:gs pos="0">
                    <a:schemeClr val="bg1"/>
                  </a:gs>
                  <a:gs pos="100000">
                    <a:schemeClr val="bg1"/>
                  </a:gs>
                </a:gsLst>
                <a:lin ang="13500000" scaled="1"/>
              </a:gradFill>
              <a:latin typeface="Segoe Semibold" pitchFamily="34" charset="0"/>
            </a:endParaRPr>
          </a:p>
        </p:txBody>
      </p:sp>
      <p:sp>
        <p:nvSpPr>
          <p:cNvPr id="21" name="Rounded Rectangle 20"/>
          <p:cNvSpPr/>
          <p:nvPr/>
        </p:nvSpPr>
        <p:spPr>
          <a:xfrm>
            <a:off x="762000" y="3352800"/>
            <a:ext cx="8077200" cy="1066800"/>
          </a:xfrm>
          <a:prstGeom prst="roundRect">
            <a:avLst>
              <a:gd name="adj" fmla="val 16667"/>
            </a:avLst>
          </a:prstGeom>
          <a:gradFill flip="none" rotWithShape="1">
            <a:gsLst>
              <a:gs pos="0">
                <a:schemeClr val="bg1"/>
              </a:gs>
              <a:gs pos="18000">
                <a:schemeClr val="bg1">
                  <a:lumMod val="65000"/>
                  <a:alpha val="38000"/>
                </a:schemeClr>
              </a:gs>
              <a:gs pos="100000">
                <a:schemeClr val="bg1">
                  <a:alpha val="70000"/>
                </a:schemeClr>
              </a:gs>
            </a:gsLst>
            <a:lin ang="5400000" scaled="1"/>
            <a:tileRect/>
          </a:gradFill>
          <a:ln>
            <a:headEnd type="none" w="med" len="med"/>
            <a:tailEnd type="none" w="med" len="med"/>
          </a:ln>
          <a:effectLst>
            <a:outerShdw blurRad="88900" dist="635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lnSpc>
                <a:spcPct val="85000"/>
              </a:lnSpc>
            </a:pPr>
            <a:endParaRPr lang="en-US" dirty="0" smtClean="0">
              <a:gradFill>
                <a:gsLst>
                  <a:gs pos="0">
                    <a:schemeClr val="bg1"/>
                  </a:gs>
                  <a:gs pos="100000">
                    <a:schemeClr val="bg1"/>
                  </a:gs>
                </a:gsLst>
                <a:lin ang="13500000" scaled="1"/>
              </a:gradFill>
              <a:latin typeface="Segoe Semibold" pitchFamily="34" charset="0"/>
            </a:endParaRPr>
          </a:p>
        </p:txBody>
      </p:sp>
      <p:sp>
        <p:nvSpPr>
          <p:cNvPr id="22" name="Title 14"/>
          <p:cNvSpPr>
            <a:spLocks noGrp="1"/>
          </p:cNvSpPr>
          <p:nvPr>
            <p:ph type="title"/>
          </p:nvPr>
        </p:nvSpPr>
        <p:spPr/>
        <p:txBody>
          <a:bodyPr/>
          <a:lstStyle/>
          <a:p>
            <a:r>
              <a:rPr dirty="0" smtClean="0"/>
              <a:t>MailTips</a:t>
            </a:r>
            <a:endParaRPr sz="2400" dirty="0" smtClean="0">
              <a:gradFill>
                <a:gsLst>
                  <a:gs pos="0">
                    <a:schemeClr val="accent1"/>
                  </a:gs>
                  <a:gs pos="100000">
                    <a:schemeClr val="accent1"/>
                  </a:gs>
                </a:gsLst>
                <a:lin ang="13500000" scaled="1"/>
              </a:gradFill>
            </a:endParaRPr>
          </a:p>
        </p:txBody>
      </p:sp>
      <p:sp>
        <p:nvSpPr>
          <p:cNvPr id="13" name="Rectangle 12"/>
          <p:cNvSpPr/>
          <p:nvPr/>
        </p:nvSpPr>
        <p:spPr>
          <a:xfrm>
            <a:off x="304800" y="838200"/>
            <a:ext cx="7543800" cy="590931"/>
          </a:xfrm>
          <a:prstGeom prst="rect">
            <a:avLst/>
          </a:prstGeom>
        </p:spPr>
        <p:txBody>
          <a:bodyPr wrap="square">
            <a:spAutoFit/>
          </a:bodyPr>
          <a:lstStyle/>
          <a:p>
            <a:pPr>
              <a:lnSpc>
                <a:spcPct val="90000"/>
              </a:lnSpc>
              <a:spcBef>
                <a:spcPct val="0"/>
              </a:spcBef>
              <a:defRPr/>
            </a:pPr>
            <a:r>
              <a:rPr lang="en-US" sz="3600" spc="-150" dirty="0" smtClean="0">
                <a:ln w="3175">
                  <a:noFill/>
                </a:ln>
                <a:solidFill>
                  <a:schemeClr val="accent1"/>
                </a:solidFill>
                <a:effectLst>
                  <a:outerShdw blurRad="38100" dist="38100" dir="2700000" algn="tl">
                    <a:srgbClr val="000000">
                      <a:alpha val="43137"/>
                    </a:srgbClr>
                  </a:outerShdw>
                </a:effectLst>
                <a:latin typeface="Segoe" pitchFamily="34" charset="0"/>
                <a:cs typeface="Arial" charset="0"/>
              </a:rPr>
              <a:t>Alert users about potential risks </a:t>
            </a:r>
          </a:p>
        </p:txBody>
      </p:sp>
      <p:sp>
        <p:nvSpPr>
          <p:cNvPr id="11" name="Left-Right Arrow 10"/>
          <p:cNvSpPr/>
          <p:nvPr/>
        </p:nvSpPr>
        <p:spPr>
          <a:xfrm>
            <a:off x="7543800" y="152400"/>
            <a:ext cx="1295400" cy="304800"/>
          </a:xfrm>
          <a:prstGeom prst="leftRightArrow">
            <a:avLst>
              <a:gd name="adj1" fmla="val 50000"/>
              <a:gd name="adj2" fmla="val 30303"/>
            </a:avLst>
          </a:prstGeom>
          <a:gradFill flip="none" rotWithShape="1">
            <a:gsLst>
              <a:gs pos="17000">
                <a:srgbClr val="FF0000"/>
              </a:gs>
              <a:gs pos="50000">
                <a:srgbClr val="FFC000">
                  <a:shade val="67500"/>
                  <a:satMod val="115000"/>
                </a:srgbClr>
              </a:gs>
              <a:gs pos="100000">
                <a:srgbClr val="FFC000">
                  <a:shade val="100000"/>
                  <a:satMod val="115000"/>
                </a:srgbClr>
              </a:gs>
            </a:gsLst>
            <a:lin ang="10800000" scaled="1"/>
            <a:tileRect/>
          </a:gradFill>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rot="5400000">
            <a:off x="7696200" y="304800"/>
            <a:ext cx="152400" cy="0"/>
          </a:xfrm>
          <a:prstGeom prst="line">
            <a:avLst/>
          </a:prstGeom>
          <a:ln/>
        </p:spPr>
        <p:style>
          <a:lnRef idx="3">
            <a:schemeClr val="dk1"/>
          </a:lnRef>
          <a:fillRef idx="0">
            <a:schemeClr val="dk1"/>
          </a:fillRef>
          <a:effectRef idx="2">
            <a:schemeClr val="dk1"/>
          </a:effectRef>
          <a:fontRef idx="minor">
            <a:schemeClr val="tx1"/>
          </a:fontRef>
        </p:style>
      </p:cxnSp>
      <p:sp>
        <p:nvSpPr>
          <p:cNvPr id="17" name="Rounded Rectangle 16"/>
          <p:cNvSpPr/>
          <p:nvPr/>
        </p:nvSpPr>
        <p:spPr bwMode="auto">
          <a:xfrm>
            <a:off x="419100" y="5207026"/>
            <a:ext cx="2209800" cy="888974"/>
          </a:xfrm>
          <a:prstGeom prst="roundRect">
            <a:avLst/>
          </a:prstGeom>
          <a:gradFill flip="none" rotWithShape="1">
            <a:gsLst>
              <a:gs pos="0">
                <a:srgbClr val="B64506"/>
              </a:gs>
              <a:gs pos="25000">
                <a:srgbClr val="CB790B"/>
              </a:gs>
              <a:gs pos="80000">
                <a:srgbClr val="FA9B00"/>
              </a:gs>
              <a:gs pos="100000">
                <a:srgbClr val="FFC971"/>
              </a:gs>
            </a:gsLst>
            <a:lin ang="5400000" scaled="1"/>
            <a:tileRect/>
          </a:gradFill>
          <a:ln>
            <a:headEnd type="none" w="med" len="med"/>
            <a:tailEnd type="none" w="med" len="med"/>
          </a:ln>
          <a:effectLst>
            <a:outerShdw blurRad="101600" dist="635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defTabSz="914099" fontAlgn="base">
              <a:lnSpc>
                <a:spcPct val="85000"/>
              </a:lnSpc>
              <a:spcBef>
                <a:spcPct val="0"/>
              </a:spcBef>
              <a:spcAft>
                <a:spcPct val="0"/>
              </a:spcAft>
              <a:defRPr/>
            </a:pPr>
            <a:r>
              <a:rPr lang="en-US" sz="1600" dirty="0" smtClean="0">
                <a:gradFill>
                  <a:gsLst>
                    <a:gs pos="0">
                      <a:schemeClr val="bg1"/>
                    </a:gs>
                    <a:gs pos="100000">
                      <a:schemeClr val="bg1"/>
                    </a:gs>
                  </a:gsLst>
                  <a:lin ang="13500000" scaled="1"/>
                </a:gradFill>
                <a:latin typeface="Segoe" pitchFamily="34" charset="0"/>
              </a:rPr>
              <a:t>Apply multiple alerts</a:t>
            </a:r>
          </a:p>
        </p:txBody>
      </p:sp>
      <p:sp>
        <p:nvSpPr>
          <p:cNvPr id="25" name="Rounded Rectangle 24"/>
          <p:cNvSpPr/>
          <p:nvPr/>
        </p:nvSpPr>
        <p:spPr bwMode="auto">
          <a:xfrm>
            <a:off x="381000" y="3236711"/>
            <a:ext cx="2209800" cy="888974"/>
          </a:xfrm>
          <a:prstGeom prst="roundRect">
            <a:avLst/>
          </a:prstGeom>
          <a:gradFill flip="none" rotWithShape="1">
            <a:gsLst>
              <a:gs pos="0">
                <a:srgbClr val="B64506"/>
              </a:gs>
              <a:gs pos="25000">
                <a:srgbClr val="CB790B"/>
              </a:gs>
              <a:gs pos="80000">
                <a:srgbClr val="FA9B00"/>
              </a:gs>
              <a:gs pos="100000">
                <a:srgbClr val="FFC971"/>
              </a:gs>
            </a:gsLst>
            <a:lin ang="5400000" scaled="1"/>
            <a:tileRect/>
          </a:gradFill>
          <a:ln>
            <a:headEnd type="none" w="med" len="med"/>
            <a:tailEnd type="none" w="med" len="med"/>
          </a:ln>
          <a:effectLst>
            <a:outerShdw blurRad="101600" dist="635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defTabSz="914099" fontAlgn="base">
              <a:lnSpc>
                <a:spcPct val="85000"/>
              </a:lnSpc>
              <a:spcBef>
                <a:spcPct val="0"/>
              </a:spcBef>
              <a:spcAft>
                <a:spcPct val="0"/>
              </a:spcAft>
              <a:defRPr/>
            </a:pPr>
            <a:r>
              <a:rPr lang="en-US" sz="1600" dirty="0" smtClean="0">
                <a:gradFill>
                  <a:gsLst>
                    <a:gs pos="0">
                      <a:schemeClr val="bg1"/>
                    </a:gs>
                    <a:gs pos="100000">
                      <a:schemeClr val="bg1"/>
                    </a:gs>
                  </a:gsLst>
                  <a:lin ang="13500000" scaled="1"/>
                </a:gradFill>
                <a:latin typeface="Segoe" pitchFamily="34" charset="0"/>
              </a:rPr>
              <a:t>Create custom MailTips to prompt policy reminders </a:t>
            </a:r>
          </a:p>
        </p:txBody>
      </p:sp>
      <p:sp>
        <p:nvSpPr>
          <p:cNvPr id="26" name="Rounded Rectangle 25"/>
          <p:cNvSpPr/>
          <p:nvPr/>
        </p:nvSpPr>
        <p:spPr bwMode="auto">
          <a:xfrm>
            <a:off x="381000" y="1826271"/>
            <a:ext cx="2209800" cy="888974"/>
          </a:xfrm>
          <a:prstGeom prst="roundRect">
            <a:avLst/>
          </a:prstGeom>
          <a:gradFill flip="none" rotWithShape="1">
            <a:gsLst>
              <a:gs pos="0">
                <a:srgbClr val="B64506"/>
              </a:gs>
              <a:gs pos="25000">
                <a:srgbClr val="CB790B"/>
              </a:gs>
              <a:gs pos="80000">
                <a:srgbClr val="FA9B00"/>
              </a:gs>
              <a:gs pos="100000">
                <a:srgbClr val="FFC971"/>
              </a:gs>
            </a:gsLst>
            <a:lin ang="5400000" scaled="1"/>
            <a:tileRect/>
          </a:gradFill>
          <a:ln>
            <a:headEnd type="none" w="med" len="med"/>
            <a:tailEnd type="none" w="med" len="med"/>
          </a:ln>
          <a:effectLst>
            <a:outerShdw blurRad="101600" dist="635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defTabSz="914099" fontAlgn="base">
              <a:lnSpc>
                <a:spcPct val="85000"/>
              </a:lnSpc>
              <a:spcBef>
                <a:spcPct val="0"/>
              </a:spcBef>
              <a:spcAft>
                <a:spcPct val="0"/>
              </a:spcAft>
              <a:defRPr/>
            </a:pPr>
            <a:r>
              <a:rPr lang="en-US" sz="1600" dirty="0" smtClean="0">
                <a:gradFill>
                  <a:gsLst>
                    <a:gs pos="0">
                      <a:schemeClr val="bg1"/>
                    </a:gs>
                    <a:gs pos="100000">
                      <a:schemeClr val="bg1"/>
                    </a:gs>
                  </a:gsLst>
                  <a:lin ang="13500000" scaled="1"/>
                </a:gradFill>
                <a:latin typeface="Segoe" pitchFamily="34" charset="0"/>
              </a:rPr>
              <a:t>Protect sensitive data from accidental distribution </a:t>
            </a:r>
          </a:p>
        </p:txBody>
      </p:sp>
      <p:sp>
        <p:nvSpPr>
          <p:cNvPr id="29" name="Rectangle 28"/>
          <p:cNvSpPr/>
          <p:nvPr/>
        </p:nvSpPr>
        <p:spPr bwMode="auto">
          <a:xfrm>
            <a:off x="7772400" y="533400"/>
            <a:ext cx="914400" cy="228600"/>
          </a:xfrm>
          <a:prstGeom prst="rect">
            <a:avLst/>
          </a:prstGeom>
          <a:gradFill flip="none" rotWithShape="1">
            <a:gsLst>
              <a:gs pos="0">
                <a:srgbClr val="B64506"/>
              </a:gs>
              <a:gs pos="25000">
                <a:srgbClr val="CB790B"/>
              </a:gs>
              <a:gs pos="80000">
                <a:srgbClr val="FA9B00"/>
              </a:gs>
              <a:gs pos="100000">
                <a:schemeClr val="accent1">
                  <a:lumMod val="75000"/>
                </a:schemeClr>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85000"/>
              </a:lnSpc>
              <a:spcBef>
                <a:spcPct val="0"/>
              </a:spcBef>
              <a:spcAft>
                <a:spcPct val="0"/>
              </a:spcAft>
            </a:pPr>
            <a:r>
              <a:rPr lang="en-US" sz="1200" dirty="0" smtClean="0">
                <a:solidFill>
                  <a:schemeClr val="tx1"/>
                </a:solidFill>
                <a:latin typeface="Segoe Semibold" pitchFamily="34" charset="0"/>
              </a:rPr>
              <a:t>Alert</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7108" b="45784"/>
          <a:stretch/>
        </p:blipFill>
        <p:spPr>
          <a:xfrm>
            <a:off x="2762810" y="1795791"/>
            <a:ext cx="5867401" cy="1047926"/>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27668" b="38142"/>
          <a:stretch/>
        </p:blipFill>
        <p:spPr>
          <a:xfrm>
            <a:off x="2778051" y="4876800"/>
            <a:ext cx="5852160" cy="1318260"/>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t="34655" b="30689"/>
          <a:stretch/>
        </p:blipFill>
        <p:spPr>
          <a:xfrm>
            <a:off x="2770430" y="3143035"/>
            <a:ext cx="5867401" cy="1076326"/>
          </a:xfrm>
          <a:prstGeom prst="rect">
            <a:avLst/>
          </a:prstGeom>
        </p:spPr>
      </p:pic>
    </p:spTree>
    <p:extLst>
      <p:ext uri="{BB962C8B-B14F-4D97-AF65-F5344CB8AC3E}">
        <p14:creationId xmlns:p14="http://schemas.microsoft.com/office/powerpoint/2010/main" val="3080921305"/>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a:spLocks noChangeArrowheads="1"/>
          </p:cNvSpPr>
          <p:nvPr/>
        </p:nvSpPr>
        <p:spPr bwMode="gray">
          <a:xfrm>
            <a:off x="329184" y="1524000"/>
            <a:ext cx="8438769" cy="5105400"/>
          </a:xfrm>
          <a:prstGeom prst="roundRect">
            <a:avLst>
              <a:gd name="adj" fmla="val 2906"/>
            </a:avLst>
          </a:prstGeom>
          <a:gradFill flip="none" rotWithShape="1">
            <a:gsLst>
              <a:gs pos="0">
                <a:schemeClr val="bg1">
                  <a:lumMod val="85000"/>
                  <a:alpha val="67000"/>
                </a:schemeClr>
              </a:gs>
              <a:gs pos="50000">
                <a:schemeClr val="tx1">
                  <a:lumMod val="20000"/>
                  <a:lumOff val="80000"/>
                  <a:alpha val="41000"/>
                </a:schemeClr>
              </a:gs>
              <a:gs pos="100000">
                <a:schemeClr val="bg1">
                  <a:lumMod val="95000"/>
                  <a:alpha val="60000"/>
                </a:schemeClr>
              </a:gs>
            </a:gsLst>
            <a:lin ang="13500000" scaled="1"/>
            <a:tileRect/>
          </a:gradFill>
          <a:ln>
            <a:solidFill>
              <a:schemeClr val="accent1"/>
            </a:solidFill>
            <a:headEnd type="none" w="med" len="med"/>
            <a:tailEnd type="none" w="med" len="med"/>
          </a:ln>
          <a:effectLst>
            <a:outerShdw blurRad="101600" dist="63500" dir="2700000" algn="tl" rotWithShape="0">
              <a:prstClr val="black">
                <a:alpha val="2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523854" algn="ctr" defTabSz="914099">
              <a:lnSpc>
                <a:spcPct val="85000"/>
              </a:lnSpc>
              <a:spcBef>
                <a:spcPct val="50000"/>
              </a:spcBef>
              <a:buClr>
                <a:srgbClr val="FFC000"/>
              </a:buClr>
              <a:buSzPct val="76000"/>
              <a:defRPr/>
            </a:pPr>
            <a:endParaRPr lang="en-US" sz="2300" dirty="0">
              <a:gradFill>
                <a:gsLst>
                  <a:gs pos="0">
                    <a:schemeClr val="tx1"/>
                  </a:gs>
                  <a:gs pos="50000">
                    <a:schemeClr val="tx1"/>
                  </a:gs>
                </a:gsLst>
                <a:lin ang="5400000" scaled="0"/>
              </a:gradFill>
              <a:latin typeface="Segoe" pitchFamily="34" charset="0"/>
            </a:endParaRPr>
          </a:p>
        </p:txBody>
      </p:sp>
      <p:sp>
        <p:nvSpPr>
          <p:cNvPr id="35" name="Rounded Rectangle 34"/>
          <p:cNvSpPr>
            <a:spLocks noChangeArrowheads="1"/>
          </p:cNvSpPr>
          <p:nvPr/>
        </p:nvSpPr>
        <p:spPr bwMode="gray">
          <a:xfrm>
            <a:off x="503257" y="2687096"/>
            <a:ext cx="8031143" cy="3733800"/>
          </a:xfrm>
          <a:prstGeom prst="roundRect">
            <a:avLst>
              <a:gd name="adj" fmla="val 5187"/>
            </a:avLst>
          </a:prstGeom>
          <a:gradFill flip="none" rotWithShape="1">
            <a:gsLst>
              <a:gs pos="0">
                <a:srgbClr val="B64506"/>
              </a:gs>
              <a:gs pos="25000">
                <a:srgbClr val="CB790B"/>
              </a:gs>
              <a:gs pos="80000">
                <a:srgbClr val="FA9B00"/>
              </a:gs>
              <a:gs pos="100000">
                <a:srgbClr val="FFC971"/>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523854" algn="ctr" defTabSz="914099">
              <a:lnSpc>
                <a:spcPct val="85000"/>
              </a:lnSpc>
              <a:spcBef>
                <a:spcPct val="50000"/>
              </a:spcBef>
              <a:buClr>
                <a:srgbClr val="FFC000"/>
              </a:buClr>
              <a:buSzPct val="76000"/>
              <a:defRPr/>
            </a:pPr>
            <a:endParaRPr lang="en-US" dirty="0">
              <a:gradFill>
                <a:gsLst>
                  <a:gs pos="0">
                    <a:schemeClr val="bg1"/>
                  </a:gs>
                  <a:gs pos="100000">
                    <a:schemeClr val="bg1"/>
                  </a:gs>
                </a:gsLst>
                <a:lin ang="13500000" scaled="1"/>
              </a:gradFill>
              <a:latin typeface="Segoe Semibold" pitchFamily="34" charset="0"/>
            </a:endParaRPr>
          </a:p>
        </p:txBody>
      </p:sp>
      <p:graphicFrame>
        <p:nvGraphicFramePr>
          <p:cNvPr id="29" name="Chart 28"/>
          <p:cNvGraphicFramePr/>
          <p:nvPr>
            <p:extLst>
              <p:ext uri="{D42A27DB-BD31-4B8C-83A1-F6EECF244321}">
                <p14:modId xmlns:p14="http://schemas.microsoft.com/office/powerpoint/2010/main" val="4158828969"/>
              </p:ext>
            </p:extLst>
          </p:nvPr>
        </p:nvGraphicFramePr>
        <p:xfrm>
          <a:off x="2133600" y="3197425"/>
          <a:ext cx="5562600" cy="3528271"/>
        </p:xfrm>
        <a:graphic>
          <a:graphicData uri="http://schemas.openxmlformats.org/drawingml/2006/chart">
            <c:chart xmlns:c="http://schemas.openxmlformats.org/drawingml/2006/chart" xmlns:r="http://schemas.openxmlformats.org/officeDocument/2006/relationships" r:id="rId2"/>
          </a:graphicData>
        </a:graphic>
      </p:graphicFrame>
      <p:sp>
        <p:nvSpPr>
          <p:cNvPr id="14" name="Title 13"/>
          <p:cNvSpPr>
            <a:spLocks noGrp="1"/>
          </p:cNvSpPr>
          <p:nvPr>
            <p:ph type="title"/>
          </p:nvPr>
        </p:nvSpPr>
        <p:spPr>
          <a:xfrm>
            <a:off x="381000" y="230188"/>
            <a:ext cx="8382000" cy="1163395"/>
          </a:xfrm>
        </p:spPr>
        <p:txBody>
          <a:bodyPr/>
          <a:lstStyle/>
          <a:p>
            <a:r>
              <a:rPr lang="en-US" smtClean="0"/>
              <a:t>Outlook 2010 – Performance</a:t>
            </a:r>
            <a:br>
              <a:rPr lang="en-US" smtClean="0"/>
            </a:br>
            <a:r>
              <a:rPr lang="en-US" sz="3600" smtClean="0">
                <a:solidFill>
                  <a:schemeClr val="accent1"/>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Improved Client Performance</a:t>
            </a:r>
            <a:endParaRPr lang="en-US" smtClean="0"/>
          </a:p>
        </p:txBody>
      </p:sp>
      <p:sp>
        <p:nvSpPr>
          <p:cNvPr id="15" name="Content Placeholder 14"/>
          <p:cNvSpPr>
            <a:spLocks noGrp="1"/>
          </p:cNvSpPr>
          <p:nvPr>
            <p:ph sz="quarter" idx="10"/>
          </p:nvPr>
        </p:nvSpPr>
        <p:spPr>
          <a:xfrm>
            <a:off x="457200" y="1752600"/>
            <a:ext cx="7848600" cy="948878"/>
          </a:xfrm>
        </p:spPr>
        <p:txBody>
          <a:bodyPr/>
          <a:lstStyle/>
          <a:p>
            <a:pPr>
              <a:spcBef>
                <a:spcPts val="1000"/>
              </a:spcBef>
              <a:buClr>
                <a:schemeClr val="accent2"/>
              </a:buClr>
              <a:buSzPct val="100000"/>
              <a:buFont typeface="Arial" pitchFamily="34" charset="0"/>
              <a:buChar char="•"/>
            </a:pPr>
            <a:r>
              <a:rPr lang="en-US" sz="2400" smtClean="0"/>
              <a:t>Quickly search multiple stores</a:t>
            </a:r>
          </a:p>
          <a:p>
            <a:pPr>
              <a:spcBef>
                <a:spcPts val="1000"/>
              </a:spcBef>
              <a:buClr>
                <a:schemeClr val="accent2"/>
              </a:buClr>
              <a:buSzPct val="100000"/>
              <a:buFont typeface="Arial" pitchFamily="34" charset="0"/>
              <a:buChar char="•"/>
            </a:pPr>
            <a:r>
              <a:rPr lang="en-US" sz="2400" smtClean="0"/>
              <a:t>More responsive with larger mailboxes</a:t>
            </a:r>
          </a:p>
          <a:p>
            <a:pPr>
              <a:spcBef>
                <a:spcPts val="1000"/>
              </a:spcBef>
              <a:buClr>
                <a:schemeClr val="accent2"/>
              </a:buClr>
              <a:buSzPct val="100000"/>
            </a:pPr>
            <a:endParaRPr lang="en-US" sz="2400" smtClean="0"/>
          </a:p>
        </p:txBody>
      </p:sp>
      <p:pic>
        <p:nvPicPr>
          <p:cNvPr id="13" name="Picture 6" descr="H:\Designer Resources\icons\Windows Vista Illustration Icons\Clock.png"/>
          <p:cNvPicPr>
            <a:picLocks noChangeAspect="1" noChangeArrowheads="1"/>
          </p:cNvPicPr>
          <p:nvPr/>
        </p:nvPicPr>
        <p:blipFill>
          <a:blip r:embed="rId3" cstate="print"/>
          <a:srcRect/>
          <a:stretch>
            <a:fillRect/>
          </a:stretch>
        </p:blipFill>
        <p:spPr bwMode="auto">
          <a:xfrm>
            <a:off x="7696200" y="162448"/>
            <a:ext cx="1066800" cy="1066800"/>
          </a:xfrm>
          <a:prstGeom prst="rect">
            <a:avLst/>
          </a:prstGeom>
          <a:noFill/>
          <a:scene3d>
            <a:camera prst="orthographicFront">
              <a:rot lat="21398780" lon="2095354" rev="21360466"/>
            </a:camera>
            <a:lightRig rig="threePt" dir="t"/>
          </a:scene3d>
        </p:spPr>
      </p:pic>
      <p:sp>
        <p:nvSpPr>
          <p:cNvPr id="26" name="TextBox 25"/>
          <p:cNvSpPr txBox="1"/>
          <p:nvPr/>
        </p:nvSpPr>
        <p:spPr>
          <a:xfrm>
            <a:off x="5257800" y="5199096"/>
            <a:ext cx="1676400" cy="310279"/>
          </a:xfrm>
          <a:prstGeom prst="roundRect">
            <a:avLst/>
          </a:prstGeom>
          <a:gradFill flip="none" rotWithShape="1">
            <a:gsLst>
              <a:gs pos="0">
                <a:schemeClr val="bg1">
                  <a:lumMod val="85000"/>
                  <a:alpha val="67000"/>
                </a:schemeClr>
              </a:gs>
              <a:gs pos="50000">
                <a:schemeClr val="tx1">
                  <a:lumMod val="20000"/>
                  <a:lumOff val="80000"/>
                  <a:alpha val="41000"/>
                </a:schemeClr>
              </a:gs>
              <a:gs pos="100000">
                <a:schemeClr val="bg1">
                  <a:lumMod val="95000"/>
                  <a:alpha val="60000"/>
                </a:schemeClr>
              </a:gs>
            </a:gsLst>
            <a:lin ang="13500000" scaled="1"/>
            <a:tileRect/>
          </a:gradFill>
          <a:ln>
            <a:solidFill>
              <a:schemeClr val="accent1"/>
            </a:solidFill>
            <a:headEnd type="none" w="med" len="med"/>
            <a:tailEnd type="none" w="med" len="med"/>
          </a:ln>
          <a:effectLst>
            <a:outerShdw blurRad="101600" dist="63500" dir="2700000" algn="tl" rotWithShape="0">
              <a:prstClr val="black">
                <a:alpha val="2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indent="-523854" algn="ctr" defTabSz="914099">
              <a:lnSpc>
                <a:spcPct val="85000"/>
              </a:lnSpc>
              <a:spcBef>
                <a:spcPct val="50000"/>
              </a:spcBef>
              <a:buClr>
                <a:srgbClr val="FFC000"/>
              </a:buClr>
              <a:buSzPct val="76000"/>
              <a:defRPr/>
            </a:pPr>
            <a:r>
              <a:rPr lang="en-US" sz="1600" b="1" dirty="0" smtClean="0">
                <a:gradFill>
                  <a:gsLst>
                    <a:gs pos="0">
                      <a:schemeClr val="tx1"/>
                    </a:gs>
                    <a:gs pos="50000">
                      <a:schemeClr val="tx1"/>
                    </a:gs>
                  </a:gsLst>
                  <a:lin ang="5400000" scaled="0"/>
                </a:gradFill>
                <a:latin typeface="Segoe" pitchFamily="34" charset="0"/>
              </a:rPr>
              <a:t>35% faster</a:t>
            </a:r>
          </a:p>
        </p:txBody>
      </p:sp>
      <p:sp>
        <p:nvSpPr>
          <p:cNvPr id="27" name="TextBox 26"/>
          <p:cNvSpPr txBox="1"/>
          <p:nvPr/>
        </p:nvSpPr>
        <p:spPr>
          <a:xfrm>
            <a:off x="665704" y="2819400"/>
            <a:ext cx="7696200" cy="310279"/>
          </a:xfrm>
          <a:prstGeom prst="roundRect">
            <a:avLst/>
          </a:prstGeom>
          <a:gradFill flip="none" rotWithShape="1">
            <a:gsLst>
              <a:gs pos="0">
                <a:schemeClr val="bg1">
                  <a:lumMod val="85000"/>
                  <a:alpha val="67000"/>
                </a:schemeClr>
              </a:gs>
              <a:gs pos="50000">
                <a:schemeClr val="tx1">
                  <a:lumMod val="20000"/>
                  <a:lumOff val="80000"/>
                  <a:alpha val="41000"/>
                </a:schemeClr>
              </a:gs>
              <a:gs pos="100000">
                <a:schemeClr val="bg1">
                  <a:lumMod val="95000"/>
                  <a:alpha val="60000"/>
                </a:schemeClr>
              </a:gs>
            </a:gsLst>
            <a:lin ang="13500000" scaled="1"/>
            <a:tileRect/>
          </a:gradFill>
          <a:ln>
            <a:solidFill>
              <a:schemeClr val="accent1"/>
            </a:solidFill>
            <a:headEnd type="none" w="med" len="med"/>
            <a:tailEnd type="none" w="med" len="med"/>
          </a:ln>
          <a:effectLst>
            <a:outerShdw blurRad="101600" dist="63500" dir="2700000" algn="tl" rotWithShape="0">
              <a:prstClr val="black">
                <a:alpha val="2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indent="-523854" algn="ctr" defTabSz="914099">
              <a:lnSpc>
                <a:spcPct val="85000"/>
              </a:lnSpc>
              <a:spcBef>
                <a:spcPct val="50000"/>
              </a:spcBef>
              <a:buClr>
                <a:srgbClr val="FFC000"/>
              </a:buClr>
              <a:buSzPct val="76000"/>
              <a:defRPr/>
            </a:pPr>
            <a:r>
              <a:rPr lang="en-US" sz="1600" b="1" dirty="0" smtClean="0">
                <a:gradFill>
                  <a:gsLst>
                    <a:gs pos="0">
                      <a:schemeClr val="tx1"/>
                    </a:gs>
                    <a:gs pos="50000">
                      <a:schemeClr val="tx1"/>
                    </a:gs>
                  </a:gsLst>
                  <a:lin ang="5400000" scaled="0"/>
                </a:gradFill>
                <a:latin typeface="Segoe" pitchFamily="34" charset="0"/>
              </a:rPr>
              <a:t>Average time (sec) to complete a set of common email tasks</a:t>
            </a:r>
          </a:p>
        </p:txBody>
      </p:sp>
      <p:sp>
        <p:nvSpPr>
          <p:cNvPr id="28" name="TextBox 27"/>
          <p:cNvSpPr txBox="1"/>
          <p:nvPr/>
        </p:nvSpPr>
        <p:spPr>
          <a:xfrm>
            <a:off x="1600200" y="5201696"/>
            <a:ext cx="1600200" cy="310279"/>
          </a:xfrm>
          <a:prstGeom prst="roundRect">
            <a:avLst/>
          </a:prstGeom>
          <a:gradFill flip="none" rotWithShape="1">
            <a:gsLst>
              <a:gs pos="0">
                <a:schemeClr val="bg1">
                  <a:lumMod val="85000"/>
                  <a:alpha val="67000"/>
                </a:schemeClr>
              </a:gs>
              <a:gs pos="50000">
                <a:schemeClr val="tx1">
                  <a:lumMod val="20000"/>
                  <a:lumOff val="80000"/>
                  <a:alpha val="41000"/>
                </a:schemeClr>
              </a:gs>
              <a:gs pos="100000">
                <a:schemeClr val="bg1">
                  <a:lumMod val="95000"/>
                  <a:alpha val="60000"/>
                </a:schemeClr>
              </a:gs>
            </a:gsLst>
            <a:lin ang="13500000" scaled="1"/>
            <a:tileRect/>
          </a:gradFill>
          <a:ln>
            <a:solidFill>
              <a:schemeClr val="accent1"/>
            </a:solidFill>
            <a:headEnd type="none" w="med" len="med"/>
            <a:tailEnd type="none" w="med" len="med"/>
          </a:ln>
          <a:effectLst>
            <a:outerShdw blurRad="101600" dist="63500" dir="2700000" algn="tl" rotWithShape="0">
              <a:prstClr val="black">
                <a:alpha val="2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indent="-523854" algn="ctr" defTabSz="914099">
              <a:lnSpc>
                <a:spcPct val="85000"/>
              </a:lnSpc>
              <a:spcBef>
                <a:spcPct val="50000"/>
              </a:spcBef>
              <a:buClr>
                <a:srgbClr val="FFC000"/>
              </a:buClr>
              <a:buSzPct val="76000"/>
              <a:defRPr/>
            </a:pPr>
            <a:r>
              <a:rPr lang="en-US" sz="1600" b="1" dirty="0" smtClean="0">
                <a:gradFill>
                  <a:gsLst>
                    <a:gs pos="0">
                      <a:schemeClr val="tx1"/>
                    </a:gs>
                    <a:gs pos="50000">
                      <a:schemeClr val="tx1"/>
                    </a:gs>
                  </a:gsLst>
                  <a:lin ang="5400000" scaled="0"/>
                </a:gradFill>
                <a:latin typeface="Segoe" pitchFamily="34" charset="0"/>
              </a:rPr>
              <a:t>26% faster</a:t>
            </a:r>
          </a:p>
        </p:txBody>
      </p:sp>
    </p:spTree>
    <p:extLst>
      <p:ext uri="{BB962C8B-B14F-4D97-AF65-F5344CB8AC3E}">
        <p14:creationId xmlns:p14="http://schemas.microsoft.com/office/powerpoint/2010/main" val="3295472557"/>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srcRect b="15372"/>
          <a:stretch>
            <a:fillRect/>
          </a:stretch>
        </p:blipFill>
        <p:spPr bwMode="auto">
          <a:xfrm>
            <a:off x="1295400" y="2112245"/>
            <a:ext cx="6553200" cy="4614710"/>
          </a:xfrm>
          <a:prstGeom prst="rect">
            <a:avLst/>
          </a:prstGeom>
          <a:ln>
            <a:solidFill>
              <a:srgbClr val="4D4D4D">
                <a:lumMod val="40000"/>
                <a:lumOff val="60000"/>
              </a:srgbClr>
            </a:solid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Enhance </a:t>
            </a:r>
            <a:r>
              <a:rPr lang="en-US" dirty="0"/>
              <a:t>V</a:t>
            </a:r>
            <a:r>
              <a:rPr lang="en-US" dirty="0" smtClean="0"/>
              <a:t>oicemail</a:t>
            </a:r>
            <a:endParaRPr lang="en-US" dirty="0"/>
          </a:p>
        </p:txBody>
      </p:sp>
      <p:sp>
        <p:nvSpPr>
          <p:cNvPr id="13" name="TextBox 12"/>
          <p:cNvSpPr txBox="1"/>
          <p:nvPr/>
        </p:nvSpPr>
        <p:spPr>
          <a:xfrm>
            <a:off x="4191000" y="3424215"/>
            <a:ext cx="1856874" cy="369332"/>
          </a:xfrm>
          <a:prstGeom prst="rect">
            <a:avLst/>
          </a:prstGeom>
          <a:solidFill>
            <a:srgbClr val="FFFFFF">
              <a:lumMod val="95000"/>
              <a:alpha val="65000"/>
            </a:srgbClr>
          </a:solidFill>
          <a:effectLst>
            <a:outerShdw blurRad="50800" dist="38100" dir="2700000" algn="tl"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373737"/>
                </a:solidFill>
                <a:effectLst/>
                <a:uLnTx/>
                <a:uFillTx/>
              </a:rPr>
              <a:t>Audio playback</a:t>
            </a:r>
            <a:endParaRPr kumimoji="0" lang="en-US" sz="1800" b="0" i="0" u="none" strike="noStrike" kern="0" cap="none" spc="0" normalizeH="0" baseline="0" noProof="0" dirty="0">
              <a:ln>
                <a:noFill/>
              </a:ln>
              <a:solidFill>
                <a:srgbClr val="373737"/>
              </a:solidFill>
              <a:effectLst/>
              <a:uLnTx/>
              <a:uFillTx/>
            </a:endParaRPr>
          </a:p>
        </p:txBody>
      </p:sp>
      <p:cxnSp>
        <p:nvCxnSpPr>
          <p:cNvPr id="14" name="Straight Arrow Connector 13"/>
          <p:cNvCxnSpPr/>
          <p:nvPr/>
        </p:nvCxnSpPr>
        <p:spPr>
          <a:xfrm rot="10800000" flipH="1">
            <a:off x="3483427" y="3598385"/>
            <a:ext cx="696074" cy="342257"/>
          </a:xfrm>
          <a:prstGeom prst="straightConnector1">
            <a:avLst/>
          </a:prstGeom>
          <a:noFill/>
          <a:ln w="25400" cap="flat" cmpd="sng" algn="ctr">
            <a:solidFill>
              <a:srgbClr val="FFC000"/>
            </a:solidFill>
            <a:prstDash val="solid"/>
            <a:headEnd type="triangle" w="med" len="med"/>
            <a:tailEnd type="none" w="med" len="med"/>
          </a:ln>
          <a:effectLst>
            <a:outerShdw blurRad="50800" dist="38100" dir="5400000" algn="t" rotWithShape="0">
              <a:prstClr val="black">
                <a:alpha val="40000"/>
              </a:prstClr>
            </a:outerShdw>
          </a:effectLst>
        </p:spPr>
      </p:cxnSp>
      <p:sp>
        <p:nvSpPr>
          <p:cNvPr id="15" name="TextBox 14"/>
          <p:cNvSpPr txBox="1"/>
          <p:nvPr/>
        </p:nvSpPr>
        <p:spPr>
          <a:xfrm>
            <a:off x="204747" y="5404848"/>
            <a:ext cx="2057400" cy="646331"/>
          </a:xfrm>
          <a:prstGeom prst="rect">
            <a:avLst/>
          </a:prstGeom>
          <a:solidFill>
            <a:srgbClr val="FFFFFF">
              <a:lumMod val="95000"/>
              <a:alpha val="65000"/>
            </a:srgbClr>
          </a:solidFill>
          <a:effectLst>
            <a:outerShdw blurRad="50800" dist="38100" dir="2700000" algn="tl"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373737"/>
                </a:solidFill>
                <a:effectLst/>
                <a:uLnTx/>
                <a:uFillTx/>
              </a:rPr>
              <a:t>Text Preview </a:t>
            </a:r>
            <a:br>
              <a:rPr kumimoji="0" lang="en-US" sz="1800" b="0" i="0" u="none" strike="noStrike" kern="0" cap="none" spc="0" normalizeH="0" baseline="0" noProof="0" dirty="0" smtClean="0">
                <a:ln>
                  <a:noFill/>
                </a:ln>
                <a:solidFill>
                  <a:srgbClr val="373737"/>
                </a:solidFill>
                <a:effectLst/>
                <a:uLnTx/>
                <a:uFillTx/>
              </a:rPr>
            </a:br>
            <a:r>
              <a:rPr kumimoji="0" lang="en-US" sz="1800" b="0" i="0" u="none" strike="noStrike" kern="0" cap="none" spc="0" normalizeH="0" baseline="0" noProof="0" dirty="0" smtClean="0">
                <a:ln>
                  <a:noFill/>
                </a:ln>
                <a:solidFill>
                  <a:srgbClr val="373737"/>
                </a:solidFill>
                <a:effectLst/>
                <a:uLnTx/>
                <a:uFillTx/>
              </a:rPr>
              <a:t>of Voicemail</a:t>
            </a:r>
          </a:p>
        </p:txBody>
      </p:sp>
      <p:cxnSp>
        <p:nvCxnSpPr>
          <p:cNvPr id="16" name="Straight Arrow Connector 15"/>
          <p:cNvCxnSpPr/>
          <p:nvPr/>
        </p:nvCxnSpPr>
        <p:spPr>
          <a:xfrm rot="10800000" flipV="1">
            <a:off x="1231232" y="5105400"/>
            <a:ext cx="445168" cy="227188"/>
          </a:xfrm>
          <a:prstGeom prst="straightConnector1">
            <a:avLst/>
          </a:prstGeom>
          <a:noFill/>
          <a:ln w="25400" cap="flat" cmpd="sng" algn="ctr">
            <a:solidFill>
              <a:srgbClr val="FFC000"/>
            </a:solidFill>
            <a:prstDash val="solid"/>
            <a:headEnd type="triangle" w="med" len="med"/>
            <a:tailEnd type="none" w="med" len="med"/>
          </a:ln>
          <a:effectLst>
            <a:outerShdw blurRad="50800" dist="38100" dir="5400000" algn="t" rotWithShape="0">
              <a:prstClr val="black">
                <a:alpha val="40000"/>
              </a:prstClr>
            </a:outerShdw>
          </a:effectLst>
        </p:spPr>
      </p:cxnSp>
      <p:sp>
        <p:nvSpPr>
          <p:cNvPr id="17" name="TextBox 16"/>
          <p:cNvSpPr txBox="1"/>
          <p:nvPr/>
        </p:nvSpPr>
        <p:spPr>
          <a:xfrm>
            <a:off x="6400800" y="4764323"/>
            <a:ext cx="2286000" cy="646331"/>
          </a:xfrm>
          <a:prstGeom prst="rect">
            <a:avLst/>
          </a:prstGeom>
          <a:solidFill>
            <a:srgbClr val="FFFFFF">
              <a:lumMod val="95000"/>
              <a:alpha val="65000"/>
            </a:srgbClr>
          </a:solidFill>
          <a:effectLst>
            <a:outerShdw blurRad="50800" dist="38100" dir="2700000" algn="tl"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373737"/>
                </a:solidFill>
                <a:effectLst/>
                <a:uLnTx/>
                <a:uFillTx/>
              </a:rPr>
              <a:t>Contextual Contact Actions</a:t>
            </a:r>
            <a:endParaRPr kumimoji="0" lang="en-US" sz="1800" b="0" i="0" u="none" strike="noStrike" kern="0" cap="none" spc="0" normalizeH="0" baseline="0" noProof="0" dirty="0">
              <a:ln>
                <a:noFill/>
              </a:ln>
              <a:solidFill>
                <a:srgbClr val="373737"/>
              </a:solidFill>
              <a:effectLst/>
              <a:uLnTx/>
              <a:uFillTx/>
            </a:endParaRPr>
          </a:p>
        </p:txBody>
      </p:sp>
      <p:cxnSp>
        <p:nvCxnSpPr>
          <p:cNvPr id="18" name="Straight Arrow Connector 17"/>
          <p:cNvCxnSpPr/>
          <p:nvPr/>
        </p:nvCxnSpPr>
        <p:spPr>
          <a:xfrm>
            <a:off x="5698958" y="4724400"/>
            <a:ext cx="674302" cy="141905"/>
          </a:xfrm>
          <a:prstGeom prst="straightConnector1">
            <a:avLst/>
          </a:prstGeom>
          <a:noFill/>
          <a:ln w="25400" cap="flat" cmpd="sng" algn="ctr">
            <a:solidFill>
              <a:srgbClr val="FFC000"/>
            </a:solidFill>
            <a:prstDash val="solid"/>
            <a:headEnd type="triangle" w="med" len="med"/>
            <a:tailEnd type="none" w="med" len="med"/>
          </a:ln>
          <a:effectLst>
            <a:outerShdw blurRad="50800" dist="38100" dir="5400000" algn="t" rotWithShape="0">
              <a:prstClr val="black">
                <a:alpha val="40000"/>
              </a:prstClr>
            </a:outerShdw>
          </a:effectLst>
        </p:spPr>
      </p:cxnSp>
      <p:sp>
        <p:nvSpPr>
          <p:cNvPr id="11" name="Rectangle 10"/>
          <p:cNvSpPr/>
          <p:nvPr/>
        </p:nvSpPr>
        <p:spPr>
          <a:xfrm>
            <a:off x="739877" y="1069210"/>
            <a:ext cx="7650163" cy="867930"/>
          </a:xfrm>
          <a:prstGeom prst="rect">
            <a:avLst/>
          </a:prstGeom>
        </p:spPr>
        <p:txBody>
          <a:bodyPr wrap="square">
            <a:spAutoFit/>
          </a:bodyPr>
          <a:lstStyle/>
          <a:p>
            <a:pPr algn="ctr">
              <a:lnSpc>
                <a:spcPct val="90000"/>
              </a:lnSpc>
              <a:spcBef>
                <a:spcPct val="20000"/>
              </a:spcBef>
              <a:defRPr/>
            </a:pPr>
            <a:r>
              <a:rPr lang="en-US" sz="2800" b="1" dirty="0" smtClean="0">
                <a:gradFill>
                  <a:gsLst>
                    <a:gs pos="0">
                      <a:schemeClr val="tx1">
                        <a:lumMod val="95000"/>
                        <a:lumOff val="5000"/>
                      </a:schemeClr>
                    </a:gs>
                    <a:gs pos="100000">
                      <a:schemeClr val="tx1">
                        <a:lumMod val="65000"/>
                        <a:lumOff val="35000"/>
                      </a:schemeClr>
                    </a:gs>
                  </a:gsLst>
                  <a:lin ang="5400000" scaled="0"/>
                </a:gradFill>
                <a:latin typeface="Segoe"/>
                <a:cs typeface="Segoe UI" pitchFamily="34" charset="0"/>
              </a:rPr>
              <a:t>Quickly triage and take action on messages with Voicemail Preview</a:t>
            </a: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8337550" cy="1523495"/>
          </a:xfrm>
        </p:spPr>
        <p:txBody>
          <a:bodyPr/>
          <a:lstStyle/>
          <a:p>
            <a:r>
              <a:rPr lang="en-US" dirty="0" smtClean="0"/>
              <a:t>Introduction to</a:t>
            </a:r>
            <a:br>
              <a:rPr lang="en-US" dirty="0" smtClean="0"/>
            </a:br>
            <a:r>
              <a:rPr lang="en-US" dirty="0" smtClean="0"/>
              <a:t>Exchange Server 2010</a:t>
            </a:r>
            <a:endParaRPr lang="en-US" dirty="0"/>
          </a:p>
        </p:txBody>
      </p:sp>
      <p:sp>
        <p:nvSpPr>
          <p:cNvPr id="3" name="Subtitle 2"/>
          <p:cNvSpPr>
            <a:spLocks noGrp="1"/>
          </p:cNvSpPr>
          <p:nvPr>
            <p:ph type="subTitle" idx="1"/>
          </p:nvPr>
        </p:nvSpPr>
        <p:spPr/>
        <p:txBody>
          <a:bodyPr/>
          <a:lstStyle/>
          <a:p>
            <a:r>
              <a:rPr lang="en-US" dirty="0" smtClean="0"/>
              <a:t>Bob Hunt</a:t>
            </a:r>
          </a:p>
          <a:p>
            <a:r>
              <a:rPr lang="en-US" dirty="0" smtClean="0"/>
              <a:t>Sr. IT Pro Evangelist</a:t>
            </a:r>
          </a:p>
          <a:p>
            <a:r>
              <a:rPr lang="en-US" dirty="0" smtClean="0"/>
              <a:t>Microsoft Corporation</a:t>
            </a:r>
          </a:p>
          <a:p>
            <a:r>
              <a:rPr lang="en-US" dirty="0" smtClean="0"/>
              <a:t>@</a:t>
            </a:r>
            <a:r>
              <a:rPr lang="en-US" dirty="0" err="1" smtClean="0"/>
              <a:t>bobhms</a:t>
            </a:r>
            <a:endParaRPr lang="en-US" dirty="0" smtClean="0"/>
          </a:p>
          <a:p>
            <a:r>
              <a:rPr lang="en-US" dirty="0" smtClean="0"/>
              <a:t>http://blogs.technet.com/bobh</a:t>
            </a:r>
            <a:endParaRPr lang="en-US" dirty="0"/>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Enhance </a:t>
            </a:r>
            <a:r>
              <a:rPr lang="en-US" dirty="0"/>
              <a:t>V</a:t>
            </a:r>
            <a:r>
              <a:rPr lang="en-US" dirty="0" smtClean="0"/>
              <a:t>oicemail</a:t>
            </a:r>
            <a:endParaRPr lang="en-US" dirty="0"/>
          </a:p>
        </p:txBody>
      </p:sp>
      <p:pic>
        <p:nvPicPr>
          <p:cNvPr id="28" name="Picture 2" descr="C:\Users\ianhamer\Desktop\CAR1.bmp"/>
          <p:cNvPicPr>
            <a:picLocks noChangeAspect="1" noChangeArrowheads="1"/>
          </p:cNvPicPr>
          <p:nvPr/>
        </p:nvPicPr>
        <p:blipFill>
          <a:blip r:embed="rId3" cstate="screen"/>
          <a:srcRect l="590"/>
          <a:stretch>
            <a:fillRect/>
          </a:stretch>
        </p:blipFill>
        <p:spPr bwMode="auto">
          <a:xfrm>
            <a:off x="374407" y="2123245"/>
            <a:ext cx="8370835" cy="3783484"/>
          </a:xfrm>
          <a:prstGeom prst="rect">
            <a:avLst/>
          </a:prstGeom>
          <a:ln>
            <a:solidFill>
              <a:srgbClr val="4D4D4D">
                <a:lumMod val="40000"/>
                <a:lumOff val="60000"/>
              </a:srgbClr>
            </a:solidFill>
          </a:ln>
          <a:effectLst>
            <a:outerShdw blurRad="292100" dist="139700" dir="2700000" algn="tl" rotWithShape="0">
              <a:srgbClr val="333333">
                <a:alpha val="65000"/>
              </a:srgbClr>
            </a:outerShdw>
          </a:effectLst>
        </p:spPr>
      </p:pic>
      <p:sp>
        <p:nvSpPr>
          <p:cNvPr id="29" name="TextBox 28"/>
          <p:cNvSpPr txBox="1"/>
          <p:nvPr/>
        </p:nvSpPr>
        <p:spPr>
          <a:xfrm>
            <a:off x="207252" y="5067766"/>
            <a:ext cx="2133600" cy="646331"/>
          </a:xfrm>
          <a:prstGeom prst="rect">
            <a:avLst/>
          </a:prstGeom>
          <a:solidFill>
            <a:srgbClr val="FFFFFF">
              <a:lumMod val="95000"/>
              <a:alpha val="65000"/>
            </a:srgbClr>
          </a:solidFill>
          <a:effectLst>
            <a:outerShdw blurRad="50800" dist="38100" dir="2700000" algn="tl"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373737"/>
                </a:solidFill>
                <a:effectLst/>
                <a:uLnTx/>
                <a:uFillTx/>
              </a:rPr>
              <a:t>Managing Call Answer Rules</a:t>
            </a:r>
            <a:endParaRPr kumimoji="0" lang="en-US" sz="1800" b="0" i="0" u="none" strike="noStrike" kern="0" cap="none" spc="0" normalizeH="0" baseline="0" noProof="0" dirty="0">
              <a:ln>
                <a:noFill/>
              </a:ln>
              <a:solidFill>
                <a:srgbClr val="373737"/>
              </a:solidFill>
              <a:effectLst/>
              <a:uLnTx/>
              <a:uFillTx/>
            </a:endParaRPr>
          </a:p>
        </p:txBody>
      </p:sp>
      <p:cxnSp>
        <p:nvCxnSpPr>
          <p:cNvPr id="30" name="Straight Arrow Connector 29"/>
          <p:cNvCxnSpPr/>
          <p:nvPr/>
        </p:nvCxnSpPr>
        <p:spPr>
          <a:xfrm rot="10800000" flipV="1">
            <a:off x="1209886" y="4619221"/>
            <a:ext cx="770021" cy="425117"/>
          </a:xfrm>
          <a:prstGeom prst="straightConnector1">
            <a:avLst/>
          </a:prstGeom>
          <a:noFill/>
          <a:ln w="25400" cap="flat" cmpd="sng" algn="ctr">
            <a:solidFill>
              <a:srgbClr val="FFC000"/>
            </a:solidFill>
            <a:prstDash val="solid"/>
            <a:headEnd type="triangle" w="med" len="med"/>
            <a:tailEnd type="none" w="med" len="med"/>
          </a:ln>
          <a:effectLst>
            <a:outerShdw blurRad="50800" dist="38100" dir="5400000" algn="t" rotWithShape="0">
              <a:prstClr val="black">
                <a:alpha val="40000"/>
              </a:prstClr>
            </a:outerShdw>
          </a:effectLst>
        </p:spPr>
      </p:cxnSp>
      <p:pic>
        <p:nvPicPr>
          <p:cNvPr id="31" name="Picture 4" descr="C:\Users\ianhamer\Desktop\CAR2.bmp"/>
          <p:cNvPicPr>
            <a:picLocks noChangeAspect="1" noChangeArrowheads="1"/>
          </p:cNvPicPr>
          <p:nvPr/>
        </p:nvPicPr>
        <p:blipFill>
          <a:blip r:embed="rId4" cstate="screen"/>
          <a:srcRect/>
          <a:stretch>
            <a:fillRect/>
          </a:stretch>
        </p:blipFill>
        <p:spPr bwMode="auto">
          <a:xfrm>
            <a:off x="3988033" y="2759843"/>
            <a:ext cx="4865915" cy="3483643"/>
          </a:xfrm>
          <a:prstGeom prst="rect">
            <a:avLst/>
          </a:prstGeom>
          <a:ln>
            <a:solidFill>
              <a:srgbClr val="4D4D4D">
                <a:lumMod val="40000"/>
                <a:lumOff val="60000"/>
              </a:srgbClr>
            </a:solidFill>
          </a:ln>
          <a:effectLst>
            <a:outerShdw blurRad="292100" dist="139700" dir="2700000" algn="tl" rotWithShape="0">
              <a:srgbClr val="333333">
                <a:alpha val="65000"/>
              </a:srgbClr>
            </a:outerShdw>
          </a:effectLst>
        </p:spPr>
      </p:pic>
      <p:sp>
        <p:nvSpPr>
          <p:cNvPr id="32" name="TextBox 31"/>
          <p:cNvSpPr txBox="1"/>
          <p:nvPr/>
        </p:nvSpPr>
        <p:spPr>
          <a:xfrm>
            <a:off x="6582558" y="4785527"/>
            <a:ext cx="2229854" cy="646331"/>
          </a:xfrm>
          <a:prstGeom prst="rect">
            <a:avLst/>
          </a:prstGeom>
          <a:solidFill>
            <a:srgbClr val="FFFFFF">
              <a:lumMod val="95000"/>
              <a:alpha val="65000"/>
            </a:srgbClr>
          </a:solidFill>
          <a:effectLst>
            <a:outerShdw blurRad="50800" dist="38100" dir="2700000" algn="tl"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373737"/>
                </a:solidFill>
                <a:effectLst/>
                <a:uLnTx/>
                <a:uFillTx/>
              </a:rPr>
              <a:t>Defining a Custom </a:t>
            </a:r>
            <a:br>
              <a:rPr kumimoji="0" lang="en-US" sz="1800" b="0" i="0" u="none" strike="noStrike" kern="0" cap="none" spc="0" normalizeH="0" baseline="0" noProof="0" dirty="0" smtClean="0">
                <a:ln>
                  <a:noFill/>
                </a:ln>
                <a:solidFill>
                  <a:srgbClr val="373737"/>
                </a:solidFill>
                <a:effectLst/>
                <a:uLnTx/>
                <a:uFillTx/>
              </a:rPr>
            </a:br>
            <a:r>
              <a:rPr kumimoji="0" lang="en-US" sz="1800" b="0" i="0" u="none" strike="noStrike" kern="0" cap="none" spc="0" normalizeH="0" baseline="0" noProof="0" dirty="0" smtClean="0">
                <a:ln>
                  <a:noFill/>
                </a:ln>
                <a:solidFill>
                  <a:srgbClr val="373737"/>
                </a:solidFill>
                <a:effectLst/>
                <a:uLnTx/>
                <a:uFillTx/>
              </a:rPr>
              <a:t>Voicemail Menu</a:t>
            </a:r>
            <a:endParaRPr kumimoji="0" lang="en-US" sz="1800" b="0" i="0" u="none" strike="noStrike" kern="0" cap="none" spc="0" normalizeH="0" baseline="0" noProof="0" dirty="0">
              <a:ln>
                <a:noFill/>
              </a:ln>
              <a:solidFill>
                <a:srgbClr val="373737"/>
              </a:solidFill>
              <a:effectLst/>
              <a:uLnTx/>
              <a:uFillTx/>
            </a:endParaRPr>
          </a:p>
        </p:txBody>
      </p:sp>
      <p:cxnSp>
        <p:nvCxnSpPr>
          <p:cNvPr id="33" name="Straight Arrow Connector 32"/>
          <p:cNvCxnSpPr/>
          <p:nvPr/>
        </p:nvCxnSpPr>
        <p:spPr>
          <a:xfrm rot="10800000">
            <a:off x="5852643" y="4782150"/>
            <a:ext cx="697833" cy="288758"/>
          </a:xfrm>
          <a:prstGeom prst="straightConnector1">
            <a:avLst/>
          </a:prstGeom>
          <a:noFill/>
          <a:ln w="25400" cap="flat" cmpd="sng" algn="ctr">
            <a:solidFill>
              <a:srgbClr val="FFC000"/>
            </a:solidFill>
            <a:prstDash val="solid"/>
            <a:headEnd type="none" w="med" len="med"/>
            <a:tailEnd type="triangle" w="med" len="med"/>
          </a:ln>
          <a:effectLst>
            <a:outerShdw blurRad="50800" dist="38100" dir="5400000" algn="t" rotWithShape="0">
              <a:prstClr val="black">
                <a:alpha val="40000"/>
              </a:prstClr>
            </a:outerShdw>
          </a:effectLst>
        </p:spPr>
      </p:cxnSp>
      <p:sp>
        <p:nvSpPr>
          <p:cNvPr id="10" name="Rectangle 9"/>
          <p:cNvSpPr/>
          <p:nvPr/>
        </p:nvSpPr>
        <p:spPr>
          <a:xfrm>
            <a:off x="496440" y="1069210"/>
            <a:ext cx="8116614" cy="867930"/>
          </a:xfrm>
          <a:prstGeom prst="rect">
            <a:avLst/>
          </a:prstGeom>
        </p:spPr>
        <p:txBody>
          <a:bodyPr wrap="square">
            <a:spAutoFit/>
          </a:bodyPr>
          <a:lstStyle/>
          <a:p>
            <a:pPr algn="ctr">
              <a:lnSpc>
                <a:spcPct val="90000"/>
              </a:lnSpc>
              <a:spcBef>
                <a:spcPct val="20000"/>
              </a:spcBef>
              <a:defRPr/>
            </a:pPr>
            <a:r>
              <a:rPr lang="en-US" sz="2800" b="1" dirty="0" smtClean="0">
                <a:gradFill>
                  <a:gsLst>
                    <a:gs pos="0">
                      <a:schemeClr val="tx1">
                        <a:lumMod val="95000"/>
                        <a:lumOff val="5000"/>
                      </a:schemeClr>
                    </a:gs>
                    <a:gs pos="100000">
                      <a:schemeClr val="tx1">
                        <a:lumMod val="65000"/>
                        <a:lumOff val="35000"/>
                      </a:schemeClr>
                    </a:gs>
                  </a:gsLst>
                  <a:lin ang="5400000" scaled="0"/>
                </a:gradFill>
                <a:latin typeface="Segoe"/>
                <a:cs typeface="Segoe UI" pitchFamily="34" charset="0"/>
              </a:rPr>
              <a:t>Create custom voicemail menus and call answer rules to give callers the right priority</a:t>
            </a: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2"/>
          <p:cNvSpPr txBox="1">
            <a:spLocks noChangeArrowheads="1"/>
          </p:cNvSpPr>
          <p:nvPr/>
        </p:nvSpPr>
        <p:spPr bwMode="auto">
          <a:xfrm>
            <a:off x="6098718" y="2816844"/>
            <a:ext cx="2834640" cy="3610633"/>
          </a:xfrm>
          <a:prstGeom prst="roundRect">
            <a:avLst>
              <a:gd name="adj" fmla="val 4303"/>
            </a:avLst>
          </a:prstGeom>
          <a:gradFill flip="none" rotWithShape="1">
            <a:gsLst>
              <a:gs pos="0">
                <a:schemeClr val="tx1">
                  <a:lumMod val="50000"/>
                  <a:lumOff val="50000"/>
                  <a:alpha val="52000"/>
                </a:schemeClr>
              </a:gs>
              <a:gs pos="18000">
                <a:schemeClr val="bg1">
                  <a:lumMod val="50000"/>
                  <a:alpha val="49000"/>
                </a:schemeClr>
              </a:gs>
              <a:gs pos="100000">
                <a:schemeClr val="bg1">
                  <a:lumMod val="85000"/>
                  <a:alpha val="56000"/>
                </a:schemeClr>
              </a:gs>
            </a:gsLst>
            <a:lin ang="5400000" scaled="1"/>
            <a:tileRect/>
          </a:gradFill>
          <a:ln>
            <a:solidFill>
              <a:schemeClr val="accent3"/>
            </a:solidFill>
            <a:headEnd type="none" w="med" len="med"/>
            <a:tailEnd type="none" w="med" len="med"/>
          </a:ln>
          <a:effectLst>
            <a:outerShdw blurRad="889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40" tIns="182880" rIns="91440" bIns="0" numCol="1" rtlCol="0" anchor="t" anchorCtr="0" compatLnSpc="1">
            <a:prstTxWarp prst="textNoShape">
              <a:avLst/>
            </a:prstTxWarp>
            <a:noAutofit/>
          </a:bodyPr>
          <a:lstStyle/>
          <a:p>
            <a:pPr marL="225425" indent="-225425" defTabSz="914363">
              <a:lnSpc>
                <a:spcPct val="85000"/>
              </a:lnSpc>
              <a:spcBef>
                <a:spcPts val="200"/>
              </a:spcBef>
              <a:spcAft>
                <a:spcPts val="600"/>
              </a:spcAft>
              <a:buClr>
                <a:schemeClr val="tx1">
                  <a:lumMod val="75000"/>
                  <a:lumOff val="25000"/>
                </a:schemeClr>
              </a:buClr>
              <a:buSzPct val="150000"/>
              <a:buFont typeface="Arial" pitchFamily="34" charset="0"/>
              <a:buChar char="•"/>
              <a:defRPr/>
            </a:pPr>
            <a:endParaRPr lang="en-US" sz="1600" dirty="0" smtClean="0">
              <a:solidFill>
                <a:schemeClr val="tx1"/>
              </a:solidFill>
              <a:latin typeface="+mj-lt"/>
            </a:endParaRPr>
          </a:p>
        </p:txBody>
      </p:sp>
      <p:sp>
        <p:nvSpPr>
          <p:cNvPr id="37" name="Round Same Side Corner Rectangle 36"/>
          <p:cNvSpPr/>
          <p:nvPr/>
        </p:nvSpPr>
        <p:spPr>
          <a:xfrm>
            <a:off x="6088284" y="2074390"/>
            <a:ext cx="2856104" cy="914400"/>
          </a:xfrm>
          <a:prstGeom prst="round2SameRect">
            <a:avLst/>
          </a:prstGeom>
          <a:gradFill flip="none" rotWithShape="1">
            <a:gsLst>
              <a:gs pos="0">
                <a:schemeClr val="accent3">
                  <a:lumMod val="50000"/>
                </a:schemeClr>
              </a:gs>
              <a:gs pos="25000">
                <a:schemeClr val="accent3">
                  <a:lumMod val="75000"/>
                </a:schemeClr>
              </a:gs>
              <a:gs pos="80000">
                <a:schemeClr val="accent3"/>
              </a:gs>
              <a:gs pos="100000">
                <a:schemeClr val="accent3">
                  <a:lumMod val="60000"/>
                  <a:lumOff val="40000"/>
                  <a:alpha val="69000"/>
                </a:schemeClr>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lnSpc>
                <a:spcPct val="85000"/>
              </a:lnSpc>
            </a:pPr>
            <a:r>
              <a:rPr lang="en-US" sz="2800" dirty="0" smtClean="0">
                <a:gradFill>
                  <a:gsLst>
                    <a:gs pos="0">
                      <a:schemeClr val="bg1"/>
                    </a:gs>
                    <a:gs pos="100000">
                      <a:schemeClr val="bg1"/>
                    </a:gs>
                  </a:gsLst>
                  <a:lin ang="13500000" scaled="1"/>
                </a:gradFill>
                <a:effectLst>
                  <a:outerShdw blurRad="38100" dist="38100" dir="2700000" algn="tl">
                    <a:srgbClr val="000000">
                      <a:alpha val="43137"/>
                    </a:srgbClr>
                  </a:outerShdw>
                </a:effectLst>
                <a:latin typeface="Segoe Semibold" pitchFamily="34" charset="0"/>
              </a:rPr>
              <a:t>Mobile</a:t>
            </a:r>
            <a:r>
              <a:rPr lang="en-US" dirty="0" smtClean="0">
                <a:gradFill>
                  <a:gsLst>
                    <a:gs pos="0">
                      <a:schemeClr val="bg1"/>
                    </a:gs>
                    <a:gs pos="100000">
                      <a:schemeClr val="bg1"/>
                    </a:gs>
                  </a:gsLst>
                  <a:lin ang="13500000" scaled="1"/>
                </a:gradFill>
                <a:latin typeface="Segoe Semibold" pitchFamily="34" charset="0"/>
              </a:rPr>
              <a:t> </a:t>
            </a:r>
          </a:p>
        </p:txBody>
      </p:sp>
      <p:sp>
        <p:nvSpPr>
          <p:cNvPr id="32" name="TextBox 32"/>
          <p:cNvSpPr txBox="1">
            <a:spLocks noChangeArrowheads="1"/>
          </p:cNvSpPr>
          <p:nvPr/>
        </p:nvSpPr>
        <p:spPr bwMode="auto">
          <a:xfrm>
            <a:off x="3134179" y="2788064"/>
            <a:ext cx="2834640" cy="3639413"/>
          </a:xfrm>
          <a:prstGeom prst="roundRect">
            <a:avLst>
              <a:gd name="adj" fmla="val 4838"/>
            </a:avLst>
          </a:prstGeom>
          <a:gradFill flip="none" rotWithShape="1">
            <a:gsLst>
              <a:gs pos="0">
                <a:schemeClr val="tx1">
                  <a:lumMod val="50000"/>
                  <a:lumOff val="50000"/>
                  <a:alpha val="52000"/>
                </a:schemeClr>
              </a:gs>
              <a:gs pos="18000">
                <a:schemeClr val="bg1">
                  <a:lumMod val="50000"/>
                  <a:alpha val="49000"/>
                </a:schemeClr>
              </a:gs>
              <a:gs pos="100000">
                <a:schemeClr val="bg1">
                  <a:lumMod val="85000"/>
                  <a:alpha val="56000"/>
                </a:schemeClr>
              </a:gs>
            </a:gsLst>
            <a:lin ang="5400000" scaled="1"/>
            <a:tileRect/>
          </a:gradFill>
          <a:ln>
            <a:solidFill>
              <a:schemeClr val="accent2"/>
            </a:solidFill>
            <a:headEnd type="none" w="med" len="med"/>
            <a:tailEnd type="none" w="med" len="med"/>
          </a:ln>
          <a:effectLst>
            <a:outerShdw blurRad="889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40" tIns="182880" rIns="91440" bIns="0" numCol="1" rtlCol="0" anchor="t" anchorCtr="0" compatLnSpc="1">
            <a:prstTxWarp prst="textNoShape">
              <a:avLst/>
            </a:prstTxWarp>
            <a:noAutofit/>
          </a:bodyPr>
          <a:lstStyle/>
          <a:p>
            <a:pPr marL="225425" indent="-225425" defTabSz="914363">
              <a:lnSpc>
                <a:spcPct val="85000"/>
              </a:lnSpc>
              <a:spcBef>
                <a:spcPts val="200"/>
              </a:spcBef>
              <a:spcAft>
                <a:spcPts val="600"/>
              </a:spcAft>
              <a:buClr>
                <a:schemeClr val="tx1">
                  <a:lumMod val="75000"/>
                  <a:lumOff val="25000"/>
                </a:schemeClr>
              </a:buClr>
              <a:buSzPct val="150000"/>
              <a:buFont typeface="Arial" pitchFamily="34" charset="0"/>
              <a:buChar char="•"/>
              <a:defRPr/>
            </a:pPr>
            <a:endParaRPr lang="en-US" sz="1600" dirty="0" smtClean="0">
              <a:solidFill>
                <a:schemeClr val="tx1"/>
              </a:solidFill>
              <a:latin typeface="+mj-lt"/>
            </a:endParaRPr>
          </a:p>
        </p:txBody>
      </p:sp>
      <p:sp>
        <p:nvSpPr>
          <p:cNvPr id="33" name="Round Same Side Corner Rectangle 32"/>
          <p:cNvSpPr/>
          <p:nvPr/>
        </p:nvSpPr>
        <p:spPr>
          <a:xfrm>
            <a:off x="3118130" y="2074390"/>
            <a:ext cx="2854407" cy="914400"/>
          </a:xfrm>
          <a:prstGeom prst="round2SameRect">
            <a:avLst/>
          </a:prstGeom>
          <a:gradFill flip="none" rotWithShape="1">
            <a:gsLst>
              <a:gs pos="0">
                <a:srgbClr val="1B396B"/>
              </a:gs>
              <a:gs pos="25000">
                <a:schemeClr val="accent2">
                  <a:lumMod val="75000"/>
                </a:schemeClr>
              </a:gs>
              <a:gs pos="80000">
                <a:schemeClr val="accent2"/>
              </a:gs>
              <a:gs pos="100000">
                <a:srgbClr val="5C9EE6"/>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lnSpc>
                <a:spcPct val="85000"/>
              </a:lnSpc>
            </a:pPr>
            <a:r>
              <a:rPr lang="en-US" sz="2800" dirty="0" smtClean="0">
                <a:gradFill>
                  <a:gsLst>
                    <a:gs pos="0">
                      <a:schemeClr val="bg1"/>
                    </a:gs>
                    <a:gs pos="100000">
                      <a:schemeClr val="bg1"/>
                    </a:gs>
                  </a:gsLst>
                  <a:lin ang="13500000" scaled="1"/>
                </a:gradFill>
                <a:effectLst>
                  <a:outerShdw blurRad="38100" dist="38100" dir="2700000" algn="tl">
                    <a:srgbClr val="000000">
                      <a:alpha val="43137"/>
                    </a:srgbClr>
                  </a:outerShdw>
                </a:effectLst>
                <a:latin typeface="Segoe Semibold" pitchFamily="34" charset="0"/>
              </a:rPr>
              <a:t>Web</a:t>
            </a:r>
            <a:r>
              <a:rPr lang="en-US" dirty="0" smtClean="0">
                <a:gradFill>
                  <a:gsLst>
                    <a:gs pos="0">
                      <a:schemeClr val="bg1"/>
                    </a:gs>
                    <a:gs pos="100000">
                      <a:schemeClr val="bg1"/>
                    </a:gs>
                  </a:gsLst>
                  <a:lin ang="13500000" scaled="1"/>
                </a:gradFill>
                <a:latin typeface="Segoe Semibold" pitchFamily="34" charset="0"/>
              </a:rPr>
              <a:t> </a:t>
            </a:r>
          </a:p>
        </p:txBody>
      </p:sp>
      <p:sp>
        <p:nvSpPr>
          <p:cNvPr id="34" name="TextBox 32"/>
          <p:cNvSpPr txBox="1">
            <a:spLocks noChangeArrowheads="1"/>
          </p:cNvSpPr>
          <p:nvPr/>
        </p:nvSpPr>
        <p:spPr bwMode="auto">
          <a:xfrm>
            <a:off x="165578" y="2788688"/>
            <a:ext cx="2832405" cy="3638789"/>
          </a:xfrm>
          <a:prstGeom prst="roundRect">
            <a:avLst>
              <a:gd name="adj" fmla="val 3983"/>
            </a:avLst>
          </a:prstGeom>
          <a:gradFill flip="none" rotWithShape="1">
            <a:gsLst>
              <a:gs pos="0">
                <a:schemeClr val="tx1">
                  <a:lumMod val="50000"/>
                  <a:lumOff val="50000"/>
                  <a:alpha val="52000"/>
                </a:schemeClr>
              </a:gs>
              <a:gs pos="18000">
                <a:schemeClr val="bg1">
                  <a:lumMod val="50000"/>
                  <a:alpha val="49000"/>
                </a:schemeClr>
              </a:gs>
              <a:gs pos="100000">
                <a:schemeClr val="bg1">
                  <a:lumMod val="85000"/>
                  <a:alpha val="56000"/>
                </a:schemeClr>
              </a:gs>
            </a:gsLst>
            <a:lin ang="5400000" scaled="1"/>
            <a:tileRect/>
          </a:gradFill>
          <a:ln>
            <a:solidFill>
              <a:schemeClr val="accent1"/>
            </a:solidFill>
            <a:headEnd type="none" w="med" len="med"/>
            <a:tailEnd type="none" w="med" len="med"/>
          </a:ln>
          <a:effectLst>
            <a:outerShdw blurRad="889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40" tIns="182880" rIns="91440" bIns="0" numCol="1" rtlCol="0" anchor="t" anchorCtr="0" compatLnSpc="1">
            <a:prstTxWarp prst="textNoShape">
              <a:avLst/>
            </a:prstTxWarp>
            <a:noAutofit/>
          </a:bodyPr>
          <a:lstStyle/>
          <a:p>
            <a:pPr marL="225425" indent="-225425" defTabSz="914363">
              <a:lnSpc>
                <a:spcPct val="85000"/>
              </a:lnSpc>
              <a:spcBef>
                <a:spcPts val="200"/>
              </a:spcBef>
              <a:spcAft>
                <a:spcPts val="600"/>
              </a:spcAft>
              <a:buClr>
                <a:schemeClr val="tx1">
                  <a:lumMod val="75000"/>
                  <a:lumOff val="25000"/>
                </a:schemeClr>
              </a:buClr>
              <a:buSzPct val="150000"/>
              <a:defRPr/>
            </a:pPr>
            <a:endParaRPr lang="en-US" sz="1600" dirty="0" smtClean="0">
              <a:solidFill>
                <a:schemeClr val="tx1"/>
              </a:solidFill>
              <a:latin typeface="+mj-lt"/>
            </a:endParaRPr>
          </a:p>
        </p:txBody>
      </p:sp>
      <p:sp>
        <p:nvSpPr>
          <p:cNvPr id="2" name="Title 1"/>
          <p:cNvSpPr>
            <a:spLocks noGrp="1"/>
          </p:cNvSpPr>
          <p:nvPr>
            <p:ph type="title"/>
          </p:nvPr>
        </p:nvSpPr>
        <p:spPr/>
        <p:txBody>
          <a:bodyPr/>
          <a:lstStyle/>
          <a:p>
            <a:r>
              <a:rPr lang="en-US" dirty="0"/>
              <a:t>Collaborate Effectively</a:t>
            </a:r>
          </a:p>
        </p:txBody>
      </p:sp>
      <p:sp>
        <p:nvSpPr>
          <p:cNvPr id="3" name="Rectangle 2"/>
          <p:cNvSpPr/>
          <p:nvPr/>
        </p:nvSpPr>
        <p:spPr>
          <a:xfrm>
            <a:off x="152400" y="1058644"/>
            <a:ext cx="8686800" cy="867930"/>
          </a:xfrm>
          <a:prstGeom prst="rect">
            <a:avLst/>
          </a:prstGeom>
        </p:spPr>
        <p:txBody>
          <a:bodyPr wrap="square">
            <a:spAutoFit/>
          </a:bodyPr>
          <a:lstStyle/>
          <a:p>
            <a:pPr algn="ctr">
              <a:lnSpc>
                <a:spcPct val="90000"/>
              </a:lnSpc>
              <a:spcBef>
                <a:spcPct val="20000"/>
              </a:spcBef>
              <a:defRPr/>
            </a:pPr>
            <a:r>
              <a:rPr lang="en-US" sz="2800" b="1" dirty="0" smtClean="0">
                <a:gradFill>
                  <a:gsLst>
                    <a:gs pos="0">
                      <a:schemeClr val="tx1">
                        <a:lumMod val="95000"/>
                        <a:lumOff val="5000"/>
                      </a:schemeClr>
                    </a:gs>
                    <a:gs pos="100000">
                      <a:schemeClr val="tx1">
                        <a:lumMod val="65000"/>
                        <a:lumOff val="35000"/>
                      </a:schemeClr>
                    </a:gs>
                  </a:gsLst>
                  <a:lin ang="5400000" scaled="0"/>
                </a:gradFill>
                <a:latin typeface="Segoe"/>
                <a:cs typeface="Segoe UI" pitchFamily="34" charset="0"/>
              </a:rPr>
              <a:t>A familiar and rich Outlook experience across clients, devices, and platforms</a:t>
            </a:r>
          </a:p>
        </p:txBody>
      </p:sp>
      <p:pic>
        <p:nvPicPr>
          <p:cNvPr id="69" name="Picture 7" descr="\\eventsql\dvd\Online_ART\DVD_ART34\Logos\Internet Explorer 7\IE Internet Explorer 7 logo bug.png"/>
          <p:cNvPicPr>
            <a:picLocks noChangeAspect="1" noChangeArrowheads="1"/>
          </p:cNvPicPr>
          <p:nvPr/>
        </p:nvPicPr>
        <p:blipFill>
          <a:blip r:embed="rId3" cstate="screen"/>
          <a:srcRect/>
          <a:stretch>
            <a:fillRect/>
          </a:stretch>
        </p:blipFill>
        <p:spPr bwMode="auto">
          <a:xfrm>
            <a:off x="3239203" y="4243556"/>
            <a:ext cx="914400" cy="879398"/>
          </a:xfrm>
          <a:prstGeom prst="rect">
            <a:avLst/>
          </a:prstGeom>
          <a:noFill/>
        </p:spPr>
      </p:pic>
      <p:pic>
        <p:nvPicPr>
          <p:cNvPr id="70" name="Picture 7" descr="\\eventsql\dvd\Online_ART\DVD_ART34\Logos\Microsoft Office 2007 - all products\Outlook 2007\Office Outlook 2007 logo rev.png"/>
          <p:cNvPicPr>
            <a:picLocks noChangeAspect="1" noChangeArrowheads="1"/>
          </p:cNvPicPr>
          <p:nvPr/>
        </p:nvPicPr>
        <p:blipFill>
          <a:blip r:embed="rId4" cstate="screen"/>
          <a:srcRect/>
          <a:stretch>
            <a:fillRect/>
          </a:stretch>
        </p:blipFill>
        <p:spPr bwMode="auto">
          <a:xfrm>
            <a:off x="304300" y="4267200"/>
            <a:ext cx="2560320" cy="422351"/>
          </a:xfrm>
          <a:prstGeom prst="rect">
            <a:avLst/>
          </a:prstGeom>
          <a:noFill/>
        </p:spPr>
      </p:pic>
      <p:pic>
        <p:nvPicPr>
          <p:cNvPr id="71" name="Picture 8" descr="\\eventsql\dvd\Online_ART\DVD_ART34\Logos\Microsoft Office for Mac - all products\Office 2008 for MAC\Entourage 2008 for Mac\Entourage Mac 2008 logo r.png"/>
          <p:cNvPicPr>
            <a:picLocks noChangeAspect="1" noChangeArrowheads="1"/>
          </p:cNvPicPr>
          <p:nvPr/>
        </p:nvPicPr>
        <p:blipFill>
          <a:blip r:embed="rId5" cstate="screen"/>
          <a:srcRect/>
          <a:stretch>
            <a:fillRect/>
          </a:stretch>
        </p:blipFill>
        <p:spPr bwMode="auto">
          <a:xfrm>
            <a:off x="258580" y="5273153"/>
            <a:ext cx="2651760" cy="365647"/>
          </a:xfrm>
          <a:prstGeom prst="rect">
            <a:avLst/>
          </a:prstGeom>
          <a:noFill/>
        </p:spPr>
      </p:pic>
      <p:pic>
        <p:nvPicPr>
          <p:cNvPr id="87" name="Picture 4" descr="http://www.mozilla.com/img/press/firefox-logo.png"/>
          <p:cNvPicPr>
            <a:picLocks noChangeAspect="1" noChangeArrowheads="1"/>
          </p:cNvPicPr>
          <p:nvPr/>
        </p:nvPicPr>
        <p:blipFill>
          <a:blip r:embed="rId6" cstate="screen"/>
          <a:srcRect l="14130" t="13098" r="12826" b="14511"/>
          <a:stretch>
            <a:fillRect/>
          </a:stretch>
        </p:blipFill>
        <p:spPr bwMode="auto">
          <a:xfrm>
            <a:off x="4078697" y="4879391"/>
            <a:ext cx="890546" cy="882594"/>
          </a:xfrm>
          <a:prstGeom prst="rect">
            <a:avLst/>
          </a:prstGeom>
          <a:noFill/>
        </p:spPr>
      </p:pic>
      <p:pic>
        <p:nvPicPr>
          <p:cNvPr id="88" name="Picture 6" descr="http://blog.tice.de/a_icons/icons/512%20Safari%20Leopard.png"/>
          <p:cNvPicPr>
            <a:picLocks noChangeAspect="1" noChangeArrowheads="1"/>
          </p:cNvPicPr>
          <p:nvPr/>
        </p:nvPicPr>
        <p:blipFill>
          <a:blip r:embed="rId7" cstate="screen"/>
          <a:srcRect/>
          <a:stretch>
            <a:fillRect/>
          </a:stretch>
        </p:blipFill>
        <p:spPr bwMode="auto">
          <a:xfrm>
            <a:off x="4897352" y="4181189"/>
            <a:ext cx="950976" cy="950976"/>
          </a:xfrm>
          <a:prstGeom prst="rect">
            <a:avLst/>
          </a:prstGeom>
          <a:noFill/>
        </p:spPr>
      </p:pic>
      <p:pic>
        <p:nvPicPr>
          <p:cNvPr id="89" name="Picture 2" descr="https://mediabank.partners.extranet.microsoft.com/transfer/radA4E5F/0/Outlook2010_bL_r.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304300" y="3300345"/>
            <a:ext cx="2560320" cy="581891"/>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3186706" y="3340900"/>
            <a:ext cx="2743200" cy="50078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Round Same Side Corner Rectangle 35"/>
          <p:cNvSpPr/>
          <p:nvPr/>
        </p:nvSpPr>
        <p:spPr>
          <a:xfrm>
            <a:off x="161980" y="2074390"/>
            <a:ext cx="2835864" cy="914400"/>
          </a:xfrm>
          <a:prstGeom prst="round2SameRect">
            <a:avLst/>
          </a:prstGeom>
          <a:gradFill flip="none" rotWithShape="1">
            <a:gsLst>
              <a:gs pos="0">
                <a:srgbClr val="B64506"/>
              </a:gs>
              <a:gs pos="25000">
                <a:srgbClr val="CB790B"/>
              </a:gs>
              <a:gs pos="80000">
                <a:srgbClr val="FA9B00"/>
              </a:gs>
              <a:gs pos="100000">
                <a:srgbClr val="FFC971"/>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lnSpc>
                <a:spcPct val="85000"/>
              </a:lnSpc>
              <a:defRPr/>
            </a:pPr>
            <a:r>
              <a:rPr lang="en-US" sz="2800" dirty="0" smtClean="0">
                <a:gradFill>
                  <a:gsLst>
                    <a:gs pos="0">
                      <a:schemeClr val="bg1"/>
                    </a:gs>
                    <a:gs pos="100000">
                      <a:schemeClr val="bg1"/>
                    </a:gs>
                  </a:gsLst>
                  <a:lin ang="13500000" scaled="1"/>
                </a:gradFill>
                <a:effectLst>
                  <a:outerShdw blurRad="38100" dist="38100" dir="2700000" algn="tl">
                    <a:srgbClr val="000000">
                      <a:alpha val="43137"/>
                    </a:srgbClr>
                  </a:outerShdw>
                </a:effectLst>
                <a:latin typeface="Segoe Semibold" pitchFamily="34" charset="0"/>
              </a:rPr>
              <a:t>Desktop</a:t>
            </a:r>
          </a:p>
        </p:txBody>
      </p:sp>
      <p:pic>
        <p:nvPicPr>
          <p:cNvPr id="26626" name="Picture 2" descr="https://mediabank.partners.extranet.microsoft.com/transfer/rad80DE4/0/ofc-OtlkMob_rgb_r.png"/>
          <p:cNvPicPr>
            <a:picLocks noChangeAspect="1" noChangeArrowheads="1"/>
          </p:cNvPicPr>
          <p:nvPr/>
        </p:nvPicPr>
        <p:blipFill>
          <a:blip r:embed="rId10"/>
          <a:srcRect/>
          <a:stretch>
            <a:fillRect/>
          </a:stretch>
        </p:blipFill>
        <p:spPr bwMode="auto">
          <a:xfrm>
            <a:off x="6127855" y="3220181"/>
            <a:ext cx="2743200" cy="742219"/>
          </a:xfrm>
          <a:prstGeom prst="rect">
            <a:avLst/>
          </a:prstGeom>
          <a:noFill/>
        </p:spPr>
      </p:pic>
      <p:pic>
        <p:nvPicPr>
          <p:cNvPr id="44" name="Picture 6" descr="https://mediabank.partners.extranet.microsoft.com/transfer/rad80DE4/2/WPhone_h_cL_r.png"/>
          <p:cNvPicPr>
            <a:picLocks noChangeAspect="1" noChangeArrowheads="1"/>
          </p:cNvPicPr>
          <p:nvPr/>
        </p:nvPicPr>
        <p:blipFill>
          <a:blip r:embed="rId11"/>
          <a:srcRect/>
          <a:stretch>
            <a:fillRect/>
          </a:stretch>
        </p:blipFill>
        <p:spPr bwMode="auto">
          <a:xfrm>
            <a:off x="6127855" y="4393850"/>
            <a:ext cx="2743200" cy="406750"/>
          </a:xfrm>
          <a:prstGeom prst="rect">
            <a:avLst/>
          </a:prstGeom>
          <a:noFill/>
        </p:spPr>
      </p:pic>
      <p:grpSp>
        <p:nvGrpSpPr>
          <p:cNvPr id="21" name="Group 20"/>
          <p:cNvGrpSpPr/>
          <p:nvPr/>
        </p:nvGrpSpPr>
        <p:grpSpPr>
          <a:xfrm>
            <a:off x="6248400" y="5105400"/>
            <a:ext cx="2590800" cy="863912"/>
            <a:chOff x="6248400" y="5105400"/>
            <a:chExt cx="2590800" cy="863912"/>
          </a:xfrm>
        </p:grpSpPr>
        <p:pic>
          <p:nvPicPr>
            <p:cNvPr id="26628" name="Picture 4" descr="https://mediabank.partners.extranet.microsoft.com/transfer/rad80DE4/1/Exch-ActSync_bL_r.png"/>
            <p:cNvPicPr>
              <a:picLocks noChangeAspect="1" noChangeArrowheads="1"/>
            </p:cNvPicPr>
            <p:nvPr/>
          </p:nvPicPr>
          <p:blipFill>
            <a:blip r:embed="rId12"/>
            <a:srcRect/>
            <a:stretch>
              <a:fillRect/>
            </a:stretch>
          </p:blipFill>
          <p:spPr bwMode="auto">
            <a:xfrm>
              <a:off x="7010400" y="5105400"/>
              <a:ext cx="1828800" cy="863912"/>
            </a:xfrm>
            <a:prstGeom prst="rect">
              <a:avLst/>
            </a:prstGeom>
            <a:noFill/>
          </p:spPr>
        </p:pic>
        <p:pic>
          <p:nvPicPr>
            <p:cNvPr id="20" name="Picture 8" descr="C:\Users\Public\Documents\Mobile\Partner\Logo Program\ninjaStar.jpg"/>
            <p:cNvPicPr>
              <a:picLocks noChangeAspect="1" noChangeArrowheads="1"/>
            </p:cNvPicPr>
            <p:nvPr/>
          </p:nvPicPr>
          <p:blipFill>
            <a:blip r:embed="rId13" cstate="print"/>
            <a:srcRect/>
            <a:stretch>
              <a:fillRect/>
            </a:stretch>
          </p:blipFill>
          <p:spPr bwMode="auto">
            <a:xfrm>
              <a:off x="6248400" y="5204458"/>
              <a:ext cx="685801" cy="6657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Tree>
    <p:extLst>
      <p:ext uri="{BB962C8B-B14F-4D97-AF65-F5344CB8AC3E}">
        <p14:creationId xmlns:p14="http://schemas.microsoft.com/office/powerpoint/2010/main" val="3874022024"/>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371884" y="2852055"/>
            <a:ext cx="8527313" cy="3875315"/>
          </a:xfrm>
          <a:prstGeom prst="roundRect">
            <a:avLst>
              <a:gd name="adj" fmla="val 1953"/>
            </a:avLst>
          </a:prstGeom>
          <a:gradFill flip="none" rotWithShape="1">
            <a:gsLst>
              <a:gs pos="0">
                <a:schemeClr val="bg1">
                  <a:lumMod val="85000"/>
                  <a:alpha val="67000"/>
                </a:schemeClr>
              </a:gs>
              <a:gs pos="50000">
                <a:schemeClr val="tx1">
                  <a:lumMod val="20000"/>
                  <a:lumOff val="80000"/>
                  <a:alpha val="41000"/>
                </a:schemeClr>
              </a:gs>
              <a:gs pos="100000">
                <a:schemeClr val="bg1">
                  <a:lumMod val="95000"/>
                  <a:alpha val="60000"/>
                </a:schemeClr>
              </a:gs>
            </a:gsLst>
            <a:lin ang="13500000" scaled="1"/>
            <a:tileRect/>
          </a:gradFill>
          <a:ln>
            <a:solidFill>
              <a:schemeClr val="accent1"/>
            </a:solidFill>
            <a:headEnd type="none" w="med" len="med"/>
            <a:tailEnd type="none" w="med" len="med"/>
          </a:ln>
          <a:effectLst>
            <a:outerShdw blurRad="101600" dist="63500" dir="2700000" algn="tl" rotWithShape="0">
              <a:prstClr val="black">
                <a:alpha val="2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defRPr/>
            </a:pPr>
            <a:endParaRPr lang="en-US" sz="2300" dirty="0" smtClean="0">
              <a:gradFill>
                <a:gsLst>
                  <a:gs pos="0">
                    <a:schemeClr val="tx1"/>
                  </a:gs>
                  <a:gs pos="50000">
                    <a:schemeClr val="tx1"/>
                  </a:gs>
                </a:gsLst>
                <a:lin ang="5400000" scaled="0"/>
              </a:gradFill>
              <a:latin typeface="Segoe" pitchFamily="34" charset="0"/>
            </a:endParaRPr>
          </a:p>
        </p:txBody>
      </p:sp>
      <p:sp>
        <p:nvSpPr>
          <p:cNvPr id="2" name="Title 1"/>
          <p:cNvSpPr>
            <a:spLocks noGrp="1"/>
          </p:cNvSpPr>
          <p:nvPr>
            <p:ph type="title"/>
          </p:nvPr>
        </p:nvSpPr>
        <p:spPr/>
        <p:txBody>
          <a:bodyPr/>
          <a:lstStyle/>
          <a:p>
            <a:r>
              <a:rPr lang="en-US" dirty="0"/>
              <a:t>Conversation View</a:t>
            </a:r>
          </a:p>
        </p:txBody>
      </p:sp>
      <p:sp>
        <p:nvSpPr>
          <p:cNvPr id="3" name="Content Placeholder 2"/>
          <p:cNvSpPr>
            <a:spLocks noGrp="1"/>
          </p:cNvSpPr>
          <p:nvPr>
            <p:ph sz="half" idx="1"/>
          </p:nvPr>
        </p:nvSpPr>
        <p:spPr>
          <a:xfrm>
            <a:off x="470686" y="989109"/>
            <a:ext cx="8045517" cy="1754326"/>
          </a:xfrm>
        </p:spPr>
        <p:txBody>
          <a:bodyPr numCol="2"/>
          <a:lstStyle/>
          <a:p>
            <a:pPr marL="231775" indent="-231775"/>
            <a:r>
              <a:rPr lang="en-US" sz="2000" dirty="0" smtClean="0"/>
              <a:t>View conversations in context</a:t>
            </a:r>
          </a:p>
          <a:p>
            <a:pPr lvl="1">
              <a:lnSpc>
                <a:spcPct val="100000"/>
              </a:lnSpc>
              <a:buSzPct val="130000"/>
            </a:pPr>
            <a:r>
              <a:rPr lang="en-US" sz="2000" dirty="0" smtClean="0"/>
              <a:t>All messages</a:t>
            </a:r>
          </a:p>
          <a:p>
            <a:pPr lvl="1">
              <a:lnSpc>
                <a:spcPct val="100000"/>
              </a:lnSpc>
              <a:buSzPct val="130000"/>
            </a:pPr>
            <a:r>
              <a:rPr lang="en-US" sz="2000" dirty="0" smtClean="0"/>
              <a:t>All folders</a:t>
            </a:r>
          </a:p>
          <a:p>
            <a:pPr lvl="1">
              <a:lnSpc>
                <a:spcPct val="100000"/>
              </a:lnSpc>
              <a:buSzPct val="130000"/>
            </a:pPr>
            <a:r>
              <a:rPr lang="en-US" sz="2000" dirty="0" smtClean="0"/>
              <a:t>Forks</a:t>
            </a:r>
          </a:p>
          <a:p>
            <a:pPr lvl="1">
              <a:lnSpc>
                <a:spcPct val="100000"/>
              </a:lnSpc>
              <a:buSzPct val="130000"/>
            </a:pPr>
            <a:r>
              <a:rPr lang="en-US" sz="2000" dirty="0" smtClean="0"/>
              <a:t>Hide repeated information</a:t>
            </a:r>
          </a:p>
          <a:p>
            <a:r>
              <a:rPr lang="en-US" sz="2000" dirty="0" smtClean="0"/>
              <a:t>Take action on conversations</a:t>
            </a:r>
          </a:p>
          <a:p>
            <a:pPr lvl="1">
              <a:lnSpc>
                <a:spcPct val="100000"/>
              </a:lnSpc>
              <a:buSzPct val="130000"/>
            </a:pPr>
            <a:r>
              <a:rPr lang="en-US" sz="2000" dirty="0" smtClean="0"/>
              <a:t>Ignore</a:t>
            </a:r>
          </a:p>
          <a:p>
            <a:pPr lvl="1">
              <a:lnSpc>
                <a:spcPct val="100000"/>
              </a:lnSpc>
              <a:buSzPct val="130000"/>
            </a:pPr>
            <a:r>
              <a:rPr lang="en-US" sz="2000" dirty="0" smtClean="0"/>
              <a:t>Categorize</a:t>
            </a:r>
          </a:p>
          <a:p>
            <a:endParaRPr lang="en-US" sz="2000" dirty="0"/>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87" t="13349" r="1518" b="4952"/>
          <a:stretch/>
        </p:blipFill>
        <p:spPr bwMode="auto">
          <a:xfrm>
            <a:off x="1854240" y="3124197"/>
            <a:ext cx="5562600" cy="3331029"/>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658036683"/>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bwMode="auto">
          <a:xfrm>
            <a:off x="270891" y="2000590"/>
            <a:ext cx="8522208" cy="4638675"/>
          </a:xfrm>
          <a:prstGeom prst="roundRect">
            <a:avLst>
              <a:gd name="adj" fmla="val 1953"/>
            </a:avLst>
          </a:prstGeom>
          <a:gradFill flip="none" rotWithShape="1">
            <a:gsLst>
              <a:gs pos="0">
                <a:schemeClr val="bg1">
                  <a:lumMod val="85000"/>
                  <a:alpha val="67000"/>
                </a:schemeClr>
              </a:gs>
              <a:gs pos="50000">
                <a:schemeClr val="tx1">
                  <a:lumMod val="20000"/>
                  <a:lumOff val="80000"/>
                  <a:alpha val="41000"/>
                </a:schemeClr>
              </a:gs>
              <a:gs pos="100000">
                <a:schemeClr val="bg1">
                  <a:lumMod val="95000"/>
                  <a:alpha val="60000"/>
                </a:schemeClr>
              </a:gs>
            </a:gsLst>
            <a:lin ang="13500000" scaled="1"/>
            <a:tileRect/>
          </a:gradFill>
          <a:ln>
            <a:solidFill>
              <a:schemeClr val="accent1"/>
            </a:solidFill>
            <a:headEnd type="none" w="med" len="med"/>
            <a:tailEnd type="none" w="med" len="med"/>
          </a:ln>
          <a:effectLst>
            <a:outerShdw blurRad="101600" dist="63500" dir="2700000" algn="tl" rotWithShape="0">
              <a:prstClr val="black">
                <a:alpha val="2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defRPr/>
            </a:pPr>
            <a:endParaRPr lang="en-US" sz="2300" dirty="0" smtClean="0">
              <a:gradFill>
                <a:gsLst>
                  <a:gs pos="0">
                    <a:schemeClr val="tx1"/>
                  </a:gs>
                  <a:gs pos="50000">
                    <a:schemeClr val="tx1"/>
                  </a:gs>
                </a:gsLst>
                <a:lin ang="5400000" scaled="0"/>
              </a:gradFill>
              <a:latin typeface="Segoe" pitchFamily="34" charset="0"/>
            </a:endParaRPr>
          </a:p>
        </p:txBody>
      </p:sp>
      <p:sp>
        <p:nvSpPr>
          <p:cNvPr id="3" name="Content Placeholder 2"/>
          <p:cNvSpPr>
            <a:spLocks noGrp="1"/>
          </p:cNvSpPr>
          <p:nvPr>
            <p:ph sz="half" idx="1"/>
          </p:nvPr>
        </p:nvSpPr>
        <p:spPr>
          <a:xfrm>
            <a:off x="475611" y="1020769"/>
            <a:ext cx="8762999" cy="466724"/>
          </a:xfrm>
          <a:prstGeom prst="rect">
            <a:avLst/>
          </a:prstGeom>
        </p:spPr>
        <p:txBody>
          <a:bodyPr numCol="2">
            <a:noAutofit/>
          </a:bodyPr>
          <a:lstStyle/>
          <a:p>
            <a:r>
              <a:rPr lang="en-US" sz="2000" dirty="0" smtClean="0"/>
              <a:t>View conversations in context</a:t>
            </a:r>
          </a:p>
          <a:p>
            <a:r>
              <a:rPr lang="en-US" sz="2000" dirty="0" smtClean="0"/>
              <a:t>Hide </a:t>
            </a:r>
            <a:r>
              <a:rPr lang="en-US" sz="2000" dirty="0"/>
              <a:t>repeated </a:t>
            </a:r>
            <a:r>
              <a:rPr lang="en-US" sz="2000" dirty="0" smtClean="0"/>
              <a:t>information</a:t>
            </a:r>
            <a:br>
              <a:rPr lang="en-US" sz="2000" dirty="0" smtClean="0"/>
            </a:br>
            <a:endParaRPr lang="en-US" sz="2000" dirty="0" smtClean="0"/>
          </a:p>
          <a:p>
            <a:r>
              <a:rPr lang="en-US" sz="2000" dirty="0" smtClean="0"/>
              <a:t>View all messages</a:t>
            </a:r>
          </a:p>
          <a:p>
            <a:r>
              <a:rPr lang="en-US" sz="2000" dirty="0" smtClean="0"/>
              <a:t>Take action on conversations</a:t>
            </a:r>
          </a:p>
          <a:p>
            <a:endParaRPr lang="en-US" sz="1700" dirty="0"/>
          </a:p>
        </p:txBody>
      </p:sp>
      <p:sp>
        <p:nvSpPr>
          <p:cNvPr id="18" name="Title 1"/>
          <p:cNvSpPr>
            <a:spLocks noGrp="1"/>
          </p:cNvSpPr>
          <p:nvPr>
            <p:ph type="title"/>
          </p:nvPr>
        </p:nvSpPr>
        <p:spPr>
          <a:xfrm>
            <a:off x="381000" y="230188"/>
            <a:ext cx="8382000" cy="664797"/>
          </a:xfrm>
        </p:spPr>
        <p:txBody>
          <a:bodyPr/>
          <a:lstStyle/>
          <a:p>
            <a:r>
              <a:rPr lang="en-US" dirty="0"/>
              <a:t>Conversation View</a:t>
            </a:r>
          </a:p>
        </p:txBody>
      </p:sp>
      <p:pic>
        <p:nvPicPr>
          <p:cNvPr id="1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19" t="12626" r="1547" b="4166"/>
          <a:stretch/>
        </p:blipFill>
        <p:spPr bwMode="auto">
          <a:xfrm>
            <a:off x="1609725" y="2200615"/>
            <a:ext cx="6837855" cy="4151628"/>
          </a:xfrm>
          <a:prstGeom prst="rect">
            <a:avLst/>
          </a:prstGeom>
          <a:noFill/>
          <a:effectLst>
            <a:outerShdw blurRad="50800" dist="152400" dir="2700000" algn="tl" rotWithShape="0">
              <a:prstClr val="black">
                <a:alpha val="40000"/>
              </a:prstClr>
            </a:outerShdw>
            <a:softEdge rad="31750"/>
          </a:effectLst>
          <a:extLst/>
        </p:spPr>
      </p:pic>
      <p:sp>
        <p:nvSpPr>
          <p:cNvPr id="20" name="Rounded Rectangle 19"/>
          <p:cNvSpPr/>
          <p:nvPr/>
        </p:nvSpPr>
        <p:spPr>
          <a:xfrm>
            <a:off x="4170855" y="3378566"/>
            <a:ext cx="228600" cy="211427"/>
          </a:xfrm>
          <a:prstGeom prst="roundRect">
            <a:avLst/>
          </a:prstGeom>
          <a:noFill/>
          <a:ln w="34925">
            <a:solidFill>
              <a:schemeClr val="accent4"/>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Segoe" pitchFamily="34" charset="0"/>
            </a:endParaRPr>
          </a:p>
        </p:txBody>
      </p:sp>
      <p:sp>
        <p:nvSpPr>
          <p:cNvPr id="21" name="Rounded Rectangle 20"/>
          <p:cNvSpPr/>
          <p:nvPr/>
        </p:nvSpPr>
        <p:spPr>
          <a:xfrm>
            <a:off x="2761155" y="4228168"/>
            <a:ext cx="228600" cy="1123093"/>
          </a:xfrm>
          <a:prstGeom prst="roundRect">
            <a:avLst/>
          </a:prstGeom>
          <a:noFill/>
          <a:ln w="34925">
            <a:solidFill>
              <a:schemeClr val="accent4"/>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Segoe" pitchFamily="34" charset="0"/>
            </a:endParaRPr>
          </a:p>
        </p:txBody>
      </p:sp>
      <p:sp>
        <p:nvSpPr>
          <p:cNvPr id="22" name="Rounded Rectangle 21"/>
          <p:cNvSpPr/>
          <p:nvPr/>
        </p:nvSpPr>
        <p:spPr>
          <a:xfrm>
            <a:off x="3751755" y="3484279"/>
            <a:ext cx="838200" cy="1866982"/>
          </a:xfrm>
          <a:prstGeom prst="roundRect">
            <a:avLst>
              <a:gd name="adj" fmla="val 10985"/>
            </a:avLst>
          </a:prstGeom>
          <a:noFill/>
          <a:ln w="34925">
            <a:solidFill>
              <a:schemeClr val="accent4"/>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Segoe" pitchFamily="34" charset="0"/>
            </a:endParaRPr>
          </a:p>
        </p:txBody>
      </p:sp>
      <p:sp>
        <p:nvSpPr>
          <p:cNvPr id="23" name="Rounded Rectangle 22"/>
          <p:cNvSpPr/>
          <p:nvPr/>
        </p:nvSpPr>
        <p:spPr>
          <a:xfrm>
            <a:off x="5028105" y="2688513"/>
            <a:ext cx="3305175" cy="3663730"/>
          </a:xfrm>
          <a:prstGeom prst="roundRect">
            <a:avLst>
              <a:gd name="adj" fmla="val 2546"/>
            </a:avLst>
          </a:prstGeom>
          <a:noFill/>
          <a:ln w="34925">
            <a:solidFill>
              <a:schemeClr val="accent4"/>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Segoe" pitchFamily="34" charset="0"/>
            </a:endParaRPr>
          </a:p>
        </p:txBody>
      </p:sp>
      <p:sp>
        <p:nvSpPr>
          <p:cNvPr id="24" name="Rounded Rectangle 23"/>
          <p:cNvSpPr/>
          <p:nvPr/>
        </p:nvSpPr>
        <p:spPr>
          <a:xfrm>
            <a:off x="2780205" y="3378565"/>
            <a:ext cx="1714500" cy="211428"/>
          </a:xfrm>
          <a:prstGeom prst="roundRect">
            <a:avLst/>
          </a:prstGeom>
          <a:noFill/>
          <a:ln w="34925">
            <a:solidFill>
              <a:schemeClr val="accent4"/>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Segoe" pitchFamily="34" charset="0"/>
            </a:endParaRPr>
          </a:p>
        </p:txBody>
      </p:sp>
      <p:sp>
        <p:nvSpPr>
          <p:cNvPr id="25" name="Rounded Rectangle 24"/>
          <p:cNvSpPr/>
          <p:nvPr/>
        </p:nvSpPr>
        <p:spPr>
          <a:xfrm>
            <a:off x="6990256" y="4797361"/>
            <a:ext cx="838200" cy="285750"/>
          </a:xfrm>
          <a:prstGeom prst="roundRect">
            <a:avLst/>
          </a:prstGeom>
          <a:noFill/>
          <a:ln w="34925">
            <a:solidFill>
              <a:schemeClr val="accent4"/>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Segoe" pitchFamily="34" charset="0"/>
            </a:endParaRPr>
          </a:p>
        </p:txBody>
      </p:sp>
      <p:sp>
        <p:nvSpPr>
          <p:cNvPr id="26" name="Rounded Rectangle 25"/>
          <p:cNvSpPr/>
          <p:nvPr/>
        </p:nvSpPr>
        <p:spPr>
          <a:xfrm>
            <a:off x="5028652" y="3016615"/>
            <a:ext cx="3304628" cy="304800"/>
          </a:xfrm>
          <a:prstGeom prst="roundRect">
            <a:avLst/>
          </a:prstGeom>
          <a:noFill/>
          <a:ln w="34925">
            <a:solidFill>
              <a:schemeClr val="accent4"/>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Segoe" pitchFamily="34" charset="0"/>
            </a:endParaRPr>
          </a:p>
        </p:txBody>
      </p:sp>
      <p:sp>
        <p:nvSpPr>
          <p:cNvPr id="27" name="Rounded Rectangle 26"/>
          <p:cNvSpPr/>
          <p:nvPr/>
        </p:nvSpPr>
        <p:spPr>
          <a:xfrm>
            <a:off x="5085254" y="4831209"/>
            <a:ext cx="3248025" cy="1159083"/>
          </a:xfrm>
          <a:prstGeom prst="roundRect">
            <a:avLst>
              <a:gd name="adj" fmla="val 6806"/>
            </a:avLst>
          </a:prstGeom>
          <a:noFill/>
          <a:ln w="34925">
            <a:solidFill>
              <a:schemeClr val="accent4"/>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Segoe" pitchFamily="34" charset="0"/>
            </a:endParaRPr>
          </a:p>
        </p:txBody>
      </p:sp>
      <p:sp>
        <p:nvSpPr>
          <p:cNvPr id="28" name="Rounded Rectangle 27"/>
          <p:cNvSpPr/>
          <p:nvPr/>
        </p:nvSpPr>
        <p:spPr>
          <a:xfrm>
            <a:off x="5148952" y="2749915"/>
            <a:ext cx="2593778" cy="266700"/>
          </a:xfrm>
          <a:prstGeom prst="roundRect">
            <a:avLst/>
          </a:prstGeom>
          <a:noFill/>
          <a:ln w="34925">
            <a:solidFill>
              <a:schemeClr val="accent4"/>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217604316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4"/>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2"/>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21"/>
                                        </p:tgtEl>
                                      </p:cBhvr>
                                    </p:animEffect>
                                    <p:set>
                                      <p:cBhvr>
                                        <p:cTn id="30" dur="1" fill="hold">
                                          <p:stCondLst>
                                            <p:cond delay="499"/>
                                          </p:stCondLst>
                                        </p:cTn>
                                        <p:tgtEl>
                                          <p:spTgt spid="21"/>
                                        </p:tgtEl>
                                        <p:attrNameLst>
                                          <p:attrName>style.visibility</p:attrName>
                                        </p:attrNameLst>
                                      </p:cBhvr>
                                      <p:to>
                                        <p:strVal val="hidden"/>
                                      </p:to>
                                    </p:set>
                                  </p:childTnLst>
                                </p:cTn>
                              </p:par>
                              <p:par>
                                <p:cTn id="31" presetID="1" presetClass="entr" presetSubtype="0" fill="hold" grpId="4"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28"/>
                                        </p:tgtEl>
                                      </p:cBhvr>
                                    </p:animEffect>
                                    <p:animScale>
                                      <p:cBhvr>
                                        <p:cTn id="37" dur="250" autoRev="1" fill="hold"/>
                                        <p:tgtEl>
                                          <p:spTgt spid="28"/>
                                        </p:tgtEl>
                                      </p:cBhvr>
                                      <p:by x="105000" y="105000"/>
                                    </p:animScale>
                                  </p:childTnLst>
                                </p:cTn>
                              </p:par>
                              <p:par>
                                <p:cTn id="38" presetID="26" presetClass="emph" presetSubtype="0" repeatCount="4000" fill="hold" grpId="3" nodeType="with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par>
                          <p:cTn id="41" fill="hold">
                            <p:stCondLst>
                              <p:cond delay="2000"/>
                            </p:stCondLst>
                            <p:childTnLst>
                              <p:par>
                                <p:cTn id="42" presetID="1" presetClass="exit" presetSubtype="0" fill="hold" grpId="2" nodeType="afterEffect">
                                  <p:stCondLst>
                                    <p:cond delay="0"/>
                                  </p:stCondLst>
                                  <p:childTnLst>
                                    <p:set>
                                      <p:cBhvr>
                                        <p:cTn id="43" dur="1" fill="hold">
                                          <p:stCondLst>
                                            <p:cond delay="0"/>
                                          </p:stCondLst>
                                        </p:cTn>
                                        <p:tgtEl>
                                          <p:spTgt spid="24"/>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childTnLst>
                                </p:cTn>
                              </p:par>
                              <p:par>
                                <p:cTn id="48" presetID="10" presetClass="exit" presetSubtype="0" fill="hold" grpId="2" nodeType="withEffect">
                                  <p:stCondLst>
                                    <p:cond delay="0"/>
                                  </p:stCondLst>
                                  <p:childTnLst>
                                    <p:animEffect transition="out" filter="fade">
                                      <p:cBhvr>
                                        <p:cTn id="49" dur="500"/>
                                        <p:tgtEl>
                                          <p:spTgt spid="28"/>
                                        </p:tgtEl>
                                      </p:cBhvr>
                                    </p:animEffect>
                                    <p:set>
                                      <p:cBhvr>
                                        <p:cTn id="50" dur="1" fill="hold">
                                          <p:stCondLst>
                                            <p:cond delay="499"/>
                                          </p:stCondLst>
                                        </p:cTn>
                                        <p:tgtEl>
                                          <p:spTgt spid="2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23"/>
                                        </p:tgtEl>
                                        <p:attrNameLst>
                                          <p:attrName>style.visibility</p:attrName>
                                        </p:attrNameLst>
                                      </p:cBhvr>
                                      <p:to>
                                        <p:strVal val="hidden"/>
                                      </p:to>
                                    </p:set>
                                  </p:childTnLst>
                                </p:cTn>
                              </p:par>
                              <p:par>
                                <p:cTn id="55" presetID="10"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27"/>
                                        </p:tgtEl>
                                      </p:cBhvr>
                                    </p:animEffect>
                                    <p:set>
                                      <p:cBhvr>
                                        <p:cTn id="62" dur="1" fill="hold">
                                          <p:stCondLst>
                                            <p:cond delay="499"/>
                                          </p:stCondLst>
                                        </p:cTn>
                                        <p:tgtEl>
                                          <p:spTgt spid="27"/>
                                        </p:tgtEl>
                                        <p:attrNameLst>
                                          <p:attrName>style.visibility</p:attrName>
                                        </p:attrNameLst>
                                      </p:cBhvr>
                                      <p:to>
                                        <p:strVal val="hidden"/>
                                      </p:to>
                                    </p:set>
                                  </p:childTnLst>
                                </p:cTn>
                              </p:par>
                              <p:par>
                                <p:cTn id="63" presetID="10" presetClass="entr" presetSubtype="0"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500"/>
                                        <p:tgtEl>
                                          <p:spTgt spid="2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500"/>
                                        <p:tgtEl>
                                          <p:spTgt spid="25"/>
                                        </p:tgtEl>
                                      </p:cBhvr>
                                    </p:animEffect>
                                    <p:set>
                                      <p:cBhvr>
                                        <p:cTn id="70" dur="1" fill="hold">
                                          <p:stCondLst>
                                            <p:cond delay="499"/>
                                          </p:stCondLst>
                                        </p:cTn>
                                        <p:tgtEl>
                                          <p:spTgt spid="25"/>
                                        </p:tgtEl>
                                        <p:attrNameLst>
                                          <p:attrName>style.visibility</p:attrName>
                                        </p:attrNameLst>
                                      </p:cBhvr>
                                      <p:to>
                                        <p:strVal val="hidden"/>
                                      </p:to>
                                    </p:set>
                                  </p:childTnLst>
                                </p:cTn>
                              </p:par>
                              <p:par>
                                <p:cTn id="71" presetID="10" presetClass="entr" presetSubtype="0"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4" grpId="2" animBg="1"/>
      <p:bldP spid="24" grpId="3" animBg="1"/>
      <p:bldP spid="24" grpId="4" animBg="1"/>
      <p:bldP spid="25" grpId="0" animBg="1"/>
      <p:bldP spid="25" grpId="1" animBg="1"/>
      <p:bldP spid="26" grpId="0" animBg="1"/>
      <p:bldP spid="27" grpId="0" animBg="1"/>
      <p:bldP spid="27" grpId="1" animBg="1"/>
      <p:bldP spid="28" grpId="0" animBg="1"/>
      <p:bldP spid="28" grpId="1" animBg="1"/>
      <p:bldP spid="28" grpId="2"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bwMode="auto">
          <a:xfrm>
            <a:off x="221930" y="2269404"/>
            <a:ext cx="8522208" cy="4295775"/>
          </a:xfrm>
          <a:prstGeom prst="roundRect">
            <a:avLst>
              <a:gd name="adj" fmla="val 1953"/>
            </a:avLst>
          </a:prstGeom>
          <a:gradFill flip="none" rotWithShape="1">
            <a:gsLst>
              <a:gs pos="0">
                <a:schemeClr val="bg1">
                  <a:lumMod val="85000"/>
                  <a:alpha val="67000"/>
                </a:schemeClr>
              </a:gs>
              <a:gs pos="50000">
                <a:schemeClr val="tx1">
                  <a:lumMod val="20000"/>
                  <a:lumOff val="80000"/>
                  <a:alpha val="41000"/>
                </a:schemeClr>
              </a:gs>
              <a:gs pos="100000">
                <a:schemeClr val="bg1">
                  <a:lumMod val="95000"/>
                  <a:alpha val="60000"/>
                </a:schemeClr>
              </a:gs>
            </a:gsLst>
            <a:lin ang="13500000" scaled="1"/>
            <a:tileRect/>
          </a:gradFill>
          <a:ln>
            <a:solidFill>
              <a:schemeClr val="accent1"/>
            </a:solidFill>
            <a:headEnd type="none" w="med" len="med"/>
            <a:tailEnd type="none" w="med" len="med"/>
          </a:ln>
          <a:effectLst>
            <a:outerShdw blurRad="101600" dist="63500" dir="2700000" algn="tl" rotWithShape="0">
              <a:prstClr val="black">
                <a:alpha val="2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defRPr/>
            </a:pPr>
            <a:endParaRPr lang="en-US" sz="2300" dirty="0" smtClean="0">
              <a:gradFill>
                <a:gsLst>
                  <a:gs pos="0">
                    <a:schemeClr val="tx1"/>
                  </a:gs>
                  <a:gs pos="50000">
                    <a:schemeClr val="tx1"/>
                  </a:gs>
                </a:gsLst>
                <a:lin ang="5400000" scaled="0"/>
              </a:gradFill>
              <a:latin typeface="Segoe" pitchFamily="34" charset="0"/>
            </a:endParaRPr>
          </a:p>
        </p:txBody>
      </p:sp>
      <p:sp>
        <p:nvSpPr>
          <p:cNvPr id="18" name="Title 1"/>
          <p:cNvSpPr>
            <a:spLocks noGrp="1"/>
          </p:cNvSpPr>
          <p:nvPr>
            <p:ph type="title"/>
          </p:nvPr>
        </p:nvSpPr>
        <p:spPr>
          <a:xfrm>
            <a:off x="381000" y="230188"/>
            <a:ext cx="8382000" cy="664797"/>
          </a:xfrm>
        </p:spPr>
        <p:txBody>
          <a:bodyPr/>
          <a:lstStyle/>
          <a:p>
            <a:r>
              <a:rPr lang="en-US" dirty="0"/>
              <a:t>Conversation </a:t>
            </a:r>
            <a:r>
              <a:rPr lang="en-US" dirty="0" smtClean="0"/>
              <a:t>Actions</a:t>
            </a:r>
            <a:endParaRPr lang="en-US" dirty="0"/>
          </a:p>
        </p:txBody>
      </p:sp>
      <p:sp>
        <p:nvSpPr>
          <p:cNvPr id="15" name="Content Placeholder 2"/>
          <p:cNvSpPr>
            <a:spLocks noGrp="1"/>
          </p:cNvSpPr>
          <p:nvPr>
            <p:ph sz="half" idx="1"/>
          </p:nvPr>
        </p:nvSpPr>
        <p:spPr>
          <a:xfrm>
            <a:off x="486841" y="962789"/>
            <a:ext cx="2253447" cy="677108"/>
          </a:xfrm>
        </p:spPr>
        <p:txBody>
          <a:bodyPr/>
          <a:lstStyle/>
          <a:p>
            <a:pPr marL="341313" indent="-341313">
              <a:lnSpc>
                <a:spcPct val="100000"/>
              </a:lnSpc>
              <a:buClr>
                <a:schemeClr val="tx1">
                  <a:lumMod val="50000"/>
                  <a:lumOff val="50000"/>
                </a:schemeClr>
              </a:buClr>
            </a:pPr>
            <a:r>
              <a:rPr lang="en-US" sz="2000" dirty="0" smtClean="0"/>
              <a:t>Ignore</a:t>
            </a:r>
          </a:p>
          <a:p>
            <a:pPr marL="341313" indent="-341313">
              <a:lnSpc>
                <a:spcPct val="100000"/>
              </a:lnSpc>
              <a:buClr>
                <a:schemeClr val="tx1">
                  <a:lumMod val="50000"/>
                  <a:lumOff val="50000"/>
                </a:schemeClr>
              </a:buClr>
            </a:pPr>
            <a:r>
              <a:rPr lang="en-US" sz="2000" dirty="0" smtClean="0"/>
              <a:t>Categorize</a:t>
            </a:r>
            <a:endParaRPr lang="en-US" sz="2000" dirty="0"/>
          </a:p>
        </p:txBody>
      </p:sp>
      <p:pic>
        <p:nvPicPr>
          <p:cNvPr id="29" name="Picture 2" descr="C:\Users\aglick\Documents\E2010\SP1\Screenshots\OWA\OWA - Conversation Actions - IE.png"/>
          <p:cNvPicPr>
            <a:picLocks noChangeAspect="1" noChangeArrowheads="1"/>
          </p:cNvPicPr>
          <p:nvPr/>
        </p:nvPicPr>
        <p:blipFill rotWithShape="1">
          <a:blip r:embed="rId3">
            <a:extLst>
              <a:ext uri="{28A0092B-C50C-407E-A947-70E740481C1C}">
                <a14:useLocalDpi xmlns:a14="http://schemas.microsoft.com/office/drawing/2010/main" val="0"/>
              </a:ext>
            </a:extLst>
          </a:blip>
          <a:srcRect l="1058" t="13133" r="1086" b="4010"/>
          <a:stretch/>
        </p:blipFill>
        <p:spPr bwMode="auto">
          <a:xfrm>
            <a:off x="1572727" y="2540868"/>
            <a:ext cx="6234570" cy="37528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0" name="Rounded Rectangle 29"/>
          <p:cNvSpPr/>
          <p:nvPr/>
        </p:nvSpPr>
        <p:spPr bwMode="auto">
          <a:xfrm>
            <a:off x="6536908" y="5553804"/>
            <a:ext cx="1129665" cy="220980"/>
          </a:xfrm>
          <a:prstGeom prst="roundRect">
            <a:avLst/>
          </a:prstGeom>
          <a:noFill/>
          <a:ln w="31750">
            <a:solidFill>
              <a:srgbClr val="FF0000"/>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err="1" smtClean="0">
              <a:solidFill>
                <a:schemeClr val="bg1"/>
              </a:solidFill>
              <a:effectLst>
                <a:outerShdw blurRad="38100" dist="38100" dir="2700000" algn="tl">
                  <a:srgbClr val="000000">
                    <a:alpha val="43137"/>
                  </a:srgbClr>
                </a:outerShdw>
              </a:effectLst>
              <a:latin typeface="Segoe" pitchFamily="34" charset="0"/>
            </a:endParaRPr>
          </a:p>
        </p:txBody>
      </p:sp>
      <p:sp>
        <p:nvSpPr>
          <p:cNvPr id="31" name="Rounded Rectangle 30"/>
          <p:cNvSpPr/>
          <p:nvPr/>
        </p:nvSpPr>
        <p:spPr bwMode="auto">
          <a:xfrm>
            <a:off x="4339937" y="3601545"/>
            <a:ext cx="120015" cy="1777771"/>
          </a:xfrm>
          <a:prstGeom prst="roundRect">
            <a:avLst/>
          </a:prstGeom>
          <a:noFill/>
          <a:ln w="31750">
            <a:solidFill>
              <a:srgbClr val="FF0000"/>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err="1" smtClean="0">
              <a:solidFill>
                <a:schemeClr val="bg1"/>
              </a:solidFill>
              <a:effectLst>
                <a:outerShdw blurRad="38100" dist="38100" dir="2700000" algn="tl">
                  <a:srgbClr val="000000">
                    <a:alpha val="43137"/>
                  </a:srgbClr>
                </a:outerShdw>
              </a:effectLst>
              <a:latin typeface="Segoe" pitchFamily="34" charset="0"/>
            </a:endParaRPr>
          </a:p>
        </p:txBody>
      </p:sp>
      <p:sp>
        <p:nvSpPr>
          <p:cNvPr id="8" name="Explosion 1 7"/>
          <p:cNvSpPr/>
          <p:nvPr/>
        </p:nvSpPr>
        <p:spPr bwMode="auto">
          <a:xfrm>
            <a:off x="2062653" y="1169266"/>
            <a:ext cx="933450" cy="733425"/>
          </a:xfrm>
          <a:prstGeom prst="irregularSeal1">
            <a:avLst/>
          </a:prstGeom>
          <a:gradFill>
            <a:gsLst>
              <a:gs pos="0">
                <a:schemeClr val="accent1">
                  <a:lumMod val="50000"/>
                </a:schemeClr>
              </a:gs>
              <a:gs pos="80000">
                <a:schemeClr val="accent1"/>
              </a:gs>
              <a:gs pos="100000">
                <a:schemeClr val="accent1"/>
              </a:gs>
            </a:gsLst>
          </a:gra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1400" dirty="0" smtClean="0">
                <a:solidFill>
                  <a:schemeClr val="tx1"/>
                </a:solidFill>
                <a:effectLst>
                  <a:outerShdw blurRad="38100" dist="38100" dir="2700000" algn="tl">
                    <a:srgbClr val="000000">
                      <a:alpha val="43137"/>
                    </a:srgbClr>
                  </a:outerShdw>
                </a:effectLst>
                <a:latin typeface="Segoe" pitchFamily="34" charset="0"/>
              </a:rPr>
              <a:t>SP1</a:t>
            </a:r>
            <a:endParaRPr lang="en-US" sz="2400" dirty="0" smtClean="0">
              <a:solidFill>
                <a:schemeClr val="tx1"/>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103403611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bwMode="auto">
          <a:xfrm>
            <a:off x="289941" y="2060812"/>
            <a:ext cx="8522208" cy="4496275"/>
          </a:xfrm>
          <a:prstGeom prst="roundRect">
            <a:avLst>
              <a:gd name="adj" fmla="val 1953"/>
            </a:avLst>
          </a:prstGeom>
          <a:gradFill flip="none" rotWithShape="1">
            <a:gsLst>
              <a:gs pos="0">
                <a:schemeClr val="bg1">
                  <a:lumMod val="85000"/>
                  <a:alpha val="67000"/>
                </a:schemeClr>
              </a:gs>
              <a:gs pos="50000">
                <a:schemeClr val="tx1">
                  <a:lumMod val="20000"/>
                  <a:lumOff val="80000"/>
                  <a:alpha val="41000"/>
                </a:schemeClr>
              </a:gs>
              <a:gs pos="100000">
                <a:schemeClr val="bg1">
                  <a:lumMod val="95000"/>
                  <a:alpha val="60000"/>
                </a:schemeClr>
              </a:gs>
            </a:gsLst>
            <a:lin ang="13500000" scaled="1"/>
            <a:tileRect/>
          </a:gradFill>
          <a:ln>
            <a:solidFill>
              <a:schemeClr val="accent1"/>
            </a:solidFill>
            <a:headEnd type="none" w="med" len="med"/>
            <a:tailEnd type="none" w="med" len="med"/>
          </a:ln>
          <a:effectLst>
            <a:outerShdw blurRad="101600" dist="63500" dir="2700000" algn="tl" rotWithShape="0">
              <a:prstClr val="black">
                <a:alpha val="2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defRPr/>
            </a:pPr>
            <a:endParaRPr lang="en-US" sz="2300" dirty="0" smtClean="0">
              <a:gradFill>
                <a:gsLst>
                  <a:gs pos="0">
                    <a:schemeClr val="tx1"/>
                  </a:gs>
                  <a:gs pos="50000">
                    <a:schemeClr val="tx1"/>
                  </a:gs>
                </a:gsLst>
                <a:lin ang="5400000" scaled="0"/>
              </a:gradFill>
              <a:latin typeface="Segoe" pitchFamily="34" charset="0"/>
            </a:endParaRPr>
          </a:p>
        </p:txBody>
      </p:sp>
      <p:sp>
        <p:nvSpPr>
          <p:cNvPr id="3" name="Content Placeholder 2"/>
          <p:cNvSpPr>
            <a:spLocks noGrp="1"/>
          </p:cNvSpPr>
          <p:nvPr>
            <p:ph idx="1"/>
          </p:nvPr>
        </p:nvSpPr>
        <p:spPr>
          <a:xfrm>
            <a:off x="344179" y="1030265"/>
            <a:ext cx="8040460" cy="1066800"/>
          </a:xfrm>
        </p:spPr>
        <p:txBody>
          <a:bodyPr numCol="2">
            <a:normAutofit fontScale="70000" lnSpcReduction="20000"/>
          </a:bodyPr>
          <a:lstStyle/>
          <a:p>
            <a:pPr marL="338138" indent="-225425">
              <a:lnSpc>
                <a:spcPct val="110000"/>
              </a:lnSpc>
            </a:pPr>
            <a:r>
              <a:rPr lang="en-US" sz="2100" dirty="0" smtClean="0"/>
              <a:t>See and set presence</a:t>
            </a:r>
          </a:p>
          <a:p>
            <a:pPr marL="338138" indent="-225425">
              <a:lnSpc>
                <a:spcPct val="110000"/>
              </a:lnSpc>
            </a:pPr>
            <a:r>
              <a:rPr lang="en-US" sz="2100" dirty="0" smtClean="0"/>
              <a:t>Chat using instant messaging (IM)</a:t>
            </a:r>
          </a:p>
          <a:p>
            <a:pPr marL="338138" indent="-225425">
              <a:lnSpc>
                <a:spcPct val="110000"/>
              </a:lnSpc>
            </a:pPr>
            <a:r>
              <a:rPr lang="en-US" sz="2100" dirty="0" smtClean="0"/>
              <a:t>Start a chat from anywhere you see a user</a:t>
            </a:r>
          </a:p>
          <a:p>
            <a:pPr marL="112713" indent="0">
              <a:lnSpc>
                <a:spcPct val="110000"/>
              </a:lnSpc>
              <a:buNone/>
            </a:pPr>
            <a:endParaRPr lang="en-US" sz="2100" dirty="0" smtClean="0"/>
          </a:p>
          <a:p>
            <a:pPr marL="338138" indent="-225425">
              <a:lnSpc>
                <a:spcPct val="110000"/>
              </a:lnSpc>
            </a:pPr>
            <a:r>
              <a:rPr lang="en-US" sz="2100" dirty="0" smtClean="0"/>
              <a:t>IM log in from multiple locations</a:t>
            </a:r>
          </a:p>
          <a:p>
            <a:pPr marL="338138" indent="-225425">
              <a:lnSpc>
                <a:spcPct val="110000"/>
              </a:lnSpc>
            </a:pPr>
            <a:r>
              <a:rPr lang="en-US" sz="2100" dirty="0" smtClean="0"/>
              <a:t>Presence throughout Outlook Web App </a:t>
            </a:r>
          </a:p>
          <a:p>
            <a:pPr>
              <a:lnSpc>
                <a:spcPct val="110000"/>
              </a:lnSpc>
            </a:pPr>
            <a:endParaRPr lang="en-US" sz="1700" dirty="0" smtClean="0"/>
          </a:p>
          <a:p>
            <a:pPr>
              <a:lnSpc>
                <a:spcPct val="110000"/>
              </a:lnSpc>
            </a:pPr>
            <a:endParaRPr lang="en-US" sz="1700" dirty="0"/>
          </a:p>
        </p:txBody>
      </p:sp>
      <p:sp>
        <p:nvSpPr>
          <p:cNvPr id="12" name="Title 1"/>
          <p:cNvSpPr txBox="1">
            <a:spLocks/>
          </p:cNvSpPr>
          <p:nvPr/>
        </p:nvSpPr>
        <p:spPr>
          <a:xfrm>
            <a:off x="371475" y="268288"/>
            <a:ext cx="8382000" cy="664797"/>
          </a:xfrm>
          <a:prstGeom prst="rect">
            <a:avLst/>
          </a:prstGeom>
        </p:spPr>
        <p:txBody>
          <a:bodyPr vert="horz" wrap="square" lIns="0" tIns="0" rIns="0" bIns="0" rtlCol="0" anchor="t">
            <a:spAutoFit/>
          </a:bodyPr>
          <a:lstStyle/>
          <a:p>
            <a:pPr marL="0" marR="0" lvl="0" indent="0" algn="l" defTabSz="914363" rtl="0" eaLnBrk="1" fontAlgn="auto" latinLnBrk="0" hangingPunct="1">
              <a:lnSpc>
                <a:spcPct val="90000"/>
              </a:lnSpc>
              <a:spcBef>
                <a:spcPct val="0"/>
              </a:spcBef>
              <a:spcAft>
                <a:spcPts val="0"/>
              </a:spcAft>
              <a:buClrTx/>
              <a:buSzTx/>
              <a:buFontTx/>
              <a:buNone/>
              <a:tabLst/>
              <a:defRPr/>
            </a:pPr>
            <a:r>
              <a:rPr lang="en-US" sz="4800" spc="-150" dirty="0" smtClean="0">
                <a:ln w="3175">
                  <a:noFill/>
                </a:ln>
                <a:solidFill>
                  <a:srgbClr val="777777"/>
                </a:solidFill>
                <a:latin typeface="Segoe" pitchFamily="34" charset="0"/>
                <a:cs typeface="Arial" charset="0"/>
              </a:rPr>
              <a:t>Presence and Instant Messaging</a:t>
            </a:r>
            <a:endParaRPr kumimoji="0" lang="en-US" sz="4800" b="0" i="0" u="none" strike="noStrike" kern="1200" cap="none" spc="-150" normalizeH="0" baseline="0" noProof="0" dirty="0">
              <a:ln w="3175">
                <a:noFill/>
              </a:ln>
              <a:solidFill>
                <a:srgbClr val="777777"/>
              </a:solidFill>
              <a:effectLst/>
              <a:uLnTx/>
              <a:uFillTx/>
              <a:latin typeface="Segoe" pitchFamily="34" charset="0"/>
              <a:ea typeface="+mn-ea"/>
              <a:cs typeface="Arial" charset="0"/>
            </a:endParaRPr>
          </a:p>
        </p:txBody>
      </p:sp>
      <p:pic>
        <p:nvPicPr>
          <p:cNvPr id="1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70" t="13216" r="1061" b="4473"/>
          <a:stretch/>
        </p:blipFill>
        <p:spPr bwMode="auto">
          <a:xfrm>
            <a:off x="1428750" y="2270838"/>
            <a:ext cx="6572251" cy="3933825"/>
          </a:xfrm>
          <a:prstGeom prst="rect">
            <a:avLst/>
          </a:prstGeom>
          <a:noFill/>
          <a:effectLst>
            <a:outerShdw blurRad="50800" dist="152400" dir="2700000" algn="tl" rotWithShape="0">
              <a:prstClr val="black">
                <a:alpha val="40000"/>
              </a:prstClr>
            </a:outerShdw>
            <a:softEdge rad="31750"/>
          </a:effectLst>
          <a:extLst/>
        </p:spPr>
      </p:pic>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040817" y="2733590"/>
            <a:ext cx="876300" cy="944926"/>
          </a:xfrm>
          <a:prstGeom prst="rect">
            <a:avLst/>
          </a:prstGeom>
          <a:noFill/>
          <a:ln w="25400">
            <a:noFill/>
          </a:ln>
          <a:extLst/>
        </p:spPr>
      </p:pic>
      <p:sp>
        <p:nvSpPr>
          <p:cNvPr id="18" name="Rounded Rectangle 17"/>
          <p:cNvSpPr/>
          <p:nvPr/>
        </p:nvSpPr>
        <p:spPr>
          <a:xfrm>
            <a:off x="1428750" y="5595595"/>
            <a:ext cx="1066800" cy="447675"/>
          </a:xfrm>
          <a:prstGeom prst="roundRect">
            <a:avLst/>
          </a:prstGeom>
          <a:noFill/>
          <a:ln w="34925">
            <a:solidFill>
              <a:schemeClr val="accent4"/>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Segoe" pitchFamily="34" charset="0"/>
            </a:endParaRPr>
          </a:p>
        </p:txBody>
      </p:sp>
      <p:pic>
        <p:nvPicPr>
          <p:cNvPr id="23" name="Picture 2" descr="C:\Users\aglick\Documents\E2010\SP1\Screenshots\OWA\OWA - IM Windows - I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1659" y="2337780"/>
            <a:ext cx="3486150" cy="33438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4" name="Rounded Rectangle 23"/>
          <p:cNvSpPr/>
          <p:nvPr/>
        </p:nvSpPr>
        <p:spPr>
          <a:xfrm>
            <a:off x="7040817" y="2733590"/>
            <a:ext cx="876300" cy="944926"/>
          </a:xfrm>
          <a:prstGeom prst="roundRect">
            <a:avLst>
              <a:gd name="adj" fmla="val 11232"/>
            </a:avLst>
          </a:prstGeom>
          <a:noFill/>
          <a:ln w="34925">
            <a:solidFill>
              <a:schemeClr val="accent4"/>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40120974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7"/>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24"/>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8"/>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4" grpId="0" animBg="1"/>
      <p:bldP spid="24"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bwMode="auto">
          <a:xfrm>
            <a:off x="280416" y="1623416"/>
            <a:ext cx="8522208" cy="5077636"/>
          </a:xfrm>
          <a:prstGeom prst="roundRect">
            <a:avLst>
              <a:gd name="adj" fmla="val 1953"/>
            </a:avLst>
          </a:prstGeom>
          <a:gradFill flip="none" rotWithShape="1">
            <a:gsLst>
              <a:gs pos="0">
                <a:schemeClr val="bg1">
                  <a:lumMod val="85000"/>
                  <a:alpha val="67000"/>
                </a:schemeClr>
              </a:gs>
              <a:gs pos="50000">
                <a:schemeClr val="tx1">
                  <a:lumMod val="20000"/>
                  <a:lumOff val="80000"/>
                  <a:alpha val="41000"/>
                </a:schemeClr>
              </a:gs>
              <a:gs pos="100000">
                <a:schemeClr val="bg1">
                  <a:lumMod val="95000"/>
                  <a:alpha val="60000"/>
                </a:schemeClr>
              </a:gs>
            </a:gsLst>
            <a:lin ang="13500000" scaled="1"/>
            <a:tileRect/>
          </a:gradFill>
          <a:ln>
            <a:solidFill>
              <a:schemeClr val="accent1"/>
            </a:solidFill>
            <a:headEnd type="none" w="med" len="med"/>
            <a:tailEnd type="none" w="med" len="med"/>
          </a:ln>
          <a:effectLst>
            <a:outerShdw blurRad="101600" dist="63500" dir="2700000" algn="tl" rotWithShape="0">
              <a:prstClr val="black">
                <a:alpha val="2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defRPr/>
            </a:pPr>
            <a:endParaRPr lang="en-US" sz="2300" dirty="0" smtClean="0">
              <a:gradFill>
                <a:gsLst>
                  <a:gs pos="0">
                    <a:schemeClr val="tx1"/>
                  </a:gs>
                  <a:gs pos="50000">
                    <a:schemeClr val="tx1"/>
                  </a:gs>
                </a:gsLst>
                <a:lin ang="5400000" scaled="0"/>
              </a:gradFill>
              <a:latin typeface="Segoe" pitchFamily="34" charset="0"/>
            </a:endParaRPr>
          </a:p>
        </p:txBody>
      </p:sp>
      <p:sp>
        <p:nvSpPr>
          <p:cNvPr id="2" name="Title 1"/>
          <p:cNvSpPr>
            <a:spLocks noGrp="1"/>
          </p:cNvSpPr>
          <p:nvPr>
            <p:ph type="title"/>
          </p:nvPr>
        </p:nvSpPr>
        <p:spPr>
          <a:xfrm>
            <a:off x="381000" y="230188"/>
            <a:ext cx="8382000" cy="664797"/>
          </a:xfrm>
        </p:spPr>
        <p:txBody>
          <a:bodyPr/>
          <a:lstStyle/>
          <a:p>
            <a:r>
              <a:rPr dirty="0" smtClean="0"/>
              <a:t>Unified Messaging Card</a:t>
            </a:r>
            <a:endParaRPr lang="en-US" dirty="0"/>
          </a:p>
        </p:txBody>
      </p:sp>
      <p:sp>
        <p:nvSpPr>
          <p:cNvPr id="14" name="TextBox 13"/>
          <p:cNvSpPr txBox="1"/>
          <p:nvPr/>
        </p:nvSpPr>
        <p:spPr>
          <a:xfrm>
            <a:off x="352425" y="887390"/>
            <a:ext cx="4860498" cy="430887"/>
          </a:xfrm>
          <a:prstGeom prst="rect">
            <a:avLst/>
          </a:prstGeom>
          <a:noFill/>
        </p:spPr>
        <p:txBody>
          <a:bodyPr wrap="none" rtlCol="0">
            <a:spAutoFit/>
          </a:bodyPr>
          <a:lstStyle/>
          <a:p>
            <a:r>
              <a:rPr lang="en-US" sz="2200" dirty="0">
                <a:gradFill>
                  <a:gsLst>
                    <a:gs pos="0">
                      <a:schemeClr val="tx1"/>
                    </a:gs>
                    <a:gs pos="100000">
                      <a:schemeClr val="tx1"/>
                    </a:gs>
                  </a:gsLst>
                  <a:lin ang="5400000" scaled="0"/>
                </a:gradFill>
              </a:rPr>
              <a:t>V</a:t>
            </a:r>
            <a:r>
              <a:rPr lang="en-US" sz="2200" dirty="0" smtClean="0">
                <a:gradFill>
                  <a:gsLst>
                    <a:gs pos="0">
                      <a:schemeClr val="tx1"/>
                    </a:gs>
                    <a:gs pos="100000">
                      <a:schemeClr val="tx1"/>
                    </a:gs>
                  </a:gsLst>
                  <a:lin ang="5400000" scaled="0"/>
                </a:gradFill>
              </a:rPr>
              <a:t>oicemail is now an attached MP3 file</a:t>
            </a:r>
          </a:p>
        </p:txBody>
      </p:sp>
      <p:sp>
        <p:nvSpPr>
          <p:cNvPr id="15" name="TextBox 14"/>
          <p:cNvSpPr txBox="1"/>
          <p:nvPr/>
        </p:nvSpPr>
        <p:spPr>
          <a:xfrm>
            <a:off x="352425" y="887390"/>
            <a:ext cx="1697901" cy="430887"/>
          </a:xfrm>
          <a:prstGeom prst="rect">
            <a:avLst/>
          </a:prstGeom>
          <a:noFill/>
        </p:spPr>
        <p:txBody>
          <a:bodyPr wrap="none" rtlCol="0">
            <a:spAutoFit/>
          </a:bodyPr>
          <a:lstStyle/>
          <a:p>
            <a:r>
              <a:rPr lang="en-US" sz="2200" dirty="0" smtClean="0">
                <a:gradFill>
                  <a:gsLst>
                    <a:gs pos="0">
                      <a:schemeClr val="tx1"/>
                    </a:gs>
                    <a:gs pos="100000">
                      <a:schemeClr val="tx1"/>
                    </a:gs>
                  </a:gsLst>
                  <a:lin ang="5400000" scaled="0"/>
                </a:gradFill>
              </a:rPr>
              <a:t>Inline player</a:t>
            </a:r>
          </a:p>
        </p:txBody>
      </p:sp>
      <p:sp>
        <p:nvSpPr>
          <p:cNvPr id="16" name="TextBox 15"/>
          <p:cNvSpPr txBox="1"/>
          <p:nvPr/>
        </p:nvSpPr>
        <p:spPr>
          <a:xfrm>
            <a:off x="352425" y="887390"/>
            <a:ext cx="2866041" cy="430887"/>
          </a:xfrm>
          <a:prstGeom prst="rect">
            <a:avLst/>
          </a:prstGeom>
          <a:noFill/>
        </p:spPr>
        <p:txBody>
          <a:bodyPr wrap="none" rtlCol="0">
            <a:spAutoFit/>
          </a:bodyPr>
          <a:lstStyle/>
          <a:p>
            <a:r>
              <a:rPr lang="en-US" sz="2200" dirty="0" smtClean="0">
                <a:gradFill>
                  <a:gsLst>
                    <a:gs pos="0">
                      <a:schemeClr val="tx1"/>
                    </a:gs>
                    <a:gs pos="100000">
                      <a:schemeClr val="tx1"/>
                    </a:gs>
                  </a:gsLst>
                  <a:lin ang="5400000" scaled="0"/>
                </a:gradFill>
              </a:rPr>
              <a:t>Transcription is visible</a:t>
            </a:r>
          </a:p>
        </p:txBody>
      </p:sp>
      <p:pic>
        <p:nvPicPr>
          <p:cNvPr id="11"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283" t="13537" r="1738" b="4518"/>
          <a:stretch/>
        </p:blipFill>
        <p:spPr bwMode="auto">
          <a:xfrm>
            <a:off x="816429" y="1937657"/>
            <a:ext cx="7574620" cy="4550229"/>
          </a:xfrm>
          <a:prstGeom prst="rect">
            <a:avLst/>
          </a:prstGeom>
          <a:ln>
            <a:noFill/>
          </a:ln>
          <a:effectLst>
            <a:outerShdw blurRad="292100" dist="139700" dir="2700000" algn="tl" rotWithShape="0">
              <a:srgbClr val="333333">
                <a:alpha val="65000"/>
              </a:srgbClr>
            </a:outerShdw>
          </a:effectLst>
          <a:extLst/>
        </p:spPr>
      </p:pic>
      <p:sp>
        <p:nvSpPr>
          <p:cNvPr id="12" name="Rounded Rectangle 11"/>
          <p:cNvSpPr/>
          <p:nvPr/>
        </p:nvSpPr>
        <p:spPr bwMode="auto">
          <a:xfrm>
            <a:off x="5307328" y="3474720"/>
            <a:ext cx="1855471" cy="175260"/>
          </a:xfrm>
          <a:prstGeom prst="roundRect">
            <a:avLst/>
          </a:prstGeom>
          <a:noFill/>
          <a:ln w="34925">
            <a:solidFill>
              <a:srgbClr val="FF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0" name="Rounded Rectangle 19"/>
          <p:cNvSpPr/>
          <p:nvPr/>
        </p:nvSpPr>
        <p:spPr bwMode="auto">
          <a:xfrm>
            <a:off x="4807267" y="3888105"/>
            <a:ext cx="1745933" cy="464820"/>
          </a:xfrm>
          <a:prstGeom prst="roundRect">
            <a:avLst/>
          </a:prstGeom>
          <a:noFill/>
          <a:ln w="34925">
            <a:solidFill>
              <a:srgbClr val="FF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1" name="Rounded Rectangle 20"/>
          <p:cNvSpPr/>
          <p:nvPr/>
        </p:nvSpPr>
        <p:spPr bwMode="auto">
          <a:xfrm>
            <a:off x="4715351" y="4892040"/>
            <a:ext cx="3579563" cy="632460"/>
          </a:xfrm>
          <a:prstGeom prst="roundRect">
            <a:avLst>
              <a:gd name="adj" fmla="val 8061"/>
            </a:avLst>
          </a:prstGeom>
          <a:noFill/>
          <a:ln w="34925">
            <a:solidFill>
              <a:srgbClr val="FF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22315908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21"/>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6" grpId="1"/>
      <p:bldP spid="12" grpId="0" animBg="1"/>
      <p:bldP spid="20" grpId="0" animBg="1"/>
      <p:bldP spid="21" grpId="0" animBg="1"/>
      <p:bldP spid="21"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371885" y="1800698"/>
            <a:ext cx="8321011" cy="3860946"/>
          </a:xfrm>
          <a:prstGeom prst="roundRect">
            <a:avLst>
              <a:gd name="adj" fmla="val 3216"/>
            </a:avLst>
          </a:prstGeom>
          <a:gradFill flip="none" rotWithShape="1">
            <a:gsLst>
              <a:gs pos="0">
                <a:schemeClr val="bg1">
                  <a:lumMod val="85000"/>
                  <a:alpha val="67000"/>
                </a:schemeClr>
              </a:gs>
              <a:gs pos="50000">
                <a:schemeClr val="tx1">
                  <a:lumMod val="20000"/>
                  <a:lumOff val="80000"/>
                  <a:alpha val="41000"/>
                </a:schemeClr>
              </a:gs>
              <a:gs pos="100000">
                <a:schemeClr val="bg1">
                  <a:lumMod val="95000"/>
                  <a:alpha val="60000"/>
                </a:schemeClr>
              </a:gs>
            </a:gsLst>
            <a:lin ang="13500000" scaled="1"/>
            <a:tileRect/>
          </a:gradFill>
          <a:ln>
            <a:solidFill>
              <a:schemeClr val="accent1"/>
            </a:solidFill>
            <a:headEnd type="none" w="med" len="med"/>
            <a:tailEnd type="none" w="med" len="med"/>
          </a:ln>
          <a:effectLst>
            <a:outerShdw blurRad="101600" dist="63500" dir="2700000" algn="tl" rotWithShape="0">
              <a:prstClr val="black">
                <a:alpha val="2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defRPr/>
            </a:pPr>
            <a:endParaRPr lang="en-US" sz="2300" dirty="0" smtClean="0">
              <a:gradFill>
                <a:gsLst>
                  <a:gs pos="0">
                    <a:schemeClr val="tx1"/>
                  </a:gs>
                  <a:gs pos="50000">
                    <a:schemeClr val="tx1"/>
                  </a:gs>
                </a:gsLst>
                <a:lin ang="5400000" scaled="0"/>
              </a:gradFill>
              <a:latin typeface="Segoe" pitchFamily="34" charset="0"/>
            </a:endParaRPr>
          </a:p>
        </p:txBody>
      </p:sp>
      <p:sp>
        <p:nvSpPr>
          <p:cNvPr id="2" name="Title 1"/>
          <p:cNvSpPr>
            <a:spLocks noGrp="1"/>
          </p:cNvSpPr>
          <p:nvPr>
            <p:ph type="title"/>
          </p:nvPr>
        </p:nvSpPr>
        <p:spPr/>
        <p:txBody>
          <a:bodyPr/>
          <a:lstStyle/>
          <a:p>
            <a:r>
              <a:rPr smtClean="0"/>
              <a:t>Nickname Cache</a:t>
            </a:r>
            <a:endParaRPr lang="en-US" dirty="0"/>
          </a:p>
        </p:txBody>
      </p:sp>
      <p:sp>
        <p:nvSpPr>
          <p:cNvPr id="3" name="Content Placeholder 2"/>
          <p:cNvSpPr>
            <a:spLocks noGrp="1"/>
          </p:cNvSpPr>
          <p:nvPr>
            <p:ph sz="half" idx="1"/>
          </p:nvPr>
        </p:nvSpPr>
        <p:spPr>
          <a:xfrm>
            <a:off x="453773" y="962795"/>
            <a:ext cx="6282448" cy="307777"/>
          </a:xfrm>
        </p:spPr>
        <p:txBody>
          <a:bodyPr/>
          <a:lstStyle/>
          <a:p>
            <a:pPr marL="0" indent="0">
              <a:lnSpc>
                <a:spcPct val="100000"/>
              </a:lnSpc>
              <a:buClr>
                <a:schemeClr val="tx1">
                  <a:lumMod val="50000"/>
                  <a:lumOff val="50000"/>
                </a:schemeClr>
              </a:buClr>
              <a:buNone/>
            </a:pPr>
            <a:r>
              <a:rPr lang="en-US" sz="2000" dirty="0" smtClean="0"/>
              <a:t>Names shared across mobile and the Web</a:t>
            </a:r>
            <a:endParaRPr lang="en-US" sz="2000" dirty="0"/>
          </a:p>
        </p:txBody>
      </p:sp>
      <p:pic>
        <p:nvPicPr>
          <p:cNvPr id="6147" name="Picture 3" descr="C:\Users\aglick\Documents\E14\Launch\Screenshots\OWA\OWA IE Nickname cache.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4988" y="2005422"/>
            <a:ext cx="5674801" cy="3451498"/>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777102"/>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bwMode="auto">
          <a:xfrm>
            <a:off x="371885" y="2925772"/>
            <a:ext cx="8343489" cy="3267076"/>
          </a:xfrm>
          <a:prstGeom prst="roundRect">
            <a:avLst>
              <a:gd name="adj" fmla="val 2820"/>
            </a:avLst>
          </a:prstGeom>
          <a:gradFill flip="none" rotWithShape="1">
            <a:gsLst>
              <a:gs pos="0">
                <a:schemeClr val="bg1">
                  <a:lumMod val="85000"/>
                  <a:alpha val="67000"/>
                </a:schemeClr>
              </a:gs>
              <a:gs pos="50000">
                <a:schemeClr val="tx1">
                  <a:lumMod val="20000"/>
                  <a:lumOff val="80000"/>
                  <a:alpha val="41000"/>
                </a:schemeClr>
              </a:gs>
              <a:gs pos="100000">
                <a:schemeClr val="bg1">
                  <a:lumMod val="95000"/>
                  <a:alpha val="60000"/>
                </a:schemeClr>
              </a:gs>
            </a:gsLst>
            <a:lin ang="13500000" scaled="1"/>
            <a:tileRect/>
          </a:gradFill>
          <a:ln>
            <a:solidFill>
              <a:schemeClr val="accent1"/>
            </a:solidFill>
            <a:headEnd type="none" w="med" len="med"/>
            <a:tailEnd type="none" w="med" len="med"/>
          </a:ln>
          <a:effectLst>
            <a:outerShdw blurRad="101600" dist="63500" dir="2700000" algn="tl" rotWithShape="0">
              <a:prstClr val="black">
                <a:alpha val="2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defRPr/>
            </a:pPr>
            <a:endParaRPr lang="en-US" sz="2300" dirty="0" smtClean="0">
              <a:gradFill>
                <a:gsLst>
                  <a:gs pos="0">
                    <a:schemeClr val="tx1"/>
                  </a:gs>
                  <a:gs pos="50000">
                    <a:schemeClr val="tx1"/>
                  </a:gs>
                </a:gsLst>
                <a:lin ang="5400000" scaled="0"/>
              </a:gradFill>
              <a:latin typeface="Segoe" pitchFamily="34" charset="0"/>
            </a:endParaRPr>
          </a:p>
        </p:txBody>
      </p:sp>
      <p:sp>
        <p:nvSpPr>
          <p:cNvPr id="2" name="Title 1"/>
          <p:cNvSpPr>
            <a:spLocks noGrp="1"/>
          </p:cNvSpPr>
          <p:nvPr>
            <p:ph type="title"/>
          </p:nvPr>
        </p:nvSpPr>
        <p:spPr/>
        <p:txBody>
          <a:bodyPr/>
          <a:lstStyle/>
          <a:p>
            <a:r>
              <a:rPr dirty="0" smtClean="0"/>
              <a:t>Search and Filter</a:t>
            </a:r>
            <a:endParaRPr lang="en-US" dirty="0"/>
          </a:p>
        </p:txBody>
      </p:sp>
      <p:sp>
        <p:nvSpPr>
          <p:cNvPr id="3" name="Content Placeholder 2"/>
          <p:cNvSpPr>
            <a:spLocks noGrp="1"/>
          </p:cNvSpPr>
          <p:nvPr>
            <p:ph sz="half" idx="1"/>
          </p:nvPr>
        </p:nvSpPr>
        <p:spPr>
          <a:xfrm>
            <a:off x="464003" y="996922"/>
            <a:ext cx="4689021" cy="1631216"/>
          </a:xfrm>
        </p:spPr>
        <p:txBody>
          <a:bodyPr/>
          <a:lstStyle/>
          <a:p>
            <a:r>
              <a:rPr lang="en-US" sz="2000" dirty="0" smtClean="0"/>
              <a:t>Search</a:t>
            </a:r>
          </a:p>
          <a:p>
            <a:pPr lvl="1"/>
            <a:r>
              <a:rPr lang="en-US" sz="2000" dirty="0" smtClean="0"/>
              <a:t>Current folder</a:t>
            </a:r>
          </a:p>
          <a:p>
            <a:pPr lvl="1"/>
            <a:r>
              <a:rPr lang="en-US" sz="2000" dirty="0" smtClean="0"/>
              <a:t>Current and sub-folders</a:t>
            </a:r>
          </a:p>
          <a:p>
            <a:pPr lvl="1"/>
            <a:r>
              <a:rPr lang="en-US" sz="2000" dirty="0" smtClean="0"/>
              <a:t>All folders</a:t>
            </a:r>
          </a:p>
          <a:p>
            <a:pPr lvl="1"/>
            <a:r>
              <a:rPr lang="en-US" sz="2000" dirty="0" smtClean="0"/>
              <a:t>Advance search</a:t>
            </a:r>
            <a:endParaRPr lang="en-US" sz="2000" dirty="0"/>
          </a:p>
        </p:txBody>
      </p:sp>
      <p:sp>
        <p:nvSpPr>
          <p:cNvPr id="9" name="Content Placeholder 2"/>
          <p:cNvSpPr>
            <a:spLocks noGrp="1"/>
          </p:cNvSpPr>
          <p:nvPr>
            <p:ph sz="half" idx="2"/>
          </p:nvPr>
        </p:nvSpPr>
        <p:spPr>
          <a:xfrm>
            <a:off x="4566551" y="986036"/>
            <a:ext cx="3524249" cy="1292662"/>
          </a:xfrm>
        </p:spPr>
        <p:txBody>
          <a:bodyPr/>
          <a:lstStyle/>
          <a:p>
            <a:r>
              <a:rPr lang="en-US" sz="2000" dirty="0" smtClean="0"/>
              <a:t>Filter</a:t>
            </a:r>
          </a:p>
          <a:p>
            <a:pPr lvl="1"/>
            <a:r>
              <a:rPr lang="en-US" sz="2000" dirty="0" smtClean="0"/>
              <a:t>Default options</a:t>
            </a:r>
          </a:p>
          <a:p>
            <a:pPr lvl="1"/>
            <a:r>
              <a:rPr lang="en-US" sz="2000" dirty="0" smtClean="0"/>
              <a:t>User-selected</a:t>
            </a:r>
          </a:p>
          <a:p>
            <a:pPr lvl="1"/>
            <a:r>
              <a:rPr lang="en-US" sz="2000" dirty="0" smtClean="0"/>
              <a:t>Use with search</a:t>
            </a:r>
          </a:p>
        </p:txBody>
      </p:sp>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09" t="13446" r="1035" b="40882"/>
          <a:stretch/>
        </p:blipFill>
        <p:spPr bwMode="auto">
          <a:xfrm>
            <a:off x="751101" y="3252095"/>
            <a:ext cx="7652657" cy="2544436"/>
          </a:xfrm>
          <a:prstGeom prst="rect">
            <a:avLst/>
          </a:prstGeom>
          <a:ln>
            <a:noFill/>
          </a:ln>
          <a:effectLst>
            <a:outerShdw blurRad="292100" dist="139700" dir="2700000" algn="tl" rotWithShape="0">
              <a:srgbClr val="333333">
                <a:alpha val="65000"/>
              </a:srgbClr>
            </a:outerShdw>
          </a:effectLst>
          <a:extLst/>
        </p:spPr>
      </p:pic>
      <p:pic>
        <p:nvPicPr>
          <p:cNvPr id="13" name="Picture 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292408" y="4235887"/>
            <a:ext cx="1172926" cy="1581150"/>
          </a:xfrm>
          <a:prstGeom prst="rect">
            <a:avLst/>
          </a:prstGeom>
          <a:noFill/>
          <a:extLst/>
        </p:spPr>
      </p:pic>
      <p:sp>
        <p:nvSpPr>
          <p:cNvPr id="16" name="Rounded Rectangle 15"/>
          <p:cNvSpPr/>
          <p:nvPr/>
        </p:nvSpPr>
        <p:spPr bwMode="auto">
          <a:xfrm>
            <a:off x="2107333" y="4044297"/>
            <a:ext cx="2224221" cy="213361"/>
          </a:xfrm>
          <a:prstGeom prst="roundRect">
            <a:avLst/>
          </a:prstGeom>
          <a:noFill/>
          <a:ln w="31750">
            <a:solidFill>
              <a:srgbClr val="FF0000"/>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err="1" smtClean="0">
              <a:solidFill>
                <a:schemeClr val="bg1"/>
              </a:solidFill>
              <a:effectLst>
                <a:outerShdw blurRad="38100" dist="38100" dir="2700000" algn="tl">
                  <a:srgbClr val="000000">
                    <a:alpha val="43137"/>
                  </a:srgbClr>
                </a:outerShdw>
              </a:effectLst>
              <a:latin typeface="Segoe" pitchFamily="34" charset="0"/>
            </a:endParaRPr>
          </a:p>
        </p:txBody>
      </p:sp>
      <p:sp>
        <p:nvSpPr>
          <p:cNvPr id="17" name="Rounded Rectangle 16"/>
          <p:cNvSpPr/>
          <p:nvPr/>
        </p:nvSpPr>
        <p:spPr bwMode="auto">
          <a:xfrm>
            <a:off x="4286374" y="4219558"/>
            <a:ext cx="1178960" cy="1619252"/>
          </a:xfrm>
          <a:prstGeom prst="roundRect">
            <a:avLst>
              <a:gd name="adj" fmla="val 6510"/>
            </a:avLst>
          </a:prstGeom>
          <a:noFill/>
          <a:ln w="31750">
            <a:solidFill>
              <a:srgbClr val="FF0000"/>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err="1" smtClean="0">
              <a:solidFill>
                <a:schemeClr val="bg1"/>
              </a:solidFill>
              <a:effectLst>
                <a:outerShdw blurRad="38100" dist="38100" dir="2700000" algn="tl">
                  <a:srgbClr val="000000">
                    <a:alpha val="43137"/>
                  </a:srgbClr>
                </a:outerShdw>
              </a:effectLst>
              <a:latin typeface="Segoe" pitchFamily="34" charset="0"/>
            </a:endParaRPr>
          </a:p>
        </p:txBody>
      </p:sp>
      <p:sp>
        <p:nvSpPr>
          <p:cNvPr id="18" name="Rounded Rectangle 17"/>
          <p:cNvSpPr/>
          <p:nvPr/>
        </p:nvSpPr>
        <p:spPr bwMode="auto">
          <a:xfrm>
            <a:off x="2100259" y="4257659"/>
            <a:ext cx="2477170" cy="670835"/>
          </a:xfrm>
          <a:prstGeom prst="roundRect">
            <a:avLst>
              <a:gd name="adj" fmla="val 10176"/>
            </a:avLst>
          </a:prstGeom>
          <a:noFill/>
          <a:ln w="31750">
            <a:solidFill>
              <a:srgbClr val="FF0000"/>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err="1" smtClean="0">
              <a:solidFill>
                <a:schemeClr val="bg1"/>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25608197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8"/>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8" grpId="0" animBg="1"/>
      <p:bldP spid="18"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321359" y="1419367"/>
            <a:ext cx="8522208" cy="4619444"/>
          </a:xfrm>
          <a:prstGeom prst="roundRect">
            <a:avLst>
              <a:gd name="adj" fmla="val 1953"/>
            </a:avLst>
          </a:prstGeom>
          <a:gradFill flip="none" rotWithShape="1">
            <a:gsLst>
              <a:gs pos="0">
                <a:schemeClr val="bg1">
                  <a:lumMod val="85000"/>
                  <a:alpha val="67000"/>
                </a:schemeClr>
              </a:gs>
              <a:gs pos="50000">
                <a:schemeClr val="tx1">
                  <a:lumMod val="20000"/>
                  <a:lumOff val="80000"/>
                  <a:alpha val="41000"/>
                </a:schemeClr>
              </a:gs>
              <a:gs pos="100000">
                <a:schemeClr val="bg1">
                  <a:lumMod val="95000"/>
                  <a:alpha val="60000"/>
                </a:schemeClr>
              </a:gs>
            </a:gsLst>
            <a:lin ang="13500000" scaled="1"/>
            <a:tileRect/>
          </a:gradFill>
          <a:ln>
            <a:solidFill>
              <a:schemeClr val="accent1"/>
            </a:solidFill>
            <a:headEnd type="none" w="med" len="med"/>
            <a:tailEnd type="none" w="med" len="med"/>
          </a:ln>
          <a:effectLst>
            <a:outerShdw blurRad="101600" dist="63500" dir="2700000" algn="tl" rotWithShape="0">
              <a:prstClr val="black">
                <a:alpha val="2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defRPr/>
            </a:pPr>
            <a:endParaRPr lang="en-US" sz="2300" dirty="0" smtClean="0">
              <a:gradFill>
                <a:gsLst>
                  <a:gs pos="0">
                    <a:schemeClr val="tx1"/>
                  </a:gs>
                  <a:gs pos="50000">
                    <a:schemeClr val="tx1"/>
                  </a:gs>
                </a:gsLst>
                <a:lin ang="5400000" scaled="0"/>
              </a:gradFill>
              <a:latin typeface="Segoe" pitchFamily="34" charset="0"/>
            </a:endParaRPr>
          </a:p>
        </p:txBody>
      </p:sp>
      <p:sp>
        <p:nvSpPr>
          <p:cNvPr id="2" name="Title 1"/>
          <p:cNvSpPr>
            <a:spLocks noGrp="1"/>
          </p:cNvSpPr>
          <p:nvPr>
            <p:ph type="title"/>
          </p:nvPr>
        </p:nvSpPr>
        <p:spPr>
          <a:xfrm>
            <a:off x="381000" y="230188"/>
            <a:ext cx="8382000" cy="664797"/>
          </a:xfrm>
        </p:spPr>
        <p:txBody>
          <a:bodyPr/>
          <a:lstStyle/>
          <a:p>
            <a:r>
              <a:rPr dirty="0" smtClean="0"/>
              <a:t>Favorites Folders</a:t>
            </a:r>
            <a:endParaRPr lang="en-US" dirty="0"/>
          </a:p>
        </p:txBody>
      </p:sp>
      <p:sp>
        <p:nvSpPr>
          <p:cNvPr id="13" name="TextBox 12"/>
          <p:cNvSpPr txBox="1"/>
          <p:nvPr/>
        </p:nvSpPr>
        <p:spPr>
          <a:xfrm>
            <a:off x="314325" y="889295"/>
            <a:ext cx="4696094" cy="430887"/>
          </a:xfrm>
          <a:prstGeom prst="rect">
            <a:avLst/>
          </a:prstGeom>
          <a:noFill/>
        </p:spPr>
        <p:txBody>
          <a:bodyPr wrap="none" rtlCol="0">
            <a:spAutoFit/>
          </a:bodyPr>
          <a:lstStyle/>
          <a:p>
            <a:r>
              <a:rPr lang="en-US" sz="2200" dirty="0" smtClean="0">
                <a:gradFill>
                  <a:gsLst>
                    <a:gs pos="0">
                      <a:schemeClr val="tx1"/>
                    </a:gs>
                    <a:gs pos="100000">
                      <a:schemeClr val="tx1"/>
                    </a:gs>
                  </a:gsLst>
                  <a:lin ang="5400000" scaled="0"/>
                </a:gradFill>
              </a:rPr>
              <a:t>Favorites folders are easily accessible</a:t>
            </a:r>
          </a:p>
        </p:txBody>
      </p:sp>
      <p:sp>
        <p:nvSpPr>
          <p:cNvPr id="14" name="TextBox 13"/>
          <p:cNvSpPr txBox="1"/>
          <p:nvPr/>
        </p:nvSpPr>
        <p:spPr>
          <a:xfrm>
            <a:off x="314325" y="889295"/>
            <a:ext cx="4483150" cy="430887"/>
          </a:xfrm>
          <a:prstGeom prst="rect">
            <a:avLst/>
          </a:prstGeom>
          <a:noFill/>
        </p:spPr>
        <p:txBody>
          <a:bodyPr wrap="none" rtlCol="0">
            <a:spAutoFit/>
          </a:bodyPr>
          <a:lstStyle/>
          <a:p>
            <a:r>
              <a:rPr lang="en-US" sz="2200" dirty="0" smtClean="0">
                <a:gradFill>
                  <a:gsLst>
                    <a:gs pos="0">
                      <a:schemeClr val="tx1"/>
                    </a:gs>
                    <a:gs pos="100000">
                      <a:schemeClr val="tx1"/>
                    </a:gs>
                  </a:gsLst>
                  <a:lin ang="5400000" scaled="0"/>
                </a:gradFill>
              </a:rPr>
              <a:t>You can add any folder to favorites</a:t>
            </a:r>
          </a:p>
        </p:txBody>
      </p:sp>
      <p:sp>
        <p:nvSpPr>
          <p:cNvPr id="15" name="TextBox 14"/>
          <p:cNvSpPr txBox="1"/>
          <p:nvPr/>
        </p:nvSpPr>
        <p:spPr>
          <a:xfrm>
            <a:off x="314325" y="889295"/>
            <a:ext cx="5821722" cy="430887"/>
          </a:xfrm>
          <a:prstGeom prst="rect">
            <a:avLst/>
          </a:prstGeom>
          <a:noFill/>
        </p:spPr>
        <p:txBody>
          <a:bodyPr wrap="none" rtlCol="0">
            <a:spAutoFit/>
          </a:bodyPr>
          <a:lstStyle/>
          <a:p>
            <a:r>
              <a:rPr lang="en-US" sz="2200" dirty="0" smtClean="0">
                <a:gradFill>
                  <a:gsLst>
                    <a:gs pos="0">
                      <a:schemeClr val="tx1"/>
                    </a:gs>
                    <a:gs pos="100000">
                      <a:schemeClr val="tx1"/>
                    </a:gs>
                  </a:gsLst>
                  <a:lin ang="5400000" scaled="0"/>
                </a:gradFill>
              </a:rPr>
              <a:t>Even add search folders for common searches</a:t>
            </a:r>
          </a:p>
        </p:txBody>
      </p:sp>
      <p:pic>
        <p:nvPicPr>
          <p:cNvPr id="1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76" t="13485" r="1404" b="4405"/>
          <a:stretch/>
        </p:blipFill>
        <p:spPr bwMode="auto">
          <a:xfrm>
            <a:off x="1071697" y="1641048"/>
            <a:ext cx="6939645" cy="4158343"/>
          </a:xfrm>
          <a:prstGeom prst="rect">
            <a:avLst/>
          </a:prstGeom>
          <a:ln>
            <a:noFill/>
          </a:ln>
          <a:effectLst>
            <a:outerShdw blurRad="292100" dist="139700" dir="2700000" algn="tl" rotWithShape="0">
              <a:srgbClr val="333333">
                <a:alpha val="65000"/>
              </a:srgbClr>
            </a:outerShdw>
          </a:effectLst>
          <a:extLst/>
        </p:spPr>
      </p:pic>
      <p:sp>
        <p:nvSpPr>
          <p:cNvPr id="17" name="Rounded Rectangle 16"/>
          <p:cNvSpPr/>
          <p:nvPr/>
        </p:nvSpPr>
        <p:spPr bwMode="auto">
          <a:xfrm>
            <a:off x="1073104" y="5005304"/>
            <a:ext cx="1010149" cy="285179"/>
          </a:xfrm>
          <a:prstGeom prst="roundRect">
            <a:avLst/>
          </a:prstGeom>
          <a:noFill/>
          <a:ln w="34925">
            <a:solidFill>
              <a:srgbClr val="FF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8" name="Rounded Rectangle 17"/>
          <p:cNvSpPr/>
          <p:nvPr/>
        </p:nvSpPr>
        <p:spPr bwMode="auto">
          <a:xfrm>
            <a:off x="1071698" y="2156759"/>
            <a:ext cx="1011555" cy="609597"/>
          </a:xfrm>
          <a:prstGeom prst="roundRect">
            <a:avLst>
              <a:gd name="adj" fmla="val 13096"/>
            </a:avLst>
          </a:prstGeom>
          <a:noFill/>
          <a:ln w="34925">
            <a:solidFill>
              <a:srgbClr val="FF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solidFill>
                <a:srgbClr val="FFFFFF"/>
              </a:solidFill>
              <a:effectLst>
                <a:outerShdw blurRad="38100" dist="38100" dir="2700000" algn="tl">
                  <a:srgbClr val="000000">
                    <a:alpha val="43137"/>
                  </a:srgbClr>
                </a:outerShdw>
              </a:effectLst>
              <a:latin typeface="Segoe" pitchFamily="34" charset="0"/>
            </a:endParaRPr>
          </a:p>
        </p:txBody>
      </p:sp>
      <p:pic>
        <p:nvPicPr>
          <p:cNvPr id="19"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524590" y="3571603"/>
            <a:ext cx="973668" cy="1669922"/>
          </a:xfrm>
          <a:prstGeom prst="rect">
            <a:avLst/>
          </a:prstGeom>
          <a:noFill/>
          <a:extLst/>
        </p:spPr>
      </p:pic>
      <p:sp>
        <p:nvSpPr>
          <p:cNvPr id="20" name="Rounded Rectangle 19"/>
          <p:cNvSpPr/>
          <p:nvPr/>
        </p:nvSpPr>
        <p:spPr bwMode="auto">
          <a:xfrm>
            <a:off x="1524590" y="4417994"/>
            <a:ext cx="941071" cy="190500"/>
          </a:xfrm>
          <a:prstGeom prst="roundRect">
            <a:avLst/>
          </a:prstGeom>
          <a:noFill/>
          <a:ln w="31750">
            <a:solidFill>
              <a:srgbClr val="FF0000"/>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err="1" smtClean="0">
              <a:solidFill>
                <a:schemeClr val="bg1"/>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16324064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19"/>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20"/>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4" grpId="1"/>
      <p:bldP spid="15" grpId="0"/>
      <p:bldP spid="17" grpId="0" animBg="1"/>
      <p:bldP spid="18" grpId="0" animBg="1"/>
      <p:bldP spid="20" grpId="0" animBg="1"/>
      <p:bldP spid="2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 Same Side Corner Rectangle 30"/>
          <p:cNvSpPr/>
          <p:nvPr/>
        </p:nvSpPr>
        <p:spPr bwMode="auto">
          <a:xfrm>
            <a:off x="6172200" y="1741487"/>
            <a:ext cx="2590800" cy="5116513"/>
          </a:xfrm>
          <a:prstGeom prst="round2SameRect">
            <a:avLst>
              <a:gd name="adj1" fmla="val 6709"/>
              <a:gd name="adj2" fmla="val 0"/>
            </a:avLst>
          </a:prstGeom>
          <a:gradFill flip="none" rotWithShape="1">
            <a:gsLst>
              <a:gs pos="0">
                <a:srgbClr val="1B396B"/>
              </a:gs>
              <a:gs pos="25000">
                <a:schemeClr val="accent2">
                  <a:lumMod val="75000"/>
                </a:schemeClr>
              </a:gs>
              <a:gs pos="80000">
                <a:schemeClr val="accent2"/>
              </a:gs>
              <a:gs pos="100000">
                <a:srgbClr val="5C9EE6">
                  <a:alpha val="18000"/>
                </a:srgbClr>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marL="0" lvl="1" indent="-342900" algn="ctr" defTabSz="914099" fontAlgn="base">
              <a:lnSpc>
                <a:spcPct val="85000"/>
              </a:lnSpc>
              <a:spcBef>
                <a:spcPct val="0"/>
              </a:spcBef>
              <a:spcAft>
                <a:spcPct val="0"/>
              </a:spcAft>
              <a:buClr>
                <a:srgbClr val="FFFF99"/>
              </a:buClr>
              <a:buSzPct val="80000"/>
              <a:tabLst>
                <a:tab pos="424590" algn="l"/>
              </a:tabLst>
              <a:defRPr/>
            </a:pPr>
            <a:endParaRPr lang="en-US" altLang="zh-CN" dirty="0" smtClean="0">
              <a:gradFill>
                <a:gsLst>
                  <a:gs pos="0">
                    <a:schemeClr val="bg1"/>
                  </a:gs>
                  <a:gs pos="100000">
                    <a:schemeClr val="bg1"/>
                  </a:gs>
                </a:gsLst>
                <a:lin ang="13500000" scaled="1"/>
              </a:gradFill>
              <a:latin typeface="Segoe Semibold" pitchFamily="34" charset="0"/>
            </a:endParaRPr>
          </a:p>
        </p:txBody>
      </p:sp>
      <p:sp>
        <p:nvSpPr>
          <p:cNvPr id="32" name="Rectangle 31"/>
          <p:cNvSpPr/>
          <p:nvPr/>
        </p:nvSpPr>
        <p:spPr bwMode="auto">
          <a:xfrm>
            <a:off x="6172200" y="2856896"/>
            <a:ext cx="2590800" cy="1808704"/>
          </a:xfrm>
          <a:prstGeom prst="rect">
            <a:avLst/>
          </a:prstGeom>
          <a:solidFill>
            <a:schemeClr val="bg1">
              <a:lumMod val="50000"/>
              <a:alpha val="2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r>
              <a:rPr lang="en-US" i="1" dirty="0" smtClean="0"/>
              <a:t>“We need to deliver secure and compliant communications tools”</a:t>
            </a:r>
          </a:p>
          <a:p>
            <a:pPr marL="100534" indent="-100534" algn="r">
              <a:spcBef>
                <a:spcPct val="50000"/>
              </a:spcBef>
              <a:defRPr/>
            </a:pPr>
            <a:r>
              <a:rPr lang="en-US" dirty="0" smtClean="0"/>
              <a:t>- CIO</a:t>
            </a:r>
          </a:p>
        </p:txBody>
      </p:sp>
      <p:sp>
        <p:nvSpPr>
          <p:cNvPr id="29" name="Round Same Side Corner Rectangle 28"/>
          <p:cNvSpPr/>
          <p:nvPr/>
        </p:nvSpPr>
        <p:spPr bwMode="auto">
          <a:xfrm>
            <a:off x="3276600" y="1730374"/>
            <a:ext cx="2590800" cy="5116513"/>
          </a:xfrm>
          <a:prstGeom prst="round2SameRect">
            <a:avLst>
              <a:gd name="adj1" fmla="val 6709"/>
              <a:gd name="adj2" fmla="val 0"/>
            </a:avLst>
          </a:prstGeom>
          <a:gradFill flip="none" rotWithShape="1">
            <a:gsLst>
              <a:gs pos="0">
                <a:srgbClr val="1B396B"/>
              </a:gs>
              <a:gs pos="25000">
                <a:schemeClr val="accent2">
                  <a:lumMod val="75000"/>
                </a:schemeClr>
              </a:gs>
              <a:gs pos="80000">
                <a:schemeClr val="accent2"/>
              </a:gs>
              <a:gs pos="100000">
                <a:srgbClr val="5C9EE6">
                  <a:alpha val="18000"/>
                </a:srgbClr>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85000"/>
              </a:lnSpc>
              <a:spcBef>
                <a:spcPct val="0"/>
              </a:spcBef>
              <a:spcAft>
                <a:spcPct val="0"/>
              </a:spcAft>
              <a:defRPr/>
            </a:pPr>
            <a:endParaRPr lang="en-US" dirty="0" smtClean="0">
              <a:gradFill>
                <a:gsLst>
                  <a:gs pos="0">
                    <a:schemeClr val="bg1"/>
                  </a:gs>
                  <a:gs pos="100000">
                    <a:schemeClr val="bg1"/>
                  </a:gs>
                </a:gsLst>
                <a:lin ang="13500000" scaled="1"/>
              </a:gradFill>
              <a:latin typeface="Segoe Semibold" pitchFamily="34" charset="0"/>
            </a:endParaRPr>
          </a:p>
        </p:txBody>
      </p:sp>
      <p:sp>
        <p:nvSpPr>
          <p:cNvPr id="30" name="Rectangle 29"/>
          <p:cNvSpPr/>
          <p:nvPr/>
        </p:nvSpPr>
        <p:spPr bwMode="auto">
          <a:xfrm>
            <a:off x="3276600" y="2845783"/>
            <a:ext cx="2590800" cy="1808704"/>
          </a:xfrm>
          <a:prstGeom prst="rect">
            <a:avLst/>
          </a:prstGeom>
          <a:solidFill>
            <a:schemeClr val="bg1">
              <a:lumMod val="50000"/>
              <a:alpha val="2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r>
              <a:rPr lang="en-US" i="1" dirty="0" smtClean="0"/>
              <a:t>“Sales needs to easily connect with customers while on the road”</a:t>
            </a:r>
          </a:p>
          <a:p>
            <a:pPr algn="r">
              <a:spcBef>
                <a:spcPct val="50000"/>
              </a:spcBef>
              <a:defRPr/>
            </a:pPr>
            <a:r>
              <a:rPr lang="en-US" dirty="0" smtClean="0"/>
              <a:t>- VP of Sales</a:t>
            </a:r>
          </a:p>
        </p:txBody>
      </p:sp>
      <p:sp>
        <p:nvSpPr>
          <p:cNvPr id="25" name="Round Same Side Corner Rectangle 24"/>
          <p:cNvSpPr/>
          <p:nvPr/>
        </p:nvSpPr>
        <p:spPr bwMode="auto">
          <a:xfrm>
            <a:off x="381000" y="1741487"/>
            <a:ext cx="2590800" cy="5116513"/>
          </a:xfrm>
          <a:prstGeom prst="round2SameRect">
            <a:avLst>
              <a:gd name="adj1" fmla="val 6341"/>
              <a:gd name="adj2" fmla="val 0"/>
            </a:avLst>
          </a:prstGeom>
          <a:gradFill flip="none" rotWithShape="1">
            <a:gsLst>
              <a:gs pos="0">
                <a:srgbClr val="1B396B"/>
              </a:gs>
              <a:gs pos="25000">
                <a:schemeClr val="accent2">
                  <a:lumMod val="75000"/>
                </a:schemeClr>
              </a:gs>
              <a:gs pos="80000">
                <a:schemeClr val="accent2"/>
              </a:gs>
              <a:gs pos="100000">
                <a:srgbClr val="5C9EE6">
                  <a:alpha val="18000"/>
                </a:srgbClr>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85000"/>
              </a:lnSpc>
              <a:spcBef>
                <a:spcPct val="0"/>
              </a:spcBef>
              <a:spcAft>
                <a:spcPct val="0"/>
              </a:spcAft>
              <a:defRPr/>
            </a:pPr>
            <a:endParaRPr lang="en-US" dirty="0" smtClean="0">
              <a:gradFill>
                <a:gsLst>
                  <a:gs pos="0">
                    <a:schemeClr val="bg1"/>
                  </a:gs>
                  <a:gs pos="100000">
                    <a:schemeClr val="bg1"/>
                  </a:gs>
                </a:gsLst>
                <a:lin ang="13500000" scaled="1"/>
              </a:gradFill>
              <a:latin typeface="Segoe Semibold" pitchFamily="34" charset="0"/>
            </a:endParaRPr>
          </a:p>
        </p:txBody>
      </p:sp>
      <p:sp>
        <p:nvSpPr>
          <p:cNvPr id="5" name="Title 4"/>
          <p:cNvSpPr>
            <a:spLocks noGrp="1"/>
          </p:cNvSpPr>
          <p:nvPr>
            <p:ph type="title"/>
          </p:nvPr>
        </p:nvSpPr>
        <p:spPr/>
        <p:txBody>
          <a:bodyPr/>
          <a:lstStyle/>
          <a:p>
            <a:r>
              <a:rPr lang="en-US" dirty="0" smtClean="0"/>
              <a:t>Strategic Business Challenges</a:t>
            </a:r>
            <a:endParaRPr lang="en-US" dirty="0"/>
          </a:p>
        </p:txBody>
      </p:sp>
      <p:pic>
        <p:nvPicPr>
          <p:cNvPr id="15" name="Picture 67" descr="Group_HiR-Man copy 2"/>
          <p:cNvPicPr>
            <a:picLocks noChangeAspect="1" noChangeArrowheads="1"/>
          </p:cNvPicPr>
          <p:nvPr>
            <p:custDataLst>
              <p:tags r:id="rId1"/>
            </p:custDataLst>
          </p:nvPr>
        </p:nvPicPr>
        <p:blipFill>
          <a:blip r:embed="rId4"/>
          <a:stretch>
            <a:fillRect/>
          </a:stretch>
        </p:blipFill>
        <p:spPr bwMode="auto">
          <a:xfrm>
            <a:off x="3200400" y="4060081"/>
            <a:ext cx="660912" cy="1920240"/>
          </a:xfrm>
          <a:prstGeom prst="rect">
            <a:avLst/>
          </a:prstGeom>
          <a:noFill/>
          <a:ln>
            <a:noFill/>
          </a:ln>
          <a:effectLst>
            <a:outerShdw blurRad="76200" dir="18900000" sy="23000" kx="-1200000" algn="bl" rotWithShape="0">
              <a:prstClr val="black">
                <a:alpha val="20000"/>
              </a:prstClr>
            </a:outerShdw>
            <a:reflection blurRad="6350" stA="52000" endA="300" endPos="35000" dir="5400000" sy="-100000" algn="bl" rotWithShape="0"/>
          </a:effectLst>
        </p:spPr>
      </p:pic>
      <p:pic>
        <p:nvPicPr>
          <p:cNvPr id="18" name="Picture 17" descr="Woman_Masked.png"/>
          <p:cNvPicPr>
            <a:picLocks noChangeAspect="1"/>
          </p:cNvPicPr>
          <p:nvPr/>
        </p:nvPicPr>
        <p:blipFill>
          <a:blip r:embed="rId5" cstate="email"/>
          <a:stretch>
            <a:fillRect/>
          </a:stretch>
        </p:blipFill>
        <p:spPr>
          <a:xfrm>
            <a:off x="6058217" y="4096385"/>
            <a:ext cx="821604" cy="1920240"/>
          </a:xfrm>
          <a:prstGeom prst="rect">
            <a:avLst/>
          </a:prstGeom>
          <a:noFill/>
          <a:ln w="9525">
            <a:noFill/>
            <a:miter lim="800000"/>
            <a:headEnd/>
            <a:tailEnd/>
          </a:ln>
          <a:effectLst>
            <a:outerShdw blurRad="76200" dir="18900000" sy="23000" kx="-1200000" algn="bl" rotWithShape="0">
              <a:prstClr val="black">
                <a:alpha val="20000"/>
              </a:prstClr>
            </a:outerShdw>
            <a:reflection blurRad="6350" stA="52000" endA="300" endPos="35000" dir="5400000" sy="-100000" algn="bl" rotWithShape="0"/>
          </a:effectLst>
        </p:spPr>
      </p:pic>
      <p:sp>
        <p:nvSpPr>
          <p:cNvPr id="20" name="TextBox 19"/>
          <p:cNvSpPr txBox="1"/>
          <p:nvPr/>
        </p:nvSpPr>
        <p:spPr>
          <a:xfrm>
            <a:off x="339815" y="1821121"/>
            <a:ext cx="2619440" cy="954107"/>
          </a:xfrm>
          <a:prstGeom prst="rect">
            <a:avLst/>
          </a:prstGeom>
          <a:noFill/>
        </p:spPr>
        <p:txBody>
          <a:bodyPr wrap="square" rtlCol="0">
            <a:spAutoFit/>
          </a:bodyPr>
          <a:lstStyle/>
          <a:p>
            <a:pPr algn="ctr"/>
            <a:r>
              <a:rPr lang="en-US" sz="2800" dirty="0" smtClean="0">
                <a:solidFill>
                  <a:schemeClr val="bg1"/>
                </a:solidFill>
              </a:rPr>
              <a:t>Lowering</a:t>
            </a:r>
            <a:br>
              <a:rPr lang="en-US" sz="2800" dirty="0" smtClean="0">
                <a:solidFill>
                  <a:schemeClr val="bg1"/>
                </a:solidFill>
              </a:rPr>
            </a:br>
            <a:r>
              <a:rPr lang="en-US" sz="2800" dirty="0" smtClean="0">
                <a:solidFill>
                  <a:schemeClr val="bg1"/>
                </a:solidFill>
              </a:rPr>
              <a:t>IT Costs</a:t>
            </a:r>
          </a:p>
        </p:txBody>
      </p:sp>
      <p:sp>
        <p:nvSpPr>
          <p:cNvPr id="21" name="TextBox 20"/>
          <p:cNvSpPr txBox="1"/>
          <p:nvPr/>
        </p:nvSpPr>
        <p:spPr>
          <a:xfrm>
            <a:off x="3259909" y="1821121"/>
            <a:ext cx="2619440" cy="954107"/>
          </a:xfrm>
          <a:prstGeom prst="rect">
            <a:avLst/>
          </a:prstGeom>
          <a:noFill/>
        </p:spPr>
        <p:txBody>
          <a:bodyPr wrap="square" rtlCol="0">
            <a:spAutoFit/>
          </a:bodyPr>
          <a:lstStyle/>
          <a:p>
            <a:pPr algn="ctr"/>
            <a:r>
              <a:rPr lang="en-US" sz="2800" dirty="0" smtClean="0">
                <a:solidFill>
                  <a:schemeClr val="bg1"/>
                </a:solidFill>
              </a:rPr>
              <a:t>Increasing Productivity</a:t>
            </a:r>
          </a:p>
        </p:txBody>
      </p:sp>
      <p:sp>
        <p:nvSpPr>
          <p:cNvPr id="22" name="TextBox 21"/>
          <p:cNvSpPr txBox="1"/>
          <p:nvPr/>
        </p:nvSpPr>
        <p:spPr>
          <a:xfrm>
            <a:off x="6560662" y="1821121"/>
            <a:ext cx="1858124" cy="954107"/>
          </a:xfrm>
          <a:prstGeom prst="rect">
            <a:avLst/>
          </a:prstGeom>
          <a:noFill/>
        </p:spPr>
        <p:txBody>
          <a:bodyPr wrap="square" rtlCol="0">
            <a:spAutoFit/>
          </a:bodyPr>
          <a:lstStyle/>
          <a:p>
            <a:pPr algn="ctr"/>
            <a:r>
              <a:rPr lang="en-US" sz="2800" dirty="0" smtClean="0">
                <a:solidFill>
                  <a:schemeClr val="bg1"/>
                </a:solidFill>
              </a:rPr>
              <a:t>Managing Risk</a:t>
            </a:r>
          </a:p>
        </p:txBody>
      </p:sp>
      <p:sp>
        <p:nvSpPr>
          <p:cNvPr id="27" name="Rectangle 26"/>
          <p:cNvSpPr/>
          <p:nvPr/>
        </p:nvSpPr>
        <p:spPr bwMode="auto">
          <a:xfrm>
            <a:off x="381000" y="2856896"/>
            <a:ext cx="2590800" cy="1808704"/>
          </a:xfrm>
          <a:prstGeom prst="rect">
            <a:avLst/>
          </a:prstGeom>
          <a:solidFill>
            <a:schemeClr val="bg1">
              <a:lumMod val="50000"/>
              <a:alpha val="2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r>
              <a:rPr lang="en-US" i="1" dirty="0" smtClean="0"/>
              <a:t>“I need to reduce hardware costs and operational overhead”</a:t>
            </a:r>
          </a:p>
          <a:p>
            <a:pPr algn="r">
              <a:spcBef>
                <a:spcPct val="50000"/>
              </a:spcBef>
              <a:defRPr/>
            </a:pPr>
            <a:r>
              <a:rPr lang="en-US" dirty="0" smtClean="0"/>
              <a:t>- IT Manager</a:t>
            </a:r>
          </a:p>
        </p:txBody>
      </p:sp>
      <p:pic>
        <p:nvPicPr>
          <p:cNvPr id="17" name="Picture 16" descr="PRB_CEO.png"/>
          <p:cNvPicPr>
            <a:picLocks noChangeAspect="1"/>
          </p:cNvPicPr>
          <p:nvPr/>
        </p:nvPicPr>
        <p:blipFill>
          <a:blip r:embed="rId6" cstate="email"/>
          <a:stretch>
            <a:fillRect/>
          </a:stretch>
        </p:blipFill>
        <p:spPr>
          <a:xfrm>
            <a:off x="-5491" y="4107498"/>
            <a:ext cx="1048278" cy="1920240"/>
          </a:xfrm>
          <a:prstGeom prst="rect">
            <a:avLst/>
          </a:prstGeom>
          <a:noFill/>
          <a:ln w="9525">
            <a:noFill/>
            <a:miter lim="800000"/>
            <a:headEnd/>
            <a:tailEnd/>
          </a:ln>
          <a:effectLst>
            <a:outerShdw blurRad="76200" dir="18900000" sy="23000" kx="-1200000" algn="bl" rotWithShape="0">
              <a:prstClr val="black">
                <a:alpha val="20000"/>
              </a:prstClr>
            </a:outerShdw>
            <a:reflection blurRad="6350" stA="52000" endA="300" endPos="35000" dir="5400000" sy="-100000" algn="bl" rotWithShape="0"/>
          </a:effectLst>
        </p:spPr>
      </p:pic>
      <p:grpSp>
        <p:nvGrpSpPr>
          <p:cNvPr id="42" name="Group 41"/>
          <p:cNvGrpSpPr/>
          <p:nvPr/>
        </p:nvGrpSpPr>
        <p:grpSpPr>
          <a:xfrm>
            <a:off x="-9526" y="4800600"/>
            <a:ext cx="9172575" cy="1219200"/>
            <a:chOff x="-1" y="4295776"/>
            <a:chExt cx="9172575" cy="1219200"/>
          </a:xfrm>
        </p:grpSpPr>
        <p:pic>
          <p:nvPicPr>
            <p:cNvPr id="41" name="Picture 2" descr="\\eventsql\dvd\Online_ART\DVD_ART36\Artwork_Imagery\Shapes\Bars\bowtie glass swoosh.png"/>
            <p:cNvPicPr>
              <a:picLocks noChangeAspect="1" noChangeArrowheads="1"/>
            </p:cNvPicPr>
            <p:nvPr/>
          </p:nvPicPr>
          <p:blipFill>
            <a:blip r:embed="rId7">
              <a:lum bright="-100000"/>
            </a:blip>
            <a:srcRect/>
            <a:stretch>
              <a:fillRect/>
            </a:stretch>
          </p:blipFill>
          <p:spPr bwMode="auto">
            <a:xfrm>
              <a:off x="-1" y="4295776"/>
              <a:ext cx="9172575" cy="1219200"/>
            </a:xfrm>
            <a:prstGeom prst="rect">
              <a:avLst/>
            </a:prstGeom>
            <a:noFill/>
          </p:spPr>
        </p:pic>
        <p:sp>
          <p:nvSpPr>
            <p:cNvPr id="35" name="TextBox 34"/>
            <p:cNvSpPr txBox="1"/>
            <p:nvPr/>
          </p:nvSpPr>
          <p:spPr>
            <a:xfrm>
              <a:off x="0" y="4659155"/>
              <a:ext cx="9144000" cy="492443"/>
            </a:xfrm>
            <a:prstGeom prst="rect">
              <a:avLst/>
            </a:prstGeom>
            <a:noFill/>
          </p:spPr>
          <p:txBody>
            <a:bodyPr wrap="square" rtlCol="0">
              <a:spAutoFit/>
            </a:bodyPr>
            <a:lstStyle/>
            <a:p>
              <a:pPr algn="ctr"/>
              <a:r>
                <a:rPr lang="en-US" sz="2500" dirty="0" smtClean="0">
                  <a:solidFill>
                    <a:schemeClr val="bg1"/>
                  </a:solidFill>
                  <a:effectLst>
                    <a:outerShdw blurRad="38100" dist="38100" dir="2700000" algn="tl">
                      <a:srgbClr val="000000">
                        <a:alpha val="43137"/>
                      </a:srgbClr>
                    </a:outerShdw>
                  </a:effectLst>
                </a:rPr>
                <a:t>“How do I balance these needs in a changing workplace?”</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2000"/>
                                        <p:tgtEl>
                                          <p:spTgt spid="20"/>
                                        </p:tgtEl>
                                      </p:cBhvr>
                                    </p:animEffect>
                                  </p:childTnLst>
                                </p:cTn>
                              </p:par>
                            </p:childTnLst>
                          </p:cTn>
                        </p:par>
                        <p:par>
                          <p:cTn id="11" fill="hold">
                            <p:stCondLst>
                              <p:cond delay="2000"/>
                            </p:stCondLst>
                            <p:childTnLst>
                              <p:par>
                                <p:cTn id="12" presetID="17" presetClass="entr" presetSubtype="8" fill="hold" grpId="0" nodeType="after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ppt_x</p:attrName>
                                        </p:attrNameLst>
                                      </p:cBhvr>
                                      <p:tavLst>
                                        <p:tav tm="0">
                                          <p:val>
                                            <p:strVal val="#ppt_x-#ppt_w/2"/>
                                          </p:val>
                                        </p:tav>
                                        <p:tav tm="100000">
                                          <p:val>
                                            <p:strVal val="#ppt_x"/>
                                          </p:val>
                                        </p:tav>
                                      </p:tavLst>
                                    </p:anim>
                                    <p:anim calcmode="lin" valueType="num">
                                      <p:cBhvr>
                                        <p:cTn id="15" dur="500" fill="hold"/>
                                        <p:tgtEl>
                                          <p:spTgt spid="27"/>
                                        </p:tgtEl>
                                        <p:attrNameLst>
                                          <p:attrName>ppt_y</p:attrName>
                                        </p:attrNameLst>
                                      </p:cBhvr>
                                      <p:tavLst>
                                        <p:tav tm="0">
                                          <p:val>
                                            <p:strVal val="#ppt_y"/>
                                          </p:val>
                                        </p:tav>
                                        <p:tav tm="100000">
                                          <p:val>
                                            <p:strVal val="#ppt_y"/>
                                          </p:val>
                                        </p:tav>
                                      </p:tavLst>
                                    </p:anim>
                                    <p:anim calcmode="lin" valueType="num">
                                      <p:cBhvr>
                                        <p:cTn id="16" dur="500" fill="hold"/>
                                        <p:tgtEl>
                                          <p:spTgt spid="27"/>
                                        </p:tgtEl>
                                        <p:attrNameLst>
                                          <p:attrName>ppt_w</p:attrName>
                                        </p:attrNameLst>
                                      </p:cBhvr>
                                      <p:tavLst>
                                        <p:tav tm="0">
                                          <p:val>
                                            <p:fltVal val="0"/>
                                          </p:val>
                                        </p:tav>
                                        <p:tav tm="100000">
                                          <p:val>
                                            <p:strVal val="#ppt_w"/>
                                          </p:val>
                                        </p:tav>
                                      </p:tavLst>
                                    </p:anim>
                                    <p:anim calcmode="lin" valueType="num">
                                      <p:cBhvr>
                                        <p:cTn id="17" dur="500" fill="hold"/>
                                        <p:tgtEl>
                                          <p:spTgt spid="27"/>
                                        </p:tgtEl>
                                        <p:attrNameLst>
                                          <p:attrName>ppt_h</p:attrName>
                                        </p:attrNameLst>
                                      </p:cBhvr>
                                      <p:tavLst>
                                        <p:tav tm="0">
                                          <p:val>
                                            <p:strVal val="#ppt_h"/>
                                          </p:val>
                                        </p:tav>
                                        <p:tav tm="100000">
                                          <p:val>
                                            <p:strVal val="#ppt_h"/>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0"/>
                                        <p:tgtEl>
                                          <p:spTgt spid="29"/>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2000"/>
                                        <p:tgtEl>
                                          <p:spTgt spid="21"/>
                                        </p:tgtEl>
                                      </p:cBhvr>
                                    </p:animEffect>
                                  </p:childTnLst>
                                </p:cTn>
                              </p:par>
                            </p:childTnLst>
                          </p:cTn>
                        </p:par>
                        <p:par>
                          <p:cTn id="27" fill="hold">
                            <p:stCondLst>
                              <p:cond delay="4000"/>
                            </p:stCondLst>
                            <p:childTnLst>
                              <p:par>
                                <p:cTn id="28" presetID="17" presetClass="entr" presetSubtype="8" fill="hold" grpId="0" nodeType="afterEffect">
                                  <p:stCondLst>
                                    <p:cond delay="0"/>
                                  </p:stCondLst>
                                  <p:childTnLst>
                                    <p:set>
                                      <p:cBhvr>
                                        <p:cTn id="29" dur="1" fill="hold">
                                          <p:stCondLst>
                                            <p:cond delay="0"/>
                                          </p:stCondLst>
                                        </p:cTn>
                                        <p:tgtEl>
                                          <p:spTgt spid="30"/>
                                        </p:tgtEl>
                                        <p:attrNameLst>
                                          <p:attrName>style.visibility</p:attrName>
                                        </p:attrNameLst>
                                      </p:cBhvr>
                                      <p:to>
                                        <p:strVal val="visible"/>
                                      </p:to>
                                    </p:set>
                                    <p:anim calcmode="lin" valueType="num">
                                      <p:cBhvr>
                                        <p:cTn id="30" dur="500" fill="hold"/>
                                        <p:tgtEl>
                                          <p:spTgt spid="30"/>
                                        </p:tgtEl>
                                        <p:attrNameLst>
                                          <p:attrName>ppt_x</p:attrName>
                                        </p:attrNameLst>
                                      </p:cBhvr>
                                      <p:tavLst>
                                        <p:tav tm="0">
                                          <p:val>
                                            <p:strVal val="#ppt_x-#ppt_w/2"/>
                                          </p:val>
                                        </p:tav>
                                        <p:tav tm="100000">
                                          <p:val>
                                            <p:strVal val="#ppt_x"/>
                                          </p:val>
                                        </p:tav>
                                      </p:tavLst>
                                    </p:anim>
                                    <p:anim calcmode="lin" valueType="num">
                                      <p:cBhvr>
                                        <p:cTn id="31" dur="500" fill="hold"/>
                                        <p:tgtEl>
                                          <p:spTgt spid="30"/>
                                        </p:tgtEl>
                                        <p:attrNameLst>
                                          <p:attrName>ppt_y</p:attrName>
                                        </p:attrNameLst>
                                      </p:cBhvr>
                                      <p:tavLst>
                                        <p:tav tm="0">
                                          <p:val>
                                            <p:strVal val="#ppt_y"/>
                                          </p:val>
                                        </p:tav>
                                        <p:tav tm="100000">
                                          <p:val>
                                            <p:strVal val="#ppt_y"/>
                                          </p:val>
                                        </p:tav>
                                      </p:tavLst>
                                    </p:anim>
                                    <p:anim calcmode="lin" valueType="num">
                                      <p:cBhvr>
                                        <p:cTn id="32" dur="500" fill="hold"/>
                                        <p:tgtEl>
                                          <p:spTgt spid="30"/>
                                        </p:tgtEl>
                                        <p:attrNameLst>
                                          <p:attrName>ppt_w</p:attrName>
                                        </p:attrNameLst>
                                      </p:cBhvr>
                                      <p:tavLst>
                                        <p:tav tm="0">
                                          <p:val>
                                            <p:fltVal val="0"/>
                                          </p:val>
                                        </p:tav>
                                        <p:tav tm="100000">
                                          <p:val>
                                            <p:strVal val="#ppt_w"/>
                                          </p:val>
                                        </p:tav>
                                      </p:tavLst>
                                    </p:anim>
                                    <p:anim calcmode="lin" valueType="num">
                                      <p:cBhvr>
                                        <p:cTn id="33" dur="500" fill="hold"/>
                                        <p:tgtEl>
                                          <p:spTgt spid="30"/>
                                        </p:tgtEl>
                                        <p:attrNameLst>
                                          <p:attrName>ppt_h</p:attrName>
                                        </p:attrNameLst>
                                      </p:cBhvr>
                                      <p:tavLst>
                                        <p:tav tm="0">
                                          <p:val>
                                            <p:strVal val="#ppt_h"/>
                                          </p:val>
                                        </p:tav>
                                        <p:tav tm="100000">
                                          <p:val>
                                            <p:strVal val="#ppt_h"/>
                                          </p:val>
                                        </p:tav>
                                      </p:tavLst>
                                    </p:anim>
                                  </p:childTnLst>
                                </p:cTn>
                              </p:par>
                              <p:par>
                                <p:cTn id="34" presetID="10" presetClass="entr" presetSubtype="0"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1000"/>
                                        <p:tgtEl>
                                          <p:spTgt spid="31"/>
                                        </p:tgtEl>
                                      </p:cBhvr>
                                    </p:animEffect>
                                  </p:childTnLst>
                                </p:cTn>
                              </p:par>
                              <p:par>
                                <p:cTn id="37" presetID="10"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2000"/>
                                        <p:tgtEl>
                                          <p:spTgt spid="22"/>
                                        </p:tgtEl>
                                      </p:cBhvr>
                                    </p:animEffect>
                                  </p:childTnLst>
                                </p:cTn>
                              </p:par>
                            </p:childTnLst>
                          </p:cTn>
                        </p:par>
                        <p:par>
                          <p:cTn id="43" fill="hold">
                            <p:stCondLst>
                              <p:cond delay="6000"/>
                            </p:stCondLst>
                            <p:childTnLst>
                              <p:par>
                                <p:cTn id="44" presetID="17" presetClass="entr" presetSubtype="8" fill="hold" grpId="0" nodeType="afterEffect">
                                  <p:stCondLst>
                                    <p:cond delay="0"/>
                                  </p:stCondLst>
                                  <p:childTnLst>
                                    <p:set>
                                      <p:cBhvr>
                                        <p:cTn id="45" dur="1" fill="hold">
                                          <p:stCondLst>
                                            <p:cond delay="0"/>
                                          </p:stCondLst>
                                        </p:cTn>
                                        <p:tgtEl>
                                          <p:spTgt spid="32"/>
                                        </p:tgtEl>
                                        <p:attrNameLst>
                                          <p:attrName>style.visibility</p:attrName>
                                        </p:attrNameLst>
                                      </p:cBhvr>
                                      <p:to>
                                        <p:strVal val="visible"/>
                                      </p:to>
                                    </p:set>
                                    <p:anim calcmode="lin" valueType="num">
                                      <p:cBhvr>
                                        <p:cTn id="46" dur="500" fill="hold"/>
                                        <p:tgtEl>
                                          <p:spTgt spid="32"/>
                                        </p:tgtEl>
                                        <p:attrNameLst>
                                          <p:attrName>ppt_x</p:attrName>
                                        </p:attrNameLst>
                                      </p:cBhvr>
                                      <p:tavLst>
                                        <p:tav tm="0">
                                          <p:val>
                                            <p:strVal val="#ppt_x-#ppt_w/2"/>
                                          </p:val>
                                        </p:tav>
                                        <p:tav tm="100000">
                                          <p:val>
                                            <p:strVal val="#ppt_x"/>
                                          </p:val>
                                        </p:tav>
                                      </p:tavLst>
                                    </p:anim>
                                    <p:anim calcmode="lin" valueType="num">
                                      <p:cBhvr>
                                        <p:cTn id="47" dur="500" fill="hold"/>
                                        <p:tgtEl>
                                          <p:spTgt spid="32"/>
                                        </p:tgtEl>
                                        <p:attrNameLst>
                                          <p:attrName>ppt_y</p:attrName>
                                        </p:attrNameLst>
                                      </p:cBhvr>
                                      <p:tavLst>
                                        <p:tav tm="0">
                                          <p:val>
                                            <p:strVal val="#ppt_y"/>
                                          </p:val>
                                        </p:tav>
                                        <p:tav tm="100000">
                                          <p:val>
                                            <p:strVal val="#ppt_y"/>
                                          </p:val>
                                        </p:tav>
                                      </p:tavLst>
                                    </p:anim>
                                    <p:anim calcmode="lin" valueType="num">
                                      <p:cBhvr>
                                        <p:cTn id="48" dur="500" fill="hold"/>
                                        <p:tgtEl>
                                          <p:spTgt spid="32"/>
                                        </p:tgtEl>
                                        <p:attrNameLst>
                                          <p:attrName>ppt_w</p:attrName>
                                        </p:attrNameLst>
                                      </p:cBhvr>
                                      <p:tavLst>
                                        <p:tav tm="0">
                                          <p:val>
                                            <p:fltVal val="0"/>
                                          </p:val>
                                        </p:tav>
                                        <p:tav tm="100000">
                                          <p:val>
                                            <p:strVal val="#ppt_w"/>
                                          </p:val>
                                        </p:tav>
                                      </p:tavLst>
                                    </p:anim>
                                    <p:anim calcmode="lin" valueType="num">
                                      <p:cBhvr>
                                        <p:cTn id="49" dur="500" fill="hold"/>
                                        <p:tgtEl>
                                          <p:spTgt spid="32"/>
                                        </p:tgtEl>
                                        <p:attrNameLst>
                                          <p:attrName>ppt_h</p:attrName>
                                        </p:attrNameLst>
                                      </p:cBhvr>
                                      <p:tavLst>
                                        <p:tav tm="0">
                                          <p:val>
                                            <p:strVal val="#ppt_h"/>
                                          </p:val>
                                        </p:tav>
                                        <p:tav tm="100000">
                                          <p:val>
                                            <p:strVal val="#ppt_h"/>
                                          </p:val>
                                        </p:tav>
                                      </p:tavLst>
                                    </p:anim>
                                  </p:childTnLst>
                                </p:cTn>
                              </p:par>
                              <p:par>
                                <p:cTn id="50" presetID="10" presetClass="entr" presetSubtype="0"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10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50" presetClass="entr" presetSubtype="0" decel="100000" fill="hold" nodeType="clickEffect">
                                  <p:stCondLst>
                                    <p:cond delay="0"/>
                                  </p:stCondLst>
                                  <p:childTnLst>
                                    <p:set>
                                      <p:cBhvr>
                                        <p:cTn id="56" dur="1" fill="hold">
                                          <p:stCondLst>
                                            <p:cond delay="0"/>
                                          </p:stCondLst>
                                        </p:cTn>
                                        <p:tgtEl>
                                          <p:spTgt spid="42"/>
                                        </p:tgtEl>
                                        <p:attrNameLst>
                                          <p:attrName>style.visibility</p:attrName>
                                        </p:attrNameLst>
                                      </p:cBhvr>
                                      <p:to>
                                        <p:strVal val="visible"/>
                                      </p:to>
                                    </p:set>
                                    <p:anim calcmode="lin" valueType="num">
                                      <p:cBhvr>
                                        <p:cTn id="57" dur="1000" fill="hold"/>
                                        <p:tgtEl>
                                          <p:spTgt spid="42"/>
                                        </p:tgtEl>
                                        <p:attrNameLst>
                                          <p:attrName>ppt_w</p:attrName>
                                        </p:attrNameLst>
                                      </p:cBhvr>
                                      <p:tavLst>
                                        <p:tav tm="0">
                                          <p:val>
                                            <p:strVal val="#ppt_w+.3"/>
                                          </p:val>
                                        </p:tav>
                                        <p:tav tm="100000">
                                          <p:val>
                                            <p:strVal val="#ppt_w"/>
                                          </p:val>
                                        </p:tav>
                                      </p:tavLst>
                                    </p:anim>
                                    <p:anim calcmode="lin" valueType="num">
                                      <p:cBhvr>
                                        <p:cTn id="58" dur="1000" fill="hold"/>
                                        <p:tgtEl>
                                          <p:spTgt spid="42"/>
                                        </p:tgtEl>
                                        <p:attrNameLst>
                                          <p:attrName>ppt_h</p:attrName>
                                        </p:attrNameLst>
                                      </p:cBhvr>
                                      <p:tavLst>
                                        <p:tav tm="0">
                                          <p:val>
                                            <p:strVal val="#ppt_h"/>
                                          </p:val>
                                        </p:tav>
                                        <p:tav tm="100000">
                                          <p:val>
                                            <p:strVal val="#ppt_h"/>
                                          </p:val>
                                        </p:tav>
                                      </p:tavLst>
                                    </p:anim>
                                    <p:animEffect transition="in" filter="fade">
                                      <p:cBhvr>
                                        <p:cTn id="59"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29" grpId="0" animBg="1"/>
      <p:bldP spid="30" grpId="0" animBg="1"/>
      <p:bldP spid="25" grpId="0" animBg="1"/>
      <p:bldP spid="20" grpId="0"/>
      <p:bldP spid="21" grpId="0"/>
      <p:bldP spid="22" grpId="0"/>
      <p:bldP spid="2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bwMode="auto">
          <a:xfrm>
            <a:off x="280416" y="1433013"/>
            <a:ext cx="8522208" cy="5033025"/>
          </a:xfrm>
          <a:prstGeom prst="roundRect">
            <a:avLst>
              <a:gd name="adj" fmla="val 1953"/>
            </a:avLst>
          </a:prstGeom>
          <a:gradFill flip="none" rotWithShape="1">
            <a:gsLst>
              <a:gs pos="0">
                <a:schemeClr val="bg1">
                  <a:lumMod val="85000"/>
                  <a:alpha val="67000"/>
                </a:schemeClr>
              </a:gs>
              <a:gs pos="50000">
                <a:schemeClr val="tx1">
                  <a:lumMod val="20000"/>
                  <a:lumOff val="80000"/>
                  <a:alpha val="41000"/>
                </a:schemeClr>
              </a:gs>
              <a:gs pos="100000">
                <a:schemeClr val="bg1">
                  <a:lumMod val="95000"/>
                  <a:alpha val="60000"/>
                </a:schemeClr>
              </a:gs>
            </a:gsLst>
            <a:lin ang="13500000" scaled="1"/>
            <a:tileRect/>
          </a:gradFill>
          <a:ln>
            <a:solidFill>
              <a:schemeClr val="accent1"/>
            </a:solidFill>
            <a:headEnd type="none" w="med" len="med"/>
            <a:tailEnd type="none" w="med" len="med"/>
          </a:ln>
          <a:effectLst>
            <a:outerShdw blurRad="101600" dist="63500" dir="2700000" algn="tl" rotWithShape="0">
              <a:prstClr val="black">
                <a:alpha val="2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defRPr/>
            </a:pPr>
            <a:endParaRPr lang="en-US" sz="2300" dirty="0" smtClean="0">
              <a:gradFill>
                <a:gsLst>
                  <a:gs pos="0">
                    <a:schemeClr val="tx1"/>
                  </a:gs>
                  <a:gs pos="50000">
                    <a:schemeClr val="tx1"/>
                  </a:gs>
                </a:gsLst>
                <a:lin ang="5400000" scaled="0"/>
              </a:gradFill>
              <a:latin typeface="Segoe" pitchFamily="34" charset="0"/>
            </a:endParaRPr>
          </a:p>
        </p:txBody>
      </p:sp>
      <p:sp>
        <p:nvSpPr>
          <p:cNvPr id="2" name="Title 1"/>
          <p:cNvSpPr>
            <a:spLocks noGrp="1"/>
          </p:cNvSpPr>
          <p:nvPr>
            <p:ph type="title"/>
          </p:nvPr>
        </p:nvSpPr>
        <p:spPr>
          <a:xfrm>
            <a:off x="381000" y="230188"/>
            <a:ext cx="8382000" cy="664797"/>
          </a:xfrm>
        </p:spPr>
        <p:txBody>
          <a:bodyPr/>
          <a:lstStyle/>
          <a:p>
            <a:r>
              <a:rPr lang="en-US" dirty="0" smtClean="0"/>
              <a:t>Protected Email</a:t>
            </a:r>
            <a:endParaRPr lang="en-US" dirty="0"/>
          </a:p>
        </p:txBody>
      </p:sp>
      <p:sp>
        <p:nvSpPr>
          <p:cNvPr id="3" name="Content Placeholder 2"/>
          <p:cNvSpPr>
            <a:spLocks noGrp="1"/>
          </p:cNvSpPr>
          <p:nvPr>
            <p:ph sz="half" idx="1"/>
          </p:nvPr>
        </p:nvSpPr>
        <p:spPr>
          <a:xfrm>
            <a:off x="380999" y="932928"/>
            <a:ext cx="7967353" cy="304699"/>
          </a:xfrm>
        </p:spPr>
        <p:txBody>
          <a:bodyPr/>
          <a:lstStyle/>
          <a:p>
            <a:pPr>
              <a:buNone/>
            </a:pPr>
            <a:r>
              <a:rPr lang="en-US" sz="2200" dirty="0" smtClean="0"/>
              <a:t>View Information Rights Management (IRM) email</a:t>
            </a:r>
          </a:p>
        </p:txBody>
      </p:sp>
      <p:sp>
        <p:nvSpPr>
          <p:cNvPr id="14" name="Content Placeholder 2"/>
          <p:cNvSpPr>
            <a:spLocks noGrp="1"/>
          </p:cNvSpPr>
          <p:nvPr>
            <p:ph sz="half" idx="1"/>
          </p:nvPr>
        </p:nvSpPr>
        <p:spPr>
          <a:xfrm>
            <a:off x="381001" y="932931"/>
            <a:ext cx="7967353" cy="677108"/>
          </a:xfrm>
        </p:spPr>
        <p:txBody>
          <a:bodyPr/>
          <a:lstStyle/>
          <a:p>
            <a:pPr>
              <a:buNone/>
            </a:pPr>
            <a:r>
              <a:rPr lang="en-US" sz="2200" dirty="0" smtClean="0"/>
              <a:t>Send IRM-protected email</a:t>
            </a:r>
          </a:p>
          <a:p>
            <a:pPr>
              <a:buNone/>
            </a:pPr>
            <a:endParaRPr lang="en-US" sz="2200" dirty="0"/>
          </a:p>
        </p:txBody>
      </p:sp>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692028" y="1794734"/>
            <a:ext cx="5996940" cy="4263449"/>
          </a:xfrm>
          <a:prstGeom prst="rect">
            <a:avLst/>
          </a:prstGeom>
          <a:ln>
            <a:noFill/>
          </a:ln>
          <a:effectLst>
            <a:outerShdw blurRad="292100" dist="139700" dir="2700000" algn="tl" rotWithShape="0">
              <a:srgbClr val="333333">
                <a:alpha val="65000"/>
              </a:srgbClr>
            </a:outerShdw>
          </a:effectLst>
        </p:spPr>
      </p:pic>
      <p:pic>
        <p:nvPicPr>
          <p:cNvPr id="17" name="Picture 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46791" y="1948891"/>
            <a:ext cx="4794102" cy="3955134"/>
          </a:xfrm>
          <a:prstGeom prst="rect">
            <a:avLst/>
          </a:prstGeom>
          <a:ln>
            <a:noFill/>
          </a:ln>
          <a:effectLst>
            <a:outerShdw blurRad="292100" dist="139700" dir="2700000" algn="tl" rotWithShape="0">
              <a:srgbClr val="333333">
                <a:alpha val="65000"/>
              </a:srgbClr>
            </a:outerShdw>
          </a:effectLst>
        </p:spPr>
      </p:pic>
      <p:pic>
        <p:nvPicPr>
          <p:cNvPr id="18" name="Picture 6"/>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451684" y="1946866"/>
            <a:ext cx="5296089" cy="4369272"/>
          </a:xfrm>
          <a:prstGeom prst="rect">
            <a:avLst/>
          </a:prstGeom>
          <a:ln>
            <a:noFill/>
          </a:ln>
          <a:effectLst>
            <a:outerShdw blurRad="292100" dist="139700" dir="2700000" algn="tl" rotWithShape="0">
              <a:srgbClr val="333333">
                <a:alpha val="65000"/>
              </a:srgbClr>
            </a:outerShdw>
          </a:effectLst>
        </p:spPr>
      </p:pic>
      <p:sp>
        <p:nvSpPr>
          <p:cNvPr id="19" name="Rounded Rectangle 18"/>
          <p:cNvSpPr/>
          <p:nvPr/>
        </p:nvSpPr>
        <p:spPr bwMode="auto">
          <a:xfrm>
            <a:off x="4134018" y="2381485"/>
            <a:ext cx="327660" cy="228600"/>
          </a:xfrm>
          <a:prstGeom prst="roundRect">
            <a:avLst/>
          </a:prstGeom>
          <a:noFill/>
          <a:ln w="31750">
            <a:solidFill>
              <a:srgbClr val="FF0000"/>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err="1" smtClean="0">
              <a:solidFill>
                <a:schemeClr val="bg1"/>
              </a:solidFill>
              <a:effectLst>
                <a:outerShdw blurRad="38100" dist="38100" dir="2700000" algn="tl">
                  <a:srgbClr val="000000">
                    <a:alpha val="43137"/>
                  </a:srgbClr>
                </a:outerShdw>
              </a:effectLst>
              <a:latin typeface="Segoe" pitchFamily="34" charset="0"/>
            </a:endParaRPr>
          </a:p>
        </p:txBody>
      </p:sp>
      <p:sp>
        <p:nvSpPr>
          <p:cNvPr id="20" name="Rounded Rectangle 19"/>
          <p:cNvSpPr/>
          <p:nvPr/>
        </p:nvSpPr>
        <p:spPr bwMode="auto">
          <a:xfrm>
            <a:off x="373082" y="3591988"/>
            <a:ext cx="4541520" cy="334470"/>
          </a:xfrm>
          <a:prstGeom prst="roundRect">
            <a:avLst/>
          </a:prstGeom>
          <a:noFill/>
          <a:ln w="31750">
            <a:solidFill>
              <a:srgbClr val="FF0000"/>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err="1" smtClean="0">
              <a:solidFill>
                <a:schemeClr val="bg1"/>
              </a:solidFill>
              <a:effectLst>
                <a:outerShdw blurRad="38100" dist="38100" dir="2700000" algn="tl">
                  <a:srgbClr val="000000">
                    <a:alpha val="43137"/>
                  </a:srgbClr>
                </a:outerShdw>
              </a:effectLst>
              <a:latin typeface="Segoe" pitchFamily="34" charset="0"/>
            </a:endParaRPr>
          </a:p>
        </p:txBody>
      </p:sp>
      <p:sp>
        <p:nvSpPr>
          <p:cNvPr id="21" name="Rounded Rectangle 20"/>
          <p:cNvSpPr/>
          <p:nvPr/>
        </p:nvSpPr>
        <p:spPr bwMode="auto">
          <a:xfrm>
            <a:off x="3732158" y="3329098"/>
            <a:ext cx="300990" cy="220980"/>
          </a:xfrm>
          <a:prstGeom prst="roundRect">
            <a:avLst/>
          </a:prstGeom>
          <a:noFill/>
          <a:ln w="31750">
            <a:solidFill>
              <a:srgbClr val="FF0000"/>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err="1" smtClean="0">
              <a:solidFill>
                <a:schemeClr val="bg1"/>
              </a:solidFill>
              <a:effectLst>
                <a:outerShdw blurRad="38100" dist="38100" dir="2700000" algn="tl">
                  <a:srgbClr val="000000">
                    <a:alpha val="43137"/>
                  </a:srgbClr>
                </a:outerShdw>
              </a:effectLst>
              <a:latin typeface="Segoe" pitchFamily="34" charset="0"/>
            </a:endParaRPr>
          </a:p>
        </p:txBody>
      </p:sp>
      <p:sp>
        <p:nvSpPr>
          <p:cNvPr id="22" name="Rounded Rectangle 21"/>
          <p:cNvSpPr/>
          <p:nvPr/>
        </p:nvSpPr>
        <p:spPr bwMode="auto">
          <a:xfrm>
            <a:off x="6366773" y="4037757"/>
            <a:ext cx="2198370" cy="325755"/>
          </a:xfrm>
          <a:prstGeom prst="roundRect">
            <a:avLst/>
          </a:prstGeom>
          <a:noFill/>
          <a:ln w="31750">
            <a:solidFill>
              <a:srgbClr val="FF0000"/>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err="1" smtClean="0">
              <a:solidFill>
                <a:schemeClr val="bg1"/>
              </a:solidFill>
              <a:effectLst>
                <a:outerShdw blurRad="38100" dist="38100" dir="2700000" algn="tl">
                  <a:srgbClr val="000000">
                    <a:alpha val="43137"/>
                  </a:srgbClr>
                </a:outerShdw>
              </a:effectLst>
              <a:latin typeface="Segoe" pitchFamily="34" charset="0"/>
            </a:endParaRPr>
          </a:p>
        </p:txBody>
      </p:sp>
      <p:sp>
        <p:nvSpPr>
          <p:cNvPr id="23" name="Rounded Rectangle 22"/>
          <p:cNvSpPr/>
          <p:nvPr/>
        </p:nvSpPr>
        <p:spPr bwMode="auto">
          <a:xfrm>
            <a:off x="7980308" y="3222418"/>
            <a:ext cx="220980" cy="220980"/>
          </a:xfrm>
          <a:prstGeom prst="roundRect">
            <a:avLst/>
          </a:prstGeom>
          <a:noFill/>
          <a:ln w="31750">
            <a:solidFill>
              <a:srgbClr val="FF0000"/>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err="1" smtClean="0">
              <a:solidFill>
                <a:schemeClr val="bg1"/>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18650342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1"/>
                                        </p:tgtEl>
                                      </p:cBhvr>
                                    </p:animEffect>
                                    <p:set>
                                      <p:cBhvr>
                                        <p:cTn id="12" dur="1" fill="hold">
                                          <p:stCondLst>
                                            <p:cond delay="499"/>
                                          </p:stCondLst>
                                        </p:cTn>
                                        <p:tgtEl>
                                          <p:spTgt spid="21"/>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22"/>
                                        </p:tgtEl>
                                      </p:cBhvr>
                                    </p:animEffect>
                                    <p:set>
                                      <p:cBhvr>
                                        <p:cTn id="24" dur="1" fill="hold">
                                          <p:stCondLst>
                                            <p:cond delay="499"/>
                                          </p:stCondLst>
                                        </p:cTn>
                                        <p:tgtEl>
                                          <p:spTgt spid="22"/>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23"/>
                                        </p:tgtEl>
                                      </p:cBhvr>
                                    </p:animEffect>
                                    <p:set>
                                      <p:cBhvr>
                                        <p:cTn id="27" dur="1" fill="hold">
                                          <p:stCondLst>
                                            <p:cond delay="499"/>
                                          </p:stCondLst>
                                        </p:cTn>
                                        <p:tgtEl>
                                          <p:spTgt spid="23"/>
                                        </p:tgtEl>
                                        <p:attrNameLst>
                                          <p:attrName>style.visibility</p:attrName>
                                        </p:attrNameLst>
                                      </p:cBhvr>
                                      <p:to>
                                        <p:strVal val="hidden"/>
                                      </p:to>
                                    </p:set>
                                  </p:childTnLst>
                                </p:cTn>
                              </p:par>
                            </p:childTnLst>
                          </p:cTn>
                        </p:par>
                        <p:par>
                          <p:cTn id="28" fill="hold">
                            <p:stCondLst>
                              <p:cond delay="500"/>
                            </p:stCondLst>
                            <p:childTnLst>
                              <p:par>
                                <p:cTn id="29" presetID="2" presetClass="entr" presetSubtype="2"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1+#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4">
                                            <p:txEl>
                                              <p:pRg st="0" end="0"/>
                                            </p:txEl>
                                          </p:spTgt>
                                        </p:tgtEl>
                                        <p:attrNameLst>
                                          <p:attrName>style.visibility</p:attrName>
                                        </p:attrNameLst>
                                      </p:cBhvr>
                                      <p:to>
                                        <p:strVal val="visible"/>
                                      </p:to>
                                    </p:set>
                                  </p:childTnLst>
                                </p:cTn>
                              </p:par>
                              <p:par>
                                <p:cTn id="41" presetID="1" presetClass="exit" presetSubtype="0" fill="hold" grpId="0" nodeType="withEffect">
                                  <p:stCondLst>
                                    <p:cond delay="0"/>
                                  </p:stCondLst>
                                  <p:childTnLst>
                                    <p:set>
                                      <p:cBhvr>
                                        <p:cTn id="42" dur="1" fill="hold">
                                          <p:stCondLst>
                                            <p:cond delay="0"/>
                                          </p:stCondLst>
                                        </p:cTn>
                                        <p:tgtEl>
                                          <p:spTgt spid="3">
                                            <p:txEl>
                                              <p:pRg st="0" end="0"/>
                                            </p:txEl>
                                          </p:spTgt>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20"/>
                                        </p:tgtEl>
                                      </p:cBhvr>
                                    </p:animEffect>
                                    <p:set>
                                      <p:cBhvr>
                                        <p:cTn id="45" dur="1" fill="hold">
                                          <p:stCondLst>
                                            <p:cond delay="499"/>
                                          </p:stCondLst>
                                        </p:cTn>
                                        <p:tgtEl>
                                          <p:spTgt spid="20"/>
                                        </p:tgtEl>
                                        <p:attrNameLst>
                                          <p:attrName>style.visibility</p:attrName>
                                        </p:attrNameLst>
                                      </p:cBhvr>
                                      <p:to>
                                        <p:strVal val="hidden"/>
                                      </p:to>
                                    </p:set>
                                  </p:childTnLst>
                                </p:cTn>
                              </p:par>
                            </p:childTnLst>
                          </p:cTn>
                        </p:par>
                        <p:par>
                          <p:cTn id="46" fill="hold">
                            <p:stCondLst>
                              <p:cond delay="500"/>
                            </p:stCondLst>
                            <p:childTnLst>
                              <p:par>
                                <p:cTn id="47" presetID="2" presetClass="exit" presetSubtype="8" fill="hold" nodeType="afterEffect">
                                  <p:stCondLst>
                                    <p:cond delay="0"/>
                                  </p:stCondLst>
                                  <p:childTnLst>
                                    <p:anim calcmode="lin" valueType="num">
                                      <p:cBhvr additive="base">
                                        <p:cTn id="48" dur="500"/>
                                        <p:tgtEl>
                                          <p:spTgt spid="17"/>
                                        </p:tgtEl>
                                        <p:attrNameLst>
                                          <p:attrName>ppt_x</p:attrName>
                                        </p:attrNameLst>
                                      </p:cBhvr>
                                      <p:tavLst>
                                        <p:tav tm="0">
                                          <p:val>
                                            <p:strVal val="ppt_x"/>
                                          </p:val>
                                        </p:tav>
                                        <p:tav tm="100000">
                                          <p:val>
                                            <p:strVal val="0-ppt_w/2"/>
                                          </p:val>
                                        </p:tav>
                                      </p:tavLst>
                                    </p:anim>
                                    <p:anim calcmode="lin" valueType="num">
                                      <p:cBhvr additive="base">
                                        <p:cTn id="49" dur="500"/>
                                        <p:tgtEl>
                                          <p:spTgt spid="17"/>
                                        </p:tgtEl>
                                        <p:attrNameLst>
                                          <p:attrName>ppt_y</p:attrName>
                                        </p:attrNameLst>
                                      </p:cBhvr>
                                      <p:tavLst>
                                        <p:tav tm="0">
                                          <p:val>
                                            <p:strVal val="ppt_y"/>
                                          </p:val>
                                        </p:tav>
                                        <p:tav tm="100000">
                                          <p:val>
                                            <p:strVal val="ppt_y"/>
                                          </p:val>
                                        </p:tav>
                                      </p:tavLst>
                                    </p:anim>
                                    <p:set>
                                      <p:cBhvr>
                                        <p:cTn id="50" dur="1" fill="hold">
                                          <p:stCondLst>
                                            <p:cond delay="499"/>
                                          </p:stCondLst>
                                        </p:cTn>
                                        <p:tgtEl>
                                          <p:spTgt spid="17"/>
                                        </p:tgtEl>
                                        <p:attrNameLst>
                                          <p:attrName>style.visibility</p:attrName>
                                        </p:attrNameLst>
                                      </p:cBhvr>
                                      <p:to>
                                        <p:strVal val="hidden"/>
                                      </p:to>
                                    </p:se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par>
                                <p:cTn id="55" presetID="1"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9" grpId="0" animBg="1"/>
      <p:bldP spid="20" grpId="0" animBg="1"/>
      <p:bldP spid="20" grpId="1" animBg="1"/>
      <p:bldP spid="21" grpId="0" animBg="1"/>
      <p:bldP spid="21" grpId="1" animBg="1"/>
      <p:bldP spid="22" grpId="0" animBg="1"/>
      <p:bldP spid="22" grpId="1" animBg="1"/>
      <p:bldP spid="23" grpId="0" animBg="1"/>
      <p:bldP spid="23"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bwMode="auto">
          <a:xfrm>
            <a:off x="280416" y="1501254"/>
            <a:ext cx="8522208" cy="4640240"/>
          </a:xfrm>
          <a:prstGeom prst="roundRect">
            <a:avLst>
              <a:gd name="adj" fmla="val 1953"/>
            </a:avLst>
          </a:prstGeom>
          <a:gradFill flip="none" rotWithShape="1">
            <a:gsLst>
              <a:gs pos="0">
                <a:schemeClr val="bg1">
                  <a:lumMod val="85000"/>
                  <a:alpha val="67000"/>
                </a:schemeClr>
              </a:gs>
              <a:gs pos="50000">
                <a:schemeClr val="tx1">
                  <a:lumMod val="20000"/>
                  <a:lumOff val="80000"/>
                  <a:alpha val="41000"/>
                </a:schemeClr>
              </a:gs>
              <a:gs pos="100000">
                <a:schemeClr val="bg1">
                  <a:lumMod val="95000"/>
                  <a:alpha val="60000"/>
                </a:schemeClr>
              </a:gs>
            </a:gsLst>
            <a:lin ang="13500000" scaled="1"/>
            <a:tileRect/>
          </a:gradFill>
          <a:ln>
            <a:solidFill>
              <a:schemeClr val="accent1"/>
            </a:solidFill>
            <a:headEnd type="none" w="med" len="med"/>
            <a:tailEnd type="none" w="med" len="med"/>
          </a:ln>
          <a:effectLst>
            <a:outerShdw blurRad="101600" dist="63500" dir="2700000" algn="tl" rotWithShape="0">
              <a:prstClr val="black">
                <a:alpha val="2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defRPr/>
            </a:pPr>
            <a:endParaRPr lang="en-US" sz="2300" dirty="0" smtClean="0">
              <a:gradFill>
                <a:gsLst>
                  <a:gs pos="0">
                    <a:schemeClr val="tx1"/>
                  </a:gs>
                  <a:gs pos="50000">
                    <a:schemeClr val="tx1"/>
                  </a:gs>
                </a:gsLst>
                <a:lin ang="5400000" scaled="0"/>
              </a:gradFill>
              <a:latin typeface="Segoe" pitchFamily="34" charset="0"/>
            </a:endParaRPr>
          </a:p>
        </p:txBody>
      </p:sp>
      <p:sp>
        <p:nvSpPr>
          <p:cNvPr id="2" name="Title 1"/>
          <p:cNvSpPr>
            <a:spLocks noGrp="1"/>
          </p:cNvSpPr>
          <p:nvPr>
            <p:ph type="title"/>
          </p:nvPr>
        </p:nvSpPr>
        <p:spPr>
          <a:xfrm>
            <a:off x="381000" y="230188"/>
            <a:ext cx="8382000" cy="664797"/>
          </a:xfrm>
        </p:spPr>
        <p:txBody>
          <a:bodyPr/>
          <a:lstStyle/>
          <a:p>
            <a:r>
              <a:rPr lang="en-US" dirty="0" smtClean="0"/>
              <a:t>Protected Voicemail</a:t>
            </a:r>
            <a:endParaRPr lang="en-US" dirty="0"/>
          </a:p>
        </p:txBody>
      </p:sp>
      <p:sp>
        <p:nvSpPr>
          <p:cNvPr id="3" name="Content Placeholder 2"/>
          <p:cNvSpPr>
            <a:spLocks noGrp="1"/>
          </p:cNvSpPr>
          <p:nvPr>
            <p:ph sz="half" idx="1"/>
          </p:nvPr>
        </p:nvSpPr>
        <p:spPr>
          <a:xfrm>
            <a:off x="381000" y="905058"/>
            <a:ext cx="6769608" cy="304699"/>
          </a:xfrm>
        </p:spPr>
        <p:txBody>
          <a:bodyPr/>
          <a:lstStyle/>
          <a:p>
            <a:pPr>
              <a:buNone/>
            </a:pPr>
            <a:r>
              <a:rPr lang="en-US" sz="2200" dirty="0" smtClean="0"/>
              <a:t>Protected voicemail access</a:t>
            </a:r>
          </a:p>
        </p:txBody>
      </p:sp>
      <p:sp>
        <p:nvSpPr>
          <p:cNvPr id="9" name="Content Placeholder 2"/>
          <p:cNvSpPr>
            <a:spLocks noGrp="1"/>
          </p:cNvSpPr>
          <p:nvPr>
            <p:ph sz="half" idx="1"/>
          </p:nvPr>
        </p:nvSpPr>
        <p:spPr>
          <a:xfrm>
            <a:off x="381000" y="905058"/>
            <a:ext cx="8083296" cy="304699"/>
          </a:xfrm>
        </p:spPr>
        <p:txBody>
          <a:bodyPr/>
          <a:lstStyle/>
          <a:p>
            <a:pPr>
              <a:buNone/>
            </a:pPr>
            <a:r>
              <a:rPr lang="en-US" sz="2200" dirty="0" smtClean="0"/>
              <a:t>Inline playback means no attachments (Internet Explorer</a:t>
            </a:r>
            <a:r>
              <a:rPr lang="en-US" sz="1800" dirty="0" smtClean="0"/>
              <a:t>®</a:t>
            </a:r>
            <a:r>
              <a:rPr lang="en-US" sz="2200" dirty="0" smtClean="0"/>
              <a:t> only)</a:t>
            </a:r>
          </a:p>
        </p:txBody>
      </p:sp>
      <p:sp>
        <p:nvSpPr>
          <p:cNvPr id="10" name="Content Placeholder 2"/>
          <p:cNvSpPr>
            <a:spLocks noGrp="1"/>
          </p:cNvSpPr>
          <p:nvPr>
            <p:ph sz="half" idx="1"/>
          </p:nvPr>
        </p:nvSpPr>
        <p:spPr>
          <a:xfrm>
            <a:off x="381000" y="905058"/>
            <a:ext cx="5265420" cy="304699"/>
          </a:xfrm>
        </p:spPr>
        <p:txBody>
          <a:bodyPr/>
          <a:lstStyle/>
          <a:p>
            <a:pPr>
              <a:buNone/>
            </a:pPr>
            <a:r>
              <a:rPr lang="en-US" sz="2200" dirty="0" smtClean="0"/>
              <a:t>Forwarding of the message is disabled</a:t>
            </a:r>
          </a:p>
        </p:txBody>
      </p:sp>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08" t="13453" r="1518" b="4193"/>
          <a:stretch/>
        </p:blipFill>
        <p:spPr bwMode="auto">
          <a:xfrm>
            <a:off x="1237705" y="1813799"/>
            <a:ext cx="6607629" cy="4005943"/>
          </a:xfrm>
          <a:prstGeom prst="rect">
            <a:avLst/>
          </a:prstGeom>
          <a:ln>
            <a:noFill/>
          </a:ln>
          <a:effectLst>
            <a:outerShdw blurRad="292100" dist="139700" dir="2700000" algn="tl" rotWithShape="0">
              <a:srgbClr val="333333">
                <a:alpha val="65000"/>
              </a:srgbClr>
            </a:outerShdw>
          </a:effectLst>
        </p:spPr>
      </p:pic>
      <p:sp>
        <p:nvSpPr>
          <p:cNvPr id="15" name="Rounded Rectangle 14"/>
          <p:cNvSpPr/>
          <p:nvPr/>
        </p:nvSpPr>
        <p:spPr bwMode="auto">
          <a:xfrm>
            <a:off x="4559337" y="3008020"/>
            <a:ext cx="3111826" cy="673101"/>
          </a:xfrm>
          <a:prstGeom prst="roundRect">
            <a:avLst/>
          </a:prstGeom>
          <a:noFill/>
          <a:ln w="31750">
            <a:solidFill>
              <a:srgbClr val="FF0000"/>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err="1" smtClean="0">
              <a:solidFill>
                <a:schemeClr val="bg1"/>
              </a:solidFill>
              <a:effectLst>
                <a:outerShdw blurRad="38100" dist="38100" dir="2700000" algn="tl">
                  <a:srgbClr val="000000">
                    <a:alpha val="43137"/>
                  </a:srgbClr>
                </a:outerShdw>
              </a:effectLst>
              <a:latin typeface="Segoe" pitchFamily="34" charset="0"/>
            </a:endParaRPr>
          </a:p>
        </p:txBody>
      </p:sp>
      <p:sp>
        <p:nvSpPr>
          <p:cNvPr id="16" name="Rounded Rectangle 15"/>
          <p:cNvSpPr/>
          <p:nvPr/>
        </p:nvSpPr>
        <p:spPr bwMode="auto">
          <a:xfrm>
            <a:off x="6358379" y="2635456"/>
            <a:ext cx="792715" cy="239648"/>
          </a:xfrm>
          <a:prstGeom prst="roundRect">
            <a:avLst/>
          </a:prstGeom>
          <a:noFill/>
          <a:ln w="31750">
            <a:solidFill>
              <a:srgbClr val="FF0000"/>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err="1" smtClean="0">
              <a:solidFill>
                <a:schemeClr val="bg1"/>
              </a:solidFill>
              <a:effectLst>
                <a:outerShdw blurRad="38100" dist="38100" dir="2700000" algn="tl">
                  <a:srgbClr val="000000">
                    <a:alpha val="43137"/>
                  </a:srgbClr>
                </a:outerShdw>
              </a:effectLst>
              <a:latin typeface="Segoe" pitchFamily="34" charset="0"/>
            </a:endParaRPr>
          </a:p>
        </p:txBody>
      </p:sp>
      <p:sp>
        <p:nvSpPr>
          <p:cNvPr id="12" name="Rounded Rectangle 11"/>
          <p:cNvSpPr/>
          <p:nvPr/>
        </p:nvSpPr>
        <p:spPr bwMode="auto">
          <a:xfrm>
            <a:off x="4684441" y="3747276"/>
            <a:ext cx="1552586" cy="374350"/>
          </a:xfrm>
          <a:prstGeom prst="roundRect">
            <a:avLst/>
          </a:prstGeom>
          <a:noFill/>
          <a:ln w="31750">
            <a:solidFill>
              <a:srgbClr val="FF0000"/>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err="1" smtClean="0">
              <a:solidFill>
                <a:schemeClr val="bg1"/>
              </a:solidFill>
              <a:effectLst>
                <a:outerShdw blurRad="38100" dist="38100" dir="2700000" algn="tl">
                  <a:srgbClr val="000000">
                    <a:alpha val="43137"/>
                  </a:srgbClr>
                </a:outerShdw>
              </a:effectLst>
              <a:latin typeface="Segoe" pitchFamily="34" charset="0"/>
            </a:endParaRPr>
          </a:p>
        </p:txBody>
      </p:sp>
      <p:sp>
        <p:nvSpPr>
          <p:cNvPr id="11" name="Explosion 1 10"/>
          <p:cNvSpPr/>
          <p:nvPr/>
        </p:nvSpPr>
        <p:spPr bwMode="auto">
          <a:xfrm>
            <a:off x="8046294" y="177424"/>
            <a:ext cx="933450" cy="733425"/>
          </a:xfrm>
          <a:prstGeom prst="irregularSeal1">
            <a:avLst/>
          </a:prstGeom>
          <a:gradFill>
            <a:gsLst>
              <a:gs pos="0">
                <a:schemeClr val="accent1">
                  <a:lumMod val="50000"/>
                </a:schemeClr>
              </a:gs>
              <a:gs pos="80000">
                <a:schemeClr val="accent1"/>
              </a:gs>
              <a:gs pos="100000">
                <a:schemeClr val="accent1"/>
              </a:gs>
            </a:gsLst>
          </a:gra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1400" dirty="0" smtClean="0">
                <a:solidFill>
                  <a:schemeClr val="tx1"/>
                </a:solidFill>
                <a:effectLst>
                  <a:outerShdw blurRad="38100" dist="38100" dir="2700000" algn="tl">
                    <a:srgbClr val="000000">
                      <a:alpha val="43137"/>
                    </a:srgbClr>
                  </a:outerShdw>
                </a:effectLst>
                <a:latin typeface="Segoe" pitchFamily="34" charset="0"/>
              </a:rPr>
              <a:t>SP1</a:t>
            </a:r>
            <a:endParaRPr lang="en-US" sz="2400" dirty="0" smtClean="0">
              <a:solidFill>
                <a:schemeClr val="tx1"/>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28919902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hidden"/>
                                      </p:to>
                                    </p:set>
                                  </p:childTnLst>
                                </p:cTn>
                              </p:par>
                              <p:par>
                                <p:cTn id="9" presetID="10"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childTnLst>
                                </p:cTn>
                              </p:par>
                              <p:par>
                                <p:cTn id="22" presetID="1" presetClass="exit" presetSubtype="0" fill="hold" grpId="1" nodeType="withEffect">
                                  <p:stCondLst>
                                    <p:cond delay="0"/>
                                  </p:stCondLst>
                                  <p:childTnLst>
                                    <p:set>
                                      <p:cBhvr>
                                        <p:cTn id="23" dur="1" fill="hold">
                                          <p:stCondLst>
                                            <p:cond delay="0"/>
                                          </p:stCondLst>
                                        </p:cTn>
                                        <p:tgtEl>
                                          <p:spTgt spid="9">
                                            <p:txEl>
                                              <p:pRg st="0" end="0"/>
                                            </p:txEl>
                                          </p:spTgt>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build="p"/>
      <p:bldP spid="9" grpId="1" build="p"/>
      <p:bldP spid="10" grpId="0" build="p"/>
      <p:bldP spid="15" grpId="0" animBg="1"/>
      <p:bldP spid="16" grpId="0" animBg="1"/>
      <p:bldP spid="12" grpId="0" animBg="1"/>
      <p:bldP spid="12"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bwMode="auto">
          <a:xfrm>
            <a:off x="280416" y="1527879"/>
            <a:ext cx="8522208" cy="4927511"/>
          </a:xfrm>
          <a:prstGeom prst="roundRect">
            <a:avLst>
              <a:gd name="adj" fmla="val 1953"/>
            </a:avLst>
          </a:prstGeom>
          <a:gradFill flip="none" rotWithShape="1">
            <a:gsLst>
              <a:gs pos="0">
                <a:schemeClr val="bg1">
                  <a:lumMod val="85000"/>
                  <a:alpha val="67000"/>
                </a:schemeClr>
              </a:gs>
              <a:gs pos="50000">
                <a:schemeClr val="tx1">
                  <a:lumMod val="20000"/>
                  <a:lumOff val="80000"/>
                  <a:alpha val="41000"/>
                </a:schemeClr>
              </a:gs>
              <a:gs pos="100000">
                <a:schemeClr val="bg1">
                  <a:lumMod val="95000"/>
                  <a:alpha val="60000"/>
                </a:schemeClr>
              </a:gs>
            </a:gsLst>
            <a:lin ang="13500000" scaled="1"/>
            <a:tileRect/>
          </a:gradFill>
          <a:ln>
            <a:solidFill>
              <a:schemeClr val="accent1"/>
            </a:solidFill>
            <a:headEnd type="none" w="med" len="med"/>
            <a:tailEnd type="none" w="med" len="med"/>
          </a:ln>
          <a:effectLst>
            <a:outerShdw blurRad="101600" dist="63500" dir="2700000" algn="tl" rotWithShape="0">
              <a:prstClr val="black">
                <a:alpha val="2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defRPr/>
            </a:pPr>
            <a:endParaRPr lang="en-US" sz="2300" dirty="0" smtClean="0">
              <a:gradFill>
                <a:gsLst>
                  <a:gs pos="0">
                    <a:schemeClr val="tx1"/>
                  </a:gs>
                  <a:gs pos="50000">
                    <a:schemeClr val="tx1"/>
                  </a:gs>
                </a:gsLst>
                <a:lin ang="5400000" scaled="0"/>
              </a:gradFill>
              <a:latin typeface="Segoe" pitchFamily="34" charset="0"/>
            </a:endParaRPr>
          </a:p>
        </p:txBody>
      </p:sp>
      <p:pic>
        <p:nvPicPr>
          <p:cNvPr id="2050" name="Picture 2" descr="C:\Users\aglick\Documents\E2010\SP1\Screenshots\OWA\OWA - IRM Attachment Conversation View - IE.png"/>
          <p:cNvPicPr>
            <a:picLocks noChangeAspect="1" noChangeArrowheads="1"/>
          </p:cNvPicPr>
          <p:nvPr/>
        </p:nvPicPr>
        <p:blipFill rotWithShape="1">
          <a:blip r:embed="rId2">
            <a:extLst>
              <a:ext uri="{28A0092B-C50C-407E-A947-70E740481C1C}">
                <a14:useLocalDpi xmlns:a14="http://schemas.microsoft.com/office/drawing/2010/main" val="0"/>
              </a:ext>
            </a:extLst>
          </a:blip>
          <a:srcRect l="1283" t="13284" r="1918" b="4282"/>
          <a:stretch/>
        </p:blipFill>
        <p:spPr bwMode="auto">
          <a:xfrm>
            <a:off x="1742248" y="1692210"/>
            <a:ext cx="6922770" cy="41910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Protected Attachments</a:t>
            </a:r>
            <a:endParaRPr lang="en-US" dirty="0"/>
          </a:p>
        </p:txBody>
      </p:sp>
      <p:sp>
        <p:nvSpPr>
          <p:cNvPr id="3" name="Content Placeholder 2"/>
          <p:cNvSpPr>
            <a:spLocks noGrp="1"/>
          </p:cNvSpPr>
          <p:nvPr>
            <p:ph sz="half" idx="1"/>
          </p:nvPr>
        </p:nvSpPr>
        <p:spPr>
          <a:xfrm>
            <a:off x="420079" y="910849"/>
            <a:ext cx="7391400" cy="276999"/>
          </a:xfrm>
        </p:spPr>
        <p:txBody>
          <a:bodyPr/>
          <a:lstStyle/>
          <a:p>
            <a:pPr marL="0" indent="0">
              <a:buNone/>
            </a:pPr>
            <a:r>
              <a:rPr lang="en-US" sz="2000" dirty="0" smtClean="0"/>
              <a:t>Access IRM-protected attachments</a:t>
            </a:r>
          </a:p>
        </p:txBody>
      </p:sp>
      <p:sp>
        <p:nvSpPr>
          <p:cNvPr id="5" name="Rounded Rectangle 4"/>
          <p:cNvSpPr/>
          <p:nvPr/>
        </p:nvSpPr>
        <p:spPr bwMode="auto">
          <a:xfrm>
            <a:off x="6119938" y="2975145"/>
            <a:ext cx="2545080" cy="266700"/>
          </a:xfrm>
          <a:prstGeom prst="roundRect">
            <a:avLst/>
          </a:prstGeom>
          <a:noFill/>
          <a:ln w="31750">
            <a:solidFill>
              <a:srgbClr val="FF0000"/>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err="1" smtClean="0">
              <a:solidFill>
                <a:schemeClr val="bg1"/>
              </a:solidFill>
              <a:effectLst>
                <a:outerShdw blurRad="38100" dist="38100" dir="2700000" algn="tl">
                  <a:srgbClr val="000000">
                    <a:alpha val="43137"/>
                  </a:srgbClr>
                </a:outerShdw>
              </a:effectLst>
              <a:latin typeface="Segoe" pitchFamily="34" charset="0"/>
            </a:endParaRPr>
          </a:p>
        </p:txBody>
      </p:sp>
      <p:pic>
        <p:nvPicPr>
          <p:cNvPr id="2051" name="Picture 3" descr="C:\Users\aglick\Documents\E2010\SP1\Screenshots\OWA\OWA - IRM Attachment - IE.png"/>
          <p:cNvPicPr>
            <a:picLocks noChangeAspect="1" noChangeArrowheads="1"/>
          </p:cNvPicPr>
          <p:nvPr/>
        </p:nvPicPr>
        <p:blipFill rotWithShape="1">
          <a:blip r:embed="rId3">
            <a:extLst>
              <a:ext uri="{28A0092B-C50C-407E-A947-70E740481C1C}">
                <a14:useLocalDpi xmlns:a14="http://schemas.microsoft.com/office/drawing/2010/main" val="0"/>
              </a:ext>
            </a:extLst>
          </a:blip>
          <a:srcRect b="19737"/>
          <a:stretch/>
        </p:blipFill>
        <p:spPr bwMode="auto">
          <a:xfrm>
            <a:off x="529262" y="1690413"/>
            <a:ext cx="6856412" cy="45411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Rounded Rectangle 7"/>
          <p:cNvSpPr/>
          <p:nvPr/>
        </p:nvSpPr>
        <p:spPr bwMode="auto">
          <a:xfrm>
            <a:off x="621020" y="2785749"/>
            <a:ext cx="5379720" cy="358140"/>
          </a:xfrm>
          <a:prstGeom prst="roundRect">
            <a:avLst/>
          </a:prstGeom>
          <a:noFill/>
          <a:ln w="31750">
            <a:solidFill>
              <a:srgbClr val="FF0000"/>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err="1" smtClean="0">
              <a:solidFill>
                <a:schemeClr val="bg1"/>
              </a:solidFill>
              <a:effectLst>
                <a:outerShdw blurRad="38100" dist="38100" dir="2700000" algn="tl">
                  <a:srgbClr val="000000">
                    <a:alpha val="43137"/>
                  </a:srgbClr>
                </a:outerShdw>
              </a:effectLst>
              <a:latin typeface="Segoe" pitchFamily="34" charset="0"/>
            </a:endParaRPr>
          </a:p>
        </p:txBody>
      </p:sp>
      <p:sp>
        <p:nvSpPr>
          <p:cNvPr id="10" name="Explosion 1 9"/>
          <p:cNvSpPr/>
          <p:nvPr/>
        </p:nvSpPr>
        <p:spPr bwMode="auto">
          <a:xfrm>
            <a:off x="8046294" y="177424"/>
            <a:ext cx="933450" cy="733425"/>
          </a:xfrm>
          <a:prstGeom prst="irregularSeal1">
            <a:avLst/>
          </a:prstGeom>
          <a:gradFill>
            <a:gsLst>
              <a:gs pos="0">
                <a:schemeClr val="accent1">
                  <a:lumMod val="50000"/>
                </a:schemeClr>
              </a:gs>
              <a:gs pos="80000">
                <a:schemeClr val="accent1"/>
              </a:gs>
              <a:gs pos="100000">
                <a:schemeClr val="accent1"/>
              </a:gs>
            </a:gsLst>
          </a:gra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1400" dirty="0" smtClean="0">
                <a:solidFill>
                  <a:schemeClr val="tx1"/>
                </a:solidFill>
                <a:effectLst>
                  <a:outerShdw blurRad="38100" dist="38100" dir="2700000" algn="tl">
                    <a:srgbClr val="000000">
                      <a:alpha val="43137"/>
                    </a:srgbClr>
                  </a:outerShdw>
                </a:effectLst>
                <a:latin typeface="Segoe" pitchFamily="34" charset="0"/>
              </a:rPr>
              <a:t>SP1</a:t>
            </a:r>
            <a:endParaRPr lang="en-US" sz="2400" dirty="0" smtClean="0">
              <a:solidFill>
                <a:schemeClr val="tx1"/>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4537174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051"/>
                                        </p:tgtEl>
                                        <p:attrNameLst>
                                          <p:attrName>style.visibility</p:attrName>
                                        </p:attrNameLst>
                                      </p:cBhvr>
                                      <p:to>
                                        <p:strVal val="visible"/>
                                      </p:to>
                                    </p:set>
                                    <p:animEffect transition="in" filter="fade">
                                      <p:cBhvr>
                                        <p:cTn id="16" dur="500"/>
                                        <p:tgtEl>
                                          <p:spTgt spid="205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bwMode="auto">
          <a:xfrm>
            <a:off x="280416" y="2283074"/>
            <a:ext cx="8522208" cy="4210260"/>
          </a:xfrm>
          <a:prstGeom prst="roundRect">
            <a:avLst>
              <a:gd name="adj" fmla="val 1953"/>
            </a:avLst>
          </a:prstGeom>
          <a:gradFill flip="none" rotWithShape="1">
            <a:gsLst>
              <a:gs pos="0">
                <a:schemeClr val="bg1">
                  <a:lumMod val="85000"/>
                  <a:alpha val="67000"/>
                </a:schemeClr>
              </a:gs>
              <a:gs pos="50000">
                <a:schemeClr val="tx1">
                  <a:lumMod val="20000"/>
                  <a:lumOff val="80000"/>
                  <a:alpha val="41000"/>
                </a:schemeClr>
              </a:gs>
              <a:gs pos="100000">
                <a:schemeClr val="bg1">
                  <a:lumMod val="95000"/>
                  <a:alpha val="60000"/>
                </a:schemeClr>
              </a:gs>
            </a:gsLst>
            <a:lin ang="13500000" scaled="1"/>
            <a:tileRect/>
          </a:gradFill>
          <a:ln>
            <a:solidFill>
              <a:schemeClr val="accent1"/>
            </a:solidFill>
            <a:headEnd type="none" w="med" len="med"/>
            <a:tailEnd type="none" w="med" len="med"/>
          </a:ln>
          <a:effectLst>
            <a:outerShdw blurRad="101600" dist="63500" dir="2700000" algn="tl" rotWithShape="0">
              <a:prstClr val="black">
                <a:alpha val="2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defRPr/>
            </a:pPr>
            <a:endParaRPr lang="en-US" sz="2300" dirty="0" smtClean="0">
              <a:gradFill>
                <a:gsLst>
                  <a:gs pos="0">
                    <a:schemeClr val="tx1"/>
                  </a:gs>
                  <a:gs pos="50000">
                    <a:schemeClr val="tx1"/>
                  </a:gs>
                </a:gsLst>
                <a:lin ang="5400000" scaled="0"/>
              </a:gradFill>
              <a:latin typeface="Segoe" pitchFamily="34" charset="0"/>
            </a:endParaRPr>
          </a:p>
        </p:txBody>
      </p:sp>
      <p:sp>
        <p:nvSpPr>
          <p:cNvPr id="2" name="Title 1"/>
          <p:cNvSpPr>
            <a:spLocks noGrp="1"/>
          </p:cNvSpPr>
          <p:nvPr>
            <p:ph type="title"/>
          </p:nvPr>
        </p:nvSpPr>
        <p:spPr/>
        <p:txBody>
          <a:bodyPr/>
          <a:lstStyle/>
          <a:p>
            <a:r>
              <a:rPr lang="en-US" dirty="0" smtClean="0"/>
              <a:t>Online Archive</a:t>
            </a:r>
            <a:endParaRPr lang="en-US" dirty="0"/>
          </a:p>
        </p:txBody>
      </p:sp>
      <p:sp>
        <p:nvSpPr>
          <p:cNvPr id="3" name="Content Placeholder 2"/>
          <p:cNvSpPr>
            <a:spLocks noGrp="1"/>
          </p:cNvSpPr>
          <p:nvPr>
            <p:ph sz="half" idx="1"/>
          </p:nvPr>
        </p:nvSpPr>
        <p:spPr>
          <a:xfrm>
            <a:off x="449240" y="1044094"/>
            <a:ext cx="7155180" cy="954107"/>
          </a:xfrm>
        </p:spPr>
        <p:txBody>
          <a:bodyPr/>
          <a:lstStyle/>
          <a:p>
            <a:r>
              <a:rPr lang="en-US" sz="2000" dirty="0"/>
              <a:t>Archive in the folder list</a:t>
            </a:r>
          </a:p>
          <a:p>
            <a:r>
              <a:rPr lang="en-US" sz="2000" dirty="0"/>
              <a:t>Treat like any other folder</a:t>
            </a:r>
          </a:p>
          <a:p>
            <a:r>
              <a:rPr lang="en-US" sz="2000" dirty="0"/>
              <a:t>Access your PST from the </a:t>
            </a:r>
            <a:r>
              <a:rPr lang="en-US" sz="2000" dirty="0" smtClean="0"/>
              <a:t>Web</a:t>
            </a:r>
            <a:endParaRPr lang="en-US" sz="2000" dirty="0"/>
          </a:p>
        </p:txBody>
      </p: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30" t="13577" r="1302" b="4467"/>
          <a:stretch/>
        </p:blipFill>
        <p:spPr bwMode="auto">
          <a:xfrm>
            <a:off x="1320394" y="2412775"/>
            <a:ext cx="6557119" cy="3919792"/>
          </a:xfrm>
          <a:prstGeom prst="rect">
            <a:avLst/>
          </a:prstGeom>
          <a:ln>
            <a:noFill/>
          </a:ln>
          <a:effectLst>
            <a:outerShdw blurRad="292100" dist="139700" dir="2700000" algn="tl" rotWithShape="0">
              <a:srgbClr val="333333">
                <a:alpha val="65000"/>
              </a:srgbClr>
            </a:outerShdw>
          </a:effectLst>
        </p:spPr>
      </p:pic>
      <p:sp>
        <p:nvSpPr>
          <p:cNvPr id="11" name="Rounded Rectangle 10"/>
          <p:cNvSpPr/>
          <p:nvPr/>
        </p:nvSpPr>
        <p:spPr bwMode="auto">
          <a:xfrm>
            <a:off x="1320394" y="4811534"/>
            <a:ext cx="1136033" cy="620239"/>
          </a:xfrm>
          <a:prstGeom prst="roundRect">
            <a:avLst/>
          </a:prstGeom>
          <a:noFill/>
          <a:ln w="31750">
            <a:solidFill>
              <a:srgbClr val="FF0000"/>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err="1" smtClean="0">
              <a:solidFill>
                <a:schemeClr val="bg1"/>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37254372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bwMode="auto">
          <a:xfrm>
            <a:off x="280416" y="2128402"/>
            <a:ext cx="8522208" cy="4573742"/>
          </a:xfrm>
          <a:prstGeom prst="roundRect">
            <a:avLst>
              <a:gd name="adj" fmla="val 1953"/>
            </a:avLst>
          </a:prstGeom>
          <a:gradFill flip="none" rotWithShape="1">
            <a:gsLst>
              <a:gs pos="0">
                <a:schemeClr val="bg1">
                  <a:lumMod val="85000"/>
                  <a:alpha val="67000"/>
                </a:schemeClr>
              </a:gs>
              <a:gs pos="50000">
                <a:schemeClr val="tx1">
                  <a:lumMod val="20000"/>
                  <a:lumOff val="80000"/>
                  <a:alpha val="41000"/>
                </a:schemeClr>
              </a:gs>
              <a:gs pos="100000">
                <a:schemeClr val="bg1">
                  <a:lumMod val="95000"/>
                  <a:alpha val="60000"/>
                </a:schemeClr>
              </a:gs>
            </a:gsLst>
            <a:lin ang="13500000" scaled="1"/>
            <a:tileRect/>
          </a:gradFill>
          <a:ln>
            <a:solidFill>
              <a:schemeClr val="accent1"/>
            </a:solidFill>
            <a:headEnd type="none" w="med" len="med"/>
            <a:tailEnd type="none" w="med" len="med"/>
          </a:ln>
          <a:effectLst>
            <a:outerShdw blurRad="101600" dist="63500" dir="2700000" algn="tl" rotWithShape="0">
              <a:prstClr val="black">
                <a:alpha val="2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defRPr/>
            </a:pPr>
            <a:endParaRPr lang="en-US" sz="2300" dirty="0" smtClean="0">
              <a:gradFill>
                <a:gsLst>
                  <a:gs pos="0">
                    <a:schemeClr val="tx1"/>
                  </a:gs>
                  <a:gs pos="50000">
                    <a:schemeClr val="tx1"/>
                  </a:gs>
                </a:gsLst>
                <a:lin ang="5400000" scaled="0"/>
              </a:gradFill>
              <a:latin typeface="Segoe" pitchFamily="34" charset="0"/>
            </a:endParaRPr>
          </a:p>
        </p:txBody>
      </p:sp>
      <p:sp>
        <p:nvSpPr>
          <p:cNvPr id="2" name="Title 1"/>
          <p:cNvSpPr>
            <a:spLocks noGrp="1"/>
          </p:cNvSpPr>
          <p:nvPr>
            <p:ph type="title"/>
          </p:nvPr>
        </p:nvSpPr>
        <p:spPr/>
        <p:txBody>
          <a:bodyPr/>
          <a:lstStyle/>
          <a:p>
            <a:r>
              <a:rPr lang="en-US" dirty="0" smtClean="0"/>
              <a:t>Delegate Access</a:t>
            </a:r>
            <a:endParaRPr lang="en-US" dirty="0"/>
          </a:p>
        </p:txBody>
      </p:sp>
      <p:sp>
        <p:nvSpPr>
          <p:cNvPr id="3" name="Content Placeholder 2"/>
          <p:cNvSpPr>
            <a:spLocks noGrp="1"/>
          </p:cNvSpPr>
          <p:nvPr>
            <p:ph sz="half" idx="1"/>
          </p:nvPr>
        </p:nvSpPr>
        <p:spPr>
          <a:xfrm>
            <a:off x="407894" y="1037815"/>
            <a:ext cx="7269480" cy="954107"/>
          </a:xfrm>
        </p:spPr>
        <p:txBody>
          <a:bodyPr/>
          <a:lstStyle/>
          <a:p>
            <a:r>
              <a:rPr lang="en-US" sz="2000" dirty="0"/>
              <a:t>Access delegated inbox</a:t>
            </a:r>
          </a:p>
          <a:p>
            <a:r>
              <a:rPr lang="en-US" sz="2000" dirty="0"/>
              <a:t>Inbox shows up in folder list</a:t>
            </a:r>
          </a:p>
          <a:p>
            <a:r>
              <a:rPr lang="en-US" sz="2000" dirty="0"/>
              <a:t>Access is controlled by inbox owner</a:t>
            </a:r>
          </a:p>
        </p:txBody>
      </p:sp>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38" t="13517" r="1212" b="4368"/>
          <a:stretch/>
        </p:blipFill>
        <p:spPr bwMode="auto">
          <a:xfrm>
            <a:off x="1012370" y="2291687"/>
            <a:ext cx="6988629" cy="4191001"/>
          </a:xfrm>
          <a:prstGeom prst="rect">
            <a:avLst/>
          </a:prstGeom>
          <a:ln>
            <a:noFill/>
          </a:ln>
          <a:effectLst>
            <a:outerShdw blurRad="292100" dist="139700" dir="2700000" algn="tl" rotWithShape="0">
              <a:srgbClr val="333333">
                <a:alpha val="65000"/>
              </a:srgbClr>
            </a:outerShdw>
          </a:effectLst>
        </p:spPr>
      </p:pic>
      <p:sp>
        <p:nvSpPr>
          <p:cNvPr id="12" name="Rounded Rectangle 11"/>
          <p:cNvSpPr/>
          <p:nvPr/>
        </p:nvSpPr>
        <p:spPr bwMode="auto">
          <a:xfrm>
            <a:off x="1012370" y="5154897"/>
            <a:ext cx="1121230" cy="292658"/>
          </a:xfrm>
          <a:prstGeom prst="roundRect">
            <a:avLst/>
          </a:prstGeom>
          <a:noFill/>
          <a:ln w="31750">
            <a:solidFill>
              <a:srgbClr val="FF0000"/>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err="1" smtClean="0">
              <a:solidFill>
                <a:schemeClr val="bg1"/>
              </a:solidFill>
              <a:effectLst>
                <a:outerShdw blurRad="38100" dist="38100" dir="2700000" algn="tl">
                  <a:srgbClr val="000000">
                    <a:alpha val="43137"/>
                  </a:srgbClr>
                </a:outerShdw>
              </a:effectLst>
              <a:latin typeface="Segoe" pitchFamily="34" charset="0"/>
            </a:endParaRPr>
          </a:p>
        </p:txBody>
      </p:sp>
      <p:sp>
        <p:nvSpPr>
          <p:cNvPr id="13" name="Rounded Rectangle 12"/>
          <p:cNvSpPr/>
          <p:nvPr/>
        </p:nvSpPr>
        <p:spPr bwMode="auto">
          <a:xfrm>
            <a:off x="1012370" y="3356132"/>
            <a:ext cx="1121230" cy="292658"/>
          </a:xfrm>
          <a:prstGeom prst="roundRect">
            <a:avLst/>
          </a:prstGeom>
          <a:noFill/>
          <a:ln w="31750">
            <a:solidFill>
              <a:srgbClr val="FF0000"/>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err="1" smtClean="0">
              <a:solidFill>
                <a:schemeClr val="bg1"/>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15439160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3"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bwMode="auto">
          <a:xfrm>
            <a:off x="280416" y="1596788"/>
            <a:ext cx="8522208" cy="5023468"/>
          </a:xfrm>
          <a:prstGeom prst="roundRect">
            <a:avLst>
              <a:gd name="adj" fmla="val 1953"/>
            </a:avLst>
          </a:prstGeom>
          <a:gradFill flip="none" rotWithShape="1">
            <a:gsLst>
              <a:gs pos="0">
                <a:schemeClr val="bg1">
                  <a:lumMod val="85000"/>
                  <a:alpha val="67000"/>
                </a:schemeClr>
              </a:gs>
              <a:gs pos="50000">
                <a:schemeClr val="tx1">
                  <a:lumMod val="20000"/>
                  <a:lumOff val="80000"/>
                  <a:alpha val="41000"/>
                </a:schemeClr>
              </a:gs>
              <a:gs pos="100000">
                <a:schemeClr val="bg1">
                  <a:lumMod val="95000"/>
                  <a:alpha val="60000"/>
                </a:schemeClr>
              </a:gs>
            </a:gsLst>
            <a:lin ang="13500000" scaled="1"/>
            <a:tileRect/>
          </a:gradFill>
          <a:ln>
            <a:solidFill>
              <a:schemeClr val="accent1"/>
            </a:solidFill>
            <a:headEnd type="none" w="med" len="med"/>
            <a:tailEnd type="none" w="med" len="med"/>
          </a:ln>
          <a:effectLst>
            <a:outerShdw blurRad="101600" dist="63500" dir="2700000" algn="tl" rotWithShape="0">
              <a:prstClr val="black">
                <a:alpha val="2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defRPr/>
            </a:pPr>
            <a:endParaRPr lang="en-US" sz="2300" dirty="0" smtClean="0">
              <a:gradFill>
                <a:gsLst>
                  <a:gs pos="0">
                    <a:schemeClr val="tx1"/>
                  </a:gs>
                  <a:gs pos="50000">
                    <a:schemeClr val="tx1"/>
                  </a:gs>
                </a:gsLst>
                <a:lin ang="5400000" scaled="0"/>
              </a:gradFill>
              <a:latin typeface="Segoe" pitchFamily="34" charset="0"/>
            </a:endParaRPr>
          </a:p>
        </p:txBody>
      </p:sp>
      <p:sp>
        <p:nvSpPr>
          <p:cNvPr id="2" name="Title 1"/>
          <p:cNvSpPr>
            <a:spLocks noGrp="1"/>
          </p:cNvSpPr>
          <p:nvPr>
            <p:ph type="title"/>
          </p:nvPr>
        </p:nvSpPr>
        <p:spPr>
          <a:xfrm>
            <a:off x="381000" y="230188"/>
            <a:ext cx="8382000" cy="664797"/>
          </a:xfrm>
        </p:spPr>
        <p:txBody>
          <a:bodyPr/>
          <a:lstStyle/>
          <a:p>
            <a:r>
              <a:rPr dirty="0" smtClean="0"/>
              <a:t>Side-by-Side Calendars</a:t>
            </a:r>
            <a:endParaRPr lang="en-US" dirty="0"/>
          </a:p>
        </p:txBody>
      </p:sp>
      <p:pic>
        <p:nvPicPr>
          <p:cNvPr id="1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973" t="14048" r="1303" b="3920"/>
          <a:stretch/>
        </p:blipFill>
        <p:spPr bwMode="auto">
          <a:xfrm>
            <a:off x="777239" y="1876359"/>
            <a:ext cx="7278189" cy="4343400"/>
          </a:xfrm>
          <a:prstGeom prst="rect">
            <a:avLst/>
          </a:prstGeom>
          <a:ln>
            <a:noFill/>
          </a:ln>
          <a:effectLst>
            <a:outerShdw blurRad="292100" dist="139700" dir="2700000" algn="tl" rotWithShape="0">
              <a:srgbClr val="333333">
                <a:alpha val="65000"/>
              </a:srgbClr>
            </a:outerShdw>
          </a:effectLst>
          <a:extLst/>
        </p:spPr>
      </p:pic>
      <p:pic>
        <p:nvPicPr>
          <p:cNvPr id="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73" t="13580" r="1315" b="4399"/>
          <a:stretch/>
        </p:blipFill>
        <p:spPr bwMode="auto">
          <a:xfrm>
            <a:off x="777239" y="1876358"/>
            <a:ext cx="7278189" cy="4343400"/>
          </a:xfrm>
          <a:prstGeom prst="rect">
            <a:avLst/>
          </a:prstGeom>
          <a:ln>
            <a:noFill/>
          </a:ln>
          <a:effectLst>
            <a:outerShdw blurRad="292100" dist="139700" dir="2700000" algn="tl" rotWithShape="0">
              <a:srgbClr val="333333">
                <a:alpha val="65000"/>
              </a:srgbClr>
            </a:outerShdw>
          </a:effectLst>
          <a:extLst/>
        </p:spPr>
      </p:pic>
      <p:pic>
        <p:nvPicPr>
          <p:cNvPr id="23" name="Picture 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834544" y="2544604"/>
            <a:ext cx="3912213" cy="3243142"/>
          </a:xfrm>
          <a:prstGeom prst="rect">
            <a:avLst/>
          </a:prstGeom>
          <a:noFill/>
          <a:ln>
            <a:noFill/>
          </a:ln>
          <a:extLst/>
        </p:spPr>
      </p:pic>
      <p:pic>
        <p:nvPicPr>
          <p:cNvPr id="24" name="Picture 6"/>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071107" y="4149456"/>
            <a:ext cx="2109250" cy="1131792"/>
          </a:xfrm>
          <a:prstGeom prst="rect">
            <a:avLst/>
          </a:prstGeom>
          <a:noFill/>
          <a:extLst/>
        </p:spPr>
      </p:pic>
      <p:sp>
        <p:nvSpPr>
          <p:cNvPr id="26" name="Rounded Rectangle 25"/>
          <p:cNvSpPr/>
          <p:nvPr/>
        </p:nvSpPr>
        <p:spPr bwMode="auto">
          <a:xfrm>
            <a:off x="777239" y="3608480"/>
            <a:ext cx="990600" cy="342900"/>
          </a:xfrm>
          <a:prstGeom prst="roundRect">
            <a:avLst/>
          </a:prstGeom>
          <a:noFill/>
          <a:ln w="31750">
            <a:solidFill>
              <a:srgbClr val="FF0000"/>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err="1" smtClean="0">
              <a:solidFill>
                <a:schemeClr val="bg1"/>
              </a:solidFill>
              <a:effectLst>
                <a:outerShdw blurRad="38100" dist="38100" dir="2700000" algn="tl">
                  <a:srgbClr val="000000">
                    <a:alpha val="43137"/>
                  </a:srgbClr>
                </a:outerShdw>
              </a:effectLst>
              <a:latin typeface="Segoe" pitchFamily="34" charset="0"/>
            </a:endParaRPr>
          </a:p>
        </p:txBody>
      </p:sp>
      <p:sp>
        <p:nvSpPr>
          <p:cNvPr id="27" name="Rounded Rectangle 26"/>
          <p:cNvSpPr/>
          <p:nvPr/>
        </p:nvSpPr>
        <p:spPr bwMode="auto">
          <a:xfrm>
            <a:off x="1071107" y="4141489"/>
            <a:ext cx="1288902" cy="274320"/>
          </a:xfrm>
          <a:prstGeom prst="roundRect">
            <a:avLst/>
          </a:prstGeom>
          <a:noFill/>
          <a:ln w="31750">
            <a:solidFill>
              <a:srgbClr val="FF0000"/>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err="1" smtClean="0">
              <a:solidFill>
                <a:schemeClr val="bg1"/>
              </a:solidFill>
              <a:effectLst>
                <a:outerShdw blurRad="38100" dist="38100" dir="2700000" algn="tl">
                  <a:srgbClr val="000000">
                    <a:alpha val="43137"/>
                  </a:srgbClr>
                </a:outerShdw>
              </a:effectLst>
              <a:latin typeface="Segoe" pitchFamily="34" charset="0"/>
            </a:endParaRPr>
          </a:p>
        </p:txBody>
      </p:sp>
      <p:sp>
        <p:nvSpPr>
          <p:cNvPr id="28" name="Rounded Rectangle 27"/>
          <p:cNvSpPr/>
          <p:nvPr/>
        </p:nvSpPr>
        <p:spPr bwMode="auto">
          <a:xfrm>
            <a:off x="777239" y="4141489"/>
            <a:ext cx="1288902" cy="274320"/>
          </a:xfrm>
          <a:prstGeom prst="roundRect">
            <a:avLst/>
          </a:prstGeom>
          <a:noFill/>
          <a:ln w="31750">
            <a:solidFill>
              <a:srgbClr val="FF0000"/>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err="1" smtClean="0">
              <a:solidFill>
                <a:schemeClr val="bg1"/>
              </a:solidFill>
              <a:effectLst>
                <a:outerShdw blurRad="38100" dist="38100" dir="2700000" algn="tl">
                  <a:srgbClr val="000000">
                    <a:alpha val="43137"/>
                  </a:srgbClr>
                </a:outerShdw>
              </a:effectLst>
              <a:latin typeface="Segoe" pitchFamily="34" charset="0"/>
            </a:endParaRPr>
          </a:p>
        </p:txBody>
      </p:sp>
      <p:sp>
        <p:nvSpPr>
          <p:cNvPr id="29" name="Rounded Rectangle 28"/>
          <p:cNvSpPr/>
          <p:nvPr/>
        </p:nvSpPr>
        <p:spPr bwMode="auto">
          <a:xfrm>
            <a:off x="5158739" y="2524836"/>
            <a:ext cx="2879792" cy="3694923"/>
          </a:xfrm>
          <a:prstGeom prst="roundRect">
            <a:avLst>
              <a:gd name="adj" fmla="val 4724"/>
            </a:avLst>
          </a:prstGeom>
          <a:noFill/>
          <a:ln w="31750">
            <a:solidFill>
              <a:srgbClr val="FF0000"/>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err="1" smtClean="0">
              <a:solidFill>
                <a:schemeClr val="bg1"/>
              </a:solidFill>
              <a:effectLst>
                <a:outerShdw blurRad="38100" dist="38100" dir="2700000" algn="tl">
                  <a:srgbClr val="000000">
                    <a:alpha val="43137"/>
                  </a:srgbClr>
                </a:outerShdw>
              </a:effectLst>
              <a:latin typeface="Segoe" pitchFamily="34" charset="0"/>
            </a:endParaRPr>
          </a:p>
        </p:txBody>
      </p:sp>
      <p:sp>
        <p:nvSpPr>
          <p:cNvPr id="30" name="TextBox 29"/>
          <p:cNvSpPr txBox="1"/>
          <p:nvPr/>
        </p:nvSpPr>
        <p:spPr>
          <a:xfrm>
            <a:off x="387054" y="944540"/>
            <a:ext cx="2673361" cy="461665"/>
          </a:xfrm>
          <a:prstGeom prst="rect">
            <a:avLst/>
          </a:prstGeom>
          <a:noFill/>
        </p:spPr>
        <p:txBody>
          <a:bodyPr wrap="none" rtlCol="0">
            <a:spAutoFit/>
          </a:bodyPr>
          <a:lstStyle/>
          <a:p>
            <a:r>
              <a:rPr lang="en-US" sz="2400" dirty="0"/>
              <a:t>P</a:t>
            </a:r>
            <a:r>
              <a:rPr lang="en-US" sz="2400" dirty="0" smtClean="0"/>
              <a:t>ersonal calendars</a:t>
            </a:r>
          </a:p>
        </p:txBody>
      </p:sp>
      <p:sp>
        <p:nvSpPr>
          <p:cNvPr id="31" name="TextBox 30"/>
          <p:cNvSpPr txBox="1"/>
          <p:nvPr/>
        </p:nvSpPr>
        <p:spPr>
          <a:xfrm>
            <a:off x="387054" y="944540"/>
            <a:ext cx="3284874" cy="461665"/>
          </a:xfrm>
          <a:prstGeom prst="rect">
            <a:avLst/>
          </a:prstGeom>
          <a:noFill/>
        </p:spPr>
        <p:txBody>
          <a:bodyPr wrap="none" rtlCol="0">
            <a:spAutoFit/>
          </a:bodyPr>
          <a:lstStyle/>
          <a:p>
            <a:r>
              <a:rPr lang="en-US" sz="2400" dirty="0" smtClean="0"/>
              <a:t>Add a shared calendar</a:t>
            </a:r>
          </a:p>
        </p:txBody>
      </p:sp>
      <p:sp>
        <p:nvSpPr>
          <p:cNvPr id="32" name="TextBox 31"/>
          <p:cNvSpPr txBox="1"/>
          <p:nvPr/>
        </p:nvSpPr>
        <p:spPr>
          <a:xfrm>
            <a:off x="387054" y="944540"/>
            <a:ext cx="3838423" cy="461665"/>
          </a:xfrm>
          <a:prstGeom prst="rect">
            <a:avLst/>
          </a:prstGeom>
          <a:noFill/>
        </p:spPr>
        <p:txBody>
          <a:bodyPr wrap="none" rtlCol="0">
            <a:spAutoFit/>
          </a:bodyPr>
          <a:lstStyle/>
          <a:p>
            <a:r>
              <a:rPr lang="en-US" sz="2400" dirty="0"/>
              <a:t>View calendars side by side</a:t>
            </a:r>
          </a:p>
        </p:txBody>
      </p:sp>
      <p:sp>
        <p:nvSpPr>
          <p:cNvPr id="15" name="Rounded Rectangle 14"/>
          <p:cNvSpPr/>
          <p:nvPr/>
        </p:nvSpPr>
        <p:spPr bwMode="auto">
          <a:xfrm>
            <a:off x="2879677" y="2533189"/>
            <a:ext cx="3862317" cy="3226167"/>
          </a:xfrm>
          <a:prstGeom prst="roundRect">
            <a:avLst>
              <a:gd name="adj" fmla="val 3710"/>
            </a:avLst>
          </a:prstGeom>
          <a:noFill/>
          <a:ln w="31750">
            <a:solidFill>
              <a:srgbClr val="FF0000"/>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err="1" smtClean="0">
              <a:solidFill>
                <a:schemeClr val="bg1"/>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1609890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2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3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7"/>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31"/>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2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3"/>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5"/>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7" grpId="0" animBg="1"/>
      <p:bldP spid="27" grpId="1" animBg="1"/>
      <p:bldP spid="28" grpId="0" animBg="1"/>
      <p:bldP spid="29" grpId="0" animBg="1"/>
      <p:bldP spid="30" grpId="0"/>
      <p:bldP spid="30" grpId="1"/>
      <p:bldP spid="31" grpId="0"/>
      <p:bldP spid="31" grpId="1"/>
      <p:bldP spid="32" grpId="0"/>
      <p:bldP spid="15" grpId="0" animBg="1"/>
      <p:bldP spid="15"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286603" y="2455929"/>
            <a:ext cx="8447782" cy="4164697"/>
          </a:xfrm>
          <a:prstGeom prst="roundRect">
            <a:avLst>
              <a:gd name="adj" fmla="val 2639"/>
            </a:avLst>
          </a:prstGeom>
          <a:gradFill flip="none" rotWithShape="1">
            <a:gsLst>
              <a:gs pos="0">
                <a:schemeClr val="bg1">
                  <a:lumMod val="85000"/>
                  <a:alpha val="67000"/>
                </a:schemeClr>
              </a:gs>
              <a:gs pos="50000">
                <a:schemeClr val="tx1">
                  <a:lumMod val="20000"/>
                  <a:lumOff val="80000"/>
                  <a:alpha val="41000"/>
                </a:schemeClr>
              </a:gs>
              <a:gs pos="100000">
                <a:schemeClr val="bg1">
                  <a:lumMod val="95000"/>
                  <a:alpha val="60000"/>
                </a:schemeClr>
              </a:gs>
            </a:gsLst>
            <a:lin ang="13500000" scaled="1"/>
            <a:tileRect/>
          </a:gradFill>
          <a:ln>
            <a:solidFill>
              <a:schemeClr val="accent1"/>
            </a:solidFill>
            <a:headEnd type="none" w="med" len="med"/>
            <a:tailEnd type="none" w="med" len="med"/>
          </a:ln>
          <a:effectLst>
            <a:outerShdw blurRad="101600" dist="63500" dir="2700000" algn="tl" rotWithShape="0">
              <a:prstClr val="black">
                <a:alpha val="2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defRPr/>
            </a:pPr>
            <a:endParaRPr lang="en-US" sz="2300" dirty="0" smtClean="0">
              <a:gradFill>
                <a:gsLst>
                  <a:gs pos="0">
                    <a:schemeClr val="tx1"/>
                  </a:gs>
                  <a:gs pos="50000">
                    <a:schemeClr val="tx1"/>
                  </a:gs>
                </a:gsLst>
                <a:lin ang="5400000" scaled="0"/>
              </a:gradFill>
              <a:latin typeface="Segoe" pitchFamily="34" charset="0"/>
            </a:endParaRPr>
          </a:p>
        </p:txBody>
      </p:sp>
      <p:sp>
        <p:nvSpPr>
          <p:cNvPr id="2" name="Title 1"/>
          <p:cNvSpPr>
            <a:spLocks noGrp="1"/>
          </p:cNvSpPr>
          <p:nvPr>
            <p:ph type="title"/>
          </p:nvPr>
        </p:nvSpPr>
        <p:spPr/>
        <p:txBody>
          <a:bodyPr/>
          <a:lstStyle/>
          <a:p>
            <a:r>
              <a:rPr smtClean="0"/>
              <a:t>Delivery Reports</a:t>
            </a:r>
            <a:endParaRPr lang="en-US" dirty="0"/>
          </a:p>
        </p:txBody>
      </p:sp>
      <p:sp>
        <p:nvSpPr>
          <p:cNvPr id="3" name="Content Placeholder 2"/>
          <p:cNvSpPr>
            <a:spLocks noGrp="1"/>
          </p:cNvSpPr>
          <p:nvPr>
            <p:ph sz="half" idx="1"/>
          </p:nvPr>
        </p:nvSpPr>
        <p:spPr>
          <a:xfrm>
            <a:off x="431238" y="1007081"/>
            <a:ext cx="7975784" cy="1341906"/>
          </a:xfrm>
        </p:spPr>
        <p:txBody>
          <a:bodyPr/>
          <a:lstStyle/>
          <a:p>
            <a:pPr marL="231775" indent="-231775">
              <a:lnSpc>
                <a:spcPct val="100000"/>
              </a:lnSpc>
            </a:pPr>
            <a:r>
              <a:rPr lang="en-US" sz="2000" dirty="0" smtClean="0"/>
              <a:t>See whether a message was delivered</a:t>
            </a:r>
          </a:p>
          <a:p>
            <a:pPr lvl="1">
              <a:lnSpc>
                <a:spcPct val="100000"/>
              </a:lnSpc>
            </a:pPr>
            <a:r>
              <a:rPr lang="en-US" sz="1800" dirty="0" smtClean="0"/>
              <a:t>Happens at the transport role</a:t>
            </a:r>
          </a:p>
          <a:p>
            <a:pPr lvl="1">
              <a:lnSpc>
                <a:spcPct val="100000"/>
              </a:lnSpc>
            </a:pPr>
            <a:r>
              <a:rPr lang="en-US" sz="1800" dirty="0" smtClean="0"/>
              <a:t>Not the same as a read receipt</a:t>
            </a:r>
          </a:p>
          <a:p>
            <a:pPr marL="231775" indent="-231775">
              <a:lnSpc>
                <a:spcPct val="100000"/>
              </a:lnSpc>
            </a:pPr>
            <a:r>
              <a:rPr lang="en-US" sz="2000" dirty="0" smtClean="0"/>
              <a:t>Results: </a:t>
            </a:r>
            <a:r>
              <a:rPr lang="en-US" sz="1800" dirty="0" smtClean="0"/>
              <a:t>Pending, Rejected, Unknown, Transferred</a:t>
            </a:r>
            <a:endParaRPr lang="en-US" sz="2000" dirty="0" smtClean="0"/>
          </a:p>
        </p:txBody>
      </p:sp>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tretch/>
        </p:blipFill>
        <p:spPr bwMode="auto">
          <a:xfrm>
            <a:off x="1906187" y="2629420"/>
            <a:ext cx="5313484" cy="3777555"/>
          </a:xfrm>
          <a:prstGeom prst="rect">
            <a:avLst/>
          </a:prstGeom>
          <a:ln>
            <a:noFill/>
          </a:ln>
          <a:effectLst>
            <a:outerShdw blurRad="292100" dist="139700" dir="2700000" algn="tl" rotWithShape="0">
              <a:srgbClr val="333333">
                <a:alpha val="65000"/>
              </a:srgbClr>
            </a:outerShdw>
          </a:effectLs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497448" y="2826578"/>
            <a:ext cx="3024315" cy="3669503"/>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31490176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sharepoint/sites/exmarketing/productmanagement/ReleaseLibrary/Core%20Content/E14%20BOM/Screen%20Shots/Outlook%20Web%20App/OWA%20-%20Scheduling%20Assistant%20-%20External%20-%20IE.png"/>
          <p:cNvPicPr>
            <a:picLocks noChangeAspect="1" noChangeArrowheads="1"/>
          </p:cNvPicPr>
          <p:nvPr/>
        </p:nvPicPr>
        <p:blipFill>
          <a:blip r:embed="rId3"/>
          <a:srcRect l="945" t="12055" r="1057" b="6324"/>
          <a:stretch>
            <a:fillRect/>
          </a:stretch>
        </p:blipFill>
        <p:spPr bwMode="auto">
          <a:xfrm>
            <a:off x="371475" y="2209800"/>
            <a:ext cx="8391525" cy="3933825"/>
          </a:xfrm>
          <a:prstGeom prst="rect">
            <a:avLst/>
          </a:prstGeom>
          <a:ln>
            <a:solidFill>
              <a:srgbClr val="4D4D4D">
                <a:lumMod val="40000"/>
                <a:lumOff val="60000"/>
              </a:srgbClr>
            </a:solid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a:t>Collaborate Effectively</a:t>
            </a:r>
          </a:p>
        </p:txBody>
      </p:sp>
      <p:sp>
        <p:nvSpPr>
          <p:cNvPr id="10" name="TextBox 9"/>
          <p:cNvSpPr txBox="1"/>
          <p:nvPr/>
        </p:nvSpPr>
        <p:spPr>
          <a:xfrm>
            <a:off x="2286000" y="4495800"/>
            <a:ext cx="2743200" cy="646331"/>
          </a:xfrm>
          <a:prstGeom prst="rect">
            <a:avLst/>
          </a:prstGeom>
          <a:solidFill>
            <a:srgbClr val="FFFFFF">
              <a:lumMod val="95000"/>
              <a:alpha val="65000"/>
            </a:srgbClr>
          </a:solidFill>
          <a:effectLst>
            <a:outerShdw blurRad="50800" dist="38100" dir="2700000" algn="tl"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373737"/>
                </a:solidFill>
                <a:effectLst/>
                <a:uLnTx/>
                <a:uFillTx/>
              </a:rPr>
              <a:t>External Contact Free/Busy</a:t>
            </a:r>
            <a:r>
              <a:rPr kumimoji="0" lang="en-US" sz="1800" b="0" i="0" u="none" strike="noStrike" kern="0" cap="none" spc="0" normalizeH="0" noProof="0" dirty="0" smtClean="0">
                <a:ln>
                  <a:noFill/>
                </a:ln>
                <a:solidFill>
                  <a:srgbClr val="373737"/>
                </a:solidFill>
                <a:effectLst/>
                <a:uLnTx/>
                <a:uFillTx/>
              </a:rPr>
              <a:t> Information</a:t>
            </a:r>
            <a:endParaRPr kumimoji="0" lang="en-US" sz="1800" b="0" i="0" u="none" strike="noStrike" kern="0" cap="none" spc="0" normalizeH="0" baseline="0" noProof="0" dirty="0">
              <a:ln>
                <a:noFill/>
              </a:ln>
              <a:solidFill>
                <a:srgbClr val="373737"/>
              </a:solidFill>
              <a:effectLst/>
              <a:uLnTx/>
              <a:uFillTx/>
            </a:endParaRPr>
          </a:p>
        </p:txBody>
      </p:sp>
      <p:cxnSp>
        <p:nvCxnSpPr>
          <p:cNvPr id="11" name="Straight Arrow Connector 10"/>
          <p:cNvCxnSpPr/>
          <p:nvPr/>
        </p:nvCxnSpPr>
        <p:spPr>
          <a:xfrm>
            <a:off x="1828800" y="3886198"/>
            <a:ext cx="914400" cy="609602"/>
          </a:xfrm>
          <a:prstGeom prst="straightConnector1">
            <a:avLst/>
          </a:prstGeom>
          <a:noFill/>
          <a:ln w="25400" cap="flat" cmpd="sng" algn="ctr">
            <a:solidFill>
              <a:schemeClr val="accent1"/>
            </a:solidFill>
            <a:prstDash val="solid"/>
            <a:headEnd type="triangle" w="med" len="med"/>
            <a:tailEnd type="none" w="med" len="med"/>
          </a:ln>
          <a:effectLst>
            <a:outerShdw blurRad="50800" dist="38100" dir="5400000" algn="t" rotWithShape="0">
              <a:prstClr val="black">
                <a:alpha val="40000"/>
              </a:prstClr>
            </a:outerShdw>
          </a:effectLst>
        </p:spPr>
      </p:cxnSp>
      <p:sp>
        <p:nvSpPr>
          <p:cNvPr id="12" name="Rectangle 11"/>
          <p:cNvSpPr/>
          <p:nvPr/>
        </p:nvSpPr>
        <p:spPr>
          <a:xfrm>
            <a:off x="503814" y="1066566"/>
            <a:ext cx="8116614" cy="867930"/>
          </a:xfrm>
          <a:prstGeom prst="rect">
            <a:avLst/>
          </a:prstGeom>
        </p:spPr>
        <p:txBody>
          <a:bodyPr wrap="square">
            <a:spAutoFit/>
          </a:bodyPr>
          <a:lstStyle/>
          <a:p>
            <a:pPr algn="ctr">
              <a:lnSpc>
                <a:spcPct val="90000"/>
              </a:lnSpc>
              <a:spcBef>
                <a:spcPct val="20000"/>
              </a:spcBef>
              <a:defRPr/>
            </a:pPr>
            <a:r>
              <a:rPr lang="en-US" sz="2800" b="1" dirty="0" smtClean="0">
                <a:gradFill>
                  <a:gsLst>
                    <a:gs pos="0">
                      <a:schemeClr val="tx1">
                        <a:lumMod val="95000"/>
                        <a:lumOff val="5000"/>
                      </a:schemeClr>
                    </a:gs>
                    <a:gs pos="100000">
                      <a:schemeClr val="tx1">
                        <a:lumMod val="65000"/>
                        <a:lumOff val="35000"/>
                      </a:schemeClr>
                    </a:gs>
                  </a:gsLst>
                  <a:lin ang="5400000" scaled="0"/>
                </a:gradFill>
                <a:latin typeface="Segoe"/>
                <a:cs typeface="Segoe UI" pitchFamily="34" charset="0"/>
              </a:rPr>
              <a:t>Ease collaboration by federating calendar details with external business partners</a:t>
            </a:r>
          </a:p>
        </p:txBody>
      </p:sp>
      <p:cxnSp>
        <p:nvCxnSpPr>
          <p:cNvPr id="22" name="Straight Arrow Connector 21"/>
          <p:cNvCxnSpPr/>
          <p:nvPr/>
        </p:nvCxnSpPr>
        <p:spPr>
          <a:xfrm rot="10800000" flipV="1">
            <a:off x="4572000" y="3886196"/>
            <a:ext cx="762000" cy="609602"/>
          </a:xfrm>
          <a:prstGeom prst="straightConnector1">
            <a:avLst/>
          </a:prstGeom>
          <a:noFill/>
          <a:ln w="25400" cap="flat" cmpd="sng" algn="ctr">
            <a:solidFill>
              <a:schemeClr val="accent1"/>
            </a:solidFill>
            <a:prstDash val="solid"/>
            <a:headEnd type="triangle" w="med" len="med"/>
            <a:tailEnd type="none" w="med" len="med"/>
          </a:ln>
          <a:effectLst>
            <a:outerShdw blurRad="50800" dist="38100" dir="5400000" algn="t" rotWithShape="0">
              <a:prstClr val="black">
                <a:alpha val="40000"/>
              </a:prstClr>
            </a:outerShdw>
          </a:effectLst>
        </p:spPr>
      </p:cxn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Coming in Service Pack 1</a:t>
            </a:r>
            <a:endParaRPr lang="en-US" dirty="0"/>
          </a:p>
        </p:txBody>
      </p:sp>
      <p:sp>
        <p:nvSpPr>
          <p:cNvPr id="3" name="Rounded Rectangle 2"/>
          <p:cNvSpPr/>
          <p:nvPr/>
        </p:nvSpPr>
        <p:spPr>
          <a:xfrm>
            <a:off x="1600201" y="1143000"/>
            <a:ext cx="7074186" cy="1600200"/>
          </a:xfrm>
          <a:prstGeom prst="roundRect">
            <a:avLst>
              <a:gd name="adj" fmla="val 16667"/>
            </a:avLst>
          </a:prstGeom>
          <a:gradFill flip="none" rotWithShape="1">
            <a:gsLst>
              <a:gs pos="0">
                <a:schemeClr val="bg1"/>
              </a:gs>
              <a:gs pos="18000">
                <a:schemeClr val="bg1">
                  <a:lumMod val="65000"/>
                  <a:alpha val="38000"/>
                </a:schemeClr>
              </a:gs>
              <a:gs pos="100000">
                <a:schemeClr val="bg1">
                  <a:alpha val="70000"/>
                </a:schemeClr>
              </a:gs>
            </a:gsLst>
            <a:lin ang="5400000" scaled="1"/>
            <a:tileRect/>
          </a:gradFill>
          <a:ln>
            <a:headEnd type="none" w="med" len="med"/>
            <a:tailEnd type="none" w="med" len="med"/>
          </a:ln>
          <a:effectLst>
            <a:outerShdw blurRad="88900" dist="635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lnSpc>
                <a:spcPct val="85000"/>
              </a:lnSpc>
            </a:pPr>
            <a:endParaRPr lang="en-US" dirty="0" smtClean="0">
              <a:gradFill>
                <a:gsLst>
                  <a:gs pos="0">
                    <a:schemeClr val="bg1"/>
                  </a:gs>
                  <a:gs pos="100000">
                    <a:schemeClr val="bg1"/>
                  </a:gs>
                </a:gsLst>
                <a:lin ang="13500000" scaled="1"/>
              </a:gradFill>
              <a:latin typeface="Segoe Semibold" pitchFamily="34" charset="0"/>
            </a:endParaRPr>
          </a:p>
        </p:txBody>
      </p:sp>
      <p:sp>
        <p:nvSpPr>
          <p:cNvPr id="4" name="TextBox 3"/>
          <p:cNvSpPr txBox="1"/>
          <p:nvPr/>
        </p:nvSpPr>
        <p:spPr>
          <a:xfrm>
            <a:off x="1752601" y="1215902"/>
            <a:ext cx="6781800" cy="1452705"/>
          </a:xfrm>
          <a:prstGeom prst="rect">
            <a:avLst/>
          </a:prstGeom>
          <a:noFill/>
        </p:spPr>
        <p:txBody>
          <a:bodyPr wrap="square" rtlCol="0">
            <a:spAutoFit/>
          </a:bodyPr>
          <a:lstStyle/>
          <a:p>
            <a:pPr marL="457200" lvl="0" indent="-457200">
              <a:lnSpc>
                <a:spcPct val="90000"/>
              </a:lnSpc>
              <a:spcBef>
                <a:spcPct val="20000"/>
              </a:spcBef>
              <a:buClr>
                <a:srgbClr val="777777"/>
              </a:buClr>
              <a:buSzPct val="130000"/>
            </a:pPr>
            <a:r>
              <a:rPr lang="en-US" sz="2000" b="1" dirty="0" smtClean="0">
                <a:solidFill>
                  <a:srgbClr val="000000"/>
                </a:solidFill>
              </a:rPr>
              <a:t>Improved Outlook Web App UI</a:t>
            </a:r>
          </a:p>
          <a:p>
            <a:pPr marL="338138" lvl="0" indent="-338138">
              <a:lnSpc>
                <a:spcPct val="90000"/>
              </a:lnSpc>
              <a:spcBef>
                <a:spcPct val="20000"/>
              </a:spcBef>
              <a:buClr>
                <a:srgbClr val="777777"/>
              </a:buClr>
              <a:buSzPct val="130000"/>
              <a:buFont typeface="Arial" pitchFamily="34" charset="0"/>
              <a:buChar char="•"/>
            </a:pPr>
            <a:r>
              <a:rPr lang="en-US" sz="1600" dirty="0" smtClean="0"/>
              <a:t>Simplified UI better optimizes for small screens – e.g., Netbooks</a:t>
            </a:r>
          </a:p>
          <a:p>
            <a:pPr marL="338138" lvl="0" indent="-338138">
              <a:lnSpc>
                <a:spcPct val="90000"/>
              </a:lnSpc>
              <a:spcBef>
                <a:spcPct val="20000"/>
              </a:spcBef>
              <a:buClr>
                <a:srgbClr val="777777"/>
              </a:buClr>
              <a:buSzPct val="130000"/>
              <a:buFont typeface="Arial" pitchFamily="34" charset="0"/>
              <a:buChar char="•"/>
            </a:pPr>
            <a:r>
              <a:rPr lang="en-US" sz="1600" dirty="0" smtClean="0"/>
              <a:t>Support for calendar printing</a:t>
            </a:r>
          </a:p>
          <a:p>
            <a:pPr marL="338138" lvl="0" indent="-338138">
              <a:lnSpc>
                <a:spcPct val="90000"/>
              </a:lnSpc>
              <a:spcBef>
                <a:spcPct val="20000"/>
              </a:spcBef>
              <a:buClr>
                <a:srgbClr val="777777"/>
              </a:buClr>
              <a:buSzPct val="130000"/>
              <a:buFont typeface="Arial" pitchFamily="34" charset="0"/>
              <a:buChar char="•"/>
            </a:pPr>
            <a:r>
              <a:rPr lang="en-US" sz="1600" dirty="0" smtClean="0"/>
              <a:t>Support for adding inline images while composing new email</a:t>
            </a:r>
          </a:p>
          <a:p>
            <a:pPr marL="338138" lvl="0" indent="-338138">
              <a:lnSpc>
                <a:spcPct val="90000"/>
              </a:lnSpc>
              <a:spcBef>
                <a:spcPct val="20000"/>
              </a:spcBef>
              <a:buClr>
                <a:srgbClr val="777777"/>
              </a:buClr>
              <a:buSzPct val="130000"/>
              <a:buFont typeface="Arial" pitchFamily="34" charset="0"/>
              <a:buChar char="•"/>
            </a:pPr>
            <a:r>
              <a:rPr lang="en-US" sz="1600" dirty="0" smtClean="0"/>
              <a:t>Themes and customization support</a:t>
            </a:r>
          </a:p>
        </p:txBody>
      </p:sp>
      <p:sp>
        <p:nvSpPr>
          <p:cNvPr id="5" name="Rounded Rectangle 4"/>
          <p:cNvSpPr/>
          <p:nvPr/>
        </p:nvSpPr>
        <p:spPr>
          <a:xfrm>
            <a:off x="1600201" y="2895600"/>
            <a:ext cx="7074186" cy="983921"/>
          </a:xfrm>
          <a:prstGeom prst="roundRect">
            <a:avLst>
              <a:gd name="adj" fmla="val 16667"/>
            </a:avLst>
          </a:prstGeom>
          <a:gradFill flip="none" rotWithShape="1">
            <a:gsLst>
              <a:gs pos="0">
                <a:schemeClr val="bg1"/>
              </a:gs>
              <a:gs pos="18000">
                <a:schemeClr val="bg1">
                  <a:lumMod val="65000"/>
                  <a:alpha val="38000"/>
                </a:schemeClr>
              </a:gs>
              <a:gs pos="100000">
                <a:schemeClr val="bg1">
                  <a:alpha val="70000"/>
                </a:schemeClr>
              </a:gs>
            </a:gsLst>
            <a:lin ang="5400000" scaled="1"/>
            <a:tileRect/>
          </a:gradFill>
          <a:ln>
            <a:headEnd type="none" w="med" len="med"/>
            <a:tailEnd type="none" w="med" len="med"/>
          </a:ln>
          <a:effectLst>
            <a:outerShdw blurRad="88900" dist="635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lnSpc>
                <a:spcPct val="85000"/>
              </a:lnSpc>
            </a:pPr>
            <a:endParaRPr lang="en-US" dirty="0" smtClean="0">
              <a:gradFill>
                <a:gsLst>
                  <a:gs pos="0">
                    <a:schemeClr val="bg1"/>
                  </a:gs>
                  <a:gs pos="100000">
                    <a:schemeClr val="bg1"/>
                  </a:gs>
                </a:gsLst>
                <a:lin ang="13500000" scaled="1"/>
              </a:gradFill>
              <a:latin typeface="Segoe Semibold" pitchFamily="34" charset="0"/>
            </a:endParaRPr>
          </a:p>
        </p:txBody>
      </p:sp>
      <p:sp>
        <p:nvSpPr>
          <p:cNvPr id="6" name="TextBox 5"/>
          <p:cNvSpPr txBox="1"/>
          <p:nvPr/>
        </p:nvSpPr>
        <p:spPr>
          <a:xfrm>
            <a:off x="1752601" y="2968502"/>
            <a:ext cx="6781800" cy="911019"/>
          </a:xfrm>
          <a:prstGeom prst="rect">
            <a:avLst/>
          </a:prstGeom>
          <a:noFill/>
        </p:spPr>
        <p:txBody>
          <a:bodyPr wrap="square" rtlCol="0">
            <a:spAutoFit/>
          </a:bodyPr>
          <a:lstStyle/>
          <a:p>
            <a:pPr marL="457200" lvl="0" indent="-457200">
              <a:lnSpc>
                <a:spcPct val="90000"/>
              </a:lnSpc>
              <a:spcBef>
                <a:spcPct val="20000"/>
              </a:spcBef>
              <a:buClr>
                <a:srgbClr val="777777"/>
              </a:buClr>
              <a:buSzPct val="130000"/>
            </a:pPr>
            <a:r>
              <a:rPr lang="en-US" sz="2000" b="1" dirty="0" smtClean="0">
                <a:solidFill>
                  <a:srgbClr val="000000"/>
                </a:solidFill>
              </a:rPr>
              <a:t>Improved OWA Performance</a:t>
            </a:r>
          </a:p>
          <a:p>
            <a:pPr marL="338138" lvl="0" indent="-338138">
              <a:lnSpc>
                <a:spcPct val="90000"/>
              </a:lnSpc>
              <a:spcBef>
                <a:spcPct val="20000"/>
              </a:spcBef>
              <a:buClr>
                <a:srgbClr val="777777"/>
              </a:buClr>
              <a:buSzPct val="130000"/>
              <a:buFont typeface="Arial" pitchFamily="34" charset="0"/>
              <a:buChar char="•"/>
            </a:pPr>
            <a:r>
              <a:rPr lang="en-US" sz="1600" dirty="0" smtClean="0"/>
              <a:t>Long running operations do not block user experience</a:t>
            </a:r>
          </a:p>
          <a:p>
            <a:pPr marL="338138" indent="-338138">
              <a:lnSpc>
                <a:spcPct val="90000"/>
              </a:lnSpc>
              <a:spcBef>
                <a:spcPct val="20000"/>
              </a:spcBef>
              <a:buClr>
                <a:srgbClr val="777777"/>
              </a:buClr>
              <a:buSzPct val="130000"/>
              <a:buFont typeface="Arial" pitchFamily="34" charset="0"/>
              <a:buChar char="•"/>
            </a:pPr>
            <a:r>
              <a:rPr lang="en-US" sz="1600" dirty="0"/>
              <a:t>Auto-save drafts while composing new </a:t>
            </a:r>
            <a:r>
              <a:rPr lang="en-US" sz="1600" dirty="0" smtClean="0"/>
              <a:t>email</a:t>
            </a:r>
            <a:endParaRPr lang="en-US" sz="1600" dirty="0"/>
          </a:p>
        </p:txBody>
      </p:sp>
      <p:sp>
        <p:nvSpPr>
          <p:cNvPr id="9" name="Rounded Rectangle 8"/>
          <p:cNvSpPr/>
          <p:nvPr/>
        </p:nvSpPr>
        <p:spPr>
          <a:xfrm>
            <a:off x="1600201" y="4038600"/>
            <a:ext cx="7074186" cy="1828800"/>
          </a:xfrm>
          <a:prstGeom prst="roundRect">
            <a:avLst>
              <a:gd name="adj" fmla="val 16667"/>
            </a:avLst>
          </a:prstGeom>
          <a:gradFill flip="none" rotWithShape="1">
            <a:gsLst>
              <a:gs pos="0">
                <a:schemeClr val="bg1"/>
              </a:gs>
              <a:gs pos="18000">
                <a:schemeClr val="bg1">
                  <a:lumMod val="65000"/>
                  <a:alpha val="38000"/>
                </a:schemeClr>
              </a:gs>
              <a:gs pos="100000">
                <a:schemeClr val="bg1">
                  <a:alpha val="70000"/>
                </a:schemeClr>
              </a:gs>
            </a:gsLst>
            <a:lin ang="5400000" scaled="1"/>
            <a:tileRect/>
          </a:gradFill>
          <a:ln>
            <a:headEnd type="none" w="med" len="med"/>
            <a:tailEnd type="none" w="med" len="med"/>
          </a:ln>
          <a:effectLst>
            <a:outerShdw blurRad="88900" dist="635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lnSpc>
                <a:spcPct val="85000"/>
              </a:lnSpc>
            </a:pPr>
            <a:endParaRPr lang="en-US" dirty="0" smtClean="0">
              <a:gradFill>
                <a:gsLst>
                  <a:gs pos="0">
                    <a:schemeClr val="bg1"/>
                  </a:gs>
                  <a:gs pos="100000">
                    <a:schemeClr val="bg1"/>
                  </a:gs>
                </a:gsLst>
                <a:lin ang="13500000" scaled="1"/>
              </a:gradFill>
              <a:latin typeface="Segoe Semibold" pitchFamily="34" charset="0"/>
            </a:endParaRPr>
          </a:p>
        </p:txBody>
      </p:sp>
      <p:sp>
        <p:nvSpPr>
          <p:cNvPr id="10" name="TextBox 9"/>
          <p:cNvSpPr txBox="1"/>
          <p:nvPr/>
        </p:nvSpPr>
        <p:spPr>
          <a:xfrm>
            <a:off x="1752601" y="4111502"/>
            <a:ext cx="6781800" cy="1723549"/>
          </a:xfrm>
          <a:prstGeom prst="rect">
            <a:avLst/>
          </a:prstGeom>
          <a:noFill/>
        </p:spPr>
        <p:txBody>
          <a:bodyPr wrap="square" rtlCol="0">
            <a:spAutoFit/>
          </a:bodyPr>
          <a:lstStyle/>
          <a:p>
            <a:pPr marL="457200" lvl="0" indent="-457200">
              <a:lnSpc>
                <a:spcPct val="90000"/>
              </a:lnSpc>
              <a:spcBef>
                <a:spcPct val="20000"/>
              </a:spcBef>
              <a:buClr>
                <a:srgbClr val="777777"/>
              </a:buClr>
              <a:buSzPct val="130000"/>
            </a:pPr>
            <a:r>
              <a:rPr lang="en-US" sz="2000" b="1" dirty="0" smtClean="0">
                <a:solidFill>
                  <a:srgbClr val="000000"/>
                </a:solidFill>
              </a:rPr>
              <a:t>Better Mobile Experience</a:t>
            </a:r>
          </a:p>
          <a:p>
            <a:pPr marL="338138" lvl="0" indent="-338138">
              <a:lnSpc>
                <a:spcPct val="90000"/>
              </a:lnSpc>
              <a:spcBef>
                <a:spcPct val="20000"/>
              </a:spcBef>
              <a:buClr>
                <a:srgbClr val="777777"/>
              </a:buClr>
              <a:buSzPct val="130000"/>
              <a:buFont typeface="Arial" pitchFamily="34" charset="0"/>
              <a:buChar char="•"/>
            </a:pPr>
            <a:r>
              <a:rPr lang="en-US" sz="1600" dirty="0" smtClean="0"/>
              <a:t>Conversation view experience on par with Outlook Web App</a:t>
            </a:r>
          </a:p>
          <a:p>
            <a:pPr marL="338138" lvl="0" indent="-338138">
              <a:lnSpc>
                <a:spcPct val="90000"/>
              </a:lnSpc>
              <a:spcBef>
                <a:spcPct val="20000"/>
              </a:spcBef>
              <a:buClr>
                <a:srgbClr val="777777"/>
              </a:buClr>
              <a:buSzPct val="130000"/>
              <a:buFont typeface="Arial" pitchFamily="34" charset="0"/>
              <a:buChar char="•"/>
            </a:pPr>
            <a:r>
              <a:rPr lang="en-US" sz="1600" dirty="0" smtClean="0"/>
              <a:t>Photos supported in Global Address List contact card</a:t>
            </a:r>
          </a:p>
          <a:p>
            <a:pPr marL="338138" lvl="0" indent="-338138">
              <a:lnSpc>
                <a:spcPct val="90000"/>
              </a:lnSpc>
              <a:spcBef>
                <a:spcPct val="20000"/>
              </a:spcBef>
              <a:buClr>
                <a:srgbClr val="777777"/>
              </a:buClr>
              <a:buSzPct val="130000"/>
              <a:buFont typeface="Arial" pitchFamily="34" charset="0"/>
              <a:buChar char="•"/>
            </a:pPr>
            <a:r>
              <a:rPr lang="en-US" sz="1600" dirty="0" smtClean="0"/>
              <a:t>Exchange ActiveSync (EAS) throttling support</a:t>
            </a:r>
          </a:p>
          <a:p>
            <a:pPr marL="338138" lvl="0" indent="-338138">
              <a:lnSpc>
                <a:spcPct val="90000"/>
              </a:lnSpc>
              <a:spcBef>
                <a:spcPct val="20000"/>
              </a:spcBef>
              <a:buClr>
                <a:srgbClr val="777777"/>
              </a:buClr>
              <a:buSzPct val="130000"/>
              <a:buFont typeface="Arial" pitchFamily="34" charset="0"/>
              <a:buChar char="•"/>
            </a:pPr>
            <a:r>
              <a:rPr lang="en-US" sz="1600" dirty="0" smtClean="0"/>
              <a:t>Information Rights Management support in EAS</a:t>
            </a:r>
          </a:p>
          <a:p>
            <a:pPr marL="338138" lvl="0" indent="-338138">
              <a:lnSpc>
                <a:spcPct val="90000"/>
              </a:lnSpc>
              <a:spcBef>
                <a:spcPct val="20000"/>
              </a:spcBef>
              <a:buClr>
                <a:srgbClr val="777777"/>
              </a:buClr>
              <a:buSzPct val="130000"/>
              <a:buFont typeface="Arial" pitchFamily="34" charset="0"/>
              <a:buChar char="•"/>
            </a:pPr>
            <a:r>
              <a:rPr lang="en-US" sz="1600" dirty="0" smtClean="0"/>
              <a:t>Block/Quarantine notification to mobile device via EAS</a:t>
            </a:r>
          </a:p>
        </p:txBody>
      </p:sp>
      <p:sp>
        <p:nvSpPr>
          <p:cNvPr id="11" name="Rounded Rectangle 10"/>
          <p:cNvSpPr/>
          <p:nvPr/>
        </p:nvSpPr>
        <p:spPr bwMode="auto">
          <a:xfrm rot="16200000">
            <a:off x="-1356359" y="3032760"/>
            <a:ext cx="4724400" cy="944880"/>
          </a:xfrm>
          <a:prstGeom prst="roundRect">
            <a:avLst/>
          </a:prstGeom>
          <a:gradFill flip="none" rotWithShape="1">
            <a:gsLst>
              <a:gs pos="0">
                <a:srgbClr val="B64506"/>
              </a:gs>
              <a:gs pos="25000">
                <a:srgbClr val="CB790B"/>
              </a:gs>
              <a:gs pos="80000">
                <a:srgbClr val="FA9B00"/>
              </a:gs>
              <a:gs pos="100000">
                <a:srgbClr val="FFC971"/>
              </a:gs>
            </a:gsLst>
            <a:lin ang="5400000" scaled="1"/>
            <a:tileRect/>
          </a:gradFill>
          <a:ln>
            <a:headEnd type="none" w="med" len="med"/>
            <a:tailEnd type="none" w="med" len="med"/>
          </a:ln>
          <a:effectLst>
            <a:outerShdw blurRad="101600" dist="635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85000"/>
              </a:lnSpc>
              <a:spcBef>
                <a:spcPct val="0"/>
              </a:spcBef>
              <a:spcAft>
                <a:spcPct val="0"/>
              </a:spcAft>
              <a:defRPr/>
            </a:pPr>
            <a:r>
              <a:rPr lang="en-US" sz="2400" dirty="0" smtClean="0">
                <a:gradFill>
                  <a:gsLst>
                    <a:gs pos="0">
                      <a:schemeClr val="bg1"/>
                    </a:gs>
                    <a:gs pos="100000">
                      <a:schemeClr val="bg1"/>
                    </a:gs>
                  </a:gsLst>
                  <a:lin ang="13500000" scaled="1"/>
                </a:gradFill>
                <a:effectLst>
                  <a:outerShdw blurRad="38100" dist="38100" dir="2700000" algn="tl">
                    <a:srgbClr val="000000">
                      <a:alpha val="43137"/>
                    </a:srgbClr>
                  </a:outerShdw>
                </a:effectLst>
                <a:latin typeface="Segoe Semibold" pitchFamily="34" charset="0"/>
              </a:rPr>
              <a:t>Anywhere Access</a:t>
            </a:r>
          </a:p>
        </p:txBody>
      </p:sp>
    </p:spTree>
    <p:extLst>
      <p:ext uri="{BB962C8B-B14F-4D97-AF65-F5344CB8AC3E}">
        <p14:creationId xmlns:p14="http://schemas.microsoft.com/office/powerpoint/2010/main" val="947715331"/>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bwMode="auto">
          <a:xfrm flipH="1">
            <a:off x="176253" y="1905000"/>
            <a:ext cx="8763000" cy="4648200"/>
          </a:xfrm>
          <a:prstGeom prst="roundRect">
            <a:avLst>
              <a:gd name="adj" fmla="val 4748"/>
            </a:avLst>
          </a:prstGeom>
          <a:gradFill flip="none" rotWithShape="1">
            <a:gsLst>
              <a:gs pos="0">
                <a:schemeClr val="bg1">
                  <a:lumMod val="85000"/>
                  <a:alpha val="67000"/>
                </a:schemeClr>
              </a:gs>
              <a:gs pos="50000">
                <a:schemeClr val="tx1">
                  <a:lumMod val="20000"/>
                  <a:lumOff val="80000"/>
                  <a:alpha val="41000"/>
                </a:schemeClr>
              </a:gs>
              <a:gs pos="100000">
                <a:schemeClr val="bg1">
                  <a:lumMod val="95000"/>
                  <a:alpha val="60000"/>
                </a:schemeClr>
              </a:gs>
            </a:gsLst>
            <a:lin ang="13500000" scaled="1"/>
            <a:tileRect/>
          </a:gradFill>
          <a:ln>
            <a:solidFill>
              <a:schemeClr val="accent1"/>
            </a:solidFill>
            <a:headEnd type="none" w="med" len="med"/>
            <a:tailEnd type="none" w="med" len="med"/>
          </a:ln>
          <a:effectLst>
            <a:outerShdw blurRad="101600" dist="63500" dir="2700000" algn="tl" rotWithShape="0">
              <a:prstClr val="black">
                <a:alpha val="2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indent="-523854" algn="ctr" defTabSz="914099" fontAlgn="base">
              <a:lnSpc>
                <a:spcPct val="85000"/>
              </a:lnSpc>
              <a:spcBef>
                <a:spcPct val="0"/>
              </a:spcBef>
              <a:spcAft>
                <a:spcPct val="0"/>
              </a:spcAft>
              <a:buClr>
                <a:srgbClr val="FFC000"/>
              </a:buClr>
              <a:buSzPct val="76000"/>
              <a:defRPr/>
            </a:pPr>
            <a:endParaRPr lang="en-US" sz="2300" dirty="0" smtClean="0">
              <a:gradFill>
                <a:gsLst>
                  <a:gs pos="0">
                    <a:schemeClr val="tx1"/>
                  </a:gs>
                  <a:gs pos="50000">
                    <a:schemeClr val="tx1"/>
                  </a:gs>
                </a:gsLst>
                <a:lin ang="5400000" scaled="0"/>
              </a:gradFill>
              <a:latin typeface="Segoe" pitchFamily="34" charset="0"/>
            </a:endParaRPr>
          </a:p>
        </p:txBody>
      </p:sp>
      <p:sp>
        <p:nvSpPr>
          <p:cNvPr id="16" name="Rounded Rectangle 15"/>
          <p:cNvSpPr/>
          <p:nvPr/>
        </p:nvSpPr>
        <p:spPr>
          <a:xfrm>
            <a:off x="2514600" y="3634740"/>
            <a:ext cx="6400800" cy="1219200"/>
          </a:xfrm>
          <a:prstGeom prst="roundRect">
            <a:avLst>
              <a:gd name="adj" fmla="val 16667"/>
            </a:avLst>
          </a:prstGeom>
          <a:gradFill flip="none" rotWithShape="1">
            <a:gsLst>
              <a:gs pos="0">
                <a:schemeClr val="bg1"/>
              </a:gs>
              <a:gs pos="18000">
                <a:schemeClr val="bg1">
                  <a:lumMod val="65000"/>
                  <a:alpha val="38000"/>
                </a:schemeClr>
              </a:gs>
              <a:gs pos="100000">
                <a:schemeClr val="bg1">
                  <a:alpha val="70000"/>
                </a:schemeClr>
              </a:gs>
            </a:gsLst>
            <a:lin ang="5400000" scaled="1"/>
            <a:tileRect/>
          </a:gradFill>
          <a:ln>
            <a:headEnd type="none" w="med" len="med"/>
            <a:tailEnd type="none" w="med" len="med"/>
          </a:ln>
          <a:effectLst>
            <a:outerShdw blurRad="88900" dist="635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marL="914400" lvl="0" indent="-347663">
              <a:lnSpc>
                <a:spcPct val="90000"/>
              </a:lnSpc>
              <a:spcBef>
                <a:spcPct val="50000"/>
              </a:spcBef>
              <a:buClr>
                <a:srgbClr val="777777"/>
              </a:buClr>
              <a:buSzPct val="130000"/>
              <a:buFont typeface="Arial" pitchFamily="34" charset="0"/>
              <a:buChar char="•"/>
              <a:defRPr/>
            </a:pPr>
            <a:r>
              <a:rPr lang="en-US" dirty="0" smtClean="0">
                <a:solidFill>
                  <a:schemeClr val="tx1"/>
                </a:solidFill>
              </a:rPr>
              <a:t>Array of Informational Protection and Control tools</a:t>
            </a:r>
          </a:p>
          <a:p>
            <a:pPr marL="914400" lvl="0" indent="-347663">
              <a:lnSpc>
                <a:spcPct val="90000"/>
              </a:lnSpc>
              <a:spcBef>
                <a:spcPct val="50000"/>
              </a:spcBef>
              <a:buClr>
                <a:srgbClr val="777777"/>
              </a:buClr>
              <a:buSzPct val="130000"/>
              <a:buFont typeface="Arial" pitchFamily="34" charset="0"/>
              <a:buChar char="•"/>
              <a:defRPr/>
            </a:pPr>
            <a:r>
              <a:rPr lang="en-US" dirty="0" smtClean="0">
                <a:solidFill>
                  <a:schemeClr val="tx1"/>
                </a:solidFill>
              </a:rPr>
              <a:t>Automate Rights Management policies in Transport</a:t>
            </a:r>
          </a:p>
        </p:txBody>
      </p:sp>
      <p:sp>
        <p:nvSpPr>
          <p:cNvPr id="15" name="Rounded Rectangle 14"/>
          <p:cNvSpPr/>
          <p:nvPr/>
        </p:nvSpPr>
        <p:spPr>
          <a:xfrm>
            <a:off x="2514660" y="2110740"/>
            <a:ext cx="6395766" cy="1219200"/>
          </a:xfrm>
          <a:prstGeom prst="roundRect">
            <a:avLst>
              <a:gd name="adj" fmla="val 16667"/>
            </a:avLst>
          </a:prstGeom>
          <a:gradFill flip="none" rotWithShape="1">
            <a:gsLst>
              <a:gs pos="0">
                <a:schemeClr val="bg1"/>
              </a:gs>
              <a:gs pos="18000">
                <a:schemeClr val="bg1">
                  <a:lumMod val="65000"/>
                  <a:alpha val="38000"/>
                </a:schemeClr>
              </a:gs>
              <a:gs pos="100000">
                <a:schemeClr val="bg1">
                  <a:alpha val="70000"/>
                </a:schemeClr>
              </a:gs>
            </a:gsLst>
            <a:lin ang="5400000" scaled="1"/>
            <a:tileRect/>
          </a:gradFill>
          <a:ln>
            <a:headEnd type="none" w="med" len="med"/>
            <a:tailEnd type="none" w="med" len="med"/>
          </a:ln>
          <a:effectLst>
            <a:outerShdw blurRad="88900" dist="635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marL="914400" lvl="0" indent="-347663">
              <a:lnSpc>
                <a:spcPct val="90000"/>
              </a:lnSpc>
              <a:spcBef>
                <a:spcPct val="50000"/>
              </a:spcBef>
              <a:buClr>
                <a:srgbClr val="777777"/>
              </a:buClr>
              <a:buSzPct val="130000"/>
              <a:buFont typeface="Arial" pitchFamily="34" charset="0"/>
              <a:buChar char="•"/>
              <a:tabLst>
                <a:tab pos="914400" algn="l"/>
              </a:tabLst>
              <a:defRPr/>
            </a:pPr>
            <a:r>
              <a:rPr lang="en-US" dirty="0" smtClean="0">
                <a:solidFill>
                  <a:schemeClr val="tx1"/>
                </a:solidFill>
              </a:rPr>
              <a:t>Integrated archiving, retention, and discovery</a:t>
            </a:r>
          </a:p>
          <a:p>
            <a:pPr marL="914400" lvl="0" indent="-347663">
              <a:lnSpc>
                <a:spcPct val="90000"/>
              </a:lnSpc>
              <a:spcBef>
                <a:spcPct val="50000"/>
              </a:spcBef>
              <a:buClr>
                <a:srgbClr val="777777"/>
              </a:buClr>
              <a:buSzPct val="130000"/>
              <a:buFont typeface="Arial" pitchFamily="34" charset="0"/>
              <a:buChar char="•"/>
              <a:tabLst>
                <a:tab pos="914400" algn="l"/>
              </a:tabLst>
              <a:defRPr/>
            </a:pPr>
            <a:r>
              <a:rPr lang="en-US" dirty="0" smtClean="0">
                <a:solidFill>
                  <a:schemeClr val="tx1"/>
                </a:solidFill>
              </a:rPr>
              <a:t>Granular retention and legal hold policies</a:t>
            </a:r>
          </a:p>
        </p:txBody>
      </p:sp>
      <p:sp>
        <p:nvSpPr>
          <p:cNvPr id="19" name="Rounded Rectangle 18"/>
          <p:cNvSpPr/>
          <p:nvPr/>
        </p:nvSpPr>
        <p:spPr>
          <a:xfrm>
            <a:off x="2514600" y="5141323"/>
            <a:ext cx="6400800" cy="1219200"/>
          </a:xfrm>
          <a:prstGeom prst="roundRect">
            <a:avLst>
              <a:gd name="adj" fmla="val 16667"/>
            </a:avLst>
          </a:prstGeom>
          <a:gradFill flip="none" rotWithShape="1">
            <a:gsLst>
              <a:gs pos="0">
                <a:schemeClr val="bg1"/>
              </a:gs>
              <a:gs pos="18000">
                <a:schemeClr val="bg1">
                  <a:lumMod val="65000"/>
                  <a:alpha val="38000"/>
                </a:schemeClr>
              </a:gs>
              <a:gs pos="100000">
                <a:schemeClr val="bg1">
                  <a:alpha val="70000"/>
                </a:schemeClr>
              </a:gs>
            </a:gsLst>
            <a:lin ang="5400000" scaled="1"/>
            <a:tileRect/>
          </a:gradFill>
          <a:ln>
            <a:headEnd type="none" w="med" len="med"/>
            <a:tailEnd type="none" w="med" len="med"/>
          </a:ln>
          <a:effectLst>
            <a:outerShdw blurRad="88900" dist="635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marL="911225" lvl="0" indent="-336550">
              <a:lnSpc>
                <a:spcPct val="90000"/>
              </a:lnSpc>
              <a:spcBef>
                <a:spcPct val="50000"/>
              </a:spcBef>
              <a:buClr>
                <a:srgbClr val="777777"/>
              </a:buClr>
              <a:buSzPct val="130000"/>
              <a:buFont typeface="Arial" pitchFamily="34" charset="0"/>
              <a:buChar char="•"/>
              <a:defRPr/>
            </a:pPr>
            <a:r>
              <a:rPr lang="en-US" dirty="0" smtClean="0">
                <a:solidFill>
                  <a:schemeClr val="tx1"/>
                </a:solidFill>
              </a:rPr>
              <a:t>Multiple antivirus scanning engines with Forefront</a:t>
            </a:r>
          </a:p>
          <a:p>
            <a:pPr marL="911225" lvl="0" indent="-336550">
              <a:lnSpc>
                <a:spcPct val="90000"/>
              </a:lnSpc>
              <a:spcBef>
                <a:spcPct val="50000"/>
              </a:spcBef>
              <a:buClr>
                <a:srgbClr val="777777"/>
              </a:buClr>
              <a:buSzPct val="130000"/>
              <a:buFont typeface="Arial" pitchFamily="34" charset="0"/>
              <a:buChar char="•"/>
              <a:defRPr/>
            </a:pPr>
            <a:r>
              <a:rPr lang="en-US" dirty="0" smtClean="0">
                <a:solidFill>
                  <a:schemeClr val="tx1"/>
                </a:solidFill>
              </a:rPr>
              <a:t>Choice of service or on-premises protection</a:t>
            </a:r>
          </a:p>
        </p:txBody>
      </p:sp>
      <p:sp>
        <p:nvSpPr>
          <p:cNvPr id="2" name="Title 1"/>
          <p:cNvSpPr>
            <a:spLocks noGrp="1"/>
          </p:cNvSpPr>
          <p:nvPr>
            <p:ph type="title"/>
          </p:nvPr>
        </p:nvSpPr>
        <p:spPr/>
        <p:txBody>
          <a:bodyPr/>
          <a:lstStyle/>
          <a:p>
            <a:r>
              <a:rPr lang="en-US" dirty="0"/>
              <a:t>Protection and Compliance</a:t>
            </a:r>
          </a:p>
        </p:txBody>
      </p:sp>
      <p:sp>
        <p:nvSpPr>
          <p:cNvPr id="10" name="Rounded Rectangle 9"/>
          <p:cNvSpPr/>
          <p:nvPr/>
        </p:nvSpPr>
        <p:spPr bwMode="auto">
          <a:xfrm>
            <a:off x="381000" y="2057400"/>
            <a:ext cx="2743200" cy="1325880"/>
          </a:xfrm>
          <a:prstGeom prst="roundRect">
            <a:avLst/>
          </a:prstGeom>
          <a:gradFill flip="none" rotWithShape="1">
            <a:gsLst>
              <a:gs pos="0">
                <a:srgbClr val="B64506"/>
              </a:gs>
              <a:gs pos="25000">
                <a:srgbClr val="CB790B"/>
              </a:gs>
              <a:gs pos="80000">
                <a:srgbClr val="FA9B00"/>
              </a:gs>
              <a:gs pos="100000">
                <a:srgbClr val="FFC971"/>
              </a:gs>
            </a:gsLst>
            <a:lin ang="5400000" scaled="1"/>
            <a:tileRect/>
          </a:gradFill>
          <a:ln>
            <a:headEnd type="none" w="med" len="med"/>
            <a:tailEnd type="none" w="med" len="med"/>
          </a:ln>
          <a:effectLst>
            <a:outerShdw blurRad="101600" dist="635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85000"/>
              </a:lnSpc>
              <a:spcBef>
                <a:spcPct val="0"/>
              </a:spcBef>
              <a:spcAft>
                <a:spcPct val="0"/>
              </a:spcAft>
              <a:defRPr/>
            </a:pPr>
            <a:r>
              <a:rPr lang="en-US" sz="2400" dirty="0" smtClean="0">
                <a:gradFill>
                  <a:gsLst>
                    <a:gs pos="0">
                      <a:schemeClr val="bg1"/>
                    </a:gs>
                    <a:gs pos="100000">
                      <a:schemeClr val="bg1"/>
                    </a:gs>
                  </a:gsLst>
                  <a:lin ang="13500000" scaled="1"/>
                </a:gradFill>
                <a:effectLst>
                  <a:outerShdw blurRad="38100" dist="38100" dir="2700000" algn="tl">
                    <a:srgbClr val="000000">
                      <a:alpha val="43137"/>
                    </a:srgbClr>
                  </a:outerShdw>
                </a:effectLst>
                <a:latin typeface="Segoe Semibold" pitchFamily="34" charset="0"/>
              </a:rPr>
              <a:t>Email Archiving</a:t>
            </a:r>
          </a:p>
        </p:txBody>
      </p:sp>
      <p:sp>
        <p:nvSpPr>
          <p:cNvPr id="18" name="Rounded Rectangle 17"/>
          <p:cNvSpPr/>
          <p:nvPr/>
        </p:nvSpPr>
        <p:spPr bwMode="auto">
          <a:xfrm>
            <a:off x="381000" y="3581400"/>
            <a:ext cx="2743200" cy="1325880"/>
          </a:xfrm>
          <a:prstGeom prst="roundRect">
            <a:avLst/>
          </a:prstGeom>
          <a:gradFill flip="none" rotWithShape="1">
            <a:gsLst>
              <a:gs pos="0">
                <a:srgbClr val="B64506"/>
              </a:gs>
              <a:gs pos="25000">
                <a:srgbClr val="CB790B"/>
              </a:gs>
              <a:gs pos="80000">
                <a:srgbClr val="FA9B00"/>
              </a:gs>
              <a:gs pos="100000">
                <a:srgbClr val="FFC971"/>
              </a:gs>
            </a:gsLst>
            <a:lin ang="5400000" scaled="1"/>
            <a:tileRect/>
          </a:gradFill>
          <a:ln>
            <a:headEnd type="none" w="med" len="med"/>
            <a:tailEnd type="none" w="med" len="med"/>
          </a:ln>
          <a:effectLst>
            <a:outerShdw blurRad="101600" dist="635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85000"/>
              </a:lnSpc>
              <a:spcBef>
                <a:spcPct val="0"/>
              </a:spcBef>
              <a:spcAft>
                <a:spcPct val="0"/>
              </a:spcAft>
              <a:defRPr/>
            </a:pPr>
            <a:r>
              <a:rPr lang="en-US" sz="2400" dirty="0" smtClean="0">
                <a:gradFill>
                  <a:gsLst>
                    <a:gs pos="0">
                      <a:schemeClr val="bg1"/>
                    </a:gs>
                    <a:gs pos="100000">
                      <a:schemeClr val="bg1"/>
                    </a:gs>
                  </a:gsLst>
                  <a:lin ang="13500000" scaled="1"/>
                </a:gradFill>
                <a:effectLst>
                  <a:outerShdw blurRad="38100" dist="38100" dir="2700000" algn="tl">
                    <a:srgbClr val="000000">
                      <a:alpha val="43137"/>
                    </a:srgbClr>
                  </a:outerShdw>
                </a:effectLst>
                <a:latin typeface="Segoe Semibold" pitchFamily="34" charset="0"/>
              </a:rPr>
              <a:t>Protect Communications</a:t>
            </a:r>
          </a:p>
        </p:txBody>
      </p:sp>
      <p:sp>
        <p:nvSpPr>
          <p:cNvPr id="21" name="Rounded Rectangle 20"/>
          <p:cNvSpPr/>
          <p:nvPr/>
        </p:nvSpPr>
        <p:spPr bwMode="auto">
          <a:xfrm>
            <a:off x="381000" y="5087983"/>
            <a:ext cx="2743200" cy="1325880"/>
          </a:xfrm>
          <a:prstGeom prst="roundRect">
            <a:avLst/>
          </a:prstGeom>
          <a:gradFill flip="none" rotWithShape="1">
            <a:gsLst>
              <a:gs pos="0">
                <a:srgbClr val="B64506"/>
              </a:gs>
              <a:gs pos="25000">
                <a:srgbClr val="CB790B"/>
              </a:gs>
              <a:gs pos="80000">
                <a:srgbClr val="FA9B00"/>
              </a:gs>
              <a:gs pos="100000">
                <a:srgbClr val="FFC971"/>
              </a:gs>
            </a:gsLst>
            <a:lin ang="5400000" scaled="1"/>
            <a:tileRect/>
          </a:gradFill>
          <a:ln>
            <a:headEnd type="none" w="med" len="med"/>
            <a:tailEnd type="none" w="med" len="med"/>
          </a:ln>
          <a:effectLst>
            <a:outerShdw blurRad="101600" dist="635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85000"/>
              </a:lnSpc>
              <a:spcBef>
                <a:spcPct val="0"/>
              </a:spcBef>
              <a:spcAft>
                <a:spcPct val="0"/>
              </a:spcAft>
              <a:defRPr/>
            </a:pPr>
            <a:r>
              <a:rPr lang="en-US" sz="2400" dirty="0" smtClean="0">
                <a:gradFill>
                  <a:gsLst>
                    <a:gs pos="0">
                      <a:schemeClr val="bg1"/>
                    </a:gs>
                    <a:gs pos="100000">
                      <a:schemeClr val="bg1"/>
                    </a:gs>
                  </a:gsLst>
                  <a:lin ang="13500000" scaled="1"/>
                </a:gradFill>
                <a:effectLst>
                  <a:outerShdw blurRad="38100" dist="38100" dir="2700000" algn="tl">
                    <a:srgbClr val="000000">
                      <a:alpha val="43137"/>
                    </a:srgbClr>
                  </a:outerShdw>
                </a:effectLst>
                <a:latin typeface="Segoe Semibold" pitchFamily="34" charset="0"/>
              </a:rPr>
              <a:t>Advanced Security</a:t>
            </a:r>
          </a:p>
        </p:txBody>
      </p:sp>
      <p:sp>
        <p:nvSpPr>
          <p:cNvPr id="14" name="Rectangle 13"/>
          <p:cNvSpPr/>
          <p:nvPr/>
        </p:nvSpPr>
        <p:spPr>
          <a:xfrm>
            <a:off x="152400" y="1012448"/>
            <a:ext cx="8686800" cy="707886"/>
          </a:xfrm>
          <a:prstGeom prst="rect">
            <a:avLst/>
          </a:prstGeom>
        </p:spPr>
        <p:txBody>
          <a:bodyPr wrap="square">
            <a:spAutoFit/>
          </a:bodyPr>
          <a:lstStyle/>
          <a:p>
            <a:pPr algn="ctr" defTabSz="914099"/>
            <a:r>
              <a:rPr lang="en-US" sz="2000" b="1" i="1" dirty="0" smtClean="0">
                <a:gradFill>
                  <a:gsLst>
                    <a:gs pos="0">
                      <a:schemeClr val="tx1">
                        <a:lumMod val="95000"/>
                        <a:lumOff val="5000"/>
                      </a:schemeClr>
                    </a:gs>
                    <a:gs pos="100000">
                      <a:schemeClr val="tx1">
                        <a:lumMod val="65000"/>
                        <a:lumOff val="35000"/>
                      </a:schemeClr>
                    </a:gs>
                  </a:gsLst>
                  <a:lin ang="5400000" scaled="0"/>
                </a:gradFill>
                <a:cs typeface="Segoe UI" pitchFamily="34" charset="0"/>
              </a:rPr>
              <a:t>Simplify and automate the process of protecting your organization’s communications and meeting regulatory requirements</a:t>
            </a: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descr="C:\Users\ianhamer\Desktop\ExchangeSvr2010_h_rgb.png"/>
          <p:cNvPicPr>
            <a:picLocks noChangeAspect="1" noChangeArrowheads="1"/>
          </p:cNvPicPr>
          <p:nvPr/>
        </p:nvPicPr>
        <p:blipFill>
          <a:blip r:embed="rId3" cstate="screen"/>
          <a:srcRect/>
          <a:stretch>
            <a:fillRect/>
          </a:stretch>
        </p:blipFill>
        <p:spPr bwMode="auto">
          <a:xfrm>
            <a:off x="258547" y="256495"/>
            <a:ext cx="5943600" cy="960582"/>
          </a:xfrm>
          <a:prstGeom prst="rect">
            <a:avLst/>
          </a:prstGeom>
          <a:noFill/>
        </p:spPr>
      </p:pic>
      <p:sp>
        <p:nvSpPr>
          <p:cNvPr id="48" name="Rounded Rectangle 47"/>
          <p:cNvSpPr/>
          <p:nvPr/>
        </p:nvSpPr>
        <p:spPr bwMode="auto">
          <a:xfrm flipH="1">
            <a:off x="416689" y="1743075"/>
            <a:ext cx="8310622" cy="4288662"/>
          </a:xfrm>
          <a:prstGeom prst="roundRect">
            <a:avLst>
              <a:gd name="adj" fmla="val 5169"/>
            </a:avLst>
          </a:prstGeom>
          <a:gradFill flip="none" rotWithShape="1">
            <a:gsLst>
              <a:gs pos="0">
                <a:schemeClr val="bg1">
                  <a:lumMod val="85000"/>
                  <a:alpha val="67000"/>
                </a:schemeClr>
              </a:gs>
              <a:gs pos="50000">
                <a:schemeClr val="tx1">
                  <a:lumMod val="20000"/>
                  <a:lumOff val="80000"/>
                  <a:alpha val="41000"/>
                </a:schemeClr>
              </a:gs>
              <a:gs pos="100000">
                <a:schemeClr val="bg1">
                  <a:lumMod val="95000"/>
                  <a:alpha val="60000"/>
                </a:schemeClr>
              </a:gs>
            </a:gsLst>
            <a:lin ang="13500000" scaled="1"/>
            <a:tileRect/>
          </a:gradFill>
          <a:ln>
            <a:solidFill>
              <a:schemeClr val="accent1"/>
            </a:solidFill>
            <a:headEnd type="none" w="med" len="med"/>
            <a:tailEnd type="none" w="med" len="med"/>
          </a:ln>
          <a:effectLst>
            <a:outerShdw blurRad="101600" dist="63500" dir="2700000" algn="tl" rotWithShape="0">
              <a:prstClr val="black">
                <a:alpha val="2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marR="0" lvl="0" indent="-523854" algn="ctr" defTabSz="914099" fontAlgn="base">
              <a:lnSpc>
                <a:spcPct val="85000"/>
              </a:lnSpc>
              <a:spcBef>
                <a:spcPct val="0"/>
              </a:spcBef>
              <a:spcAft>
                <a:spcPct val="0"/>
              </a:spcAft>
              <a:buClr>
                <a:srgbClr val="FFC000"/>
              </a:buClr>
              <a:buSzPct val="76000"/>
              <a:buFontTx/>
              <a:buNone/>
              <a:tabLst/>
              <a:defRPr/>
            </a:pPr>
            <a:endParaRPr lang="en-US" sz="2300" dirty="0" smtClean="0">
              <a:gradFill>
                <a:gsLst>
                  <a:gs pos="0">
                    <a:schemeClr val="tx1"/>
                  </a:gs>
                  <a:gs pos="50000">
                    <a:schemeClr val="tx1"/>
                  </a:gs>
                </a:gsLst>
                <a:lin ang="5400000" scaled="0"/>
              </a:gradFill>
              <a:latin typeface="Segoe" pitchFamily="34" charset="0"/>
            </a:endParaRPr>
          </a:p>
        </p:txBody>
      </p:sp>
      <p:sp>
        <p:nvSpPr>
          <p:cNvPr id="49" name="Rounded Rectangle 48"/>
          <p:cNvSpPr/>
          <p:nvPr/>
        </p:nvSpPr>
        <p:spPr bwMode="auto">
          <a:xfrm>
            <a:off x="3280185" y="1896121"/>
            <a:ext cx="2560320" cy="2724149"/>
          </a:xfrm>
          <a:prstGeom prst="roundRect">
            <a:avLst>
              <a:gd name="adj" fmla="val 9464"/>
            </a:avLst>
          </a:prstGeom>
          <a:gradFill flip="none" rotWithShape="1">
            <a:gsLst>
              <a:gs pos="0">
                <a:srgbClr val="B64506"/>
              </a:gs>
              <a:gs pos="25000">
                <a:srgbClr val="CB790B"/>
              </a:gs>
              <a:gs pos="80000">
                <a:srgbClr val="FA9B00"/>
              </a:gs>
              <a:gs pos="100000">
                <a:srgbClr val="FFC971"/>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85000"/>
              </a:lnSpc>
              <a:spcBef>
                <a:spcPct val="0"/>
              </a:spcBef>
              <a:spcAft>
                <a:spcPct val="0"/>
              </a:spcAft>
              <a:defRPr/>
            </a:pPr>
            <a:endParaRPr lang="en-US" dirty="0" smtClean="0">
              <a:gradFill>
                <a:gsLst>
                  <a:gs pos="0">
                    <a:srgbClr val="FFFFFF"/>
                  </a:gs>
                  <a:gs pos="100000">
                    <a:srgbClr val="FFFFFF"/>
                  </a:gs>
                </a:gsLst>
                <a:lin ang="13500000" scaled="1"/>
              </a:gradFill>
              <a:latin typeface="Segoe Semibold" pitchFamily="34" charset="0"/>
            </a:endParaRPr>
          </a:p>
        </p:txBody>
      </p:sp>
      <p:sp>
        <p:nvSpPr>
          <p:cNvPr id="50" name="Rounded Rectangle 49"/>
          <p:cNvSpPr/>
          <p:nvPr/>
        </p:nvSpPr>
        <p:spPr bwMode="auto">
          <a:xfrm>
            <a:off x="5954598" y="1894538"/>
            <a:ext cx="2560320" cy="2724149"/>
          </a:xfrm>
          <a:prstGeom prst="roundRect">
            <a:avLst>
              <a:gd name="adj" fmla="val 9464"/>
            </a:avLst>
          </a:prstGeom>
          <a:gradFill flip="none" rotWithShape="1">
            <a:gsLst>
              <a:gs pos="0">
                <a:srgbClr val="B64506"/>
              </a:gs>
              <a:gs pos="25000">
                <a:srgbClr val="CB790B"/>
              </a:gs>
              <a:gs pos="80000">
                <a:srgbClr val="FA9B00"/>
              </a:gs>
              <a:gs pos="100000">
                <a:srgbClr val="FFC971"/>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marL="0" marR="0" lvl="1" indent="-342900" algn="ctr" defTabSz="914099" fontAlgn="base">
              <a:lnSpc>
                <a:spcPct val="85000"/>
              </a:lnSpc>
              <a:spcBef>
                <a:spcPct val="0"/>
              </a:spcBef>
              <a:spcAft>
                <a:spcPct val="0"/>
              </a:spcAft>
              <a:buClr>
                <a:srgbClr val="FFFF99"/>
              </a:buClr>
              <a:buSzPct val="80000"/>
              <a:buFontTx/>
              <a:buNone/>
              <a:tabLst>
                <a:tab pos="424590" algn="l"/>
              </a:tabLst>
              <a:defRPr/>
            </a:pPr>
            <a:endParaRPr lang="en-US" altLang="zh-CN" dirty="0" smtClean="0">
              <a:gradFill>
                <a:gsLst>
                  <a:gs pos="0">
                    <a:srgbClr val="FFFFFF"/>
                  </a:gs>
                  <a:gs pos="100000">
                    <a:srgbClr val="FFFFFF"/>
                  </a:gs>
                </a:gsLst>
                <a:lin ang="13500000" scaled="1"/>
              </a:gradFill>
              <a:latin typeface="Segoe Semibold" pitchFamily="34" charset="0"/>
            </a:endParaRPr>
          </a:p>
        </p:txBody>
      </p:sp>
      <p:sp>
        <p:nvSpPr>
          <p:cNvPr id="51" name="Rounded Rectangle 50"/>
          <p:cNvSpPr/>
          <p:nvPr/>
        </p:nvSpPr>
        <p:spPr bwMode="auto">
          <a:xfrm>
            <a:off x="609600" y="4754737"/>
            <a:ext cx="7924800" cy="1143000"/>
          </a:xfrm>
          <a:prstGeom prst="roundRect">
            <a:avLst/>
          </a:prstGeom>
          <a:gradFill flip="none" rotWithShape="1">
            <a:gsLst>
              <a:gs pos="0">
                <a:srgbClr val="B64506"/>
              </a:gs>
              <a:gs pos="25000">
                <a:srgbClr val="CB790B"/>
              </a:gs>
              <a:gs pos="80000">
                <a:srgbClr val="FA9B00"/>
              </a:gs>
              <a:gs pos="100000">
                <a:srgbClr val="FFC971"/>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400" fontAlgn="base">
              <a:spcBef>
                <a:spcPct val="0"/>
              </a:spcBef>
              <a:spcAft>
                <a:spcPct val="0"/>
              </a:spcAft>
              <a:defRPr/>
            </a:pPr>
            <a:r>
              <a:rPr lang="en-US" altLang="zh-CN" sz="2400" b="1" kern="0" dirty="0" smtClean="0">
                <a:solidFill>
                  <a:schemeClr val="bg1"/>
                </a:solidFill>
                <a:effectLst>
                  <a:outerShdw blurRad="38100" dist="38100" dir="2700000" algn="tl">
                    <a:srgbClr val="000000">
                      <a:alpha val="43137"/>
                    </a:srgbClr>
                  </a:outerShdw>
                </a:effectLst>
              </a:rPr>
              <a:t>Optimize for </a:t>
            </a:r>
            <a:br>
              <a:rPr lang="en-US" altLang="zh-CN" sz="2400" b="1" kern="0" dirty="0" smtClean="0">
                <a:solidFill>
                  <a:schemeClr val="bg1"/>
                </a:solidFill>
                <a:effectLst>
                  <a:outerShdw blurRad="38100" dist="38100" dir="2700000" algn="tl">
                    <a:srgbClr val="000000">
                      <a:alpha val="43137"/>
                    </a:srgbClr>
                  </a:outerShdw>
                </a:effectLst>
              </a:rPr>
            </a:br>
            <a:r>
              <a:rPr lang="en-US" altLang="zh-CN" sz="2400" b="1" kern="0" dirty="0" smtClean="0">
                <a:solidFill>
                  <a:schemeClr val="bg1"/>
                </a:solidFill>
                <a:effectLst>
                  <a:outerShdw blurRad="38100" dist="38100" dir="2700000" algn="tl">
                    <a:srgbClr val="000000">
                      <a:alpha val="43137"/>
                    </a:srgbClr>
                  </a:outerShdw>
                </a:effectLst>
              </a:rPr>
              <a:t>Software + Services</a:t>
            </a:r>
          </a:p>
        </p:txBody>
      </p:sp>
      <p:pic>
        <p:nvPicPr>
          <p:cNvPr id="52" name="Picture 4" descr="\\eventsql\dvd27\Clip_Installer\DVD_ART\Artwork_Imagery\Photos_for_PPT\Photo_backgrounds\FY07 Partner To Customer\ITandMgmtConsulting_Image-2.png"/>
          <p:cNvPicPr>
            <a:picLocks noChangeAspect="1" noChangeArrowheads="1"/>
          </p:cNvPicPr>
          <p:nvPr/>
        </p:nvPicPr>
        <p:blipFill>
          <a:blip r:embed="rId4" cstate="screen">
            <a:grayscl/>
          </a:blip>
          <a:srcRect/>
          <a:stretch>
            <a:fillRect/>
          </a:stretch>
        </p:blipFill>
        <p:spPr bwMode="auto">
          <a:xfrm>
            <a:off x="5943600" y="1981200"/>
            <a:ext cx="2510590" cy="2667000"/>
          </a:xfrm>
          <a:prstGeom prst="rect">
            <a:avLst/>
          </a:prstGeom>
          <a:noFill/>
        </p:spPr>
      </p:pic>
      <p:pic>
        <p:nvPicPr>
          <p:cNvPr id="53" name="Picture 52" descr="C:\Program Files\Microsoft Resource DVD Artwork\DVD_ART\Artwork_Imagery\Photos_for_PPT\Soft-edge_photos\FY07 Brand - People Ready Business\PRB07_NYCSRVR_LIBV_SHELL.png"/>
          <p:cNvPicPr>
            <a:picLocks noChangeAspect="1" noChangeArrowheads="1"/>
          </p:cNvPicPr>
          <p:nvPr/>
        </p:nvPicPr>
        <p:blipFill>
          <a:blip r:embed="rId5" cstate="screen"/>
          <a:stretch>
            <a:fillRect/>
          </a:stretch>
        </p:blipFill>
        <p:spPr bwMode="auto">
          <a:xfrm>
            <a:off x="1371600" y="4799565"/>
            <a:ext cx="1198995" cy="1053260"/>
          </a:xfrm>
          <a:prstGeom prst="rect">
            <a:avLst/>
          </a:prstGeom>
          <a:noFill/>
          <a:ln>
            <a:noFill/>
          </a:ln>
        </p:spPr>
      </p:pic>
      <p:grpSp>
        <p:nvGrpSpPr>
          <p:cNvPr id="3" name="Group 52"/>
          <p:cNvGrpSpPr/>
          <p:nvPr/>
        </p:nvGrpSpPr>
        <p:grpSpPr>
          <a:xfrm>
            <a:off x="6324600" y="4828842"/>
            <a:ext cx="1497720" cy="994706"/>
            <a:chOff x="5562601" y="4648203"/>
            <a:chExt cx="1662992" cy="1033481"/>
          </a:xfrm>
        </p:grpSpPr>
        <p:pic>
          <p:nvPicPr>
            <p:cNvPr id="55" name="Picture 3" descr="C:\Program Files\Microsoft Resource DVD Artwork\DVD_ART\Artwork_Imagery\Shapes and Graphics\Internet Cloud\cloud 2.png"/>
            <p:cNvPicPr>
              <a:picLocks noChangeAspect="1" noChangeArrowheads="1"/>
            </p:cNvPicPr>
            <p:nvPr/>
          </p:nvPicPr>
          <p:blipFill>
            <a:blip r:embed="rId6" cstate="screen"/>
            <a:srcRect/>
            <a:stretch>
              <a:fillRect/>
            </a:stretch>
          </p:blipFill>
          <p:spPr bwMode="auto">
            <a:xfrm>
              <a:off x="5562601" y="4648203"/>
              <a:ext cx="1662992" cy="837093"/>
            </a:xfrm>
            <a:prstGeom prst="rect">
              <a:avLst/>
            </a:prstGeom>
            <a:noFill/>
            <a:ln>
              <a:noFill/>
            </a:ln>
          </p:spPr>
        </p:pic>
        <p:pic>
          <p:nvPicPr>
            <p:cNvPr id="56" name="Picture 2" descr="C:\Users\arib\Pictures\Presentation Stuff\Globe3.png"/>
            <p:cNvPicPr>
              <a:picLocks noChangeAspect="1" noChangeArrowheads="1"/>
            </p:cNvPicPr>
            <p:nvPr/>
          </p:nvPicPr>
          <p:blipFill>
            <a:blip r:embed="rId7" cstate="screen"/>
            <a:stretch>
              <a:fillRect/>
            </a:stretch>
          </p:blipFill>
          <p:spPr bwMode="auto">
            <a:xfrm>
              <a:off x="5826236" y="4769785"/>
              <a:ext cx="996537" cy="911899"/>
            </a:xfrm>
            <a:prstGeom prst="rect">
              <a:avLst/>
            </a:prstGeom>
            <a:noFill/>
            <a:ln>
              <a:noFill/>
            </a:ln>
          </p:spPr>
        </p:pic>
      </p:grpSp>
      <p:pic>
        <p:nvPicPr>
          <p:cNvPr id="57" name="Picture 3" descr="\\eventsql\dvd27\Clip_Installer\DVD_ART\Artwork_Imagery\Photos_for_PPT\Photo_backgrounds\FY07 Brand - Windows Mobile\MSMB07_Chen_01_BG.png"/>
          <p:cNvPicPr>
            <a:picLocks noChangeAspect="1" noChangeArrowheads="1"/>
          </p:cNvPicPr>
          <p:nvPr/>
        </p:nvPicPr>
        <p:blipFill>
          <a:blip r:embed="rId8" cstate="screen">
            <a:grayscl/>
          </a:blip>
          <a:srcRect/>
          <a:stretch>
            <a:fillRect/>
          </a:stretch>
        </p:blipFill>
        <p:spPr bwMode="auto">
          <a:xfrm>
            <a:off x="3276600" y="1899385"/>
            <a:ext cx="2510590" cy="2672615"/>
          </a:xfrm>
          <a:prstGeom prst="rect">
            <a:avLst/>
          </a:prstGeom>
          <a:noFill/>
        </p:spPr>
      </p:pic>
      <p:sp>
        <p:nvSpPr>
          <p:cNvPr id="58" name="Rounded Rectangle 57"/>
          <p:cNvSpPr/>
          <p:nvPr/>
        </p:nvSpPr>
        <p:spPr bwMode="auto">
          <a:xfrm>
            <a:off x="616513" y="1886695"/>
            <a:ext cx="2560320" cy="2724149"/>
          </a:xfrm>
          <a:prstGeom prst="roundRect">
            <a:avLst>
              <a:gd name="adj" fmla="val 9464"/>
            </a:avLst>
          </a:prstGeom>
          <a:gradFill flip="none" rotWithShape="1">
            <a:gsLst>
              <a:gs pos="0">
                <a:srgbClr val="B64506"/>
              </a:gs>
              <a:gs pos="25000">
                <a:srgbClr val="CB790B"/>
              </a:gs>
              <a:gs pos="80000">
                <a:srgbClr val="FA9B00"/>
              </a:gs>
              <a:gs pos="100000">
                <a:srgbClr val="FFC971"/>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marR="0" lvl="0" indent="0" algn="ctr" defTabSz="914099" fontAlgn="base">
              <a:lnSpc>
                <a:spcPct val="85000"/>
              </a:lnSpc>
              <a:spcBef>
                <a:spcPct val="0"/>
              </a:spcBef>
              <a:spcAft>
                <a:spcPct val="0"/>
              </a:spcAft>
              <a:buClrTx/>
              <a:buSzTx/>
              <a:buFontTx/>
              <a:buNone/>
              <a:tabLst/>
              <a:defRPr/>
            </a:pPr>
            <a:endParaRPr lang="en-US" dirty="0" smtClean="0">
              <a:gradFill>
                <a:gsLst>
                  <a:gs pos="0">
                    <a:srgbClr val="FFFFFF"/>
                  </a:gs>
                  <a:gs pos="100000">
                    <a:srgbClr val="FFFFFF"/>
                  </a:gs>
                </a:gsLst>
                <a:lin ang="13500000" scaled="1"/>
              </a:gradFill>
              <a:latin typeface="Segoe Semibold" pitchFamily="34" charset="0"/>
            </a:endParaRPr>
          </a:p>
        </p:txBody>
      </p:sp>
      <p:pic>
        <p:nvPicPr>
          <p:cNvPr id="59" name="Picture 5" descr="\\eventsql\dvd27\Clip_Installer\DVD_ART\Artwork_Imagery\Photos_for_PPT\Photo_backgrounds\FY07 Brand - US Small Business\US Small Business FY07 receptionist nurse hospital headset.png"/>
          <p:cNvPicPr>
            <a:picLocks noChangeAspect="1" noChangeArrowheads="1"/>
          </p:cNvPicPr>
          <p:nvPr/>
        </p:nvPicPr>
        <p:blipFill>
          <a:blip r:embed="rId9" cstate="screen">
            <a:grayscl/>
          </a:blip>
          <a:srcRect/>
          <a:stretch>
            <a:fillRect/>
          </a:stretch>
        </p:blipFill>
        <p:spPr bwMode="auto">
          <a:xfrm>
            <a:off x="609600" y="1924050"/>
            <a:ext cx="2590799" cy="2667000"/>
          </a:xfrm>
          <a:prstGeom prst="rect">
            <a:avLst/>
          </a:prstGeom>
          <a:noFill/>
        </p:spPr>
      </p:pic>
      <p:sp>
        <p:nvSpPr>
          <p:cNvPr id="60" name="TextBox 59"/>
          <p:cNvSpPr txBox="1"/>
          <p:nvPr/>
        </p:nvSpPr>
        <p:spPr>
          <a:xfrm>
            <a:off x="5960414" y="3114675"/>
            <a:ext cx="2650185" cy="1131079"/>
          </a:xfrm>
          <a:prstGeom prst="rect">
            <a:avLst/>
          </a:prstGeom>
          <a:noFill/>
        </p:spPr>
        <p:txBody>
          <a:bodyPr wrap="square" rtlCol="0">
            <a:spAutoFit/>
          </a:bodyPr>
          <a:lstStyle/>
          <a:p>
            <a:pPr marL="119063" indent="-119063">
              <a:lnSpc>
                <a:spcPct val="150000"/>
              </a:lnSpc>
              <a:buFont typeface="Arial" pitchFamily="34" charset="0"/>
              <a:buChar char="•"/>
            </a:pPr>
            <a:r>
              <a:rPr lang="en-US" sz="1500" b="1" dirty="0">
                <a:solidFill>
                  <a:schemeClr val="bg1"/>
                </a:solidFill>
                <a:effectLst>
                  <a:outerShdw blurRad="38100" dist="38100" dir="2700000" algn="tl">
                    <a:srgbClr val="000000">
                      <a:alpha val="43137"/>
                    </a:srgbClr>
                  </a:outerShdw>
                </a:effectLst>
                <a:cs typeface="Segoe UI" pitchFamily="34" charset="0"/>
              </a:rPr>
              <a:t>E</a:t>
            </a:r>
            <a:r>
              <a:rPr lang="en-US" sz="1500" b="1" dirty="0" smtClean="0">
                <a:solidFill>
                  <a:schemeClr val="bg1"/>
                </a:solidFill>
                <a:effectLst>
                  <a:outerShdw blurRad="38100" dist="38100" dir="2700000" algn="tl">
                    <a:srgbClr val="000000">
                      <a:alpha val="43137"/>
                    </a:srgbClr>
                  </a:outerShdw>
                </a:effectLst>
                <a:cs typeface="Segoe UI" pitchFamily="34" charset="0"/>
              </a:rPr>
              <a:t>mail Archiving</a:t>
            </a:r>
          </a:p>
          <a:p>
            <a:pPr marL="119063" indent="-119063">
              <a:lnSpc>
                <a:spcPct val="150000"/>
              </a:lnSpc>
              <a:buFont typeface="Arial" pitchFamily="34" charset="0"/>
              <a:buChar char="•"/>
            </a:pPr>
            <a:r>
              <a:rPr lang="en-US" sz="1500" b="1" dirty="0" smtClean="0">
                <a:solidFill>
                  <a:schemeClr val="bg1"/>
                </a:solidFill>
                <a:effectLst>
                  <a:outerShdw blurRad="38100" dist="38100" dir="2700000" algn="tl">
                    <a:srgbClr val="000000">
                      <a:alpha val="43137"/>
                    </a:srgbClr>
                  </a:outerShdw>
                </a:effectLst>
                <a:cs typeface="Segoe UI" pitchFamily="34" charset="0"/>
              </a:rPr>
              <a:t>Protect Communications</a:t>
            </a:r>
          </a:p>
          <a:p>
            <a:pPr marL="119063" indent="-119063">
              <a:lnSpc>
                <a:spcPct val="150000"/>
              </a:lnSpc>
              <a:buFont typeface="Arial" pitchFamily="34" charset="0"/>
              <a:buChar char="•"/>
            </a:pPr>
            <a:r>
              <a:rPr lang="en-US" sz="1500" b="1" dirty="0" smtClean="0">
                <a:solidFill>
                  <a:schemeClr val="bg1"/>
                </a:solidFill>
                <a:effectLst>
                  <a:outerShdw blurRad="38100" dist="38100" dir="2700000" algn="tl">
                    <a:srgbClr val="000000">
                      <a:alpha val="43137"/>
                    </a:srgbClr>
                  </a:outerShdw>
                </a:effectLst>
                <a:cs typeface="Segoe UI" pitchFamily="34" charset="0"/>
              </a:rPr>
              <a:t>Advanced Security</a:t>
            </a:r>
          </a:p>
        </p:txBody>
      </p:sp>
      <p:sp>
        <p:nvSpPr>
          <p:cNvPr id="61" name="TextBox 60"/>
          <p:cNvSpPr txBox="1"/>
          <p:nvPr/>
        </p:nvSpPr>
        <p:spPr>
          <a:xfrm>
            <a:off x="3282417" y="3114675"/>
            <a:ext cx="2568388" cy="1131079"/>
          </a:xfrm>
          <a:prstGeom prst="rect">
            <a:avLst/>
          </a:prstGeom>
          <a:noFill/>
        </p:spPr>
        <p:txBody>
          <a:bodyPr wrap="square" rtlCol="0">
            <a:spAutoFit/>
          </a:bodyPr>
          <a:lstStyle/>
          <a:p>
            <a:pPr marL="119063" indent="-119063">
              <a:lnSpc>
                <a:spcPct val="150000"/>
              </a:lnSpc>
              <a:buFont typeface="Arial" pitchFamily="34" charset="0"/>
              <a:buChar char="•"/>
            </a:pPr>
            <a:r>
              <a:rPr lang="en-US" sz="1500" b="1" dirty="0" smtClean="0">
                <a:solidFill>
                  <a:schemeClr val="bg1"/>
                </a:solidFill>
                <a:effectLst>
                  <a:outerShdw blurRad="38100" dist="38100" dir="2700000" algn="tl">
                    <a:srgbClr val="000000">
                      <a:alpha val="43137"/>
                    </a:srgbClr>
                  </a:outerShdw>
                </a:effectLst>
                <a:cs typeface="Segoe UI" pitchFamily="34" charset="0"/>
              </a:rPr>
              <a:t>Manage Inbox Overload</a:t>
            </a:r>
          </a:p>
          <a:p>
            <a:pPr marL="119063" indent="-119063">
              <a:lnSpc>
                <a:spcPct val="150000"/>
              </a:lnSpc>
              <a:buFont typeface="Arial" pitchFamily="34" charset="0"/>
              <a:buChar char="•"/>
            </a:pPr>
            <a:r>
              <a:rPr lang="en-US" sz="1500" b="1" dirty="0" smtClean="0">
                <a:solidFill>
                  <a:schemeClr val="bg1"/>
                </a:solidFill>
                <a:effectLst>
                  <a:outerShdw blurRad="38100" dist="38100" dir="2700000" algn="tl">
                    <a:srgbClr val="000000">
                      <a:alpha val="43137"/>
                    </a:srgbClr>
                  </a:outerShdw>
                </a:effectLst>
                <a:cs typeface="Segoe UI" pitchFamily="34" charset="0"/>
              </a:rPr>
              <a:t>Enhance </a:t>
            </a:r>
            <a:r>
              <a:rPr lang="en-US" sz="1500" b="1" dirty="0">
                <a:solidFill>
                  <a:schemeClr val="bg1"/>
                </a:solidFill>
                <a:effectLst>
                  <a:outerShdw blurRad="38100" dist="38100" dir="2700000" algn="tl">
                    <a:srgbClr val="000000">
                      <a:alpha val="43137"/>
                    </a:srgbClr>
                  </a:outerShdw>
                </a:effectLst>
                <a:cs typeface="Segoe UI" pitchFamily="34" charset="0"/>
              </a:rPr>
              <a:t>V</a:t>
            </a:r>
            <a:r>
              <a:rPr lang="en-US" sz="1500" b="1" dirty="0" smtClean="0">
                <a:solidFill>
                  <a:schemeClr val="bg1"/>
                </a:solidFill>
                <a:effectLst>
                  <a:outerShdw blurRad="38100" dist="38100" dir="2700000" algn="tl">
                    <a:srgbClr val="000000">
                      <a:alpha val="43137"/>
                    </a:srgbClr>
                  </a:outerShdw>
                </a:effectLst>
                <a:cs typeface="Segoe UI" pitchFamily="34" charset="0"/>
              </a:rPr>
              <a:t>oicemail</a:t>
            </a:r>
          </a:p>
          <a:p>
            <a:pPr marL="119063" indent="-119063">
              <a:lnSpc>
                <a:spcPct val="150000"/>
              </a:lnSpc>
              <a:buFont typeface="Arial" pitchFamily="34" charset="0"/>
              <a:buChar char="•"/>
            </a:pPr>
            <a:r>
              <a:rPr lang="en-US" sz="1500" b="1" dirty="0" smtClean="0">
                <a:solidFill>
                  <a:schemeClr val="bg1"/>
                </a:solidFill>
                <a:effectLst>
                  <a:outerShdw blurRad="38100" dist="38100" dir="2700000" algn="tl">
                    <a:srgbClr val="000000">
                      <a:alpha val="43137"/>
                    </a:srgbClr>
                  </a:outerShdw>
                </a:effectLst>
                <a:cs typeface="Segoe UI" pitchFamily="34" charset="0"/>
              </a:rPr>
              <a:t>Collaborate Effectively</a:t>
            </a:r>
            <a:endParaRPr lang="en-US" sz="1500" b="1" dirty="0">
              <a:solidFill>
                <a:schemeClr val="bg1"/>
              </a:solidFill>
              <a:effectLst>
                <a:outerShdw blurRad="38100" dist="38100" dir="2700000" algn="tl">
                  <a:srgbClr val="000000">
                    <a:alpha val="43137"/>
                  </a:srgbClr>
                </a:outerShdw>
              </a:effectLst>
              <a:cs typeface="Segoe UI" pitchFamily="34" charset="0"/>
            </a:endParaRPr>
          </a:p>
        </p:txBody>
      </p:sp>
      <p:sp>
        <p:nvSpPr>
          <p:cNvPr id="62" name="TextBox 61"/>
          <p:cNvSpPr txBox="1"/>
          <p:nvPr/>
        </p:nvSpPr>
        <p:spPr>
          <a:xfrm>
            <a:off x="618744" y="3114675"/>
            <a:ext cx="2563905" cy="1088055"/>
          </a:xfrm>
          <a:prstGeom prst="rect">
            <a:avLst/>
          </a:prstGeom>
          <a:noFill/>
        </p:spPr>
        <p:txBody>
          <a:bodyPr wrap="square" rtlCol="0">
            <a:spAutoFit/>
          </a:bodyPr>
          <a:lstStyle/>
          <a:p>
            <a:pPr marL="119063" indent="-119063">
              <a:lnSpc>
                <a:spcPct val="150000"/>
              </a:lnSpc>
              <a:buFont typeface="Arial" pitchFamily="34" charset="0"/>
              <a:buChar char="•"/>
            </a:pPr>
            <a:r>
              <a:rPr lang="en-US" sz="1500" b="1" dirty="0" smtClean="0">
                <a:solidFill>
                  <a:schemeClr val="bg1"/>
                </a:solidFill>
                <a:effectLst>
                  <a:outerShdw blurRad="38100" dist="38100" dir="2700000" algn="tl">
                    <a:srgbClr val="000000">
                      <a:alpha val="43137"/>
                    </a:srgbClr>
                  </a:outerShdw>
                </a:effectLst>
                <a:cs typeface="Segoe UI" pitchFamily="34" charset="0"/>
              </a:rPr>
              <a:t>Continuous Availability</a:t>
            </a:r>
          </a:p>
          <a:p>
            <a:pPr marL="119063" indent="-119063">
              <a:lnSpc>
                <a:spcPct val="150000"/>
              </a:lnSpc>
              <a:buFont typeface="Arial" pitchFamily="34" charset="0"/>
              <a:buChar char="•"/>
            </a:pPr>
            <a:r>
              <a:rPr lang="en-US" sz="1500" b="1" dirty="0" smtClean="0">
                <a:solidFill>
                  <a:schemeClr val="bg1"/>
                </a:solidFill>
                <a:effectLst>
                  <a:outerShdw blurRad="38100" dist="38100" dir="2700000" algn="tl">
                    <a:srgbClr val="000000">
                      <a:alpha val="43137"/>
                    </a:srgbClr>
                  </a:outerShdw>
                </a:effectLst>
                <a:cs typeface="Segoe UI" pitchFamily="34" charset="0"/>
              </a:rPr>
              <a:t>Simplify Administration</a:t>
            </a:r>
          </a:p>
          <a:p>
            <a:pPr marL="119063" indent="-119063">
              <a:lnSpc>
                <a:spcPct val="150000"/>
              </a:lnSpc>
              <a:buFont typeface="Arial" pitchFamily="34" charset="0"/>
              <a:buChar char="•"/>
            </a:pPr>
            <a:r>
              <a:rPr lang="en-US" sz="1500" b="1" dirty="0" smtClean="0">
                <a:solidFill>
                  <a:schemeClr val="bg1"/>
                </a:solidFill>
                <a:effectLst>
                  <a:outerShdw blurRad="38100" dist="38100" dir="2700000" algn="tl">
                    <a:srgbClr val="000000">
                      <a:alpha val="43137"/>
                    </a:srgbClr>
                  </a:outerShdw>
                </a:effectLst>
                <a:cs typeface="Segoe UI" pitchFamily="34" charset="0"/>
              </a:rPr>
              <a:t>Deployment Flexibility</a:t>
            </a:r>
          </a:p>
        </p:txBody>
      </p:sp>
      <p:sp>
        <p:nvSpPr>
          <p:cNvPr id="63" name="Rounded Rectangle 62"/>
          <p:cNvSpPr/>
          <p:nvPr/>
        </p:nvSpPr>
        <p:spPr bwMode="auto">
          <a:xfrm>
            <a:off x="533400" y="2208765"/>
            <a:ext cx="8063753" cy="688297"/>
          </a:xfrm>
          <a:prstGeom prst="roundRect">
            <a:avLst/>
          </a:prstGeom>
          <a:noFill/>
          <a:ln w="9525" cap="flat" cmpd="sng" algn="ctr">
            <a:noFill/>
            <a:prstDash val="solid"/>
            <a:headEnd type="none" w="med" len="med"/>
            <a:tailEnd type="none" w="med" len="med"/>
          </a:ln>
          <a:effectLst>
            <a:glow rad="63500">
              <a:srgbClr val="3497AE">
                <a:tint val="30000"/>
                <a:shade val="95000"/>
                <a:satMod val="300000"/>
                <a:alpha val="50000"/>
              </a:srgbClr>
            </a:glow>
          </a:effectLst>
        </p:spPr>
        <p:txBody>
          <a:bodyPr vert="horz" wrap="square" lIns="0" tIns="54864" rIns="0" bIns="54864" numCol="1" rtlCol="0" anchor="ctr" anchorCtr="0" compatLnSpc="1">
            <a:prstTxWarp prst="textNoShape">
              <a:avLst/>
            </a:prstTxWarp>
          </a:bodyPr>
          <a:lstStyle/>
          <a:p>
            <a:pPr marL="0" marR="0" lvl="0" indent="0" algn="ctr" defTabSz="1096963" rtl="0" eaLnBrk="1" fontAlgn="base" latinLnBrk="0" hangingPunct="1">
              <a:lnSpc>
                <a:spcPct val="80000"/>
              </a:lnSpc>
              <a:spcBef>
                <a:spcPct val="0"/>
              </a:spcBef>
              <a:spcAft>
                <a:spcPct val="0"/>
              </a:spcAft>
              <a:buClrTx/>
              <a:buSzTx/>
              <a:buFontTx/>
              <a:buNone/>
              <a:tabLst/>
              <a:defRPr/>
            </a:pPr>
            <a:endParaRPr kumimoji="0" lang="en-US" sz="2800" b="0" i="0" u="none" strike="noStrike" kern="1200" cap="none" spc="0" normalizeH="0" baseline="0" noProof="0" dirty="0" smtClean="0">
              <a:ln>
                <a:noFill/>
              </a:ln>
              <a:solidFill>
                <a:srgbClr val="000000"/>
              </a:solidFill>
              <a:effectLst/>
              <a:uLnTx/>
              <a:uFillTx/>
              <a:latin typeface="Segoe" pitchFamily="34" charset="0"/>
              <a:ea typeface="+mn-ea"/>
              <a:cs typeface="+mn-cs"/>
            </a:endParaRPr>
          </a:p>
        </p:txBody>
      </p:sp>
      <p:sp>
        <p:nvSpPr>
          <p:cNvPr id="64" name="TextBox 63"/>
          <p:cNvSpPr txBox="1"/>
          <p:nvPr/>
        </p:nvSpPr>
        <p:spPr>
          <a:xfrm>
            <a:off x="3505200" y="2160934"/>
            <a:ext cx="2133600" cy="830997"/>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rPr>
              <a:t>Anywhere Access</a:t>
            </a:r>
          </a:p>
        </p:txBody>
      </p:sp>
      <p:sp>
        <p:nvSpPr>
          <p:cNvPr id="65" name="TextBox 64"/>
          <p:cNvSpPr txBox="1"/>
          <p:nvPr/>
        </p:nvSpPr>
        <p:spPr>
          <a:xfrm>
            <a:off x="715573" y="2151508"/>
            <a:ext cx="2362200" cy="830997"/>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rPr>
              <a:t>Flexible and Reliable</a:t>
            </a:r>
          </a:p>
        </p:txBody>
      </p:sp>
      <p:sp>
        <p:nvSpPr>
          <p:cNvPr id="66" name="TextBox 65"/>
          <p:cNvSpPr txBox="1"/>
          <p:nvPr/>
        </p:nvSpPr>
        <p:spPr>
          <a:xfrm>
            <a:off x="6053658" y="2151507"/>
            <a:ext cx="2362200" cy="830997"/>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rPr>
              <a:t>Protection and Compliance</a:t>
            </a:r>
          </a:p>
        </p:txBody>
      </p:sp>
    </p:spTree>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bwMode="auto">
          <a:xfrm>
            <a:off x="368968" y="2356945"/>
            <a:ext cx="8382000" cy="3586655"/>
          </a:xfrm>
          <a:prstGeom prst="roundRect">
            <a:avLst>
              <a:gd name="adj" fmla="val 4546"/>
            </a:avLst>
          </a:prstGeom>
          <a:gradFill flip="none" rotWithShape="1">
            <a:gsLst>
              <a:gs pos="0">
                <a:schemeClr val="bg1">
                  <a:lumMod val="95000"/>
                  <a:alpha val="80000"/>
                </a:schemeClr>
              </a:gs>
              <a:gs pos="50000">
                <a:schemeClr val="tx1">
                  <a:lumMod val="20000"/>
                  <a:lumOff val="80000"/>
                  <a:alpha val="69000"/>
                </a:schemeClr>
              </a:gs>
              <a:gs pos="100000">
                <a:schemeClr val="bg1">
                  <a:lumMod val="95000"/>
                  <a:alpha val="29000"/>
                </a:schemeClr>
              </a:gs>
            </a:gsLst>
            <a:lin ang="13500000" scaled="1"/>
            <a:tileRect/>
          </a:gradFill>
          <a:ln>
            <a:solidFill>
              <a:schemeClr val="accent1"/>
            </a:solidFill>
            <a:headEnd type="none" w="med" len="med"/>
            <a:tailEnd type="none" w="med" len="med"/>
          </a:ln>
          <a:effectLst>
            <a:outerShdw blurRad="101600" dist="63500" dir="2700000" algn="tl" rotWithShape="0">
              <a:prstClr val="black">
                <a:alpha val="2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523854" indent="-523854" algn="ctr" defTabSz="914099" eaLnBrk="0" fontAlgn="base" hangingPunct="0">
              <a:lnSpc>
                <a:spcPct val="85000"/>
              </a:lnSpc>
              <a:spcBef>
                <a:spcPct val="0"/>
              </a:spcBef>
              <a:spcAft>
                <a:spcPct val="0"/>
              </a:spcAft>
              <a:buClr>
                <a:srgbClr val="FFC000"/>
              </a:buClr>
              <a:buSzPct val="76000"/>
              <a:defRPr/>
            </a:pPr>
            <a:endParaRPr lang="en-US" sz="2300" dirty="0" err="1" smtClean="0">
              <a:gradFill>
                <a:gsLst>
                  <a:gs pos="0">
                    <a:schemeClr val="tx1"/>
                  </a:gs>
                  <a:gs pos="50000">
                    <a:schemeClr val="tx1"/>
                  </a:gs>
                </a:gsLst>
                <a:lin ang="5400000" scaled="0"/>
              </a:gradFill>
              <a:latin typeface="Segoe" pitchFamily="34" charset="0"/>
            </a:endParaRPr>
          </a:p>
        </p:txBody>
      </p:sp>
      <p:sp>
        <p:nvSpPr>
          <p:cNvPr id="2" name="Title 1"/>
          <p:cNvSpPr>
            <a:spLocks noGrp="1"/>
          </p:cNvSpPr>
          <p:nvPr>
            <p:ph type="title"/>
          </p:nvPr>
        </p:nvSpPr>
        <p:spPr/>
        <p:txBody>
          <a:bodyPr/>
          <a:lstStyle/>
          <a:p>
            <a:r>
              <a:rPr lang="en-US" dirty="0"/>
              <a:t>E</a:t>
            </a:r>
            <a:r>
              <a:rPr lang="en-US" dirty="0" smtClean="0"/>
              <a:t>mail Archiving</a:t>
            </a:r>
            <a:endParaRPr lang="en-US" dirty="0"/>
          </a:p>
        </p:txBody>
      </p:sp>
      <p:sp>
        <p:nvSpPr>
          <p:cNvPr id="19" name="Rectangle 18"/>
          <p:cNvSpPr/>
          <p:nvPr/>
        </p:nvSpPr>
        <p:spPr>
          <a:xfrm>
            <a:off x="228600" y="1066800"/>
            <a:ext cx="8664314" cy="867930"/>
          </a:xfrm>
          <a:prstGeom prst="rect">
            <a:avLst/>
          </a:prstGeom>
        </p:spPr>
        <p:txBody>
          <a:bodyPr wrap="square">
            <a:spAutoFit/>
          </a:bodyPr>
          <a:lstStyle/>
          <a:p>
            <a:pPr algn="ctr">
              <a:lnSpc>
                <a:spcPct val="90000"/>
              </a:lnSpc>
              <a:spcBef>
                <a:spcPct val="20000"/>
              </a:spcBef>
              <a:defRPr/>
            </a:pPr>
            <a:r>
              <a:rPr lang="en-US" sz="2800" b="1" dirty="0" smtClean="0">
                <a:gradFill>
                  <a:gsLst>
                    <a:gs pos="0">
                      <a:schemeClr val="tx1">
                        <a:lumMod val="95000"/>
                        <a:lumOff val="5000"/>
                      </a:schemeClr>
                    </a:gs>
                    <a:gs pos="100000">
                      <a:schemeClr val="tx1">
                        <a:lumMod val="65000"/>
                        <a:lumOff val="35000"/>
                      </a:schemeClr>
                    </a:gs>
                  </a:gsLst>
                  <a:lin ang="5400000" scaled="0"/>
                </a:gradFill>
                <a:cs typeface="Segoe UI" pitchFamily="34" charset="0"/>
              </a:rPr>
              <a:t>Preserve and discover email data without changing the user or IT pro experience</a:t>
            </a:r>
          </a:p>
        </p:txBody>
      </p:sp>
      <p:sp>
        <p:nvSpPr>
          <p:cNvPr id="21" name="Rounded Rectangle 20"/>
          <p:cNvSpPr/>
          <p:nvPr/>
        </p:nvSpPr>
        <p:spPr>
          <a:xfrm>
            <a:off x="523224" y="2521408"/>
            <a:ext cx="5980946" cy="810891"/>
          </a:xfrm>
          <a:prstGeom prst="roundRect">
            <a:avLst/>
          </a:prstGeom>
          <a:gradFill flip="none" rotWithShape="1">
            <a:gsLst>
              <a:gs pos="0">
                <a:srgbClr val="B64506"/>
              </a:gs>
              <a:gs pos="25000">
                <a:srgbClr val="CB790B"/>
              </a:gs>
              <a:gs pos="80000">
                <a:srgbClr val="FA9B00"/>
              </a:gs>
              <a:gs pos="100000">
                <a:srgbClr val="FFC971"/>
              </a:gs>
            </a:gsLst>
            <a:lin ang="5400000" scaled="1"/>
            <a:tileRect/>
          </a:gradFill>
          <a:ln>
            <a:headEnd type="none" w="med" len="med"/>
            <a:tailEnd type="none" w="med" len="med"/>
          </a:ln>
          <a:effectLst>
            <a:outerShdw blurRad="101600" dist="635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85000"/>
              </a:lnSpc>
              <a:spcBef>
                <a:spcPct val="0"/>
              </a:spcBef>
              <a:spcAft>
                <a:spcPct val="0"/>
              </a:spcAft>
              <a:defRPr/>
            </a:pPr>
            <a:r>
              <a:rPr lang="en-US" sz="2400" dirty="0" smtClean="0">
                <a:gradFill>
                  <a:gsLst>
                    <a:gs pos="0">
                      <a:schemeClr val="bg1"/>
                    </a:gs>
                    <a:gs pos="100000">
                      <a:schemeClr val="bg1"/>
                    </a:gs>
                  </a:gsLst>
                  <a:lin ang="13500000" scaled="1"/>
                </a:gradFill>
                <a:effectLst>
                  <a:outerShdw blurRad="38100" dist="38100" dir="2700000" algn="tl">
                    <a:srgbClr val="000000">
                      <a:alpha val="43137"/>
                    </a:srgbClr>
                  </a:outerShdw>
                </a:effectLst>
                <a:latin typeface="Segoe Semibold" pitchFamily="34" charset="0"/>
              </a:rPr>
              <a:t>Preserve</a:t>
            </a:r>
          </a:p>
        </p:txBody>
      </p:sp>
      <p:grpSp>
        <p:nvGrpSpPr>
          <p:cNvPr id="3" name="Group 7"/>
          <p:cNvGrpSpPr/>
          <p:nvPr/>
        </p:nvGrpSpPr>
        <p:grpSpPr>
          <a:xfrm>
            <a:off x="6610664" y="2521408"/>
            <a:ext cx="2046156" cy="797840"/>
            <a:chOff x="0" y="3041359"/>
            <a:chExt cx="2324862" cy="1320663"/>
          </a:xfrm>
          <a:scene3d>
            <a:camera prst="orthographicFront"/>
            <a:lightRig rig="flat" dir="t"/>
          </a:scene3d>
        </p:grpSpPr>
        <p:sp>
          <p:nvSpPr>
            <p:cNvPr id="23" name="Rounded Rectangle 22"/>
            <p:cNvSpPr/>
            <p:nvPr/>
          </p:nvSpPr>
          <p:spPr>
            <a:xfrm>
              <a:off x="0" y="3041359"/>
              <a:ext cx="2324862" cy="1320663"/>
            </a:xfrm>
            <a:prstGeom prst="roundRect">
              <a:avLst/>
            </a:prstGeom>
            <a:gradFill flip="none" rotWithShape="1">
              <a:gsLst>
                <a:gs pos="0">
                  <a:srgbClr val="1B396B"/>
                </a:gs>
                <a:gs pos="25000">
                  <a:schemeClr val="accent2">
                    <a:lumMod val="75000"/>
                  </a:schemeClr>
                </a:gs>
                <a:gs pos="80000">
                  <a:schemeClr val="accent2"/>
                </a:gs>
                <a:gs pos="100000">
                  <a:srgbClr val="5C9EE6"/>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sp>
        <p:sp>
          <p:nvSpPr>
            <p:cNvPr id="24" name="Rounded Rectangle 4"/>
            <p:cNvSpPr/>
            <p:nvPr/>
          </p:nvSpPr>
          <p:spPr>
            <a:xfrm>
              <a:off x="64469" y="3105828"/>
              <a:ext cx="2195924" cy="1191725"/>
            </a:xfrm>
            <a:prstGeom prst="rect">
              <a:avLst/>
            </a:prstGeom>
            <a:gradFill flip="none" rotWithShape="1">
              <a:gsLst>
                <a:gs pos="0">
                  <a:srgbClr val="1B396B"/>
                </a:gs>
                <a:gs pos="25000">
                  <a:schemeClr val="accent2">
                    <a:lumMod val="75000"/>
                  </a:schemeClr>
                </a:gs>
                <a:gs pos="80000">
                  <a:schemeClr val="accent2"/>
                </a:gs>
                <a:gs pos="100000">
                  <a:srgbClr val="5C9EE6"/>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85000"/>
                </a:lnSpc>
                <a:spcBef>
                  <a:spcPct val="0"/>
                </a:spcBef>
                <a:spcAft>
                  <a:spcPct val="0"/>
                </a:spcAft>
                <a:defRPr/>
              </a:pPr>
              <a:r>
                <a:rPr lang="en-US" sz="2400" dirty="0" smtClean="0">
                  <a:gradFill>
                    <a:gsLst>
                      <a:gs pos="0">
                        <a:schemeClr val="bg1"/>
                      </a:gs>
                      <a:gs pos="100000">
                        <a:schemeClr val="bg1"/>
                      </a:gs>
                    </a:gsLst>
                    <a:lin ang="13500000" scaled="1"/>
                  </a:gradFill>
                  <a:effectLst>
                    <a:outerShdw blurRad="38100" dist="38100" dir="2700000" algn="tl">
                      <a:srgbClr val="000000">
                        <a:alpha val="43137"/>
                      </a:srgbClr>
                    </a:outerShdw>
                  </a:effectLst>
                  <a:latin typeface="Segoe Semibold" pitchFamily="34" charset="0"/>
                </a:rPr>
                <a:t>Discover</a:t>
              </a:r>
            </a:p>
          </p:txBody>
        </p:sp>
      </p:grpSp>
      <p:sp>
        <p:nvSpPr>
          <p:cNvPr id="20" name="Rounded Rectangle 19"/>
          <p:cNvSpPr/>
          <p:nvPr/>
        </p:nvSpPr>
        <p:spPr bwMode="auto">
          <a:xfrm>
            <a:off x="514491" y="4106916"/>
            <a:ext cx="1933902" cy="1694796"/>
          </a:xfrm>
          <a:prstGeom prst="roundRect">
            <a:avLst>
              <a:gd name="adj" fmla="val 0"/>
            </a:avLst>
          </a:prstGeom>
          <a:gradFill rotWithShape="1">
            <a:gsLst>
              <a:gs pos="0">
                <a:srgbClr val="4D4D4D">
                  <a:tint val="50000"/>
                  <a:satMod val="300000"/>
                  <a:alpha val="5000"/>
                </a:srgbClr>
              </a:gs>
              <a:gs pos="35000">
                <a:srgbClr val="4D4D4D">
                  <a:tint val="37000"/>
                  <a:satMod val="300000"/>
                  <a:alpha val="19000"/>
                </a:srgbClr>
              </a:gs>
              <a:gs pos="100000">
                <a:schemeClr val="bg1"/>
              </a:gs>
            </a:gsLst>
            <a:lin ang="16200000" scaled="1"/>
          </a:gradFill>
          <a:ln w="9525" cap="flat" cmpd="sng" algn="ctr">
            <a:noFill/>
            <a:prstDash val="solid"/>
          </a:ln>
          <a:effectLst>
            <a:outerShdw blurRad="40000" dist="20000" dir="5400000" rotWithShape="0">
              <a:srgbClr val="000000">
                <a:alpha val="38000"/>
              </a:srgbClr>
            </a:outerShdw>
          </a:effectLst>
        </p:spPr>
        <p:txBody>
          <a:bodyPr anchor="ctr"/>
          <a:lstStyle/>
          <a:p>
            <a:pPr marL="523854" indent="-523854" algn="ctr" defTabSz="912777" eaLnBrk="0" hangingPunct="0">
              <a:lnSpc>
                <a:spcPct val="85000"/>
              </a:lnSpc>
              <a:spcBef>
                <a:spcPct val="50000"/>
              </a:spcBef>
              <a:buClr>
                <a:srgbClr val="FFC000"/>
              </a:buClr>
              <a:buSzPct val="76000"/>
              <a:defRPr/>
            </a:pPr>
            <a:endParaRPr lang="en-US" sz="3000" i="1" kern="0" spc="-50" dirty="0" smtClean="0">
              <a:solidFill>
                <a:srgbClr val="FFFFFF"/>
              </a:solidFill>
              <a:latin typeface="Arial"/>
            </a:endParaRPr>
          </a:p>
        </p:txBody>
      </p:sp>
      <p:sp>
        <p:nvSpPr>
          <p:cNvPr id="34" name="Rounded Rectangle 33"/>
          <p:cNvSpPr/>
          <p:nvPr/>
        </p:nvSpPr>
        <p:spPr bwMode="auto">
          <a:xfrm>
            <a:off x="2551213" y="4106916"/>
            <a:ext cx="1933902" cy="1694796"/>
          </a:xfrm>
          <a:prstGeom prst="roundRect">
            <a:avLst>
              <a:gd name="adj" fmla="val 0"/>
            </a:avLst>
          </a:prstGeom>
          <a:gradFill rotWithShape="1">
            <a:gsLst>
              <a:gs pos="0">
                <a:srgbClr val="4D4D4D">
                  <a:tint val="50000"/>
                  <a:satMod val="300000"/>
                  <a:alpha val="5000"/>
                </a:srgbClr>
              </a:gs>
              <a:gs pos="35000">
                <a:srgbClr val="4D4D4D">
                  <a:tint val="37000"/>
                  <a:satMod val="300000"/>
                  <a:alpha val="19000"/>
                </a:srgbClr>
              </a:gs>
              <a:gs pos="100000">
                <a:schemeClr val="bg1"/>
              </a:gs>
            </a:gsLst>
            <a:lin ang="16200000" scaled="1"/>
          </a:gradFill>
          <a:ln w="9525" cap="flat" cmpd="sng" algn="ctr">
            <a:noFill/>
            <a:prstDash val="solid"/>
          </a:ln>
          <a:effectLst>
            <a:outerShdw blurRad="40000" dist="20000" dir="5400000" rotWithShape="0">
              <a:srgbClr val="000000">
                <a:alpha val="38000"/>
              </a:srgbClr>
            </a:outerShdw>
          </a:effectLst>
        </p:spPr>
        <p:txBody>
          <a:bodyPr anchor="ctr"/>
          <a:lstStyle/>
          <a:p>
            <a:pPr marL="523854" indent="-523854" algn="ctr" defTabSz="912777" eaLnBrk="0" hangingPunct="0">
              <a:lnSpc>
                <a:spcPct val="85000"/>
              </a:lnSpc>
              <a:spcBef>
                <a:spcPct val="50000"/>
              </a:spcBef>
              <a:buClr>
                <a:srgbClr val="FFC000"/>
              </a:buClr>
              <a:buSzPct val="76000"/>
              <a:defRPr/>
            </a:pPr>
            <a:endParaRPr lang="en-US" sz="3000" i="1" kern="0" spc="-50" dirty="0" smtClean="0">
              <a:solidFill>
                <a:srgbClr val="FFFFFF"/>
              </a:solidFill>
              <a:latin typeface="Arial"/>
            </a:endParaRPr>
          </a:p>
        </p:txBody>
      </p:sp>
      <p:sp>
        <p:nvSpPr>
          <p:cNvPr id="35" name="Rounded Rectangle 34"/>
          <p:cNvSpPr/>
          <p:nvPr/>
        </p:nvSpPr>
        <p:spPr bwMode="auto">
          <a:xfrm>
            <a:off x="4571818" y="4106916"/>
            <a:ext cx="1933902" cy="1694796"/>
          </a:xfrm>
          <a:prstGeom prst="roundRect">
            <a:avLst>
              <a:gd name="adj" fmla="val 0"/>
            </a:avLst>
          </a:prstGeom>
          <a:gradFill rotWithShape="1">
            <a:gsLst>
              <a:gs pos="0">
                <a:srgbClr val="4D4D4D">
                  <a:tint val="50000"/>
                  <a:satMod val="300000"/>
                  <a:alpha val="5000"/>
                </a:srgbClr>
              </a:gs>
              <a:gs pos="35000">
                <a:srgbClr val="4D4D4D">
                  <a:tint val="37000"/>
                  <a:satMod val="300000"/>
                  <a:alpha val="19000"/>
                </a:srgbClr>
              </a:gs>
              <a:gs pos="100000">
                <a:schemeClr val="bg1"/>
              </a:gs>
            </a:gsLst>
            <a:lin ang="16200000" scaled="1"/>
          </a:gradFill>
          <a:ln w="9525" cap="flat" cmpd="sng" algn="ctr">
            <a:noFill/>
            <a:prstDash val="solid"/>
          </a:ln>
          <a:effectLst>
            <a:outerShdw blurRad="40000" dist="20000" dir="5400000" rotWithShape="0">
              <a:srgbClr val="000000">
                <a:alpha val="38000"/>
              </a:srgbClr>
            </a:outerShdw>
          </a:effectLst>
        </p:spPr>
        <p:txBody>
          <a:bodyPr anchor="ctr"/>
          <a:lstStyle/>
          <a:p>
            <a:pPr marL="523854" indent="-523854" algn="ctr" defTabSz="912777" eaLnBrk="0" hangingPunct="0">
              <a:lnSpc>
                <a:spcPct val="85000"/>
              </a:lnSpc>
              <a:spcBef>
                <a:spcPct val="50000"/>
              </a:spcBef>
              <a:buClr>
                <a:srgbClr val="FFC000"/>
              </a:buClr>
              <a:buSzPct val="76000"/>
              <a:defRPr/>
            </a:pPr>
            <a:endParaRPr lang="en-US" sz="3000" i="1" kern="0" spc="-50" dirty="0" smtClean="0">
              <a:solidFill>
                <a:srgbClr val="FFFFFF"/>
              </a:solidFill>
              <a:latin typeface="Arial"/>
            </a:endParaRPr>
          </a:p>
        </p:txBody>
      </p:sp>
      <p:sp>
        <p:nvSpPr>
          <p:cNvPr id="36" name="Rounded Rectangle 35"/>
          <p:cNvSpPr/>
          <p:nvPr/>
        </p:nvSpPr>
        <p:spPr bwMode="auto">
          <a:xfrm>
            <a:off x="6656294" y="4106916"/>
            <a:ext cx="1933902" cy="1694796"/>
          </a:xfrm>
          <a:prstGeom prst="roundRect">
            <a:avLst>
              <a:gd name="adj" fmla="val 0"/>
            </a:avLst>
          </a:prstGeom>
          <a:gradFill rotWithShape="1">
            <a:gsLst>
              <a:gs pos="0">
                <a:srgbClr val="4D4D4D">
                  <a:tint val="50000"/>
                  <a:satMod val="300000"/>
                  <a:alpha val="5000"/>
                </a:srgbClr>
              </a:gs>
              <a:gs pos="35000">
                <a:srgbClr val="4D4D4D">
                  <a:tint val="37000"/>
                  <a:satMod val="300000"/>
                  <a:alpha val="19000"/>
                </a:srgbClr>
              </a:gs>
              <a:gs pos="100000">
                <a:schemeClr val="bg1"/>
              </a:gs>
            </a:gsLst>
            <a:lin ang="16200000" scaled="1"/>
          </a:gradFill>
          <a:ln w="9525" cap="flat" cmpd="sng" algn="ctr">
            <a:noFill/>
            <a:prstDash val="solid"/>
          </a:ln>
          <a:effectLst>
            <a:outerShdw blurRad="40000" dist="20000" dir="5400000" rotWithShape="0">
              <a:srgbClr val="000000">
                <a:alpha val="38000"/>
              </a:srgbClr>
            </a:outerShdw>
          </a:effectLst>
        </p:spPr>
        <p:txBody>
          <a:bodyPr anchor="ctr"/>
          <a:lstStyle/>
          <a:p>
            <a:pPr marL="523854" indent="-523854" algn="ctr" defTabSz="912777" eaLnBrk="0" hangingPunct="0">
              <a:lnSpc>
                <a:spcPct val="85000"/>
              </a:lnSpc>
              <a:spcBef>
                <a:spcPct val="50000"/>
              </a:spcBef>
              <a:buClr>
                <a:srgbClr val="FFC000"/>
              </a:buClr>
              <a:buSzPct val="76000"/>
              <a:defRPr/>
            </a:pPr>
            <a:endParaRPr lang="en-US" sz="3000" i="1" kern="0" spc="-50" dirty="0" smtClean="0">
              <a:solidFill>
                <a:srgbClr val="FFFFFF"/>
              </a:solidFill>
              <a:latin typeface="Arial"/>
            </a:endParaRPr>
          </a:p>
        </p:txBody>
      </p:sp>
      <p:sp>
        <p:nvSpPr>
          <p:cNvPr id="25" name="Rectangle 24"/>
          <p:cNvSpPr/>
          <p:nvPr/>
        </p:nvSpPr>
        <p:spPr bwMode="auto">
          <a:xfrm>
            <a:off x="540810" y="4172498"/>
            <a:ext cx="1881265" cy="1542502"/>
          </a:xfrm>
          <a:prstGeom prst="rect">
            <a:avLst/>
          </a:prstGeom>
          <a:noFill/>
          <a:ln w="9525" cap="flat" cmpd="sng" algn="ctr">
            <a:noFill/>
            <a:prstDash val="solid"/>
            <a:headEnd type="none" w="med" len="med"/>
            <a:tailEnd type="none" w="med" len="med"/>
          </a:ln>
          <a:effectLst/>
        </p:spPr>
        <p:txBody>
          <a:bodyPr vert="horz" wrap="square" lIns="91436" tIns="45718" rIns="91436" bIns="45718" numCol="1" rtlCol="0" anchor="t" anchorCtr="0" compatLnSpc="1">
            <a:prstTxWarp prst="textNoShape">
              <a:avLst/>
            </a:prstTxWarp>
          </a:bodyPr>
          <a:lstStyle/>
          <a:p>
            <a:pPr marL="115888" marR="0" lvl="0" indent="-115888" defTabSz="914363" eaLnBrk="1" fontAlgn="auto" latinLnBrk="0" hangingPunct="1">
              <a:lnSpc>
                <a:spcPct val="100000"/>
              </a:lnSpc>
              <a:spcBef>
                <a:spcPts val="0"/>
              </a:spcBef>
              <a:spcAft>
                <a:spcPts val="600"/>
              </a:spcAft>
              <a:buClr>
                <a:schemeClr val="bg1">
                  <a:lumMod val="50000"/>
                </a:schemeClr>
              </a:buClr>
              <a:buSzPct val="125000"/>
              <a:buFont typeface="Arial" pitchFamily="34" charset="0"/>
              <a:buChar char="•"/>
              <a:tabLst/>
              <a:defRPr/>
            </a:pPr>
            <a:r>
              <a:rPr kumimoji="0" lang="en-US" sz="1400" b="0" i="0" u="none" strike="noStrike" kern="0" cap="none" spc="0" normalizeH="0" baseline="0" noProof="0" dirty="0" smtClean="0">
                <a:ln>
                  <a:noFill/>
                </a:ln>
                <a:solidFill>
                  <a:srgbClr val="373737"/>
                </a:solidFill>
                <a:effectLst/>
                <a:uLnTx/>
                <a:uFillTx/>
                <a:latin typeface="Segoe" pitchFamily="34" charset="0"/>
                <a:ea typeface="+mn-ea"/>
                <a:cs typeface="+mn-cs"/>
              </a:rPr>
              <a:t>Secondary mailbox with separate quota</a:t>
            </a:r>
          </a:p>
          <a:p>
            <a:pPr marL="115888" marR="0" lvl="0" indent="-115888" defTabSz="914363" eaLnBrk="1" fontAlgn="auto" latinLnBrk="0" hangingPunct="1">
              <a:lnSpc>
                <a:spcPct val="100000"/>
              </a:lnSpc>
              <a:spcBef>
                <a:spcPts val="0"/>
              </a:spcBef>
              <a:spcAft>
                <a:spcPts val="600"/>
              </a:spcAft>
              <a:buClr>
                <a:schemeClr val="bg1">
                  <a:lumMod val="50000"/>
                </a:schemeClr>
              </a:buClr>
              <a:buSzPct val="125000"/>
              <a:buFont typeface="Arial" pitchFamily="34" charset="0"/>
              <a:buChar char="•"/>
              <a:tabLst/>
              <a:defRPr/>
            </a:pPr>
            <a:r>
              <a:rPr kumimoji="0" lang="en-US" sz="1400" b="0" i="0" u="none" strike="noStrike" kern="0" cap="none" spc="0" normalizeH="0" baseline="0" noProof="0" dirty="0" smtClean="0">
                <a:ln>
                  <a:noFill/>
                </a:ln>
                <a:solidFill>
                  <a:srgbClr val="373737"/>
                </a:solidFill>
                <a:effectLst/>
                <a:uLnTx/>
                <a:uFillTx/>
                <a:latin typeface="Segoe" pitchFamily="34" charset="0"/>
                <a:ea typeface="+mn-ea"/>
                <a:cs typeface="+mn-cs"/>
              </a:rPr>
              <a:t>Appears in Outlook and OWA</a:t>
            </a:r>
          </a:p>
          <a:p>
            <a:pPr marL="115888" marR="0" lvl="0" indent="-115888" defTabSz="914363" eaLnBrk="1" fontAlgn="auto" latinLnBrk="0" hangingPunct="1">
              <a:lnSpc>
                <a:spcPct val="100000"/>
              </a:lnSpc>
              <a:spcBef>
                <a:spcPts val="0"/>
              </a:spcBef>
              <a:spcAft>
                <a:spcPts val="600"/>
              </a:spcAft>
              <a:buClr>
                <a:schemeClr val="bg1">
                  <a:lumMod val="50000"/>
                </a:schemeClr>
              </a:buClr>
              <a:buSzPct val="125000"/>
              <a:buFont typeface="Arial" pitchFamily="34" charset="0"/>
              <a:buChar char="•"/>
              <a:tabLst/>
              <a:defRPr/>
            </a:pPr>
            <a:r>
              <a:rPr kumimoji="0" lang="en-US" sz="1400" b="0" i="0" u="none" strike="noStrike" kern="0" cap="none" spc="0" normalizeH="0" baseline="0" noProof="0" dirty="0" smtClean="0">
                <a:ln>
                  <a:noFill/>
                </a:ln>
                <a:solidFill>
                  <a:srgbClr val="373737"/>
                </a:solidFill>
                <a:effectLst/>
                <a:uLnTx/>
                <a:uFillTx/>
                <a:latin typeface="Segoe" pitchFamily="34" charset="0"/>
                <a:ea typeface="+mn-ea"/>
                <a:cs typeface="+mn-cs"/>
              </a:rPr>
              <a:t>Managed through EMC or PowerShell</a:t>
            </a:r>
          </a:p>
        </p:txBody>
      </p:sp>
      <p:sp>
        <p:nvSpPr>
          <p:cNvPr id="26" name="Rectangle 25"/>
          <p:cNvSpPr/>
          <p:nvPr/>
        </p:nvSpPr>
        <p:spPr bwMode="auto">
          <a:xfrm>
            <a:off x="513861" y="3479376"/>
            <a:ext cx="1935163" cy="629587"/>
          </a:xfrm>
          <a:prstGeom prst="rect">
            <a:avLst/>
          </a:prstGeom>
          <a:gradFill flip="none" rotWithShape="1">
            <a:gsLst>
              <a:gs pos="0">
                <a:srgbClr val="B64506"/>
              </a:gs>
              <a:gs pos="25000">
                <a:srgbClr val="CB790B"/>
              </a:gs>
              <a:gs pos="80000">
                <a:srgbClr val="FA9B00"/>
              </a:gs>
              <a:gs pos="100000">
                <a:srgbClr val="FFC971"/>
              </a:gs>
            </a:gsLst>
            <a:lin ang="5400000" scaled="1"/>
            <a:tileRect/>
          </a:gradFill>
          <a:ln>
            <a:headEnd type="none" w="med" len="med"/>
            <a:tailEnd type="none" w="med" len="med"/>
          </a:ln>
          <a:effectLst>
            <a:outerShdw blurRad="101600" dist="635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marR="0" lvl="0" indent="0" algn="ctr" defTabSz="914099" fontAlgn="base">
              <a:lnSpc>
                <a:spcPct val="85000"/>
              </a:lnSpc>
              <a:spcBef>
                <a:spcPct val="0"/>
              </a:spcBef>
              <a:spcAft>
                <a:spcPct val="0"/>
              </a:spcAft>
              <a:buClrTx/>
              <a:buSzTx/>
              <a:buFontTx/>
              <a:buNone/>
              <a:tabLst/>
              <a:defRPr/>
            </a:pPr>
            <a:r>
              <a:rPr lang="en-US" dirty="0" smtClean="0">
                <a:gradFill>
                  <a:gsLst>
                    <a:gs pos="0">
                      <a:schemeClr val="bg1"/>
                    </a:gs>
                    <a:gs pos="100000">
                      <a:schemeClr val="bg1"/>
                    </a:gs>
                  </a:gsLst>
                  <a:lin ang="13500000" scaled="1"/>
                </a:gradFill>
                <a:effectLst>
                  <a:outerShdw blurRad="38100" dist="38100" dir="2700000" algn="tl">
                    <a:srgbClr val="000000">
                      <a:alpha val="43137"/>
                    </a:srgbClr>
                  </a:outerShdw>
                </a:effectLst>
                <a:latin typeface="+mj-lt"/>
              </a:rPr>
              <a:t>Personal Archive</a:t>
            </a:r>
          </a:p>
        </p:txBody>
      </p:sp>
      <p:sp>
        <p:nvSpPr>
          <p:cNvPr id="27" name="Rectangle 26"/>
          <p:cNvSpPr/>
          <p:nvPr/>
        </p:nvSpPr>
        <p:spPr>
          <a:xfrm>
            <a:off x="598290" y="4415221"/>
            <a:ext cx="302006" cy="307777"/>
          </a:xfrm>
          <a:prstGeom prst="rect">
            <a:avLst/>
          </a:prstGeom>
        </p:spPr>
        <p:txBody>
          <a:bodyPr wrap="none">
            <a:spAutoFit/>
          </a:bodyPr>
          <a:lstStyle/>
          <a:p>
            <a:pPr marL="115888" marR="0" lvl="0" indent="-115888" defTabSz="914363" eaLnBrk="1" fontAlgn="auto" latinLnBrk="0" hangingPunct="1">
              <a:lnSpc>
                <a:spcPct val="100000"/>
              </a:lnSpc>
              <a:spcBef>
                <a:spcPts val="0"/>
              </a:spcBef>
              <a:spcAft>
                <a:spcPts val="600"/>
              </a:spcAft>
              <a:buClrTx/>
              <a:buSzPct val="65000"/>
              <a:buFontTx/>
              <a:buBlip>
                <a:blip r:embed="rId3"/>
              </a:buBlip>
              <a:tabLst/>
              <a:defRPr/>
            </a:pPr>
            <a:endParaRPr kumimoji="0" lang="en-US" sz="1400" b="0" i="0" u="none" strike="noStrike" kern="0" cap="none" spc="0" normalizeH="0" baseline="0" noProof="0" dirty="0" smtClean="0">
              <a:ln>
                <a:noFill/>
              </a:ln>
              <a:solidFill>
                <a:srgbClr val="373737"/>
              </a:solidFill>
              <a:effectLst/>
              <a:uLnTx/>
              <a:uFillTx/>
              <a:latin typeface="Segoe" pitchFamily="34" charset="0"/>
            </a:endParaRPr>
          </a:p>
        </p:txBody>
      </p:sp>
      <p:sp>
        <p:nvSpPr>
          <p:cNvPr id="28" name="Rectangle 27"/>
          <p:cNvSpPr/>
          <p:nvPr/>
        </p:nvSpPr>
        <p:spPr bwMode="auto">
          <a:xfrm>
            <a:off x="2577532" y="4172498"/>
            <a:ext cx="1881265" cy="1542502"/>
          </a:xfrm>
          <a:prstGeom prst="rect">
            <a:avLst/>
          </a:prstGeom>
          <a:noFill/>
          <a:ln w="9525" cap="flat" cmpd="sng" algn="ctr">
            <a:noFill/>
            <a:prstDash val="solid"/>
            <a:headEnd type="none" w="med" len="med"/>
            <a:tailEnd type="none" w="med" len="med"/>
          </a:ln>
          <a:effectLst/>
        </p:spPr>
        <p:txBody>
          <a:bodyPr vert="horz" wrap="square" lIns="91436" tIns="45718" rIns="91436" bIns="45718" numCol="1" rtlCol="0" anchor="t" anchorCtr="0" compatLnSpc="1">
            <a:prstTxWarp prst="textNoShape">
              <a:avLst/>
            </a:prstTxWarp>
          </a:bodyPr>
          <a:lstStyle/>
          <a:p>
            <a:pPr marL="115888" marR="0" lvl="0" indent="-115888" defTabSz="914363" eaLnBrk="1" fontAlgn="auto" latinLnBrk="0" hangingPunct="1">
              <a:lnSpc>
                <a:spcPct val="100000"/>
              </a:lnSpc>
              <a:spcBef>
                <a:spcPts val="0"/>
              </a:spcBef>
              <a:spcAft>
                <a:spcPts val="600"/>
              </a:spcAft>
              <a:buClr>
                <a:schemeClr val="bg1">
                  <a:lumMod val="50000"/>
                </a:schemeClr>
              </a:buClr>
              <a:buSzPct val="125000"/>
              <a:buFont typeface="Arial" pitchFamily="34" charset="0"/>
              <a:buChar char="•"/>
              <a:tabLst/>
              <a:defRPr/>
            </a:pPr>
            <a:r>
              <a:rPr kumimoji="0" lang="en-US" sz="1400" b="0" i="0" u="none" strike="noStrike" kern="0" cap="none" spc="0" normalizeH="0" baseline="0" noProof="0" dirty="0" smtClean="0">
                <a:ln>
                  <a:noFill/>
                </a:ln>
                <a:solidFill>
                  <a:srgbClr val="373737"/>
                </a:solidFill>
                <a:effectLst/>
                <a:uLnTx/>
                <a:uFillTx/>
                <a:latin typeface="Segoe" pitchFamily="34" charset="0"/>
                <a:ea typeface="+mn-ea"/>
                <a:cs typeface="+mn-cs"/>
              </a:rPr>
              <a:t>Automated and time-based criteria</a:t>
            </a:r>
          </a:p>
          <a:p>
            <a:pPr marL="115888" marR="0" lvl="0" indent="-115888" defTabSz="914363" eaLnBrk="1" fontAlgn="auto" latinLnBrk="0" hangingPunct="1">
              <a:lnSpc>
                <a:spcPct val="100000"/>
              </a:lnSpc>
              <a:spcBef>
                <a:spcPts val="0"/>
              </a:spcBef>
              <a:spcAft>
                <a:spcPts val="600"/>
              </a:spcAft>
              <a:buClr>
                <a:schemeClr val="bg1">
                  <a:lumMod val="50000"/>
                </a:schemeClr>
              </a:buClr>
              <a:buSzPct val="125000"/>
              <a:buFont typeface="Arial" pitchFamily="34" charset="0"/>
              <a:buChar char="•"/>
              <a:tabLst/>
              <a:defRPr/>
            </a:pPr>
            <a:r>
              <a:rPr kumimoji="0" lang="en-US" sz="1400" b="0" i="0" u="none" strike="noStrike" kern="0" cap="none" spc="0" normalizeH="0" baseline="0" noProof="0" dirty="0" smtClean="0">
                <a:ln>
                  <a:noFill/>
                </a:ln>
                <a:solidFill>
                  <a:srgbClr val="373737"/>
                </a:solidFill>
                <a:effectLst/>
                <a:uLnTx/>
                <a:uFillTx/>
                <a:latin typeface="Segoe" pitchFamily="34" charset="0"/>
                <a:ea typeface="+mn-ea"/>
                <a:cs typeface="+mn-cs"/>
              </a:rPr>
              <a:t>Set policies at item or folder level</a:t>
            </a:r>
          </a:p>
          <a:p>
            <a:pPr marL="115888" marR="0" lvl="0" indent="-115888" defTabSz="914363" eaLnBrk="1" fontAlgn="auto" latinLnBrk="0" hangingPunct="1">
              <a:lnSpc>
                <a:spcPct val="100000"/>
              </a:lnSpc>
              <a:spcBef>
                <a:spcPts val="0"/>
              </a:spcBef>
              <a:spcAft>
                <a:spcPts val="600"/>
              </a:spcAft>
              <a:buClr>
                <a:schemeClr val="bg1">
                  <a:lumMod val="50000"/>
                </a:schemeClr>
              </a:buClr>
              <a:buSzPct val="125000"/>
              <a:buFont typeface="Arial" pitchFamily="34" charset="0"/>
              <a:buChar char="•"/>
              <a:tabLst/>
              <a:defRPr/>
            </a:pPr>
            <a:r>
              <a:rPr kumimoji="0" lang="en-US" sz="1400" b="0" i="0" u="none" strike="noStrike" kern="0" cap="none" spc="0" normalizeH="0" baseline="0" noProof="0" dirty="0" smtClean="0">
                <a:ln>
                  <a:noFill/>
                </a:ln>
                <a:solidFill>
                  <a:srgbClr val="373737"/>
                </a:solidFill>
                <a:effectLst/>
                <a:uLnTx/>
                <a:uFillTx/>
                <a:latin typeface="Segoe" pitchFamily="34" charset="0"/>
                <a:ea typeface="+mn-ea"/>
                <a:cs typeface="+mn-cs"/>
              </a:rPr>
              <a:t>Expiry date shown in email message</a:t>
            </a:r>
          </a:p>
          <a:p>
            <a:pPr marL="115888" marR="0" lvl="0" indent="-115888" defTabSz="914363" eaLnBrk="1" fontAlgn="auto" latinLnBrk="0" hangingPunct="1">
              <a:lnSpc>
                <a:spcPct val="100000"/>
              </a:lnSpc>
              <a:spcBef>
                <a:spcPts val="0"/>
              </a:spcBef>
              <a:spcAft>
                <a:spcPts val="600"/>
              </a:spcAft>
              <a:buClr>
                <a:schemeClr val="bg1">
                  <a:lumMod val="50000"/>
                </a:schemeClr>
              </a:buClr>
              <a:buSzPct val="125000"/>
              <a:buFont typeface="Arial" pitchFamily="34" charset="0"/>
              <a:buChar char="•"/>
              <a:tabLst/>
              <a:defRPr/>
            </a:pPr>
            <a:endParaRPr kumimoji="0" lang="en-US" sz="1400" b="0" i="0" u="none" strike="noStrike" kern="0" cap="none" spc="0" normalizeH="0" baseline="0" noProof="0" dirty="0" smtClean="0">
              <a:ln>
                <a:noFill/>
              </a:ln>
              <a:solidFill>
                <a:srgbClr val="373737"/>
              </a:solidFill>
              <a:effectLst/>
              <a:uLnTx/>
              <a:uFillTx/>
              <a:latin typeface="Segoe" pitchFamily="34" charset="0"/>
              <a:ea typeface="+mn-ea"/>
              <a:cs typeface="+mn-cs"/>
            </a:endParaRPr>
          </a:p>
        </p:txBody>
      </p:sp>
      <p:sp>
        <p:nvSpPr>
          <p:cNvPr id="29" name="Rectangle 28"/>
          <p:cNvSpPr/>
          <p:nvPr/>
        </p:nvSpPr>
        <p:spPr bwMode="auto">
          <a:xfrm>
            <a:off x="2550583" y="3479376"/>
            <a:ext cx="1935163" cy="629587"/>
          </a:xfrm>
          <a:prstGeom prst="rect">
            <a:avLst/>
          </a:prstGeom>
          <a:gradFill flip="none" rotWithShape="1">
            <a:gsLst>
              <a:gs pos="0">
                <a:srgbClr val="B64506"/>
              </a:gs>
              <a:gs pos="25000">
                <a:srgbClr val="CB790B"/>
              </a:gs>
              <a:gs pos="80000">
                <a:srgbClr val="FA9B00"/>
              </a:gs>
              <a:gs pos="100000">
                <a:srgbClr val="FFC971"/>
              </a:gs>
            </a:gsLst>
            <a:lin ang="5400000" scaled="1"/>
            <a:tileRect/>
          </a:gradFill>
          <a:ln>
            <a:headEnd type="none" w="med" len="med"/>
            <a:tailEnd type="none" w="med" len="med"/>
          </a:ln>
          <a:effectLst>
            <a:outerShdw blurRad="101600" dist="635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85000"/>
              </a:lnSpc>
              <a:spcBef>
                <a:spcPct val="0"/>
              </a:spcBef>
              <a:spcAft>
                <a:spcPct val="0"/>
              </a:spcAft>
              <a:defRPr/>
            </a:pPr>
            <a:r>
              <a:rPr lang="en-US" dirty="0" smtClean="0">
                <a:gradFill>
                  <a:gsLst>
                    <a:gs pos="0">
                      <a:schemeClr val="bg1"/>
                    </a:gs>
                    <a:gs pos="100000">
                      <a:schemeClr val="bg1"/>
                    </a:gs>
                  </a:gsLst>
                  <a:lin ang="13500000" scaled="1"/>
                </a:gradFill>
                <a:effectLst>
                  <a:outerShdw blurRad="38100" dist="38100" dir="2700000" algn="tl">
                    <a:srgbClr val="000000">
                      <a:alpha val="43137"/>
                    </a:srgbClr>
                  </a:outerShdw>
                </a:effectLst>
                <a:latin typeface="+mj-lt"/>
              </a:rPr>
              <a:t>Move and Delete Policies</a:t>
            </a:r>
          </a:p>
        </p:txBody>
      </p:sp>
      <p:sp>
        <p:nvSpPr>
          <p:cNvPr id="30" name="Rectangle 29"/>
          <p:cNvSpPr/>
          <p:nvPr/>
        </p:nvSpPr>
        <p:spPr bwMode="auto">
          <a:xfrm>
            <a:off x="4598137" y="4172498"/>
            <a:ext cx="1881265" cy="1542502"/>
          </a:xfrm>
          <a:prstGeom prst="rect">
            <a:avLst/>
          </a:prstGeom>
          <a:noFill/>
          <a:ln w="9525" cap="flat" cmpd="sng" algn="ctr">
            <a:noFill/>
            <a:prstDash val="solid"/>
            <a:headEnd type="none" w="med" len="med"/>
            <a:tailEnd type="none" w="med" len="med"/>
          </a:ln>
          <a:effectLst/>
        </p:spPr>
        <p:txBody>
          <a:bodyPr vert="horz" wrap="square" lIns="91436" tIns="45718" rIns="91436" bIns="45718" numCol="1" rtlCol="0" anchor="t" anchorCtr="0" compatLnSpc="1">
            <a:prstTxWarp prst="textNoShape">
              <a:avLst/>
            </a:prstTxWarp>
          </a:bodyPr>
          <a:lstStyle/>
          <a:p>
            <a:pPr marL="115888" marR="0" lvl="0" indent="-115888" defTabSz="914363" eaLnBrk="1" fontAlgn="auto" latinLnBrk="0" hangingPunct="1">
              <a:lnSpc>
                <a:spcPct val="100000"/>
              </a:lnSpc>
              <a:spcBef>
                <a:spcPts val="0"/>
              </a:spcBef>
              <a:spcAft>
                <a:spcPts val="600"/>
              </a:spcAft>
              <a:buClr>
                <a:schemeClr val="bg1">
                  <a:lumMod val="50000"/>
                </a:schemeClr>
              </a:buClr>
              <a:buSzPct val="125000"/>
              <a:buFont typeface="Arial" pitchFamily="34" charset="0"/>
              <a:buChar char="•"/>
              <a:tabLst/>
              <a:defRPr/>
            </a:pPr>
            <a:r>
              <a:rPr kumimoji="0" lang="en-US" sz="1400" b="0" i="0" u="none" strike="noStrike" kern="0" cap="none" spc="0" normalizeH="0" baseline="0" noProof="0" dirty="0" smtClean="0">
                <a:ln>
                  <a:noFill/>
                </a:ln>
                <a:solidFill>
                  <a:srgbClr val="373737"/>
                </a:solidFill>
                <a:effectLst/>
                <a:uLnTx/>
                <a:uFillTx/>
                <a:latin typeface="Segoe" pitchFamily="34" charset="0"/>
                <a:ea typeface="+mn-ea"/>
                <a:cs typeface="+mn-cs"/>
              </a:rPr>
              <a:t>Capture deleted and edited email messages</a:t>
            </a:r>
          </a:p>
          <a:p>
            <a:pPr marL="115888" marR="0" lvl="0" indent="-115888" defTabSz="914363" eaLnBrk="1" fontAlgn="auto" latinLnBrk="0" hangingPunct="1">
              <a:lnSpc>
                <a:spcPct val="100000"/>
              </a:lnSpc>
              <a:spcBef>
                <a:spcPts val="0"/>
              </a:spcBef>
              <a:spcAft>
                <a:spcPts val="600"/>
              </a:spcAft>
              <a:buClr>
                <a:schemeClr val="bg1">
                  <a:lumMod val="50000"/>
                </a:schemeClr>
              </a:buClr>
              <a:buSzPct val="125000"/>
              <a:buFont typeface="Arial" pitchFamily="34" charset="0"/>
              <a:buChar char="•"/>
              <a:tabLst/>
              <a:defRPr/>
            </a:pPr>
            <a:r>
              <a:rPr kumimoji="0" lang="en-US" sz="1400" b="0" i="0" u="none" strike="noStrike" kern="0" cap="none" spc="0" normalizeH="0" baseline="0" noProof="0" dirty="0" smtClean="0">
                <a:ln>
                  <a:noFill/>
                </a:ln>
                <a:solidFill>
                  <a:srgbClr val="373737"/>
                </a:solidFill>
                <a:effectLst/>
                <a:uLnTx/>
                <a:uFillTx/>
                <a:latin typeface="Segoe" pitchFamily="34" charset="0"/>
                <a:ea typeface="+mn-ea"/>
                <a:cs typeface="+mn-cs"/>
              </a:rPr>
              <a:t>Offers single item restore</a:t>
            </a:r>
          </a:p>
          <a:p>
            <a:pPr marL="115888" marR="0" lvl="0" indent="-115888" defTabSz="914363" eaLnBrk="1" fontAlgn="auto" latinLnBrk="0" hangingPunct="1">
              <a:lnSpc>
                <a:spcPct val="100000"/>
              </a:lnSpc>
              <a:spcBef>
                <a:spcPts val="0"/>
              </a:spcBef>
              <a:spcAft>
                <a:spcPts val="600"/>
              </a:spcAft>
              <a:buClr>
                <a:schemeClr val="bg1">
                  <a:lumMod val="50000"/>
                </a:schemeClr>
              </a:buClr>
              <a:buSzPct val="125000"/>
              <a:buFont typeface="Arial" pitchFamily="34" charset="0"/>
              <a:buChar char="•"/>
              <a:tabLst/>
              <a:defRPr/>
            </a:pPr>
            <a:r>
              <a:rPr kumimoji="0" lang="en-US" sz="1400" b="0" i="0" u="none" strike="noStrike" kern="0" cap="none" spc="0" normalizeH="0" baseline="0" noProof="0" dirty="0" smtClean="0">
                <a:ln>
                  <a:noFill/>
                </a:ln>
                <a:solidFill>
                  <a:srgbClr val="373737"/>
                </a:solidFill>
                <a:effectLst/>
                <a:uLnTx/>
                <a:uFillTx/>
                <a:latin typeface="Segoe" pitchFamily="34" charset="0"/>
                <a:ea typeface="+mn-ea"/>
                <a:cs typeface="+mn-cs"/>
              </a:rPr>
              <a:t>Notify user on hold</a:t>
            </a:r>
          </a:p>
        </p:txBody>
      </p:sp>
      <p:sp>
        <p:nvSpPr>
          <p:cNvPr id="31" name="Rectangle 30"/>
          <p:cNvSpPr/>
          <p:nvPr/>
        </p:nvSpPr>
        <p:spPr bwMode="auto">
          <a:xfrm>
            <a:off x="6682613" y="4172498"/>
            <a:ext cx="1881265" cy="1542502"/>
          </a:xfrm>
          <a:prstGeom prst="rect">
            <a:avLst/>
          </a:prstGeom>
          <a:noFill/>
          <a:ln w="9525" cap="flat" cmpd="sng" algn="ctr">
            <a:noFill/>
            <a:prstDash val="solid"/>
            <a:headEnd type="none" w="med" len="med"/>
            <a:tailEnd type="none" w="med" len="med"/>
          </a:ln>
          <a:effectLst/>
        </p:spPr>
        <p:txBody>
          <a:bodyPr vert="horz" wrap="square" lIns="91436" tIns="45718" rIns="91436" bIns="45718" numCol="1" rtlCol="0" anchor="t" anchorCtr="0" compatLnSpc="1">
            <a:prstTxWarp prst="textNoShape">
              <a:avLst/>
            </a:prstTxWarp>
          </a:bodyPr>
          <a:lstStyle/>
          <a:p>
            <a:pPr marL="115888" marR="0" lvl="0" indent="-115888" defTabSz="914363" eaLnBrk="1" fontAlgn="auto" latinLnBrk="0" hangingPunct="1">
              <a:lnSpc>
                <a:spcPct val="100000"/>
              </a:lnSpc>
              <a:spcBef>
                <a:spcPts val="0"/>
              </a:spcBef>
              <a:spcAft>
                <a:spcPts val="600"/>
              </a:spcAft>
              <a:buClr>
                <a:schemeClr val="bg1">
                  <a:lumMod val="50000"/>
                </a:schemeClr>
              </a:buClr>
              <a:buSzPct val="125000"/>
              <a:buFont typeface="Arial" pitchFamily="34" charset="0"/>
              <a:buChar char="•"/>
              <a:tabLst/>
              <a:defRPr/>
            </a:pPr>
            <a:r>
              <a:rPr kumimoji="0" lang="en-US" sz="1400" b="0" i="0" u="none" strike="noStrike" kern="0" cap="none" spc="0" normalizeH="0" baseline="0" noProof="0" dirty="0" smtClean="0">
                <a:ln>
                  <a:noFill/>
                </a:ln>
                <a:solidFill>
                  <a:srgbClr val="373737"/>
                </a:solidFill>
                <a:effectLst/>
                <a:uLnTx/>
                <a:uFillTx/>
                <a:latin typeface="Segoe" pitchFamily="34" charset="0"/>
                <a:ea typeface="+mn-ea"/>
                <a:cs typeface="+mn-cs"/>
              </a:rPr>
              <a:t>Web-based UI</a:t>
            </a:r>
          </a:p>
          <a:p>
            <a:pPr marL="115888" marR="0" lvl="0" indent="-115888" defTabSz="914363" eaLnBrk="1" fontAlgn="auto" latinLnBrk="0" hangingPunct="1">
              <a:lnSpc>
                <a:spcPct val="100000"/>
              </a:lnSpc>
              <a:spcBef>
                <a:spcPts val="0"/>
              </a:spcBef>
              <a:spcAft>
                <a:spcPts val="600"/>
              </a:spcAft>
              <a:buClr>
                <a:schemeClr val="bg1">
                  <a:lumMod val="50000"/>
                </a:schemeClr>
              </a:buClr>
              <a:buSzPct val="125000"/>
              <a:buFont typeface="Arial" pitchFamily="34" charset="0"/>
              <a:buChar char="•"/>
              <a:tabLst/>
              <a:defRPr/>
            </a:pPr>
            <a:r>
              <a:rPr kumimoji="0" lang="en-US" sz="1400" b="0" i="0" u="none" strike="noStrike" kern="0" cap="none" spc="0" normalizeH="0" baseline="0" noProof="0" dirty="0" smtClean="0">
                <a:ln>
                  <a:noFill/>
                </a:ln>
                <a:solidFill>
                  <a:srgbClr val="373737"/>
                </a:solidFill>
                <a:effectLst/>
                <a:uLnTx/>
                <a:uFillTx/>
                <a:latin typeface="Segoe" pitchFamily="34" charset="0"/>
                <a:ea typeface="+mn-ea"/>
                <a:cs typeface="+mn-cs"/>
              </a:rPr>
              <a:t>Search primary, archive, and recoverable items</a:t>
            </a:r>
          </a:p>
          <a:p>
            <a:pPr marL="115888" marR="0" lvl="0" indent="-115888" defTabSz="914363" eaLnBrk="1" fontAlgn="auto" latinLnBrk="0" hangingPunct="1">
              <a:lnSpc>
                <a:spcPct val="100000"/>
              </a:lnSpc>
              <a:spcBef>
                <a:spcPts val="0"/>
              </a:spcBef>
              <a:spcAft>
                <a:spcPts val="600"/>
              </a:spcAft>
              <a:buClr>
                <a:schemeClr val="bg1">
                  <a:lumMod val="50000"/>
                </a:schemeClr>
              </a:buClr>
              <a:buSzPct val="125000"/>
              <a:buFont typeface="Arial" pitchFamily="34" charset="0"/>
              <a:buChar char="•"/>
              <a:tabLst/>
              <a:defRPr/>
            </a:pPr>
            <a:r>
              <a:rPr kumimoji="0" lang="en-US" sz="1400" b="0" i="0" u="none" strike="noStrike" kern="0" cap="none" spc="0" normalizeH="0" baseline="0" noProof="0" dirty="0" smtClean="0">
                <a:ln>
                  <a:noFill/>
                </a:ln>
                <a:solidFill>
                  <a:srgbClr val="373737"/>
                </a:solidFill>
                <a:effectLst/>
                <a:uLnTx/>
                <a:uFillTx/>
                <a:latin typeface="Segoe" pitchFamily="34" charset="0"/>
                <a:ea typeface="+mn-ea"/>
                <a:cs typeface="+mn-cs"/>
              </a:rPr>
              <a:t>Delegate through roles-based admin</a:t>
            </a:r>
          </a:p>
          <a:p>
            <a:pPr marL="115888" marR="0" lvl="0" indent="-115888" defTabSz="914363" eaLnBrk="1" fontAlgn="auto" latinLnBrk="0" hangingPunct="1">
              <a:lnSpc>
                <a:spcPct val="100000"/>
              </a:lnSpc>
              <a:spcBef>
                <a:spcPts val="0"/>
              </a:spcBef>
              <a:spcAft>
                <a:spcPts val="600"/>
              </a:spcAft>
              <a:buClr>
                <a:schemeClr val="bg1">
                  <a:lumMod val="50000"/>
                </a:schemeClr>
              </a:buClr>
              <a:buSzPct val="125000"/>
              <a:buFont typeface="Arial" pitchFamily="34" charset="0"/>
              <a:buChar char="•"/>
              <a:tabLst/>
              <a:defRPr/>
            </a:pPr>
            <a:endParaRPr kumimoji="0" lang="en-US" sz="1400" b="0" i="0" u="none" strike="noStrike" kern="0" cap="none" spc="0" normalizeH="0" baseline="0" noProof="0" dirty="0" smtClean="0">
              <a:ln>
                <a:noFill/>
              </a:ln>
              <a:solidFill>
                <a:srgbClr val="373737"/>
              </a:solidFill>
              <a:effectLst/>
              <a:uLnTx/>
              <a:uFillTx/>
              <a:latin typeface="Segoe" pitchFamily="34" charset="0"/>
              <a:ea typeface="+mn-ea"/>
              <a:cs typeface="+mn-cs"/>
            </a:endParaRPr>
          </a:p>
          <a:p>
            <a:pPr marL="115888" marR="0" lvl="0" indent="-115888" defTabSz="914363" eaLnBrk="1" fontAlgn="auto" latinLnBrk="0" hangingPunct="1">
              <a:lnSpc>
                <a:spcPct val="100000"/>
              </a:lnSpc>
              <a:spcBef>
                <a:spcPts val="0"/>
              </a:spcBef>
              <a:spcAft>
                <a:spcPts val="600"/>
              </a:spcAft>
              <a:buClr>
                <a:schemeClr val="bg1">
                  <a:lumMod val="50000"/>
                </a:schemeClr>
              </a:buClr>
              <a:buSzPct val="125000"/>
              <a:buFont typeface="Arial" pitchFamily="34" charset="0"/>
              <a:buChar char="•"/>
              <a:tabLst/>
              <a:defRPr/>
            </a:pPr>
            <a:endParaRPr kumimoji="0" lang="en-US" sz="1400" b="0" i="0" u="none" strike="noStrike" kern="0" cap="none" spc="0" normalizeH="0" baseline="0" noProof="0" dirty="0" smtClean="0">
              <a:ln>
                <a:noFill/>
              </a:ln>
              <a:solidFill>
                <a:srgbClr val="373737"/>
              </a:solidFill>
              <a:effectLst/>
              <a:uLnTx/>
              <a:uFillTx/>
              <a:latin typeface="Segoe" pitchFamily="34" charset="0"/>
              <a:ea typeface="+mn-ea"/>
              <a:cs typeface="+mn-cs"/>
            </a:endParaRPr>
          </a:p>
        </p:txBody>
      </p:sp>
      <p:sp>
        <p:nvSpPr>
          <p:cNvPr id="32" name="Rectangle 31"/>
          <p:cNvSpPr/>
          <p:nvPr/>
        </p:nvSpPr>
        <p:spPr bwMode="auto">
          <a:xfrm>
            <a:off x="4571188" y="3479376"/>
            <a:ext cx="1935163" cy="629587"/>
          </a:xfrm>
          <a:prstGeom prst="rect">
            <a:avLst/>
          </a:prstGeom>
          <a:gradFill flip="none" rotWithShape="1">
            <a:gsLst>
              <a:gs pos="0">
                <a:srgbClr val="B64506"/>
              </a:gs>
              <a:gs pos="25000">
                <a:srgbClr val="CB790B"/>
              </a:gs>
              <a:gs pos="80000">
                <a:srgbClr val="FA9B00"/>
              </a:gs>
              <a:gs pos="100000">
                <a:srgbClr val="FFC971"/>
              </a:gs>
            </a:gsLst>
            <a:lin ang="5400000" scaled="1"/>
            <a:tileRect/>
          </a:gradFill>
          <a:ln>
            <a:headEnd type="none" w="med" len="med"/>
            <a:tailEnd type="none" w="med" len="med"/>
          </a:ln>
          <a:effectLst>
            <a:outerShdw blurRad="101600" dist="635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marR="0" lvl="0" indent="0" algn="ctr" defTabSz="914099" fontAlgn="base">
              <a:lnSpc>
                <a:spcPct val="85000"/>
              </a:lnSpc>
              <a:spcBef>
                <a:spcPct val="0"/>
              </a:spcBef>
              <a:spcAft>
                <a:spcPct val="0"/>
              </a:spcAft>
              <a:buClrTx/>
              <a:buSzTx/>
              <a:buFontTx/>
              <a:buNone/>
              <a:tabLst/>
              <a:defRPr/>
            </a:pPr>
            <a:r>
              <a:rPr lang="en-US" dirty="0" smtClean="0">
                <a:gradFill>
                  <a:gsLst>
                    <a:gs pos="0">
                      <a:schemeClr val="bg1"/>
                    </a:gs>
                    <a:gs pos="100000">
                      <a:schemeClr val="bg1"/>
                    </a:gs>
                  </a:gsLst>
                  <a:lin ang="13500000" scaled="1"/>
                </a:gradFill>
                <a:effectLst>
                  <a:outerShdw blurRad="38100" dist="38100" dir="2700000" algn="tl">
                    <a:srgbClr val="000000">
                      <a:alpha val="43137"/>
                    </a:srgbClr>
                  </a:outerShdw>
                </a:effectLst>
                <a:latin typeface="+mj-lt"/>
              </a:rPr>
              <a:t>Hold Policy</a:t>
            </a:r>
          </a:p>
        </p:txBody>
      </p:sp>
      <p:sp>
        <p:nvSpPr>
          <p:cNvPr id="33" name="Rectangle 32"/>
          <p:cNvSpPr/>
          <p:nvPr/>
        </p:nvSpPr>
        <p:spPr bwMode="auto">
          <a:xfrm>
            <a:off x="6655664" y="3481876"/>
            <a:ext cx="1935163" cy="629587"/>
          </a:xfrm>
          <a:prstGeom prst="rect">
            <a:avLst/>
          </a:prstGeom>
          <a:gradFill flip="none" rotWithShape="1">
            <a:gsLst>
              <a:gs pos="0">
                <a:srgbClr val="1B396B"/>
              </a:gs>
              <a:gs pos="25000">
                <a:schemeClr val="accent2">
                  <a:lumMod val="75000"/>
                </a:schemeClr>
              </a:gs>
              <a:gs pos="80000">
                <a:schemeClr val="accent2"/>
              </a:gs>
              <a:gs pos="100000">
                <a:srgbClr val="5C9EE6"/>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85000"/>
              </a:lnSpc>
              <a:spcBef>
                <a:spcPct val="0"/>
              </a:spcBef>
              <a:spcAft>
                <a:spcPct val="0"/>
              </a:spcAft>
              <a:defRPr/>
            </a:pPr>
            <a:r>
              <a:rPr lang="en-US" dirty="0" smtClean="0">
                <a:gradFill>
                  <a:gsLst>
                    <a:gs pos="0">
                      <a:schemeClr val="bg1"/>
                    </a:gs>
                    <a:gs pos="100000">
                      <a:schemeClr val="bg1"/>
                    </a:gs>
                  </a:gsLst>
                  <a:lin ang="13500000" scaled="1"/>
                </a:gradFill>
                <a:effectLst>
                  <a:outerShdw blurRad="38100" dist="38100" dir="2700000" algn="tl">
                    <a:srgbClr val="000000">
                      <a:alpha val="43137"/>
                    </a:srgbClr>
                  </a:outerShdw>
                </a:effectLst>
                <a:latin typeface="+mj-lt"/>
              </a:rPr>
              <a:t>Multi-Mailbox Search</a:t>
            </a:r>
          </a:p>
        </p:txBody>
      </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bwMode="auto">
          <a:xfrm>
            <a:off x="368968" y="1066800"/>
            <a:ext cx="8382000" cy="5562599"/>
          </a:xfrm>
          <a:prstGeom prst="roundRect">
            <a:avLst>
              <a:gd name="adj" fmla="val 3137"/>
            </a:avLst>
          </a:prstGeom>
          <a:gradFill flip="none" rotWithShape="1">
            <a:gsLst>
              <a:gs pos="0">
                <a:schemeClr val="bg1">
                  <a:lumMod val="95000"/>
                  <a:alpha val="80000"/>
                </a:schemeClr>
              </a:gs>
              <a:gs pos="50000">
                <a:schemeClr val="tx1">
                  <a:lumMod val="20000"/>
                  <a:lumOff val="80000"/>
                  <a:alpha val="69000"/>
                </a:schemeClr>
              </a:gs>
              <a:gs pos="100000">
                <a:schemeClr val="bg1">
                  <a:lumMod val="95000"/>
                  <a:alpha val="29000"/>
                </a:schemeClr>
              </a:gs>
            </a:gsLst>
            <a:lin ang="13500000" scaled="1"/>
            <a:tileRect/>
          </a:gradFill>
          <a:ln>
            <a:solidFill>
              <a:schemeClr val="accent1"/>
            </a:solidFill>
            <a:headEnd type="none" w="med" len="med"/>
            <a:tailEnd type="none" w="med" len="med"/>
          </a:ln>
          <a:effectLst>
            <a:outerShdw blurRad="101600" dist="63500" dir="2700000" algn="tl" rotWithShape="0">
              <a:prstClr val="black">
                <a:alpha val="2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523854" indent="-523854" algn="ctr" defTabSz="914099" eaLnBrk="0" fontAlgn="base" hangingPunct="0">
              <a:lnSpc>
                <a:spcPct val="85000"/>
              </a:lnSpc>
              <a:spcBef>
                <a:spcPct val="0"/>
              </a:spcBef>
              <a:spcAft>
                <a:spcPct val="0"/>
              </a:spcAft>
              <a:buClr>
                <a:srgbClr val="FFC000"/>
              </a:buClr>
              <a:buSzPct val="76000"/>
              <a:defRPr/>
            </a:pPr>
            <a:endParaRPr lang="en-US" sz="2300" dirty="0" err="1" smtClean="0">
              <a:gradFill>
                <a:gsLst>
                  <a:gs pos="0">
                    <a:schemeClr val="tx1"/>
                  </a:gs>
                  <a:gs pos="50000">
                    <a:schemeClr val="tx1"/>
                  </a:gs>
                </a:gsLst>
                <a:lin ang="5400000" scaled="0"/>
              </a:gradFill>
              <a:latin typeface="Segoe" pitchFamily="34" charset="0"/>
            </a:endParaRPr>
          </a:p>
        </p:txBody>
      </p:sp>
      <p:sp>
        <p:nvSpPr>
          <p:cNvPr id="2" name="Title 1"/>
          <p:cNvSpPr>
            <a:spLocks noGrp="1"/>
          </p:cNvSpPr>
          <p:nvPr>
            <p:ph type="title"/>
          </p:nvPr>
        </p:nvSpPr>
        <p:spPr/>
        <p:txBody>
          <a:bodyPr/>
          <a:lstStyle/>
          <a:p>
            <a:r>
              <a:rPr lang="en-US" dirty="0" smtClean="0"/>
              <a:t>A Familiar Personal Archive</a:t>
            </a:r>
            <a:endParaRPr lang="en-US" dirty="0"/>
          </a:p>
        </p:txBody>
      </p:sp>
      <p:sp>
        <p:nvSpPr>
          <p:cNvPr id="4" name="Content Placeholder 2"/>
          <p:cNvSpPr txBox="1">
            <a:spLocks/>
          </p:cNvSpPr>
          <p:nvPr/>
        </p:nvSpPr>
        <p:spPr>
          <a:xfrm>
            <a:off x="3751384" y="1219200"/>
            <a:ext cx="4859216" cy="5181600"/>
          </a:xfrm>
          <a:prstGeom prst="rect">
            <a:avLst/>
          </a:prstGeom>
        </p:spPr>
        <p:txBody>
          <a:bodyPr>
            <a:noAutofit/>
          </a:bodyPr>
          <a:lstStyle/>
          <a:p>
            <a:pPr marL="338138" marR="0" lvl="0" indent="-338138" fontAlgn="auto">
              <a:lnSpc>
                <a:spcPct val="90000"/>
              </a:lnSpc>
              <a:spcBef>
                <a:spcPct val="20000"/>
              </a:spcBef>
              <a:spcAft>
                <a:spcPts val="600"/>
              </a:spcAft>
              <a:buClr>
                <a:srgbClr val="777777"/>
              </a:buClr>
              <a:buSzPct val="130000"/>
              <a:buFont typeface="Arial" pitchFamily="34" charset="0"/>
              <a:buChar char="•"/>
              <a:tabLst/>
              <a:defRPr/>
            </a:pPr>
            <a:r>
              <a:rPr lang="en-US" sz="2000" dirty="0" smtClean="0"/>
              <a:t>A specialized Exchange mailbox configured and associated with the user’s primary mailbox</a:t>
            </a:r>
          </a:p>
          <a:p>
            <a:pPr marL="338138" marR="0" lvl="0" indent="-338138" fontAlgn="auto">
              <a:lnSpc>
                <a:spcPct val="90000"/>
              </a:lnSpc>
              <a:spcBef>
                <a:spcPct val="20000"/>
              </a:spcBef>
              <a:spcAft>
                <a:spcPts val="600"/>
              </a:spcAft>
              <a:buClr>
                <a:srgbClr val="777777"/>
              </a:buClr>
              <a:buSzPct val="130000"/>
              <a:buFont typeface="Arial" pitchFamily="34" charset="0"/>
              <a:buChar char="•"/>
              <a:tabLst/>
              <a:defRPr/>
            </a:pPr>
            <a:r>
              <a:rPr lang="en-US" sz="2000" dirty="0" smtClean="0"/>
              <a:t>Delivers your users a familiar experience by seamlessly surfacing in both Outlook and Outlook Web App</a:t>
            </a:r>
          </a:p>
          <a:p>
            <a:pPr marL="338138" marR="0" lvl="0" indent="-338138" fontAlgn="auto">
              <a:lnSpc>
                <a:spcPct val="90000"/>
              </a:lnSpc>
              <a:spcBef>
                <a:spcPct val="20000"/>
              </a:spcBef>
              <a:spcAft>
                <a:spcPts val="600"/>
              </a:spcAft>
              <a:buClr>
                <a:srgbClr val="777777"/>
              </a:buClr>
              <a:buSzPct val="130000"/>
              <a:buFont typeface="Arial" pitchFamily="34" charset="0"/>
              <a:buChar char="•"/>
              <a:tabLst/>
              <a:defRPr/>
            </a:pPr>
            <a:r>
              <a:rPr lang="en-US" sz="2000" dirty="0" smtClean="0"/>
              <a:t>Your users can use the same skills and methods they already use today to interact with archive email:</a:t>
            </a:r>
          </a:p>
          <a:p>
            <a:pPr marL="801688" lvl="2" indent="-346075">
              <a:lnSpc>
                <a:spcPct val="90000"/>
              </a:lnSpc>
              <a:spcBef>
                <a:spcPct val="20000"/>
              </a:spcBef>
              <a:spcAft>
                <a:spcPts val="600"/>
              </a:spcAft>
              <a:buClr>
                <a:srgbClr val="777777"/>
              </a:buClr>
              <a:buSzPct val="130000"/>
              <a:buFont typeface="Arial" pitchFamily="34" charset="0"/>
              <a:buChar char="•"/>
              <a:defRPr/>
            </a:pPr>
            <a:r>
              <a:rPr lang="en-US" dirty="0" smtClean="0"/>
              <a:t>“Drag and Drop” email to folders</a:t>
            </a:r>
          </a:p>
          <a:p>
            <a:pPr marL="801688" lvl="2" indent="-346075">
              <a:lnSpc>
                <a:spcPct val="90000"/>
              </a:lnSpc>
              <a:spcBef>
                <a:spcPct val="20000"/>
              </a:spcBef>
              <a:spcAft>
                <a:spcPts val="600"/>
              </a:spcAft>
              <a:buClr>
                <a:srgbClr val="777777"/>
              </a:buClr>
              <a:buSzPct val="130000"/>
              <a:buFont typeface="Arial" pitchFamily="34" charset="0"/>
              <a:buChar char="•"/>
              <a:defRPr/>
            </a:pPr>
            <a:r>
              <a:rPr lang="en-US" dirty="0" smtClean="0"/>
              <a:t>Create folders and categorize</a:t>
            </a:r>
          </a:p>
          <a:p>
            <a:pPr marL="801688" lvl="2" indent="-346075">
              <a:lnSpc>
                <a:spcPct val="90000"/>
              </a:lnSpc>
              <a:spcBef>
                <a:spcPct val="20000"/>
              </a:spcBef>
              <a:spcAft>
                <a:spcPts val="600"/>
              </a:spcAft>
              <a:buClr>
                <a:srgbClr val="777777"/>
              </a:buClr>
              <a:buSzPct val="130000"/>
              <a:buFont typeface="Arial" pitchFamily="34" charset="0"/>
              <a:buChar char="•"/>
              <a:defRPr/>
            </a:pPr>
            <a:r>
              <a:rPr lang="en-US" dirty="0" smtClean="0"/>
              <a:t>Conduct searches and filter results</a:t>
            </a:r>
          </a:p>
          <a:p>
            <a:pPr marL="801688" lvl="2" indent="-346075">
              <a:lnSpc>
                <a:spcPct val="90000"/>
              </a:lnSpc>
              <a:spcBef>
                <a:spcPct val="20000"/>
              </a:spcBef>
              <a:spcAft>
                <a:spcPts val="600"/>
              </a:spcAft>
              <a:buClr>
                <a:srgbClr val="777777"/>
              </a:buClr>
              <a:buSzPct val="130000"/>
              <a:buFont typeface="Arial" pitchFamily="34" charset="0"/>
              <a:buChar char="•"/>
              <a:defRPr/>
            </a:pPr>
            <a:r>
              <a:rPr lang="en-US" dirty="0" smtClean="0"/>
              <a:t>Reply to messages and set flags</a:t>
            </a:r>
          </a:p>
          <a:p>
            <a:pPr marL="338138" lvl="1" indent="-338138">
              <a:lnSpc>
                <a:spcPct val="90000"/>
              </a:lnSpc>
              <a:spcBef>
                <a:spcPct val="20000"/>
              </a:spcBef>
              <a:spcAft>
                <a:spcPts val="600"/>
              </a:spcAft>
              <a:buClr>
                <a:srgbClr val="777777"/>
              </a:buClr>
              <a:buSzPct val="130000"/>
              <a:buFont typeface="Arial" pitchFamily="34" charset="0"/>
              <a:buChar char="•"/>
              <a:defRPr/>
            </a:pPr>
            <a:r>
              <a:rPr lang="en-US" sz="2000" dirty="0" smtClean="0"/>
              <a:t>Separate quotas may be set for archive and primary mailboxes </a:t>
            </a:r>
          </a:p>
          <a:p>
            <a:pPr marL="457200" lvl="1" indent="-457200">
              <a:lnSpc>
                <a:spcPct val="90000"/>
              </a:lnSpc>
              <a:spcBef>
                <a:spcPct val="20000"/>
              </a:spcBef>
              <a:spcAft>
                <a:spcPts val="600"/>
              </a:spcAft>
              <a:buClr>
                <a:srgbClr val="777777"/>
              </a:buClr>
              <a:buSzPct val="130000"/>
              <a:buFont typeface="Arial" pitchFamily="34" charset="0"/>
              <a:buChar char="•"/>
              <a:defRPr/>
            </a:pPr>
            <a:endParaRPr lang="en-US" sz="3200" dirty="0" smtClean="0"/>
          </a:p>
          <a:p>
            <a:pPr marL="914382" lvl="1" indent="-457200">
              <a:lnSpc>
                <a:spcPct val="90000"/>
              </a:lnSpc>
              <a:spcBef>
                <a:spcPct val="20000"/>
              </a:spcBef>
              <a:spcAft>
                <a:spcPts val="600"/>
              </a:spcAft>
              <a:buClr>
                <a:srgbClr val="777777"/>
              </a:buClr>
              <a:buSzPct val="130000"/>
              <a:buFont typeface="Arial" pitchFamily="34" charset="0"/>
              <a:buChar char="•"/>
              <a:defRPr/>
            </a:pPr>
            <a:endParaRPr lang="en-US" sz="2000" dirty="0"/>
          </a:p>
        </p:txBody>
      </p:sp>
      <p:sp>
        <p:nvSpPr>
          <p:cNvPr id="7" name="TextBox 6"/>
          <p:cNvSpPr txBox="1"/>
          <p:nvPr/>
        </p:nvSpPr>
        <p:spPr>
          <a:xfrm rot="16200000">
            <a:off x="71599" y="5907423"/>
            <a:ext cx="1353004" cy="276999"/>
          </a:xfrm>
          <a:prstGeom prst="rect">
            <a:avLst/>
          </a:prstGeom>
          <a:noFill/>
        </p:spPr>
        <p:txBody>
          <a:bodyPr wrap="square" lIns="0" tIns="0" rIns="0" bIns="0" rtlCol="0">
            <a:spAutoFit/>
          </a:bodyPr>
          <a:lstStyle/>
          <a:p>
            <a:pPr algn="ctr"/>
            <a:r>
              <a:rPr lang="en-US" dirty="0" smtClean="0">
                <a:latin typeface="Segoe Semibold" pitchFamily="34" charset="0"/>
              </a:rPr>
              <a:t>Archive</a:t>
            </a:r>
          </a:p>
        </p:txBody>
      </p:sp>
      <p:sp>
        <p:nvSpPr>
          <p:cNvPr id="9" name="TextBox 8"/>
          <p:cNvSpPr txBox="1"/>
          <p:nvPr/>
        </p:nvSpPr>
        <p:spPr>
          <a:xfrm rot="16200000">
            <a:off x="-371191" y="3771409"/>
            <a:ext cx="2238583" cy="276999"/>
          </a:xfrm>
          <a:prstGeom prst="rect">
            <a:avLst/>
          </a:prstGeom>
          <a:noFill/>
        </p:spPr>
        <p:txBody>
          <a:bodyPr wrap="square" lIns="0" tIns="0" rIns="0" bIns="0" rtlCol="0">
            <a:spAutoFit/>
          </a:bodyPr>
          <a:lstStyle/>
          <a:p>
            <a:pPr algn="ctr"/>
            <a:r>
              <a:rPr lang="en-US" dirty="0" smtClean="0">
                <a:latin typeface="Segoe Semibold" pitchFamily="34" charset="0"/>
              </a:rPr>
              <a:t>Primary Mailbox</a:t>
            </a:r>
          </a:p>
        </p:txBody>
      </p:sp>
      <p:pic>
        <p:nvPicPr>
          <p:cNvPr id="3" name="Picture 2" descr="\\Tkzaw-pro-18\Mydocs3\ianhamer\My Documents\_Archiving_\Ex2010 Launch\Content Refresh\Screen Shots - SP1\Outlook Web App\OWA with Personal Archive.png"/>
          <p:cNvPicPr>
            <a:picLocks noChangeAspect="1" noChangeArrowheads="1"/>
          </p:cNvPicPr>
          <p:nvPr/>
        </p:nvPicPr>
        <p:blipFill rotWithShape="1">
          <a:blip r:embed="rId3">
            <a:extLst>
              <a:ext uri="{28A0092B-C50C-407E-A947-70E740481C1C}">
                <a14:useLocalDpi xmlns:a14="http://schemas.microsoft.com/office/drawing/2010/main" val="0"/>
              </a:ext>
            </a:extLst>
          </a:blip>
          <a:srcRect l="792" t="11662" r="76322" b="17409"/>
          <a:stretch/>
        </p:blipFill>
        <p:spPr bwMode="auto">
          <a:xfrm>
            <a:off x="1077225" y="1219200"/>
            <a:ext cx="2366736" cy="5186515"/>
          </a:xfrm>
          <a:prstGeom prst="rect">
            <a:avLst/>
          </a:prstGeom>
          <a:ln>
            <a:solidFill>
              <a:schemeClr val="bg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Left Brace 5"/>
          <p:cNvSpPr/>
          <p:nvPr/>
        </p:nvSpPr>
        <p:spPr>
          <a:xfrm>
            <a:off x="865102" y="5715000"/>
            <a:ext cx="291131" cy="651684"/>
          </a:xfrm>
          <a:prstGeom prst="leftBrace">
            <a:avLst>
              <a:gd name="adj1" fmla="val 35069"/>
              <a:gd name="adj2" fmla="val 51099"/>
            </a:avLst>
          </a:prstGeom>
          <a:ln w="19050">
            <a:solidFill>
              <a:schemeClr val="tx1"/>
            </a:solidFill>
            <a:prstDash val="sysDot"/>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en-US" dirty="0"/>
          </a:p>
        </p:txBody>
      </p:sp>
      <p:sp>
        <p:nvSpPr>
          <p:cNvPr id="8" name="Left Brace 7"/>
          <p:cNvSpPr/>
          <p:nvPr/>
        </p:nvSpPr>
        <p:spPr>
          <a:xfrm>
            <a:off x="857132" y="2514600"/>
            <a:ext cx="299102" cy="2761796"/>
          </a:xfrm>
          <a:prstGeom prst="leftBrace">
            <a:avLst>
              <a:gd name="adj1" fmla="val 45201"/>
              <a:gd name="adj2" fmla="val 51099"/>
            </a:avLst>
          </a:prstGeom>
          <a:ln w="19050">
            <a:solidFill>
              <a:schemeClr val="tx1"/>
            </a:solidFill>
            <a:prstDash val="sysDot"/>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139104582"/>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t>
            </a:r>
            <a:r>
              <a:rPr lang="en-US" dirty="0" smtClean="0"/>
              <a:t>mail Archiving</a:t>
            </a:r>
            <a:endParaRPr lang="en-US" dirty="0"/>
          </a:p>
        </p:txBody>
      </p:sp>
      <p:pic>
        <p:nvPicPr>
          <p:cNvPr id="4" name="Picture 2" descr="C:\Users\ianhamer\Desktop\Screenshots\EMC Archive Properties.png"/>
          <p:cNvPicPr>
            <a:picLocks noChangeAspect="1" noChangeArrowheads="1"/>
          </p:cNvPicPr>
          <p:nvPr/>
        </p:nvPicPr>
        <p:blipFill rotWithShape="1">
          <a:blip r:embed="rId2">
            <a:extLst>
              <a:ext uri="{28A0092B-C50C-407E-A947-70E740481C1C}">
                <a14:useLocalDpi xmlns:a14="http://schemas.microsoft.com/office/drawing/2010/main" val="0"/>
              </a:ext>
            </a:extLst>
          </a:blip>
          <a:srcRect l="29401" t="14702" r="27341" b="12105"/>
          <a:stretch/>
        </p:blipFill>
        <p:spPr bwMode="auto">
          <a:xfrm>
            <a:off x="304800" y="2667000"/>
            <a:ext cx="3159122" cy="37782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3837870" y="5257800"/>
            <a:ext cx="5306129" cy="1505607"/>
          </a:xfrm>
          <a:prstGeom prst="rect">
            <a:avLst/>
          </a:prstGeom>
        </p:spPr>
        <p:txBody>
          <a:bodyPr>
            <a:normAutofit/>
          </a:bodyPr>
          <a:lstStyle>
            <a:lvl1pPr marL="460375" indent="-460375" algn="l" defTabSz="914363" rtl="0" eaLnBrk="1" latinLnBrk="0" hangingPunct="1">
              <a:lnSpc>
                <a:spcPct val="90000"/>
              </a:lnSpc>
              <a:spcBef>
                <a:spcPct val="20000"/>
              </a:spcBef>
              <a:buSzPct val="85000"/>
              <a:buFontTx/>
              <a:buBlip>
                <a:blip r:embed="rId3"/>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85000"/>
              <a:buFontTx/>
              <a:buBlip>
                <a:blip r:embed="rId3"/>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85000"/>
              <a:buFontTx/>
              <a:buBlip>
                <a:blip r:embed="rId3"/>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85000"/>
              <a:buFontTx/>
              <a:buBlip>
                <a:blip r:embed="rId3"/>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85000"/>
              <a:buFontTx/>
              <a:buBlip>
                <a:blip r:embed="rId3"/>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38138" indent="-338138">
              <a:buClr>
                <a:srgbClr val="777777"/>
              </a:buClr>
              <a:buSzPct val="130000"/>
              <a:buFont typeface="Arial" pitchFamily="34" charset="0"/>
              <a:buChar char="•"/>
            </a:pPr>
            <a:r>
              <a:rPr lang="en-US" sz="1400" dirty="0" smtClean="0">
                <a:solidFill>
                  <a:schemeClr val="tx1"/>
                </a:solidFill>
              </a:rPr>
              <a:t>Mailboxes </a:t>
            </a:r>
            <a:r>
              <a:rPr lang="en-US" sz="1400" dirty="0">
                <a:solidFill>
                  <a:schemeClr val="tx1"/>
                </a:solidFill>
              </a:rPr>
              <a:t>can be moved together or separately</a:t>
            </a:r>
          </a:p>
          <a:p>
            <a:pPr marL="338138" indent="-338138">
              <a:buClr>
                <a:srgbClr val="777777"/>
              </a:buClr>
              <a:buSzPct val="130000"/>
              <a:buFont typeface="Arial" pitchFamily="34" charset="0"/>
              <a:buChar char="•"/>
            </a:pPr>
            <a:r>
              <a:rPr lang="en-US" sz="1400" dirty="0">
                <a:solidFill>
                  <a:schemeClr val="tx1"/>
                </a:solidFill>
              </a:rPr>
              <a:t>Allows for different storage hardware, DAGs, RPOs, RTOs, etc.</a:t>
            </a:r>
          </a:p>
          <a:p>
            <a:pPr marL="338138" indent="-338138">
              <a:buClr>
                <a:srgbClr val="777777"/>
              </a:buClr>
              <a:buSzPct val="130000"/>
              <a:buFont typeface="Arial" pitchFamily="34" charset="0"/>
              <a:buChar char="•"/>
            </a:pPr>
            <a:r>
              <a:rPr lang="en-US" sz="1400" dirty="0">
                <a:solidFill>
                  <a:schemeClr val="tx1"/>
                </a:solidFill>
              </a:rPr>
              <a:t>Exchange 2010 SP1 supports:</a:t>
            </a:r>
          </a:p>
          <a:p>
            <a:pPr marL="733426" lvl="1" indent="-338138">
              <a:buClr>
                <a:srgbClr val="777777"/>
              </a:buClr>
              <a:buSzPct val="130000"/>
              <a:buFont typeface="Arial" pitchFamily="34" charset="0"/>
              <a:buChar char="•"/>
            </a:pPr>
            <a:r>
              <a:rPr lang="en-US" sz="1100" dirty="0">
                <a:solidFill>
                  <a:schemeClr val="tx1"/>
                </a:solidFill>
              </a:rPr>
              <a:t>Primary and Archive On-Premises (Same DB)</a:t>
            </a:r>
          </a:p>
          <a:p>
            <a:pPr marL="733426" lvl="1" indent="-338138">
              <a:buClr>
                <a:srgbClr val="777777"/>
              </a:buClr>
              <a:buSzPct val="130000"/>
              <a:buFont typeface="Arial" pitchFamily="34" charset="0"/>
              <a:buChar char="•"/>
            </a:pPr>
            <a:r>
              <a:rPr lang="en-US" sz="1100" dirty="0">
                <a:solidFill>
                  <a:schemeClr val="tx1"/>
                </a:solidFill>
              </a:rPr>
              <a:t>Primary and Archive On-Premises (Different DBs)</a:t>
            </a:r>
          </a:p>
          <a:p>
            <a:pPr marL="733426" lvl="1" indent="-338138">
              <a:buClr>
                <a:srgbClr val="777777"/>
              </a:buClr>
              <a:buSzPct val="130000"/>
              <a:buFont typeface="Arial" pitchFamily="34" charset="0"/>
              <a:buChar char="•"/>
            </a:pPr>
            <a:r>
              <a:rPr lang="en-US" sz="1100" dirty="0">
                <a:solidFill>
                  <a:schemeClr val="tx1"/>
                </a:solidFill>
              </a:rPr>
              <a:t>Primary and Archive in the Cloud</a:t>
            </a:r>
          </a:p>
          <a:p>
            <a:pPr marL="733426" lvl="1" indent="-338138">
              <a:buClr>
                <a:srgbClr val="777777"/>
              </a:buClr>
              <a:buSzPct val="130000"/>
              <a:buFont typeface="Arial" pitchFamily="34" charset="0"/>
              <a:buChar char="•"/>
            </a:pPr>
            <a:r>
              <a:rPr lang="en-US" sz="1100" dirty="0">
                <a:solidFill>
                  <a:schemeClr val="tx1"/>
                </a:solidFill>
              </a:rPr>
              <a:t>Primary On-Premises and Archive in the Cloud</a:t>
            </a:r>
          </a:p>
        </p:txBody>
      </p:sp>
      <p:sp>
        <p:nvSpPr>
          <p:cNvPr id="6" name="Rounded Rectangle 5"/>
          <p:cNvSpPr/>
          <p:nvPr/>
        </p:nvSpPr>
        <p:spPr>
          <a:xfrm>
            <a:off x="493304" y="4344944"/>
            <a:ext cx="1283776" cy="422329"/>
          </a:xfrm>
          <a:prstGeom prst="roundRect">
            <a:avLst>
              <a:gd name="adj" fmla="val 9328"/>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3" descr="C:\Users\ianhamer\Desktop\Screenshots\EMC_Archive_Move.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619500" y="1926630"/>
            <a:ext cx="3697840" cy="32222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Rounded Rectangle 7"/>
          <p:cNvSpPr/>
          <p:nvPr/>
        </p:nvSpPr>
        <p:spPr>
          <a:xfrm flipV="1">
            <a:off x="4562121" y="4143432"/>
            <a:ext cx="1295400" cy="533400"/>
          </a:xfrm>
          <a:prstGeom prst="roundRect">
            <a:avLst>
              <a:gd name="adj" fmla="val 504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a:stCxn id="6" idx="3"/>
            <a:endCxn id="8" idx="1"/>
          </p:cNvCxnSpPr>
          <p:nvPr/>
        </p:nvCxnSpPr>
        <p:spPr>
          <a:xfrm flipV="1">
            <a:off x="1777080" y="4410132"/>
            <a:ext cx="2785041" cy="145977"/>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503814" y="1069210"/>
            <a:ext cx="8116614" cy="867930"/>
          </a:xfrm>
          <a:prstGeom prst="rect">
            <a:avLst/>
          </a:prstGeom>
        </p:spPr>
        <p:txBody>
          <a:bodyPr wrap="square">
            <a:spAutoFit/>
          </a:bodyPr>
          <a:lstStyle/>
          <a:p>
            <a:pPr algn="ctr">
              <a:lnSpc>
                <a:spcPct val="90000"/>
              </a:lnSpc>
              <a:spcBef>
                <a:spcPct val="20000"/>
              </a:spcBef>
              <a:defRPr/>
            </a:pPr>
            <a:r>
              <a:rPr lang="en-US" sz="2800" b="1" dirty="0" smtClean="0">
                <a:gradFill>
                  <a:gsLst>
                    <a:gs pos="0">
                      <a:schemeClr val="tx1">
                        <a:lumMod val="95000"/>
                        <a:lumOff val="5000"/>
                      </a:schemeClr>
                    </a:gs>
                    <a:gs pos="100000">
                      <a:schemeClr val="tx1">
                        <a:lumMod val="65000"/>
                        <a:lumOff val="35000"/>
                      </a:schemeClr>
                    </a:gs>
                  </a:gsLst>
                  <a:lin ang="5400000" scaled="0"/>
                </a:gradFill>
                <a:latin typeface="Segoe"/>
                <a:cs typeface="Segoe UI" pitchFamily="34" charset="0"/>
              </a:rPr>
              <a:t>Users primary and archive mailboxes can be located on the same or separate databases*</a:t>
            </a:r>
          </a:p>
        </p:txBody>
      </p:sp>
      <p:sp>
        <p:nvSpPr>
          <p:cNvPr id="22" name="TextBox 21"/>
          <p:cNvSpPr txBox="1"/>
          <p:nvPr/>
        </p:nvSpPr>
        <p:spPr>
          <a:xfrm>
            <a:off x="-76200" y="6604084"/>
            <a:ext cx="2925801" cy="253916"/>
          </a:xfrm>
          <a:prstGeom prst="rect">
            <a:avLst/>
          </a:prstGeom>
          <a:noFill/>
        </p:spPr>
        <p:txBody>
          <a:bodyPr wrap="none" rtlCol="0">
            <a:spAutoFit/>
          </a:bodyPr>
          <a:lstStyle/>
          <a:p>
            <a:r>
              <a:rPr lang="en-US" sz="1050" dirty="0" smtClean="0"/>
              <a:t>*Requires Exchange Server 2010 Service Pack 1</a:t>
            </a:r>
          </a:p>
        </p:txBody>
      </p:sp>
    </p:spTree>
    <p:extLst>
      <p:ext uri="{BB962C8B-B14F-4D97-AF65-F5344CB8AC3E}">
        <p14:creationId xmlns:p14="http://schemas.microsoft.com/office/powerpoint/2010/main" val="264034082"/>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kzaw-pro-18\Mydocs3\ianhamer\My Documents\_Archiving_\Ex2010 Launch\Content Refresh\Screen Shots - SP1\Outlook 2010\OL2010 Viewing Email in Personal Archiv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 y="1411644"/>
            <a:ext cx="6400800" cy="4511326"/>
          </a:xfrm>
          <a:prstGeom prst="rect">
            <a:avLst/>
          </a:prstGeom>
          <a:ln>
            <a:solidFill>
              <a:srgbClr val="FFFFFF">
                <a:lumMod val="75000"/>
              </a:srgb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5" name="Picture 3" descr="\\Tkzaw-pro-18\Mydocs3\ianhamer\My Documents\_Archiving_\Ex2010 Launch\Content Refresh\Screen Shots - SP1\Outlook Web App\OWA Viewing Email in Personal Archive Alt.png"/>
          <p:cNvPicPr>
            <a:picLocks noChangeAspect="1" noChangeArrowheads="1"/>
          </p:cNvPicPr>
          <p:nvPr/>
        </p:nvPicPr>
        <p:blipFill rotWithShape="1">
          <a:blip r:embed="rId4">
            <a:extLst>
              <a:ext uri="{28A0092B-C50C-407E-A947-70E740481C1C}">
                <a14:useLocalDpi xmlns:a14="http://schemas.microsoft.com/office/drawing/2010/main" val="0"/>
              </a:ext>
            </a:extLst>
          </a:blip>
          <a:srcRect l="596" t="11436" r="933" b="16810"/>
          <a:stretch/>
        </p:blipFill>
        <p:spPr bwMode="auto">
          <a:xfrm>
            <a:off x="2324100" y="3352800"/>
            <a:ext cx="6303065" cy="3253840"/>
          </a:xfrm>
          <a:prstGeom prst="rect">
            <a:avLst/>
          </a:prstGeom>
          <a:ln>
            <a:solidFill>
              <a:srgbClr val="FFFFFF">
                <a:lumMod val="75000"/>
              </a:srgb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A Seamless User Experience</a:t>
            </a:r>
            <a:endParaRPr lang="en-US" dirty="0"/>
          </a:p>
        </p:txBody>
      </p:sp>
      <p:sp>
        <p:nvSpPr>
          <p:cNvPr id="6" name="TextBox 9"/>
          <p:cNvSpPr txBox="1"/>
          <p:nvPr/>
        </p:nvSpPr>
        <p:spPr>
          <a:xfrm>
            <a:off x="152400" y="5370731"/>
            <a:ext cx="2667000" cy="646331"/>
          </a:xfrm>
          <a:prstGeom prst="rect">
            <a:avLst/>
          </a:prstGeom>
          <a:solidFill>
            <a:srgbClr val="FFFFFF">
              <a:lumMod val="95000"/>
              <a:alpha val="65000"/>
            </a:srgbClr>
          </a:solidFill>
          <a:effectLst>
            <a:outerShdw blurRad="50800" dist="38100" dir="2700000" algn="tl" rotWithShape="0">
              <a:prstClr val="black">
                <a:alpha val="40000"/>
              </a:prstClr>
            </a:outerShdw>
          </a:effectLst>
        </p:spPr>
        <p:txBody>
          <a:bodyPr wrap="squar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r>
              <a:rPr lang="en-US" dirty="0" smtClean="0"/>
              <a:t>Primary mailbox folder hierarchy maintained</a:t>
            </a:r>
            <a:endParaRPr lang="en-US" dirty="0"/>
          </a:p>
        </p:txBody>
      </p:sp>
      <p:cxnSp>
        <p:nvCxnSpPr>
          <p:cNvPr id="7" name="Straight Arrow Connector 6"/>
          <p:cNvCxnSpPr/>
          <p:nvPr/>
        </p:nvCxnSpPr>
        <p:spPr>
          <a:xfrm rot="10800000">
            <a:off x="1104900" y="6019800"/>
            <a:ext cx="1333500" cy="344269"/>
          </a:xfrm>
          <a:prstGeom prst="straightConnector1">
            <a:avLst/>
          </a:prstGeom>
          <a:ln cap="flat" cmpd="sng">
            <a:solidFill>
              <a:schemeClr val="accent1"/>
            </a:solidFill>
            <a:headEnd type="triangle" w="med" len="med"/>
            <a:tailEnd type="none" w="med" len="med"/>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1066804" y="5087035"/>
            <a:ext cx="95248" cy="246965"/>
          </a:xfrm>
          <a:prstGeom prst="straightConnector1">
            <a:avLst/>
          </a:prstGeom>
          <a:ln cap="flat" cmpd="sng">
            <a:solidFill>
              <a:schemeClr val="accent1"/>
            </a:solidFill>
            <a:headEnd type="triangle" w="med" len="med"/>
            <a:tailEnd type="none" w="med" len="med"/>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3352800" y="2932331"/>
            <a:ext cx="1866900" cy="268069"/>
          </a:xfrm>
          <a:prstGeom prst="straightConnector1">
            <a:avLst/>
          </a:prstGeom>
          <a:ln cap="flat" cmpd="sng">
            <a:solidFill>
              <a:schemeClr val="accent1"/>
            </a:solidFill>
            <a:headEnd type="triangle" w="med" len="med"/>
            <a:tailEnd type="none" w="med" len="med"/>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181600" y="2551331"/>
            <a:ext cx="2819400" cy="646331"/>
          </a:xfrm>
          <a:prstGeom prst="rect">
            <a:avLst/>
          </a:prstGeom>
          <a:solidFill>
            <a:srgbClr val="FFFFFF">
              <a:lumMod val="95000"/>
              <a:alpha val="65000"/>
            </a:srgbClr>
          </a:solidFill>
          <a:effectLst>
            <a:outerShdw blurRad="50800" dist="38100" dir="2700000" algn="tl" rotWithShape="0">
              <a:prstClr val="black">
                <a:alpha val="40000"/>
              </a:prstClr>
            </a:outerShdw>
          </a:effectLst>
        </p:spPr>
        <p:txBody>
          <a:bodyPr wrap="squar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r>
              <a:rPr lang="en-US" dirty="0" smtClean="0"/>
              <a:t>Conversation view scoped to archived email</a:t>
            </a:r>
            <a:endParaRPr lang="en-US" dirty="0"/>
          </a:p>
        </p:txBody>
      </p:sp>
      <p:cxnSp>
        <p:nvCxnSpPr>
          <p:cNvPr id="11" name="Straight Arrow Connector 10"/>
          <p:cNvCxnSpPr/>
          <p:nvPr/>
        </p:nvCxnSpPr>
        <p:spPr>
          <a:xfrm rot="5400000" flipH="1" flipV="1">
            <a:off x="5638117" y="4077385"/>
            <a:ext cx="1944468" cy="190499"/>
          </a:xfrm>
          <a:prstGeom prst="straightConnector1">
            <a:avLst/>
          </a:prstGeom>
          <a:ln cap="flat" cmpd="sng">
            <a:solidFill>
              <a:schemeClr val="accent1"/>
            </a:solidFill>
            <a:headEnd type="triangle" w="med" len="med"/>
            <a:tailEnd type="none" w="med" len="med"/>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rot="10800000">
            <a:off x="4305300" y="1600200"/>
            <a:ext cx="1219200" cy="152400"/>
          </a:xfrm>
          <a:prstGeom prst="straightConnector1">
            <a:avLst/>
          </a:prstGeom>
          <a:ln cap="flat" cmpd="sng">
            <a:solidFill>
              <a:schemeClr val="accent1"/>
            </a:solidFill>
            <a:headEnd type="triangle" w="med" len="med"/>
            <a:tailEnd type="none" w="med" len="med"/>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2171700" y="1600200"/>
            <a:ext cx="2133600" cy="228600"/>
          </a:xfrm>
          <a:prstGeom prst="straightConnector1">
            <a:avLst/>
          </a:prstGeom>
          <a:ln cap="flat" cmpd="sng">
            <a:solidFill>
              <a:schemeClr val="accent1"/>
            </a:solidFill>
            <a:headEnd type="triangle" w="med" len="med"/>
            <a:tailEnd type="none" w="med" len="med"/>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rot="10800000">
            <a:off x="4305300" y="1600200"/>
            <a:ext cx="304800" cy="152400"/>
          </a:xfrm>
          <a:prstGeom prst="straightConnector1">
            <a:avLst/>
          </a:prstGeom>
          <a:ln cap="flat" cmpd="sng">
            <a:solidFill>
              <a:schemeClr val="accent1"/>
            </a:solidFill>
            <a:headEnd type="triangle" w="med" len="med"/>
            <a:tailEnd type="none" w="med" len="med"/>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5" name="TextBox 9"/>
          <p:cNvSpPr txBox="1"/>
          <p:nvPr/>
        </p:nvSpPr>
        <p:spPr>
          <a:xfrm>
            <a:off x="4123592" y="908346"/>
            <a:ext cx="3763108" cy="646331"/>
          </a:xfrm>
          <a:prstGeom prst="rect">
            <a:avLst/>
          </a:prstGeom>
          <a:solidFill>
            <a:srgbClr val="FFFFFF">
              <a:lumMod val="95000"/>
              <a:alpha val="65000"/>
            </a:srgbClr>
          </a:solidFill>
          <a:effectLst>
            <a:outerShdw blurRad="50800" dist="38100" dir="2700000" algn="tl" rotWithShape="0">
              <a:prstClr val="black">
                <a:alpha val="40000"/>
              </a:prstClr>
            </a:outerShdw>
          </a:effectLst>
        </p:spPr>
        <p:txBody>
          <a:bodyPr wrap="squar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r>
              <a:rPr lang="en-US" dirty="0" smtClean="0"/>
              <a:t>Read, reply, and navigate archived email same as live email</a:t>
            </a:r>
            <a:endParaRPr lang="en-US" dirty="0"/>
          </a:p>
        </p:txBody>
      </p:sp>
    </p:spTree>
    <p:extLst>
      <p:ext uri="{BB962C8B-B14F-4D97-AF65-F5344CB8AC3E}">
        <p14:creationId xmlns:p14="http://schemas.microsoft.com/office/powerpoint/2010/main" val="3953776379"/>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Tkzaw-pro-18\Mydocs3\ianhamer\My Documents\_Archiving_\Ex2010 Launch\Content Refresh\Screen Shots - SP1\Outlook 2010\OL2010 User Search in Personal Archiv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10499"/>
            <a:ext cx="6400800" cy="4519376"/>
          </a:xfrm>
          <a:prstGeom prst="rect">
            <a:avLst/>
          </a:prstGeom>
          <a:ln>
            <a:solidFill>
              <a:srgbClr val="FFFFFF">
                <a:lumMod val="75000"/>
              </a:srgb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098" name="Picture 2" descr="\\Tkzaw-pro-18\Mydocs3\ianhamer\My Documents\_Archiving_\Ex2010 Launch\Content Refresh\Screen Shots - SP1\Outlook Web App\OWA User Search in Personal Archive.png"/>
          <p:cNvPicPr>
            <a:picLocks noChangeAspect="1" noChangeArrowheads="1"/>
          </p:cNvPicPr>
          <p:nvPr/>
        </p:nvPicPr>
        <p:blipFill rotWithShape="1">
          <a:blip r:embed="rId4">
            <a:extLst>
              <a:ext uri="{28A0092B-C50C-407E-A947-70E740481C1C}">
                <a14:useLocalDpi xmlns:a14="http://schemas.microsoft.com/office/drawing/2010/main" val="0"/>
              </a:ext>
            </a:extLst>
          </a:blip>
          <a:srcRect l="700" t="11836" r="749" b="18351"/>
          <a:stretch/>
        </p:blipFill>
        <p:spPr bwMode="auto">
          <a:xfrm>
            <a:off x="2362200" y="3352800"/>
            <a:ext cx="6400800" cy="3211586"/>
          </a:xfrm>
          <a:prstGeom prst="rect">
            <a:avLst/>
          </a:prstGeom>
          <a:ln>
            <a:solidFill>
              <a:srgbClr val="FFFFFF">
                <a:lumMod val="75000"/>
              </a:srgb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One User Search Experience</a:t>
            </a:r>
            <a:endParaRPr lang="en-US" dirty="0"/>
          </a:p>
        </p:txBody>
      </p:sp>
      <p:cxnSp>
        <p:nvCxnSpPr>
          <p:cNvPr id="6" name="Straight Arrow Connector 5"/>
          <p:cNvCxnSpPr/>
          <p:nvPr/>
        </p:nvCxnSpPr>
        <p:spPr>
          <a:xfrm>
            <a:off x="2819400" y="2397125"/>
            <a:ext cx="2133600" cy="440641"/>
          </a:xfrm>
          <a:prstGeom prst="straightConnector1">
            <a:avLst/>
          </a:prstGeom>
          <a:ln cap="flat" cmpd="sng">
            <a:solidFill>
              <a:schemeClr val="accent1"/>
            </a:solidFill>
            <a:headEnd type="triangle" w="med" len="med"/>
            <a:tailEnd type="none" w="med" len="med"/>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7" name="TextBox 9"/>
          <p:cNvSpPr txBox="1"/>
          <p:nvPr/>
        </p:nvSpPr>
        <p:spPr>
          <a:xfrm>
            <a:off x="4876800" y="2514600"/>
            <a:ext cx="3581400" cy="646331"/>
          </a:xfrm>
          <a:prstGeom prst="rect">
            <a:avLst/>
          </a:prstGeom>
          <a:solidFill>
            <a:srgbClr val="FFFFFF">
              <a:lumMod val="95000"/>
              <a:alpha val="75000"/>
            </a:srgbClr>
          </a:solidFill>
          <a:effectLst>
            <a:outerShdw blurRad="50800" dist="38100" dir="2700000" algn="tl" rotWithShape="0">
              <a:prstClr val="black">
                <a:alpha val="40000"/>
              </a:prstClr>
            </a:outerShdw>
          </a:effectLst>
        </p:spPr>
        <p:txBody>
          <a:bodyPr wrap="squar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r>
              <a:rPr lang="en-US" dirty="0" smtClean="0"/>
              <a:t>Same search steps with option to search across archived email</a:t>
            </a:r>
            <a:endParaRPr lang="en-US" dirty="0"/>
          </a:p>
        </p:txBody>
      </p:sp>
      <p:cxnSp>
        <p:nvCxnSpPr>
          <p:cNvPr id="8" name="Straight Arrow Connector 7"/>
          <p:cNvCxnSpPr/>
          <p:nvPr/>
        </p:nvCxnSpPr>
        <p:spPr>
          <a:xfrm flipV="1">
            <a:off x="5067301" y="3200400"/>
            <a:ext cx="114299" cy="1295400"/>
          </a:xfrm>
          <a:prstGeom prst="straightConnector1">
            <a:avLst/>
          </a:prstGeom>
          <a:ln cap="flat" cmpd="sng">
            <a:solidFill>
              <a:schemeClr val="accent1"/>
            </a:solidFill>
            <a:headEnd type="triangle" w="med" len="med"/>
            <a:tailEnd type="none" w="med" len="med"/>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3306921"/>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kzaw-pro-18\Mydocs3\ianhamer\My Documents\_Archiving_\Ex2010 Launch\Content Refresh\Screen Shots\Exchange Management Console\EMC Enabling Archive (Hi-Res).bmp"/>
          <p:cNvPicPr>
            <a:picLocks noChangeAspect="1" noChangeArrowheads="1"/>
          </p:cNvPicPr>
          <p:nvPr/>
        </p:nvPicPr>
        <p:blipFill>
          <a:blip r:embed="rId3" cstate="screen"/>
          <a:srcRect/>
          <a:stretch>
            <a:fillRect/>
          </a:stretch>
        </p:blipFill>
        <p:spPr bwMode="auto">
          <a:xfrm>
            <a:off x="381000" y="2259013"/>
            <a:ext cx="5080826" cy="3608387"/>
          </a:xfrm>
          <a:prstGeom prst="rect">
            <a:avLst/>
          </a:prstGeom>
          <a:ln>
            <a:solidFill>
              <a:srgbClr val="FFFFFF">
                <a:lumMod val="75000"/>
              </a:srgbClr>
            </a:solidFill>
          </a:ln>
          <a:effectLst>
            <a:outerShdw blurRad="292100" dist="139700" dir="2700000" algn="tl" rotWithShape="0">
              <a:srgbClr val="333333">
                <a:alpha val="65000"/>
              </a:srgbClr>
            </a:outerShdw>
          </a:effectLst>
        </p:spPr>
      </p:pic>
      <p:pic>
        <p:nvPicPr>
          <p:cNvPr id="15" name="Picture 4" descr="\\Tkzaw-pro-18\Mydocs3\ianhamer\My Documents\_Archiving_\Ex2010 Launch\Content Refresh\Screen Shots\Exchange Management Console\EMC Setting Archive Quota (Hi-Res).bmp"/>
          <p:cNvPicPr>
            <a:picLocks noChangeAspect="1" noChangeArrowheads="1"/>
          </p:cNvPicPr>
          <p:nvPr/>
        </p:nvPicPr>
        <p:blipFill>
          <a:blip r:embed="rId4" cstate="screen"/>
          <a:srcRect l="304" t="503" r="32556"/>
          <a:stretch>
            <a:fillRect/>
          </a:stretch>
        </p:blipFill>
        <p:spPr bwMode="auto">
          <a:xfrm>
            <a:off x="4598892" y="1995541"/>
            <a:ext cx="2967318" cy="3567953"/>
          </a:xfrm>
          <a:prstGeom prst="rect">
            <a:avLst/>
          </a:prstGeom>
          <a:ln>
            <a:solidFill>
              <a:srgbClr val="FFFFFF">
                <a:lumMod val="75000"/>
              </a:srgbClr>
            </a:solidFill>
          </a:ln>
          <a:effectLst>
            <a:outerShdw blurRad="292100" dist="139700" dir="2700000" algn="tl" rotWithShape="0">
              <a:srgbClr val="333333">
                <a:alpha val="65000"/>
              </a:srgbClr>
            </a:outerShdw>
          </a:effectLst>
        </p:spPr>
      </p:pic>
      <p:pic>
        <p:nvPicPr>
          <p:cNvPr id="2052" name="Picture 4" descr="\\Tkzaw-pro-18\Mydocs3\ianhamer\My Documents\_Archiving_\Ex2010 Launch\Content Refresh\Screen Shots\Exchange Management Console\EMC Setting Archive Quota (Hi-Res).bmp"/>
          <p:cNvPicPr>
            <a:picLocks noChangeAspect="1" noChangeArrowheads="1"/>
          </p:cNvPicPr>
          <p:nvPr/>
        </p:nvPicPr>
        <p:blipFill>
          <a:blip r:embed="rId4" cstate="screen"/>
          <a:srcRect l="35355" t="31877" b="40524"/>
          <a:stretch>
            <a:fillRect/>
          </a:stretch>
        </p:blipFill>
        <p:spPr bwMode="auto">
          <a:xfrm>
            <a:off x="6134548" y="3119718"/>
            <a:ext cx="2857052" cy="989703"/>
          </a:xfrm>
          <a:prstGeom prst="rect">
            <a:avLst/>
          </a:prstGeom>
          <a:ln>
            <a:solidFill>
              <a:srgbClr val="FFFFFF">
                <a:lumMod val="75000"/>
              </a:srgbClr>
            </a:solidFill>
          </a:ln>
          <a:effectLst>
            <a:outerShdw blurRad="292100" dist="139700" dir="2700000" algn="tl" rotWithShape="0">
              <a:srgbClr val="333333">
                <a:alpha val="65000"/>
              </a:srgbClr>
            </a:outerShdw>
          </a:effectLst>
        </p:spPr>
      </p:pic>
      <p:pic>
        <p:nvPicPr>
          <p:cNvPr id="5122" name="Picture 2" descr="\\Tkzaw-pro-18\Mydocs3\ianhamer\My Documents\_Archiving_\Ex2010 Launch\Content Refresh\Screen Shots - SP1\Exchange Management Console\EMC New Mailbox with Archive.png"/>
          <p:cNvPicPr>
            <a:picLocks noChangeAspect="1" noChangeArrowheads="1"/>
          </p:cNvPicPr>
          <p:nvPr/>
        </p:nvPicPr>
        <p:blipFill rotWithShape="1">
          <a:blip r:embed="rId5">
            <a:extLst>
              <a:ext uri="{28A0092B-C50C-407E-A947-70E740481C1C}">
                <a14:useLocalDpi xmlns:a14="http://schemas.microsoft.com/office/drawing/2010/main" val="0"/>
              </a:ext>
            </a:extLst>
          </a:blip>
          <a:srcRect l="18159" t="13336" r="19713" b="10017"/>
          <a:stretch/>
        </p:blipFill>
        <p:spPr bwMode="auto">
          <a:xfrm>
            <a:off x="3818792" y="3789499"/>
            <a:ext cx="3356795" cy="2926080"/>
          </a:xfrm>
          <a:prstGeom prst="rect">
            <a:avLst/>
          </a:prstGeom>
          <a:ln>
            <a:solidFill>
              <a:srgbClr val="FFFFFF">
                <a:lumMod val="75000"/>
              </a:srgb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1000" y="230188"/>
            <a:ext cx="8382000" cy="664797"/>
          </a:xfrm>
        </p:spPr>
        <p:txBody>
          <a:bodyPr/>
          <a:lstStyle/>
          <a:p>
            <a:r>
              <a:rPr lang="en-US" dirty="0" smtClean="0"/>
              <a:t>Streamlined Administration</a:t>
            </a:r>
            <a:endParaRPr lang="en-US" dirty="0"/>
          </a:p>
        </p:txBody>
      </p:sp>
      <p:sp>
        <p:nvSpPr>
          <p:cNvPr id="6" name="Rectangle 5"/>
          <p:cNvSpPr/>
          <p:nvPr/>
        </p:nvSpPr>
        <p:spPr>
          <a:xfrm>
            <a:off x="266700" y="919270"/>
            <a:ext cx="8610600" cy="867930"/>
          </a:xfrm>
          <a:prstGeom prst="rect">
            <a:avLst/>
          </a:prstGeom>
        </p:spPr>
        <p:txBody>
          <a:bodyPr wrap="square">
            <a:spAutoFit/>
          </a:bodyPr>
          <a:lstStyle/>
          <a:p>
            <a:pPr algn="ctr">
              <a:lnSpc>
                <a:spcPct val="90000"/>
              </a:lnSpc>
              <a:spcBef>
                <a:spcPct val="20000"/>
              </a:spcBef>
              <a:defRPr/>
            </a:pPr>
            <a:r>
              <a:rPr lang="en-US" sz="2800" b="1" dirty="0" smtClean="0">
                <a:gradFill>
                  <a:gsLst>
                    <a:gs pos="0">
                      <a:schemeClr val="tx1">
                        <a:lumMod val="95000"/>
                        <a:lumOff val="5000"/>
                      </a:schemeClr>
                    </a:gs>
                    <a:gs pos="100000">
                      <a:schemeClr val="tx1">
                        <a:lumMod val="65000"/>
                        <a:lumOff val="35000"/>
                      </a:schemeClr>
                    </a:gs>
                  </a:gsLst>
                  <a:lin ang="5400000" scaled="0"/>
                </a:gradFill>
                <a:latin typeface="Segoe"/>
                <a:cs typeface="Segoe UI" pitchFamily="34" charset="0"/>
              </a:rPr>
              <a:t>Use your existing Exchange admin skills and tools to  manage and deploy the personal archive</a:t>
            </a:r>
            <a:endParaRPr lang="en-US" sz="2800" b="1" dirty="0">
              <a:gradFill>
                <a:gsLst>
                  <a:gs pos="0">
                    <a:schemeClr val="tx1">
                      <a:lumMod val="95000"/>
                      <a:lumOff val="5000"/>
                    </a:schemeClr>
                  </a:gs>
                  <a:gs pos="100000">
                    <a:schemeClr val="tx1">
                      <a:lumMod val="65000"/>
                      <a:lumOff val="35000"/>
                    </a:schemeClr>
                  </a:gs>
                </a:gsLst>
                <a:lin ang="5400000" scaled="0"/>
              </a:gradFill>
              <a:latin typeface="Segoe"/>
              <a:cs typeface="Segoe UI" pitchFamily="34" charset="0"/>
            </a:endParaRPr>
          </a:p>
        </p:txBody>
      </p:sp>
      <p:cxnSp>
        <p:nvCxnSpPr>
          <p:cNvPr id="8" name="Straight Arrow Connector 7"/>
          <p:cNvCxnSpPr/>
          <p:nvPr/>
        </p:nvCxnSpPr>
        <p:spPr>
          <a:xfrm>
            <a:off x="5334000" y="4944208"/>
            <a:ext cx="609600" cy="533400"/>
          </a:xfrm>
          <a:prstGeom prst="straightConnector1">
            <a:avLst/>
          </a:prstGeom>
          <a:ln cap="flat" cmpd="sng">
            <a:solidFill>
              <a:schemeClr val="accent1"/>
            </a:solidFill>
            <a:headEnd type="triangle" w="med" len="med"/>
            <a:tailEnd type="none" w="med" len="med"/>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410200" y="5449669"/>
            <a:ext cx="2590800" cy="646331"/>
          </a:xfrm>
          <a:prstGeom prst="rect">
            <a:avLst/>
          </a:prstGeom>
          <a:solidFill>
            <a:srgbClr val="FFFFFF">
              <a:lumMod val="95000"/>
              <a:alpha val="65000"/>
            </a:srgbClr>
          </a:solidFill>
          <a:effectLst>
            <a:outerShdw blurRad="50800" dist="38100" dir="2700000" algn="tl" rotWithShape="0">
              <a:prstClr val="black">
                <a:alpha val="40000"/>
              </a:prstClr>
            </a:outerShdw>
          </a:effectLst>
        </p:spPr>
        <p:txBody>
          <a:bodyPr wrap="squar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r>
              <a:rPr lang="en-US" dirty="0" smtClean="0"/>
              <a:t>Add an archive when creating a new mailbox</a:t>
            </a:r>
            <a:endParaRPr lang="en-US" dirty="0"/>
          </a:p>
        </p:txBody>
      </p:sp>
      <p:cxnSp>
        <p:nvCxnSpPr>
          <p:cNvPr id="13" name="Straight Arrow Connector 12"/>
          <p:cNvCxnSpPr/>
          <p:nvPr/>
        </p:nvCxnSpPr>
        <p:spPr>
          <a:xfrm rot="10800000" flipV="1">
            <a:off x="1981200" y="4114800"/>
            <a:ext cx="838200" cy="609600"/>
          </a:xfrm>
          <a:prstGeom prst="straightConnector1">
            <a:avLst/>
          </a:prstGeom>
          <a:ln cap="flat" cmpd="sng">
            <a:solidFill>
              <a:schemeClr val="accent1"/>
            </a:solidFill>
            <a:headEnd type="triangle" w="med" len="med"/>
            <a:tailEnd type="none" w="med" len="med"/>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52400" y="4736882"/>
            <a:ext cx="2438400" cy="646331"/>
          </a:xfrm>
          <a:prstGeom prst="rect">
            <a:avLst/>
          </a:prstGeom>
          <a:solidFill>
            <a:srgbClr val="FFFFFF">
              <a:lumMod val="95000"/>
              <a:alpha val="65000"/>
            </a:srgbClr>
          </a:solidFill>
          <a:effectLst>
            <a:outerShdw blurRad="50800" dist="38100" dir="2700000" algn="tl" rotWithShape="0">
              <a:prstClr val="black">
                <a:alpha val="40000"/>
              </a:prstClr>
            </a:outerShdw>
          </a:effectLst>
        </p:spPr>
        <p:txBody>
          <a:bodyPr wrap="squar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r"/>
            <a:r>
              <a:rPr lang="en-US" dirty="0" smtClean="0"/>
              <a:t>Enable the archive on an existing mailbox</a:t>
            </a:r>
            <a:endParaRPr lang="en-US" dirty="0"/>
          </a:p>
        </p:txBody>
      </p:sp>
      <p:cxnSp>
        <p:nvCxnSpPr>
          <p:cNvPr id="17" name="Straight Arrow Connector 16"/>
          <p:cNvCxnSpPr/>
          <p:nvPr/>
        </p:nvCxnSpPr>
        <p:spPr>
          <a:xfrm rot="5400000" flipH="1" flipV="1">
            <a:off x="6553200" y="2590800"/>
            <a:ext cx="990600" cy="685800"/>
          </a:xfrm>
          <a:prstGeom prst="straightConnector1">
            <a:avLst/>
          </a:prstGeom>
          <a:ln cap="flat" cmpd="sng">
            <a:solidFill>
              <a:schemeClr val="accent1"/>
            </a:solidFill>
            <a:headEnd type="triangle" w="med" len="med"/>
            <a:tailEnd type="none" w="med" len="med"/>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6553200" y="1792069"/>
            <a:ext cx="2362200" cy="646331"/>
          </a:xfrm>
          <a:prstGeom prst="rect">
            <a:avLst/>
          </a:prstGeom>
          <a:solidFill>
            <a:srgbClr val="FFFFFF">
              <a:lumMod val="95000"/>
              <a:alpha val="65000"/>
            </a:srgbClr>
          </a:solidFill>
          <a:effectLst>
            <a:outerShdw blurRad="50800" dist="38100" dir="2700000" algn="tl" rotWithShape="0">
              <a:prstClr val="black">
                <a:alpha val="40000"/>
              </a:prstClr>
            </a:outerShdw>
          </a:effectLst>
        </p:spPr>
        <p:txBody>
          <a:bodyPr wrap="squar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r>
              <a:rPr lang="en-US" dirty="0" smtClean="0"/>
              <a:t>Set separate quota for archive mailbox</a:t>
            </a:r>
            <a:endParaRPr lang="en-US" dirty="0"/>
          </a:p>
        </p:txBody>
      </p:sp>
    </p:spTree>
    <p:extLst>
      <p:ext uri="{BB962C8B-B14F-4D97-AF65-F5344CB8AC3E}">
        <p14:creationId xmlns:p14="http://schemas.microsoft.com/office/powerpoint/2010/main" val="4136981039"/>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t>
            </a:r>
            <a:r>
              <a:rPr lang="en-US" dirty="0" smtClean="0"/>
              <a:t>mail Archiving</a:t>
            </a:r>
            <a:endParaRPr lang="en-US" dirty="0"/>
          </a:p>
        </p:txBody>
      </p:sp>
      <p:sp>
        <p:nvSpPr>
          <p:cNvPr id="14" name="Rectangle 13"/>
          <p:cNvSpPr/>
          <p:nvPr/>
        </p:nvSpPr>
        <p:spPr>
          <a:xfrm>
            <a:off x="503814" y="1069210"/>
            <a:ext cx="8116614" cy="867930"/>
          </a:xfrm>
          <a:prstGeom prst="rect">
            <a:avLst/>
          </a:prstGeom>
        </p:spPr>
        <p:txBody>
          <a:bodyPr wrap="square">
            <a:spAutoFit/>
          </a:bodyPr>
          <a:lstStyle/>
          <a:p>
            <a:pPr algn="ctr">
              <a:lnSpc>
                <a:spcPct val="90000"/>
              </a:lnSpc>
              <a:spcBef>
                <a:spcPct val="20000"/>
              </a:spcBef>
              <a:defRPr/>
            </a:pPr>
            <a:r>
              <a:rPr lang="en-US" sz="2800" b="1" dirty="0" smtClean="0">
                <a:gradFill>
                  <a:gsLst>
                    <a:gs pos="0">
                      <a:schemeClr val="tx1">
                        <a:lumMod val="95000"/>
                        <a:lumOff val="5000"/>
                      </a:schemeClr>
                    </a:gs>
                    <a:gs pos="100000">
                      <a:schemeClr val="tx1">
                        <a:lumMod val="65000"/>
                        <a:lumOff val="35000"/>
                      </a:schemeClr>
                    </a:gs>
                  </a:gsLst>
                  <a:lin ang="5400000" scaled="0"/>
                </a:gradFill>
                <a:latin typeface="Segoe"/>
                <a:cs typeface="Segoe UI" pitchFamily="34" charset="0"/>
              </a:rPr>
              <a:t>Set granular per item retention policies and capture all edits and deletions with legal hold</a:t>
            </a:r>
          </a:p>
        </p:txBody>
      </p:sp>
      <p:pic>
        <p:nvPicPr>
          <p:cNvPr id="15" name="Picture 5" descr="\\Tkzaw-pro-18\Mydocs3\ianhamer\My Documents\_Archiving_\Ex2010 Launch\Content Refresh\Screen Shots\Outlook 2010\OL2010 Archive Policy (Hi-Res).bmp"/>
          <p:cNvPicPr>
            <a:picLocks noChangeAspect="1" noChangeArrowheads="1"/>
          </p:cNvPicPr>
          <p:nvPr/>
        </p:nvPicPr>
        <p:blipFill>
          <a:blip r:embed="rId3" cstate="screen"/>
          <a:srcRect/>
          <a:stretch>
            <a:fillRect/>
          </a:stretch>
        </p:blipFill>
        <p:spPr bwMode="auto">
          <a:xfrm>
            <a:off x="279162" y="2522339"/>
            <a:ext cx="8569419" cy="3842829"/>
          </a:xfrm>
          <a:prstGeom prst="rect">
            <a:avLst/>
          </a:prstGeom>
          <a:ln>
            <a:solidFill>
              <a:srgbClr val="FFFFFF">
                <a:lumMod val="75000"/>
              </a:srgbClr>
            </a:solidFill>
          </a:ln>
          <a:effectLst>
            <a:outerShdw blurRad="292100" dist="139700" dir="2700000" algn="tl" rotWithShape="0">
              <a:srgbClr val="333333">
                <a:alpha val="65000"/>
              </a:srgbClr>
            </a:outerShdw>
          </a:effectLst>
        </p:spPr>
      </p:pic>
      <p:pic>
        <p:nvPicPr>
          <p:cNvPr id="16" name="Picture 2" descr="\\Tkzaw-pro-18\Mydocs3\ianhamer\My Documents\_Archiving_\Ex2010 Launch\Content Refresh\Screen Shots\Outlook 2010\OL2010 Inbox Folder Retention Policy (Hi-Res).bmp"/>
          <p:cNvPicPr>
            <a:picLocks noChangeAspect="1" noChangeArrowheads="1"/>
          </p:cNvPicPr>
          <p:nvPr/>
        </p:nvPicPr>
        <p:blipFill>
          <a:blip r:embed="rId4" cstate="screen"/>
          <a:srcRect/>
          <a:stretch>
            <a:fillRect/>
          </a:stretch>
        </p:blipFill>
        <p:spPr bwMode="auto">
          <a:xfrm>
            <a:off x="679561" y="2097968"/>
            <a:ext cx="3435239" cy="4607632"/>
          </a:xfrm>
          <a:prstGeom prst="rect">
            <a:avLst/>
          </a:prstGeom>
          <a:ln>
            <a:solidFill>
              <a:srgbClr val="FFFFFF">
                <a:lumMod val="75000"/>
              </a:srgbClr>
            </a:solidFill>
          </a:ln>
          <a:effectLst>
            <a:outerShdw blurRad="292100" dist="139700" dir="2700000" algn="tl" rotWithShape="0">
              <a:srgbClr val="333333">
                <a:alpha val="65000"/>
              </a:srgbClr>
            </a:outerShdw>
          </a:effectLst>
        </p:spPr>
      </p:pic>
      <p:cxnSp>
        <p:nvCxnSpPr>
          <p:cNvPr id="17" name="Straight Arrow Connector 16"/>
          <p:cNvCxnSpPr/>
          <p:nvPr/>
        </p:nvCxnSpPr>
        <p:spPr>
          <a:xfrm rot="10800000">
            <a:off x="5486400" y="2859970"/>
            <a:ext cx="685800" cy="304799"/>
          </a:xfrm>
          <a:prstGeom prst="straightConnector1">
            <a:avLst/>
          </a:prstGeom>
          <a:ln cap="flat" cmpd="sng">
            <a:solidFill>
              <a:schemeClr val="accent1"/>
            </a:solidFill>
            <a:headEnd type="triangle" w="med" len="med"/>
            <a:tailEnd type="none" w="med" len="med"/>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8" name="TextBox 4"/>
          <p:cNvSpPr txBox="1"/>
          <p:nvPr/>
        </p:nvSpPr>
        <p:spPr>
          <a:xfrm>
            <a:off x="4343400" y="2174168"/>
            <a:ext cx="3429000" cy="646331"/>
          </a:xfrm>
          <a:prstGeom prst="rect">
            <a:avLst/>
          </a:prstGeom>
          <a:solidFill>
            <a:srgbClr val="FFFFFF">
              <a:lumMod val="95000"/>
              <a:alpha val="65000"/>
            </a:srgbClr>
          </a:solidFill>
          <a:effectLst>
            <a:outerShdw blurRad="50800" dist="38100" dir="2700000" algn="tl" rotWithShape="0">
              <a:prstClr val="black">
                <a:alpha val="40000"/>
              </a:prstClr>
            </a:outerShdw>
          </a:effectLst>
        </p:spPr>
        <p:txBody>
          <a:bodyPr wrap="squar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r>
              <a:rPr lang="en-US" dirty="0" smtClean="0"/>
              <a:t>Apply Move and Delete Policies to Individual Messages</a:t>
            </a:r>
            <a:endParaRPr lang="en-US" dirty="0"/>
          </a:p>
        </p:txBody>
      </p:sp>
      <p:cxnSp>
        <p:nvCxnSpPr>
          <p:cNvPr id="19" name="Straight Arrow Connector 18"/>
          <p:cNvCxnSpPr/>
          <p:nvPr/>
        </p:nvCxnSpPr>
        <p:spPr>
          <a:xfrm rot="5400000">
            <a:off x="6705600" y="4841168"/>
            <a:ext cx="533400" cy="533400"/>
          </a:xfrm>
          <a:prstGeom prst="straightConnector1">
            <a:avLst/>
          </a:prstGeom>
          <a:ln cap="flat" cmpd="sng">
            <a:solidFill>
              <a:schemeClr val="accent1"/>
            </a:solidFill>
            <a:headEnd type="triangle" w="med" len="med"/>
            <a:tailEnd type="none" w="med" len="med"/>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20" name="TextBox 6"/>
          <p:cNvSpPr txBox="1"/>
          <p:nvPr/>
        </p:nvSpPr>
        <p:spPr>
          <a:xfrm>
            <a:off x="5385276" y="5450768"/>
            <a:ext cx="2133600" cy="646331"/>
          </a:xfrm>
          <a:prstGeom prst="rect">
            <a:avLst/>
          </a:prstGeom>
          <a:solidFill>
            <a:srgbClr val="FFFFFF">
              <a:lumMod val="95000"/>
              <a:alpha val="65000"/>
            </a:srgbClr>
          </a:solidFill>
          <a:effectLst>
            <a:outerShdw blurRad="50800" dist="38100" dir="2700000" algn="tl" rotWithShape="0">
              <a:prstClr val="black">
                <a:alpha val="40000"/>
              </a:prstClr>
            </a:outerShdw>
          </a:effectLst>
        </p:spPr>
        <p:txBody>
          <a:bodyPr wrap="squar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r>
              <a:rPr lang="en-US" dirty="0" smtClean="0"/>
              <a:t>Retention Policy and Expiry Details </a:t>
            </a:r>
            <a:endParaRPr lang="en-US" dirty="0"/>
          </a:p>
        </p:txBody>
      </p:sp>
      <p:sp>
        <p:nvSpPr>
          <p:cNvPr id="21" name="TextBox 9"/>
          <p:cNvSpPr txBox="1"/>
          <p:nvPr/>
        </p:nvSpPr>
        <p:spPr>
          <a:xfrm>
            <a:off x="381000" y="4138276"/>
            <a:ext cx="2514600" cy="646331"/>
          </a:xfrm>
          <a:prstGeom prst="rect">
            <a:avLst/>
          </a:prstGeom>
          <a:solidFill>
            <a:srgbClr val="FFFFFF">
              <a:lumMod val="95000"/>
              <a:alpha val="65000"/>
            </a:srgbClr>
          </a:solidFill>
          <a:effectLst>
            <a:outerShdw blurRad="50800" dist="38100" dir="2700000" algn="tl" rotWithShape="0">
              <a:prstClr val="black">
                <a:alpha val="40000"/>
              </a:prstClr>
            </a:outerShdw>
          </a:effectLst>
        </p:spPr>
        <p:txBody>
          <a:bodyPr wrap="squar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r>
              <a:rPr lang="en-US" dirty="0"/>
              <a:t>Policies </a:t>
            </a:r>
            <a:r>
              <a:rPr lang="en-US" dirty="0" smtClean="0"/>
              <a:t>Applied </a:t>
            </a:r>
            <a:r>
              <a:rPr lang="en-US" dirty="0"/>
              <a:t>to </a:t>
            </a:r>
            <a:r>
              <a:rPr lang="en-US" dirty="0" smtClean="0"/>
              <a:t>All </a:t>
            </a:r>
            <a:r>
              <a:rPr lang="en-US" dirty="0"/>
              <a:t>E</a:t>
            </a:r>
            <a:r>
              <a:rPr lang="en-US" dirty="0" smtClean="0"/>
              <a:t>mail Within </a:t>
            </a:r>
            <a:r>
              <a:rPr lang="en-US" dirty="0"/>
              <a:t>a </a:t>
            </a:r>
            <a:r>
              <a:rPr lang="en-US" dirty="0" smtClean="0"/>
              <a:t>Folder</a:t>
            </a:r>
            <a:endParaRPr lang="en-US" dirty="0"/>
          </a:p>
        </p:txBody>
      </p:sp>
      <p:cxnSp>
        <p:nvCxnSpPr>
          <p:cNvPr id="22" name="Straight Arrow Connector 21"/>
          <p:cNvCxnSpPr/>
          <p:nvPr/>
        </p:nvCxnSpPr>
        <p:spPr>
          <a:xfrm rot="5400000">
            <a:off x="1524000" y="3621968"/>
            <a:ext cx="457200" cy="457200"/>
          </a:xfrm>
          <a:prstGeom prst="straightConnector1">
            <a:avLst/>
          </a:prstGeom>
          <a:ln cap="flat" cmpd="sng">
            <a:solidFill>
              <a:schemeClr val="accent1"/>
            </a:solidFill>
            <a:headEnd type="triangle" w="med" len="med"/>
            <a:tailEnd type="none" w="med" len="med"/>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rot="10800000">
            <a:off x="1524000" y="4841168"/>
            <a:ext cx="457200" cy="304800"/>
          </a:xfrm>
          <a:prstGeom prst="straightConnector1">
            <a:avLst/>
          </a:prstGeom>
          <a:ln cap="flat" cmpd="sng">
            <a:solidFill>
              <a:schemeClr val="accent1"/>
            </a:solidFill>
            <a:headEnd type="triangle" w="med" len="med"/>
            <a:tailEnd type="none" w="med" len="med"/>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16200000" flipH="1">
            <a:off x="5638800" y="4841169"/>
            <a:ext cx="533400" cy="533400"/>
          </a:xfrm>
          <a:prstGeom prst="straightConnector1">
            <a:avLst/>
          </a:prstGeom>
          <a:ln cap="flat" cmpd="sng">
            <a:solidFill>
              <a:schemeClr val="accent1"/>
            </a:solidFill>
            <a:headEnd type="triangle" w="med" len="med"/>
            <a:tailEnd type="none" w="med" len="med"/>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t>
            </a:r>
            <a:r>
              <a:rPr lang="en-US" dirty="0" smtClean="0"/>
              <a:t>mail Archiving</a:t>
            </a:r>
            <a:endParaRPr lang="en-US" dirty="0"/>
          </a:p>
        </p:txBody>
      </p:sp>
      <p:pic>
        <p:nvPicPr>
          <p:cNvPr id="4" name="Picture 3" descr="C:\Users\ianhamer\Desktop\Meshing Around\Work\MMS05.bmp"/>
          <p:cNvPicPr>
            <a:picLocks noChangeAspect="1" noChangeArrowheads="1"/>
          </p:cNvPicPr>
          <p:nvPr/>
        </p:nvPicPr>
        <p:blipFill>
          <a:blip r:embed="rId3" cstate="screen"/>
          <a:srcRect t="560" b="7376"/>
          <a:stretch>
            <a:fillRect/>
          </a:stretch>
        </p:blipFill>
        <p:spPr bwMode="auto">
          <a:xfrm>
            <a:off x="400620" y="1997594"/>
            <a:ext cx="8333370" cy="4695092"/>
          </a:xfrm>
          <a:prstGeom prst="rect">
            <a:avLst/>
          </a:prstGeom>
          <a:ln>
            <a:solidFill>
              <a:srgbClr val="4D4D4D">
                <a:lumMod val="40000"/>
                <a:lumOff val="60000"/>
              </a:srgbClr>
            </a:solidFill>
          </a:ln>
          <a:effectLst>
            <a:outerShdw blurRad="292100" dist="139700" dir="2700000" algn="tl" rotWithShape="0">
              <a:srgbClr val="333333">
                <a:alpha val="65000"/>
              </a:srgbClr>
            </a:outerShdw>
          </a:effectLst>
        </p:spPr>
      </p:pic>
      <p:pic>
        <p:nvPicPr>
          <p:cNvPr id="5" name="Picture 4" descr="C:\Users\ianhamer\Desktop\Meshing Around\Work\MMS02.bmp"/>
          <p:cNvPicPr>
            <a:picLocks noChangeAspect="1" noChangeArrowheads="1"/>
          </p:cNvPicPr>
          <p:nvPr/>
        </p:nvPicPr>
        <p:blipFill>
          <a:blip r:embed="rId4" cstate="screen"/>
          <a:srcRect/>
          <a:stretch>
            <a:fillRect/>
          </a:stretch>
        </p:blipFill>
        <p:spPr bwMode="auto">
          <a:xfrm>
            <a:off x="990600" y="2406270"/>
            <a:ext cx="3307743" cy="3753016"/>
          </a:xfrm>
          <a:prstGeom prst="rect">
            <a:avLst/>
          </a:prstGeom>
          <a:ln>
            <a:solidFill>
              <a:schemeClr val="bg1">
                <a:lumMod val="60000"/>
                <a:lumOff val="40000"/>
              </a:schemeClr>
            </a:solidFill>
          </a:ln>
          <a:effectLst>
            <a:outerShdw blurRad="292100" dist="139700" dir="2700000" algn="tl" rotWithShape="0">
              <a:srgbClr val="333333">
                <a:alpha val="65000"/>
              </a:srgbClr>
            </a:outerShdw>
          </a:effectLst>
        </p:spPr>
      </p:pic>
      <p:pic>
        <p:nvPicPr>
          <p:cNvPr id="6" name="Picture 5" descr="C:\Users\ianhamer\Desktop\Meshing Around\Work\MMS04.bmp"/>
          <p:cNvPicPr>
            <a:picLocks noChangeAspect="1" noChangeArrowheads="1"/>
          </p:cNvPicPr>
          <p:nvPr/>
        </p:nvPicPr>
        <p:blipFill>
          <a:blip r:embed="rId5" cstate="screen"/>
          <a:srcRect/>
          <a:stretch>
            <a:fillRect/>
          </a:stretch>
        </p:blipFill>
        <p:spPr bwMode="auto">
          <a:xfrm>
            <a:off x="2564352" y="3035086"/>
            <a:ext cx="3291840" cy="3746714"/>
          </a:xfrm>
          <a:prstGeom prst="rect">
            <a:avLst/>
          </a:prstGeom>
          <a:ln>
            <a:solidFill>
              <a:schemeClr val="bg1">
                <a:lumMod val="60000"/>
                <a:lumOff val="40000"/>
              </a:schemeClr>
            </a:solidFill>
          </a:ln>
          <a:effectLst>
            <a:outerShdw blurRad="292100" dist="139700" dir="2700000" algn="tl" rotWithShape="0">
              <a:srgbClr val="333333">
                <a:alpha val="65000"/>
              </a:srgbClr>
            </a:outerShdw>
          </a:effectLst>
        </p:spPr>
      </p:pic>
      <p:sp>
        <p:nvSpPr>
          <p:cNvPr id="7" name="TextBox 5"/>
          <p:cNvSpPr txBox="1"/>
          <p:nvPr/>
        </p:nvSpPr>
        <p:spPr>
          <a:xfrm>
            <a:off x="76200" y="5208250"/>
            <a:ext cx="2438400" cy="646331"/>
          </a:xfrm>
          <a:prstGeom prst="rect">
            <a:avLst/>
          </a:prstGeom>
          <a:solidFill>
            <a:srgbClr val="FFFFFF">
              <a:lumMod val="95000"/>
              <a:alpha val="65000"/>
            </a:srgbClr>
          </a:solidFill>
          <a:effectLst>
            <a:outerShdw blurRad="50800" dist="38100" dir="2700000" algn="tl" rotWithShape="0">
              <a:prstClr val="black">
                <a:alpha val="40000"/>
              </a:prstClr>
            </a:outerShdw>
          </a:effectLst>
        </p:spPr>
        <p:txBody>
          <a:bodyPr wrap="squar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r>
              <a:rPr lang="en-US" dirty="0"/>
              <a:t>Rich </a:t>
            </a:r>
            <a:r>
              <a:rPr lang="en-US" dirty="0" smtClean="0"/>
              <a:t>Search Criteria </a:t>
            </a:r>
            <a:r>
              <a:rPr lang="en-US" dirty="0"/>
              <a:t>and </a:t>
            </a:r>
            <a:r>
              <a:rPr lang="en-US" dirty="0" smtClean="0"/>
              <a:t>Targeting Options</a:t>
            </a:r>
            <a:endParaRPr lang="en-US" dirty="0"/>
          </a:p>
        </p:txBody>
      </p:sp>
      <p:cxnSp>
        <p:nvCxnSpPr>
          <p:cNvPr id="8" name="Straight Arrow Connector 7"/>
          <p:cNvCxnSpPr/>
          <p:nvPr/>
        </p:nvCxnSpPr>
        <p:spPr>
          <a:xfrm rot="5400000">
            <a:off x="548899" y="4255580"/>
            <a:ext cx="1394849" cy="325464"/>
          </a:xfrm>
          <a:prstGeom prst="straightConnector1">
            <a:avLst/>
          </a:prstGeom>
          <a:ln cap="flat" cmpd="sng">
            <a:solidFill>
              <a:schemeClr val="accent1"/>
            </a:solidFill>
            <a:headEnd type="triangle" w="med" len="med"/>
            <a:tailEnd type="none" w="med" len="med"/>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rot="10800000" flipV="1">
            <a:off x="1261823" y="4712776"/>
            <a:ext cx="1464589" cy="457201"/>
          </a:xfrm>
          <a:prstGeom prst="straightConnector1">
            <a:avLst/>
          </a:prstGeom>
          <a:ln cap="flat" cmpd="sng">
            <a:solidFill>
              <a:schemeClr val="accent1"/>
            </a:solidFill>
            <a:headEnd type="triangle" w="med" len="med"/>
            <a:tailEnd type="none" w="med" len="med"/>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0" name="TextBox 23"/>
          <p:cNvSpPr txBox="1"/>
          <p:nvPr/>
        </p:nvSpPr>
        <p:spPr>
          <a:xfrm>
            <a:off x="5377913" y="2289309"/>
            <a:ext cx="1937287" cy="646331"/>
          </a:xfrm>
          <a:prstGeom prst="rect">
            <a:avLst/>
          </a:prstGeom>
          <a:solidFill>
            <a:srgbClr val="FFFFFF">
              <a:lumMod val="95000"/>
              <a:alpha val="65000"/>
            </a:srgbClr>
          </a:solidFill>
          <a:effectLst>
            <a:outerShdw blurRad="50800" dist="38100" dir="2700000" algn="tl" rotWithShape="0">
              <a:prstClr val="black">
                <a:alpha val="40000"/>
              </a:prstClr>
            </a:outerShdw>
          </a:effectLst>
        </p:spPr>
        <p:txBody>
          <a:bodyPr wrap="squar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r>
              <a:rPr lang="en-US" dirty="0"/>
              <a:t>Delegate </a:t>
            </a:r>
            <a:r>
              <a:rPr lang="en-US" dirty="0" smtClean="0"/>
              <a:t>Access </a:t>
            </a:r>
            <a:r>
              <a:rPr lang="en-US" dirty="0"/>
              <a:t>to </a:t>
            </a:r>
            <a:r>
              <a:rPr lang="en-US" dirty="0" smtClean="0"/>
              <a:t>Specialists</a:t>
            </a:r>
            <a:endParaRPr lang="en-US" dirty="0"/>
          </a:p>
        </p:txBody>
      </p:sp>
      <p:cxnSp>
        <p:nvCxnSpPr>
          <p:cNvPr id="11" name="Straight Arrow Connector 10"/>
          <p:cNvCxnSpPr/>
          <p:nvPr/>
        </p:nvCxnSpPr>
        <p:spPr>
          <a:xfrm rot="10800000" flipV="1">
            <a:off x="7391400" y="2196886"/>
            <a:ext cx="401668" cy="241514"/>
          </a:xfrm>
          <a:prstGeom prst="straightConnector1">
            <a:avLst/>
          </a:prstGeom>
          <a:ln cap="flat" cmpd="sng">
            <a:solidFill>
              <a:schemeClr val="accent1"/>
            </a:solidFill>
            <a:headEnd type="triangle" w="med" len="med"/>
            <a:tailEnd type="none" w="med" len="med"/>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2" name="TextBox 26"/>
          <p:cNvSpPr txBox="1"/>
          <p:nvPr/>
        </p:nvSpPr>
        <p:spPr>
          <a:xfrm>
            <a:off x="6384012" y="5951886"/>
            <a:ext cx="2260169" cy="646331"/>
          </a:xfrm>
          <a:prstGeom prst="rect">
            <a:avLst/>
          </a:prstGeom>
          <a:solidFill>
            <a:srgbClr val="FFFFFF">
              <a:lumMod val="95000"/>
              <a:alpha val="65000"/>
            </a:srgbClr>
          </a:solidFill>
          <a:effectLst>
            <a:outerShdw blurRad="50800" dist="38100" dir="2700000" algn="tl" rotWithShape="0">
              <a:prstClr val="black">
                <a:alpha val="40000"/>
              </a:prstClr>
            </a:outerShdw>
          </a:effectLst>
        </p:spPr>
        <p:txBody>
          <a:bodyPr wrap="squar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r>
              <a:rPr lang="en-US" dirty="0"/>
              <a:t>Results </a:t>
            </a:r>
            <a:r>
              <a:rPr lang="en-US" dirty="0" smtClean="0"/>
              <a:t>Stored </a:t>
            </a:r>
            <a:r>
              <a:rPr lang="en-US" dirty="0"/>
              <a:t>in </a:t>
            </a:r>
            <a:r>
              <a:rPr lang="en-US" dirty="0" smtClean="0"/>
              <a:t>Specialized Mailbox</a:t>
            </a:r>
            <a:endParaRPr lang="en-US" dirty="0"/>
          </a:p>
        </p:txBody>
      </p:sp>
      <p:cxnSp>
        <p:nvCxnSpPr>
          <p:cNvPr id="13" name="Straight Arrow Connector 12"/>
          <p:cNvCxnSpPr/>
          <p:nvPr/>
        </p:nvCxnSpPr>
        <p:spPr>
          <a:xfrm rot="10800000" flipV="1">
            <a:off x="6563762" y="5473486"/>
            <a:ext cx="599038" cy="429284"/>
          </a:xfrm>
          <a:prstGeom prst="straightConnector1">
            <a:avLst/>
          </a:prstGeom>
          <a:ln cap="flat" cmpd="sng">
            <a:solidFill>
              <a:schemeClr val="accent1"/>
            </a:solidFill>
            <a:headEnd type="triangle" w="med" len="med"/>
            <a:tailEnd type="none" w="med" len="med"/>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4703885" y="5857417"/>
            <a:ext cx="1625882" cy="242459"/>
          </a:xfrm>
          <a:prstGeom prst="straightConnector1">
            <a:avLst/>
          </a:prstGeom>
          <a:ln cap="flat" cmpd="sng">
            <a:solidFill>
              <a:schemeClr val="accent1"/>
            </a:solidFill>
            <a:headEnd type="triangle" w="med" len="med"/>
            <a:tailEnd type="none" w="med" len="med"/>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503814" y="1069210"/>
            <a:ext cx="8116614" cy="867930"/>
          </a:xfrm>
          <a:prstGeom prst="rect">
            <a:avLst/>
          </a:prstGeom>
        </p:spPr>
        <p:txBody>
          <a:bodyPr wrap="square">
            <a:spAutoFit/>
          </a:bodyPr>
          <a:lstStyle/>
          <a:p>
            <a:pPr algn="ctr">
              <a:lnSpc>
                <a:spcPct val="90000"/>
              </a:lnSpc>
              <a:spcBef>
                <a:spcPct val="20000"/>
              </a:spcBef>
              <a:defRPr/>
            </a:pPr>
            <a:r>
              <a:rPr lang="en-US" sz="2800" b="1" dirty="0" smtClean="0">
                <a:gradFill>
                  <a:gsLst>
                    <a:gs pos="0">
                      <a:schemeClr val="tx1">
                        <a:lumMod val="95000"/>
                        <a:lumOff val="5000"/>
                      </a:schemeClr>
                    </a:gs>
                    <a:gs pos="100000">
                      <a:schemeClr val="tx1">
                        <a:lumMod val="65000"/>
                        <a:lumOff val="35000"/>
                      </a:schemeClr>
                    </a:gs>
                  </a:gsLst>
                  <a:lin ang="5400000" scaled="0"/>
                </a:gradFill>
                <a:latin typeface="Segoe"/>
                <a:cs typeface="Segoe UI" pitchFamily="34" charset="0"/>
              </a:rPr>
              <a:t>Empower compliance officers to conduct</a:t>
            </a:r>
            <a:br>
              <a:rPr lang="en-US" sz="2800" b="1" dirty="0" smtClean="0">
                <a:gradFill>
                  <a:gsLst>
                    <a:gs pos="0">
                      <a:schemeClr val="tx1">
                        <a:lumMod val="95000"/>
                        <a:lumOff val="5000"/>
                      </a:schemeClr>
                    </a:gs>
                    <a:gs pos="100000">
                      <a:schemeClr val="tx1">
                        <a:lumMod val="65000"/>
                        <a:lumOff val="35000"/>
                      </a:schemeClr>
                    </a:gs>
                  </a:gsLst>
                  <a:lin ang="5400000" scaled="0"/>
                </a:gradFill>
                <a:latin typeface="Segoe"/>
                <a:cs typeface="Segoe UI" pitchFamily="34" charset="0"/>
              </a:rPr>
            </a:br>
            <a:r>
              <a:rPr lang="en-US" sz="2800" b="1" dirty="0" smtClean="0">
                <a:gradFill>
                  <a:gsLst>
                    <a:gs pos="0">
                      <a:schemeClr val="tx1">
                        <a:lumMod val="95000"/>
                        <a:lumOff val="5000"/>
                      </a:schemeClr>
                    </a:gs>
                    <a:gs pos="100000">
                      <a:schemeClr val="tx1">
                        <a:lumMod val="65000"/>
                        <a:lumOff val="35000"/>
                      </a:schemeClr>
                    </a:gs>
                  </a:gsLst>
                  <a:lin ang="5400000" scaled="0"/>
                </a:gradFill>
                <a:latin typeface="Segoe"/>
                <a:cs typeface="Segoe UI" pitchFamily="34" charset="0"/>
              </a:rPr>
              <a:t>multi-mailbox searches with ease</a:t>
            </a:r>
          </a:p>
        </p:txBody>
      </p:sp>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Simplified e-Discovery Results</a:t>
            </a:r>
            <a:endParaRPr lang="en-US" dirty="0"/>
          </a:p>
        </p:txBody>
      </p:sp>
      <p:sp>
        <p:nvSpPr>
          <p:cNvPr id="4" name="Rectangle 3"/>
          <p:cNvSpPr/>
          <p:nvPr/>
        </p:nvSpPr>
        <p:spPr>
          <a:xfrm>
            <a:off x="111368" y="1023476"/>
            <a:ext cx="8915400" cy="867930"/>
          </a:xfrm>
          <a:prstGeom prst="rect">
            <a:avLst/>
          </a:prstGeom>
        </p:spPr>
        <p:txBody>
          <a:bodyPr wrap="square">
            <a:spAutoFit/>
          </a:bodyPr>
          <a:lstStyle/>
          <a:p>
            <a:pPr algn="ctr">
              <a:lnSpc>
                <a:spcPct val="90000"/>
              </a:lnSpc>
              <a:spcBef>
                <a:spcPct val="20000"/>
              </a:spcBef>
              <a:buNone/>
              <a:defRPr/>
            </a:pPr>
            <a:r>
              <a:rPr lang="en-US" sz="2800" b="1" dirty="0" smtClean="0">
                <a:gradFill>
                  <a:gsLst>
                    <a:gs pos="0">
                      <a:schemeClr val="tx1">
                        <a:lumMod val="95000"/>
                        <a:lumOff val="5000"/>
                      </a:schemeClr>
                    </a:gs>
                    <a:gs pos="100000">
                      <a:schemeClr val="tx1">
                        <a:lumMod val="65000"/>
                        <a:lumOff val="35000"/>
                      </a:schemeClr>
                    </a:gs>
                  </a:gsLst>
                  <a:lin ang="5400000" scaled="0"/>
                </a:gradFill>
                <a:latin typeface="Segoe"/>
                <a:cs typeface="Segoe UI" pitchFamily="34" charset="0"/>
              </a:rPr>
              <a:t>Mailbox searches include results from primary and archive mailboxes, as well as recoverable items</a:t>
            </a:r>
          </a:p>
        </p:txBody>
      </p:sp>
      <p:pic>
        <p:nvPicPr>
          <p:cNvPr id="5" name="Picture 4" descr="ECP New Multi-Mailbox Search - Results in Archive with Attachment (Hi-Res).bmp"/>
          <p:cNvPicPr>
            <a:picLocks noChangeAspect="1"/>
          </p:cNvPicPr>
          <p:nvPr/>
        </p:nvPicPr>
        <p:blipFill>
          <a:blip r:embed="rId3"/>
          <a:srcRect l="555" t="11577" r="438" b="3121"/>
          <a:stretch>
            <a:fillRect/>
          </a:stretch>
        </p:blipFill>
        <p:spPr>
          <a:xfrm>
            <a:off x="1011803" y="2133600"/>
            <a:ext cx="7118350" cy="4344967"/>
          </a:xfrm>
          <a:prstGeom prst="rect">
            <a:avLst/>
          </a:prstGeom>
          <a:ln>
            <a:solidFill>
              <a:srgbClr val="FFFFFF">
                <a:lumMod val="75000"/>
              </a:srgbClr>
            </a:solidFill>
          </a:ln>
          <a:effectLst>
            <a:outerShdw blurRad="292100" dist="139700" dir="2700000" algn="tl" rotWithShape="0">
              <a:srgbClr val="333333">
                <a:alpha val="65000"/>
              </a:srgbClr>
            </a:outerShdw>
          </a:effectLst>
        </p:spPr>
      </p:pic>
      <p:sp>
        <p:nvSpPr>
          <p:cNvPr id="6" name="TextBox 8"/>
          <p:cNvSpPr txBox="1"/>
          <p:nvPr/>
        </p:nvSpPr>
        <p:spPr>
          <a:xfrm>
            <a:off x="6324600" y="4419601"/>
            <a:ext cx="2438400" cy="646331"/>
          </a:xfrm>
          <a:prstGeom prst="rect">
            <a:avLst/>
          </a:prstGeom>
          <a:solidFill>
            <a:srgbClr val="FFFFFF">
              <a:lumMod val="95000"/>
              <a:alpha val="65000"/>
            </a:srgbClr>
          </a:solidFill>
          <a:effectLst>
            <a:outerShdw blurRad="50800" dist="38100" dir="2700000" algn="tl" rotWithShape="0">
              <a:prstClr val="black">
                <a:alpha val="40000"/>
              </a:prstClr>
            </a:outerShdw>
          </a:effectLst>
        </p:spPr>
        <p:txBody>
          <a:bodyPr wrap="squar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r>
              <a:rPr lang="en-US" dirty="0" smtClean="0"/>
              <a:t>Attachments included with search results</a:t>
            </a:r>
            <a:endParaRPr lang="en-US" dirty="0"/>
          </a:p>
        </p:txBody>
      </p:sp>
      <p:cxnSp>
        <p:nvCxnSpPr>
          <p:cNvPr id="7" name="Straight Arrow Connector 6"/>
          <p:cNvCxnSpPr/>
          <p:nvPr/>
        </p:nvCxnSpPr>
        <p:spPr>
          <a:xfrm>
            <a:off x="6217404" y="4015354"/>
            <a:ext cx="1097796" cy="480446"/>
          </a:xfrm>
          <a:prstGeom prst="straightConnector1">
            <a:avLst/>
          </a:prstGeom>
          <a:ln cap="flat" cmpd="sng">
            <a:solidFill>
              <a:schemeClr val="accent1"/>
            </a:solidFill>
            <a:headEnd type="triangle" w="med" len="med"/>
            <a:tailEnd type="none" w="med" len="med"/>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0" name="TextBox 8"/>
          <p:cNvSpPr txBox="1"/>
          <p:nvPr/>
        </p:nvSpPr>
        <p:spPr>
          <a:xfrm>
            <a:off x="2797443" y="4398368"/>
            <a:ext cx="2438400" cy="646331"/>
          </a:xfrm>
          <a:prstGeom prst="rect">
            <a:avLst/>
          </a:prstGeom>
          <a:solidFill>
            <a:srgbClr val="FFFFFF">
              <a:lumMod val="95000"/>
              <a:alpha val="65000"/>
            </a:srgbClr>
          </a:solidFill>
          <a:effectLst>
            <a:outerShdw blurRad="50800" dist="38100" dir="2700000" algn="tl" rotWithShape="0">
              <a:prstClr val="black">
                <a:alpha val="40000"/>
              </a:prstClr>
            </a:outerShdw>
          </a:effectLst>
        </p:spPr>
        <p:txBody>
          <a:bodyPr wrap="squar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r>
              <a:rPr lang="en-US" dirty="0" smtClean="0"/>
              <a:t>One query searches all possible locations</a:t>
            </a:r>
            <a:endParaRPr lang="en-US" dirty="0"/>
          </a:p>
        </p:txBody>
      </p:sp>
      <p:cxnSp>
        <p:nvCxnSpPr>
          <p:cNvPr id="11" name="Straight Arrow Connector 10"/>
          <p:cNvCxnSpPr/>
          <p:nvPr/>
        </p:nvCxnSpPr>
        <p:spPr>
          <a:xfrm>
            <a:off x="2057400" y="3581401"/>
            <a:ext cx="914400" cy="762000"/>
          </a:xfrm>
          <a:prstGeom prst="straightConnector1">
            <a:avLst/>
          </a:prstGeom>
          <a:ln cap="flat" cmpd="sng">
            <a:solidFill>
              <a:schemeClr val="accent1"/>
            </a:solidFill>
            <a:headEnd type="triangle" w="med" len="med"/>
            <a:tailEnd type="none" w="med" len="med"/>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2038027" y="3846164"/>
            <a:ext cx="933773" cy="497237"/>
          </a:xfrm>
          <a:prstGeom prst="straightConnector1">
            <a:avLst/>
          </a:prstGeom>
          <a:ln cap="flat" cmpd="sng">
            <a:solidFill>
              <a:schemeClr val="accent1"/>
            </a:solidFill>
            <a:headEnd type="triangle" w="med" len="med"/>
            <a:tailEnd type="none" w="med" len="med"/>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2209800" y="4191001"/>
            <a:ext cx="762000" cy="152400"/>
          </a:xfrm>
          <a:prstGeom prst="straightConnector1">
            <a:avLst/>
          </a:prstGeom>
          <a:ln cap="flat" cmpd="sng">
            <a:solidFill>
              <a:schemeClr val="accent1"/>
            </a:solidFill>
            <a:headEnd type="triangle" w="med" len="med"/>
            <a:tailEnd type="none" w="med" len="med"/>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23" name="TextBox 8"/>
          <p:cNvSpPr txBox="1"/>
          <p:nvPr/>
        </p:nvSpPr>
        <p:spPr>
          <a:xfrm>
            <a:off x="4876800" y="2362201"/>
            <a:ext cx="3657600" cy="646331"/>
          </a:xfrm>
          <a:prstGeom prst="rect">
            <a:avLst/>
          </a:prstGeom>
          <a:solidFill>
            <a:srgbClr val="FFFFFF">
              <a:lumMod val="95000"/>
              <a:alpha val="65000"/>
            </a:srgbClr>
          </a:solidFill>
          <a:effectLst>
            <a:outerShdw blurRad="50800" dist="38100" dir="2700000" algn="tl" rotWithShape="0">
              <a:prstClr val="black">
                <a:alpha val="40000"/>
              </a:prstClr>
            </a:outerShdw>
          </a:effectLst>
        </p:spPr>
        <p:txBody>
          <a:bodyPr wrap="squar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r>
              <a:rPr lang="en-US" dirty="0" smtClean="0"/>
              <a:t>Use built-in search and filtering to conduct additional investigation</a:t>
            </a:r>
            <a:endParaRPr lang="en-US" dirty="0"/>
          </a:p>
        </p:txBody>
      </p:sp>
      <p:cxnSp>
        <p:nvCxnSpPr>
          <p:cNvPr id="24" name="Straight Arrow Connector 23"/>
          <p:cNvCxnSpPr/>
          <p:nvPr/>
        </p:nvCxnSpPr>
        <p:spPr>
          <a:xfrm flipV="1">
            <a:off x="3657600" y="2743201"/>
            <a:ext cx="1219200" cy="228600"/>
          </a:xfrm>
          <a:prstGeom prst="straightConnector1">
            <a:avLst/>
          </a:prstGeom>
          <a:ln cap="flat" cmpd="sng">
            <a:solidFill>
              <a:schemeClr val="accent1"/>
            </a:solidFill>
            <a:headEnd type="triangle" w="med" len="med"/>
            <a:tailEnd type="none" w="med" len="med"/>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3541105"/>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228600" y="2209800"/>
            <a:ext cx="8686800" cy="2971800"/>
          </a:xfrm>
          <a:prstGeom prst="roundRect">
            <a:avLst>
              <a:gd name="adj" fmla="val 5556"/>
            </a:avLst>
          </a:prstGeom>
          <a:gradFill flip="none" rotWithShape="1">
            <a:gsLst>
              <a:gs pos="0">
                <a:schemeClr val="bg1">
                  <a:lumMod val="85000"/>
                  <a:alpha val="67000"/>
                </a:schemeClr>
              </a:gs>
              <a:gs pos="50000">
                <a:schemeClr val="tx1">
                  <a:lumMod val="20000"/>
                  <a:lumOff val="80000"/>
                  <a:alpha val="41000"/>
                </a:schemeClr>
              </a:gs>
              <a:gs pos="100000">
                <a:schemeClr val="bg1">
                  <a:lumMod val="95000"/>
                  <a:alpha val="60000"/>
                </a:schemeClr>
              </a:gs>
            </a:gsLst>
            <a:lin ang="13500000" scaled="1"/>
            <a:tileRect/>
          </a:gradFill>
          <a:ln>
            <a:solidFill>
              <a:schemeClr val="accent1"/>
            </a:solidFill>
            <a:headEnd type="none" w="med" len="med"/>
            <a:tailEnd type="none" w="med" len="med"/>
          </a:ln>
          <a:effectLst>
            <a:outerShdw blurRad="101600" dist="63500" dir="2700000" algn="tl" rotWithShape="0">
              <a:prstClr val="black">
                <a:alpha val="2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indent="-523854" algn="ctr" defTabSz="914099">
              <a:lnSpc>
                <a:spcPct val="85000"/>
              </a:lnSpc>
              <a:buClr>
                <a:srgbClr val="FFC000"/>
              </a:buClr>
              <a:buSzPct val="76000"/>
              <a:defRPr/>
            </a:pPr>
            <a:endParaRPr lang="en-US" sz="2300" dirty="0">
              <a:gradFill>
                <a:gsLst>
                  <a:gs pos="0">
                    <a:schemeClr val="tx1"/>
                  </a:gs>
                  <a:gs pos="50000">
                    <a:schemeClr val="tx1"/>
                  </a:gs>
                </a:gsLst>
                <a:lin ang="5400000" scaled="0"/>
              </a:gradFill>
              <a:latin typeface="Segoe" pitchFamily="34" charset="0"/>
            </a:endParaRPr>
          </a:p>
        </p:txBody>
      </p:sp>
      <p:pic>
        <p:nvPicPr>
          <p:cNvPr id="141" name="Picture 140" descr="HARDCONTROLS.png"/>
          <p:cNvPicPr>
            <a:picLocks noChangeAspect="1"/>
          </p:cNvPicPr>
          <p:nvPr/>
        </p:nvPicPr>
        <p:blipFill>
          <a:blip r:embed="rId3"/>
          <a:stretch>
            <a:fillRect/>
          </a:stretch>
        </p:blipFill>
        <p:spPr>
          <a:xfrm>
            <a:off x="7608460" y="3015188"/>
            <a:ext cx="1246781" cy="1243188"/>
          </a:xfrm>
          <a:prstGeom prst="rect">
            <a:avLst/>
          </a:prstGeom>
          <a:effectLst>
            <a:outerShdw blurRad="50800" dist="38100" dir="2700000" algn="tl" rotWithShape="0">
              <a:prstClr val="black">
                <a:alpha val="40000"/>
              </a:prstClr>
            </a:outerShdw>
          </a:effectLst>
        </p:spPr>
      </p:pic>
      <p:pic>
        <p:nvPicPr>
          <p:cNvPr id="142" name="Picture 141" descr="SOFTCONTROLS.png"/>
          <p:cNvPicPr>
            <a:picLocks noChangeAspect="1"/>
          </p:cNvPicPr>
          <p:nvPr/>
        </p:nvPicPr>
        <p:blipFill>
          <a:blip r:embed="rId4"/>
          <a:stretch>
            <a:fillRect/>
          </a:stretch>
        </p:blipFill>
        <p:spPr>
          <a:xfrm>
            <a:off x="273128" y="3048000"/>
            <a:ext cx="1302808" cy="1295030"/>
          </a:xfrm>
          <a:prstGeom prst="rect">
            <a:avLst/>
          </a:prstGeom>
          <a:effectLst>
            <a:outerShdw blurRad="50800" dist="38100" dir="2700000" algn="tl" rotWithShape="0">
              <a:prstClr val="black">
                <a:alpha val="40000"/>
              </a:prstClr>
            </a:outerShdw>
          </a:effectLst>
        </p:spPr>
      </p:pic>
      <p:sp>
        <p:nvSpPr>
          <p:cNvPr id="45" name="Left-Right Arrow 44"/>
          <p:cNvSpPr/>
          <p:nvPr/>
        </p:nvSpPr>
        <p:spPr>
          <a:xfrm>
            <a:off x="1600200" y="3147536"/>
            <a:ext cx="6019800" cy="914400"/>
          </a:xfrm>
          <a:prstGeom prst="leftRightArrow">
            <a:avLst>
              <a:gd name="adj1" fmla="val 50000"/>
              <a:gd name="adj2" fmla="val 30303"/>
            </a:avLst>
          </a:prstGeom>
          <a:gradFill flip="none" rotWithShape="1">
            <a:gsLst>
              <a:gs pos="17000">
                <a:srgbClr val="FF0000"/>
              </a:gs>
              <a:gs pos="50000">
                <a:srgbClr val="FFC000">
                  <a:shade val="67500"/>
                  <a:satMod val="115000"/>
                </a:srgbClr>
              </a:gs>
              <a:gs pos="100000">
                <a:srgbClr val="FFC000">
                  <a:shade val="100000"/>
                  <a:satMod val="115000"/>
                </a:srgbClr>
              </a:gs>
            </a:gsLst>
            <a:lin ang="10800000" scaled="1"/>
            <a:tileRect/>
          </a:gradFill>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25" name="TextBox 24"/>
          <p:cNvSpPr txBox="1"/>
          <p:nvPr/>
        </p:nvSpPr>
        <p:spPr>
          <a:xfrm>
            <a:off x="1676400" y="3452336"/>
            <a:ext cx="5943600" cy="307777"/>
          </a:xfrm>
          <a:prstGeom prst="rect">
            <a:avLst/>
          </a:prstGeom>
          <a:noFill/>
        </p:spPr>
        <p:txBody>
          <a:bodyPr wrap="square" rtlCol="0">
            <a:spAutoFit/>
          </a:bodyPr>
          <a:lstStyle/>
          <a:p>
            <a:r>
              <a:rPr lang="en-US" sz="1400" b="1" dirty="0" smtClean="0">
                <a:latin typeface="+mj-lt"/>
              </a:rPr>
              <a:t>   LESS RESTRICTIVE 	</a:t>
            </a:r>
            <a:r>
              <a:rPr lang="en-US" sz="1400" dirty="0" smtClean="0">
                <a:latin typeface="+mj-lt"/>
              </a:rPr>
              <a:t>        </a:t>
            </a:r>
            <a:r>
              <a:rPr lang="en-US" sz="1400" dirty="0" smtClean="0"/>
              <a:t>               </a:t>
            </a:r>
            <a:r>
              <a:rPr lang="en-US" sz="1400" b="1" dirty="0" smtClean="0">
                <a:solidFill>
                  <a:schemeClr val="bg1"/>
                </a:solidFill>
              </a:rPr>
              <a:t>MORE RESTRICTIVE</a:t>
            </a:r>
            <a:endParaRPr lang="en-US" sz="1400" b="1" dirty="0" smtClean="0">
              <a:solidFill>
                <a:schemeClr val="bg1"/>
              </a:solidFill>
              <a:latin typeface="+mj-lt"/>
            </a:endParaRPr>
          </a:p>
        </p:txBody>
      </p:sp>
      <p:sp>
        <p:nvSpPr>
          <p:cNvPr id="20" name="Isosceles Triangle 19"/>
          <p:cNvSpPr/>
          <p:nvPr/>
        </p:nvSpPr>
        <p:spPr bwMode="auto">
          <a:xfrm flipV="1">
            <a:off x="2232660" y="3183572"/>
            <a:ext cx="152400" cy="152400"/>
          </a:xfrm>
          <a:prstGeom prst="triangle">
            <a:avLst/>
          </a:prstGeom>
          <a:gradFill>
            <a:gsLst>
              <a:gs pos="0">
                <a:schemeClr val="accent1">
                  <a:lumMod val="50000"/>
                </a:schemeClr>
              </a:gs>
              <a:gs pos="80000">
                <a:schemeClr val="accent1"/>
              </a:gs>
              <a:gs pos="100000">
                <a:schemeClr val="accent1"/>
              </a:gs>
            </a:gsLst>
          </a:gra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smtClean="0">
              <a:solidFill>
                <a:schemeClr val="bg1"/>
              </a:solidFill>
              <a:effectLst>
                <a:outerShdw blurRad="38100" dist="38100" dir="2700000" algn="tl">
                  <a:srgbClr val="000000">
                    <a:alpha val="43137"/>
                  </a:srgbClr>
                </a:outerShdw>
              </a:effectLst>
              <a:latin typeface="Segoe" pitchFamily="34" charset="0"/>
            </a:endParaRPr>
          </a:p>
        </p:txBody>
      </p:sp>
      <p:sp>
        <p:nvSpPr>
          <p:cNvPr id="21" name="Isosceles Triangle 20"/>
          <p:cNvSpPr/>
          <p:nvPr/>
        </p:nvSpPr>
        <p:spPr bwMode="auto">
          <a:xfrm flipV="1">
            <a:off x="3505200" y="3198812"/>
            <a:ext cx="152400" cy="152400"/>
          </a:xfrm>
          <a:prstGeom prst="triangle">
            <a:avLst/>
          </a:prstGeom>
          <a:gradFill>
            <a:gsLst>
              <a:gs pos="0">
                <a:schemeClr val="accent1">
                  <a:lumMod val="50000"/>
                </a:schemeClr>
              </a:gs>
              <a:gs pos="80000">
                <a:schemeClr val="accent1"/>
              </a:gs>
              <a:gs pos="100000">
                <a:schemeClr val="accent1"/>
              </a:gs>
            </a:gsLst>
          </a:gra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smtClean="0">
              <a:solidFill>
                <a:schemeClr val="bg1"/>
              </a:solidFill>
              <a:effectLst>
                <a:outerShdw blurRad="38100" dist="38100" dir="2700000" algn="tl">
                  <a:srgbClr val="000000">
                    <a:alpha val="43137"/>
                  </a:srgbClr>
                </a:outerShdw>
              </a:effectLst>
              <a:latin typeface="Segoe" pitchFamily="34" charset="0"/>
            </a:endParaRPr>
          </a:p>
        </p:txBody>
      </p:sp>
      <p:sp>
        <p:nvSpPr>
          <p:cNvPr id="22" name="Isosceles Triangle 21"/>
          <p:cNvSpPr/>
          <p:nvPr/>
        </p:nvSpPr>
        <p:spPr bwMode="auto">
          <a:xfrm flipV="1">
            <a:off x="4724400" y="3198812"/>
            <a:ext cx="152400" cy="152400"/>
          </a:xfrm>
          <a:prstGeom prst="triangle">
            <a:avLst/>
          </a:prstGeom>
          <a:gradFill>
            <a:gsLst>
              <a:gs pos="0">
                <a:schemeClr val="accent1">
                  <a:lumMod val="50000"/>
                </a:schemeClr>
              </a:gs>
              <a:gs pos="80000">
                <a:schemeClr val="accent1"/>
              </a:gs>
              <a:gs pos="100000">
                <a:schemeClr val="accent1"/>
              </a:gs>
            </a:gsLst>
          </a:gra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smtClean="0">
              <a:solidFill>
                <a:schemeClr val="bg1"/>
              </a:solidFill>
              <a:effectLst>
                <a:outerShdw blurRad="38100" dist="38100" dir="2700000" algn="tl">
                  <a:srgbClr val="000000">
                    <a:alpha val="43137"/>
                  </a:srgbClr>
                </a:outerShdw>
              </a:effectLst>
              <a:latin typeface="Segoe" pitchFamily="34" charset="0"/>
            </a:endParaRPr>
          </a:p>
        </p:txBody>
      </p:sp>
      <p:sp>
        <p:nvSpPr>
          <p:cNvPr id="23" name="Isosceles Triangle 22"/>
          <p:cNvSpPr/>
          <p:nvPr/>
        </p:nvSpPr>
        <p:spPr bwMode="auto">
          <a:xfrm flipV="1">
            <a:off x="6019800" y="3198812"/>
            <a:ext cx="152400" cy="152400"/>
          </a:xfrm>
          <a:prstGeom prst="triangle">
            <a:avLst/>
          </a:prstGeom>
          <a:gradFill>
            <a:gsLst>
              <a:gs pos="0">
                <a:schemeClr val="accent1">
                  <a:lumMod val="50000"/>
                </a:schemeClr>
              </a:gs>
              <a:gs pos="80000">
                <a:schemeClr val="accent1"/>
              </a:gs>
              <a:gs pos="100000">
                <a:schemeClr val="accent1"/>
              </a:gs>
            </a:gsLst>
          </a:gra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smtClean="0">
              <a:solidFill>
                <a:schemeClr val="bg1"/>
              </a:solidFill>
              <a:effectLst>
                <a:outerShdw blurRad="38100" dist="38100" dir="2700000" algn="tl">
                  <a:srgbClr val="000000">
                    <a:alpha val="43137"/>
                  </a:srgbClr>
                </a:outerShdw>
              </a:effectLst>
              <a:latin typeface="Segoe" pitchFamily="34" charset="0"/>
            </a:endParaRPr>
          </a:p>
        </p:txBody>
      </p:sp>
      <p:sp>
        <p:nvSpPr>
          <p:cNvPr id="24" name="Isosceles Triangle 23"/>
          <p:cNvSpPr/>
          <p:nvPr/>
        </p:nvSpPr>
        <p:spPr bwMode="auto">
          <a:xfrm>
            <a:off x="2819400" y="3808412"/>
            <a:ext cx="152400" cy="152400"/>
          </a:xfrm>
          <a:prstGeom prst="triangle">
            <a:avLst/>
          </a:prstGeom>
          <a:gradFill>
            <a:gsLst>
              <a:gs pos="0">
                <a:schemeClr val="accent1">
                  <a:lumMod val="50000"/>
                </a:schemeClr>
              </a:gs>
              <a:gs pos="80000">
                <a:schemeClr val="accent1"/>
              </a:gs>
              <a:gs pos="100000">
                <a:schemeClr val="accent1"/>
              </a:gs>
            </a:gsLst>
          </a:gra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smtClean="0">
              <a:solidFill>
                <a:schemeClr val="bg1"/>
              </a:solidFill>
              <a:effectLst>
                <a:outerShdw blurRad="38100" dist="38100" dir="2700000" algn="tl">
                  <a:srgbClr val="000000">
                    <a:alpha val="43137"/>
                  </a:srgbClr>
                </a:outerShdw>
              </a:effectLst>
              <a:latin typeface="Segoe" pitchFamily="34" charset="0"/>
            </a:endParaRPr>
          </a:p>
        </p:txBody>
      </p:sp>
      <p:sp>
        <p:nvSpPr>
          <p:cNvPr id="27" name="Isosceles Triangle 26"/>
          <p:cNvSpPr/>
          <p:nvPr/>
        </p:nvSpPr>
        <p:spPr bwMode="auto">
          <a:xfrm>
            <a:off x="4114800" y="3808412"/>
            <a:ext cx="152400" cy="152400"/>
          </a:xfrm>
          <a:prstGeom prst="triangle">
            <a:avLst/>
          </a:prstGeom>
          <a:gradFill>
            <a:gsLst>
              <a:gs pos="0">
                <a:schemeClr val="accent1">
                  <a:lumMod val="50000"/>
                </a:schemeClr>
              </a:gs>
              <a:gs pos="80000">
                <a:schemeClr val="accent1"/>
              </a:gs>
              <a:gs pos="100000">
                <a:schemeClr val="accent1"/>
              </a:gs>
            </a:gsLst>
          </a:gra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smtClean="0">
              <a:solidFill>
                <a:schemeClr val="bg1"/>
              </a:solidFill>
              <a:effectLst>
                <a:outerShdw blurRad="38100" dist="38100" dir="2700000" algn="tl">
                  <a:srgbClr val="000000">
                    <a:alpha val="43137"/>
                  </a:srgbClr>
                </a:outerShdw>
              </a:effectLst>
              <a:latin typeface="Segoe" pitchFamily="34" charset="0"/>
            </a:endParaRPr>
          </a:p>
        </p:txBody>
      </p:sp>
      <p:sp>
        <p:nvSpPr>
          <p:cNvPr id="28" name="Isosceles Triangle 27"/>
          <p:cNvSpPr/>
          <p:nvPr/>
        </p:nvSpPr>
        <p:spPr bwMode="auto">
          <a:xfrm>
            <a:off x="5410200" y="3808412"/>
            <a:ext cx="152400" cy="152400"/>
          </a:xfrm>
          <a:prstGeom prst="triangle">
            <a:avLst/>
          </a:prstGeom>
          <a:gradFill>
            <a:gsLst>
              <a:gs pos="0">
                <a:schemeClr val="accent1">
                  <a:lumMod val="50000"/>
                </a:schemeClr>
              </a:gs>
              <a:gs pos="80000">
                <a:schemeClr val="accent1"/>
              </a:gs>
              <a:gs pos="100000">
                <a:schemeClr val="accent1"/>
              </a:gs>
            </a:gsLst>
          </a:gra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smtClean="0">
              <a:solidFill>
                <a:schemeClr val="bg1"/>
              </a:solidFill>
              <a:effectLst>
                <a:outerShdw blurRad="38100" dist="38100" dir="2700000" algn="tl">
                  <a:srgbClr val="000000">
                    <a:alpha val="43137"/>
                  </a:srgbClr>
                </a:outerShdw>
              </a:effectLst>
              <a:latin typeface="Segoe" pitchFamily="34" charset="0"/>
            </a:endParaRPr>
          </a:p>
        </p:txBody>
      </p:sp>
      <p:sp>
        <p:nvSpPr>
          <p:cNvPr id="29" name="Isosceles Triangle 28"/>
          <p:cNvSpPr/>
          <p:nvPr/>
        </p:nvSpPr>
        <p:spPr bwMode="auto">
          <a:xfrm>
            <a:off x="6629400" y="3808412"/>
            <a:ext cx="152400" cy="152400"/>
          </a:xfrm>
          <a:prstGeom prst="triangle">
            <a:avLst/>
          </a:prstGeom>
          <a:gradFill>
            <a:gsLst>
              <a:gs pos="0">
                <a:schemeClr val="accent1">
                  <a:lumMod val="50000"/>
                </a:schemeClr>
              </a:gs>
              <a:gs pos="80000">
                <a:schemeClr val="accent1"/>
              </a:gs>
              <a:gs pos="100000">
                <a:schemeClr val="accent1"/>
              </a:gs>
            </a:gsLst>
          </a:gra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smtClean="0">
              <a:solidFill>
                <a:schemeClr val="bg1"/>
              </a:solidFill>
              <a:effectLst>
                <a:outerShdw blurRad="38100" dist="38100" dir="2700000" algn="tl">
                  <a:srgbClr val="000000">
                    <a:alpha val="43137"/>
                  </a:srgbClr>
                </a:outerShdw>
              </a:effectLst>
              <a:latin typeface="Segoe" pitchFamily="34" charset="0"/>
            </a:endParaRPr>
          </a:p>
        </p:txBody>
      </p:sp>
      <p:sp>
        <p:nvSpPr>
          <p:cNvPr id="30" name="TextBox 29"/>
          <p:cNvSpPr txBox="1"/>
          <p:nvPr/>
        </p:nvSpPr>
        <p:spPr>
          <a:xfrm>
            <a:off x="2362200" y="4061936"/>
            <a:ext cx="1066800" cy="353943"/>
          </a:xfrm>
          <a:prstGeom prst="rect">
            <a:avLst/>
          </a:prstGeom>
          <a:noFill/>
        </p:spPr>
        <p:txBody>
          <a:bodyPr wrap="square" rtlCol="0">
            <a:spAutoFit/>
          </a:bodyPr>
          <a:lstStyle/>
          <a:p>
            <a:r>
              <a:rPr lang="en-US" sz="1700" b="1" dirty="0" smtClean="0"/>
              <a:t> Classify </a:t>
            </a:r>
          </a:p>
        </p:txBody>
      </p:sp>
      <p:sp>
        <p:nvSpPr>
          <p:cNvPr id="34" name="TextBox 33"/>
          <p:cNvSpPr txBox="1"/>
          <p:nvPr/>
        </p:nvSpPr>
        <p:spPr>
          <a:xfrm>
            <a:off x="6324600" y="4061936"/>
            <a:ext cx="1371600" cy="353943"/>
          </a:xfrm>
          <a:prstGeom prst="rect">
            <a:avLst/>
          </a:prstGeom>
          <a:noFill/>
        </p:spPr>
        <p:txBody>
          <a:bodyPr wrap="square" rtlCol="0">
            <a:spAutoFit/>
          </a:bodyPr>
          <a:lstStyle/>
          <a:p>
            <a:r>
              <a:rPr lang="en-US" sz="1700" b="1" dirty="0" smtClean="0"/>
              <a:t> Block </a:t>
            </a:r>
          </a:p>
        </p:txBody>
      </p:sp>
      <p:sp>
        <p:nvSpPr>
          <p:cNvPr id="39" name="TextBox 38"/>
          <p:cNvSpPr txBox="1"/>
          <p:nvPr/>
        </p:nvSpPr>
        <p:spPr>
          <a:xfrm>
            <a:off x="5029200" y="4061936"/>
            <a:ext cx="1828800" cy="353943"/>
          </a:xfrm>
          <a:prstGeom prst="rect">
            <a:avLst/>
          </a:prstGeom>
          <a:noFill/>
        </p:spPr>
        <p:txBody>
          <a:bodyPr wrap="square" rtlCol="0">
            <a:spAutoFit/>
          </a:bodyPr>
          <a:lstStyle/>
          <a:p>
            <a:r>
              <a:rPr lang="en-US" sz="1700" b="1" dirty="0" smtClean="0"/>
              <a:t> Review</a:t>
            </a:r>
          </a:p>
        </p:txBody>
      </p:sp>
      <p:sp>
        <p:nvSpPr>
          <p:cNvPr id="43" name="TextBox 42"/>
          <p:cNvSpPr txBox="1"/>
          <p:nvPr/>
        </p:nvSpPr>
        <p:spPr>
          <a:xfrm>
            <a:off x="3733800" y="4061936"/>
            <a:ext cx="2057400" cy="353943"/>
          </a:xfrm>
          <a:prstGeom prst="rect">
            <a:avLst/>
          </a:prstGeom>
          <a:noFill/>
        </p:spPr>
        <p:txBody>
          <a:bodyPr wrap="square" rtlCol="0">
            <a:spAutoFit/>
          </a:bodyPr>
          <a:lstStyle/>
          <a:p>
            <a:r>
              <a:rPr lang="en-US" sz="1700" b="1" dirty="0" smtClean="0"/>
              <a:t>Append</a:t>
            </a:r>
          </a:p>
        </p:txBody>
      </p:sp>
      <p:sp>
        <p:nvSpPr>
          <p:cNvPr id="44" name="TextBox 43"/>
          <p:cNvSpPr txBox="1"/>
          <p:nvPr/>
        </p:nvSpPr>
        <p:spPr>
          <a:xfrm>
            <a:off x="1905000" y="2766536"/>
            <a:ext cx="1371600" cy="353943"/>
          </a:xfrm>
          <a:prstGeom prst="rect">
            <a:avLst/>
          </a:prstGeom>
          <a:noFill/>
        </p:spPr>
        <p:txBody>
          <a:bodyPr wrap="square" rtlCol="0">
            <a:spAutoFit/>
          </a:bodyPr>
          <a:lstStyle/>
          <a:p>
            <a:r>
              <a:rPr lang="en-US" sz="1700" dirty="0" smtClean="0"/>
              <a:t> </a:t>
            </a:r>
            <a:r>
              <a:rPr lang="en-US" sz="1700" b="1" dirty="0" smtClean="0"/>
              <a:t>Alert </a:t>
            </a:r>
          </a:p>
        </p:txBody>
      </p:sp>
      <p:sp>
        <p:nvSpPr>
          <p:cNvPr id="46" name="TextBox 45"/>
          <p:cNvSpPr txBox="1"/>
          <p:nvPr/>
        </p:nvSpPr>
        <p:spPr>
          <a:xfrm>
            <a:off x="4191000" y="2766536"/>
            <a:ext cx="1371600" cy="353943"/>
          </a:xfrm>
          <a:prstGeom prst="rect">
            <a:avLst/>
          </a:prstGeom>
          <a:noFill/>
        </p:spPr>
        <p:txBody>
          <a:bodyPr wrap="square" rtlCol="0">
            <a:spAutoFit/>
          </a:bodyPr>
          <a:lstStyle/>
          <a:p>
            <a:r>
              <a:rPr lang="en-US" sz="1700" dirty="0" smtClean="0"/>
              <a:t> </a:t>
            </a:r>
            <a:r>
              <a:rPr lang="en-US" sz="1700" b="1" dirty="0" smtClean="0"/>
              <a:t>Protect </a:t>
            </a:r>
          </a:p>
        </p:txBody>
      </p:sp>
      <p:sp>
        <p:nvSpPr>
          <p:cNvPr id="47" name="TextBox 46"/>
          <p:cNvSpPr txBox="1"/>
          <p:nvPr/>
        </p:nvSpPr>
        <p:spPr>
          <a:xfrm>
            <a:off x="3124200" y="2766536"/>
            <a:ext cx="1371600" cy="353943"/>
          </a:xfrm>
          <a:prstGeom prst="rect">
            <a:avLst/>
          </a:prstGeom>
          <a:noFill/>
        </p:spPr>
        <p:txBody>
          <a:bodyPr wrap="square" rtlCol="0">
            <a:spAutoFit/>
          </a:bodyPr>
          <a:lstStyle/>
          <a:p>
            <a:r>
              <a:rPr lang="en-US" sz="1700" b="1" dirty="0" smtClean="0"/>
              <a:t> Modify</a:t>
            </a:r>
          </a:p>
        </p:txBody>
      </p:sp>
      <p:sp>
        <p:nvSpPr>
          <p:cNvPr id="48" name="TextBox 47"/>
          <p:cNvSpPr txBox="1"/>
          <p:nvPr/>
        </p:nvSpPr>
        <p:spPr>
          <a:xfrm>
            <a:off x="5486400" y="2766536"/>
            <a:ext cx="1371600" cy="353943"/>
          </a:xfrm>
          <a:prstGeom prst="rect">
            <a:avLst/>
          </a:prstGeom>
          <a:noFill/>
        </p:spPr>
        <p:txBody>
          <a:bodyPr wrap="square" rtlCol="0">
            <a:spAutoFit/>
          </a:bodyPr>
          <a:lstStyle/>
          <a:p>
            <a:r>
              <a:rPr lang="en-US" sz="1700" b="1" dirty="0" smtClean="0"/>
              <a:t> Redirect </a:t>
            </a:r>
          </a:p>
        </p:txBody>
      </p:sp>
      <p:sp>
        <p:nvSpPr>
          <p:cNvPr id="31" name="Rectangle 30"/>
          <p:cNvSpPr/>
          <p:nvPr/>
        </p:nvSpPr>
        <p:spPr>
          <a:xfrm>
            <a:off x="457200" y="5489218"/>
            <a:ext cx="8382000" cy="759182"/>
          </a:xfrm>
          <a:prstGeom prst="rect">
            <a:avLst/>
          </a:prstGeom>
        </p:spPr>
        <p:txBody>
          <a:bodyPr wrap="square" lIns="0" rIns="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346075" lvl="2" indent="-346075" fontAlgn="base">
              <a:lnSpc>
                <a:spcPct val="90000"/>
              </a:lnSpc>
              <a:spcBef>
                <a:spcPct val="20000"/>
              </a:spcBef>
              <a:spcAft>
                <a:spcPts val="400"/>
              </a:spcAft>
              <a:buClr>
                <a:srgbClr val="777777"/>
              </a:buClr>
              <a:buSzPct val="130000"/>
              <a:buFont typeface="Arial" pitchFamily="34" charset="0"/>
              <a:buChar char="•"/>
              <a:defRPr/>
            </a:pPr>
            <a:r>
              <a:rPr lang="en-US" sz="2000" dirty="0" smtClean="0"/>
              <a:t>Apply the right level of control based on the sensitivity of the data</a:t>
            </a:r>
          </a:p>
          <a:p>
            <a:pPr marL="346075" lvl="2" indent="-346075" fontAlgn="base">
              <a:lnSpc>
                <a:spcPct val="90000"/>
              </a:lnSpc>
              <a:spcBef>
                <a:spcPct val="20000"/>
              </a:spcBef>
              <a:spcAft>
                <a:spcPts val="400"/>
              </a:spcAft>
              <a:buClr>
                <a:srgbClr val="777777"/>
              </a:buClr>
              <a:buSzPct val="130000"/>
              <a:buFont typeface="Arial" pitchFamily="34" charset="0"/>
              <a:buChar char="•"/>
              <a:defRPr/>
            </a:pPr>
            <a:r>
              <a:rPr lang="en-US" sz="2000" dirty="0" smtClean="0"/>
              <a:t>Maximize control and minimize unnecessary user disruptions </a:t>
            </a:r>
          </a:p>
        </p:txBody>
      </p:sp>
      <p:sp>
        <p:nvSpPr>
          <p:cNvPr id="36" name="Title 1"/>
          <p:cNvSpPr>
            <a:spLocks noGrp="1"/>
          </p:cNvSpPr>
          <p:nvPr>
            <p:ph type="title"/>
          </p:nvPr>
        </p:nvSpPr>
        <p:spPr>
          <a:xfrm>
            <a:off x="381000" y="304800"/>
            <a:ext cx="8382000" cy="664797"/>
          </a:xfrm>
        </p:spPr>
        <p:txBody>
          <a:bodyPr/>
          <a:lstStyle/>
          <a:p>
            <a:pPr lvl="0"/>
            <a:r>
              <a:rPr lang="en-US" dirty="0" smtClean="0"/>
              <a:t>Protect Communications</a:t>
            </a:r>
            <a:endParaRPr lang="en-US" dirty="0"/>
          </a:p>
        </p:txBody>
      </p:sp>
      <p:sp>
        <p:nvSpPr>
          <p:cNvPr id="35" name="Rectangle 34"/>
          <p:cNvSpPr/>
          <p:nvPr/>
        </p:nvSpPr>
        <p:spPr>
          <a:xfrm>
            <a:off x="457200" y="1143000"/>
            <a:ext cx="8116614" cy="867930"/>
          </a:xfrm>
          <a:prstGeom prst="rect">
            <a:avLst/>
          </a:prstGeom>
        </p:spPr>
        <p:txBody>
          <a:bodyPr wrap="square">
            <a:spAutoFit/>
          </a:bodyPr>
          <a:lstStyle/>
          <a:p>
            <a:pPr algn="ctr">
              <a:lnSpc>
                <a:spcPct val="90000"/>
              </a:lnSpc>
              <a:spcBef>
                <a:spcPct val="20000"/>
              </a:spcBef>
              <a:buNone/>
              <a:defRPr/>
            </a:pPr>
            <a:r>
              <a:rPr lang="en-US" sz="2800" b="1" dirty="0" smtClean="0">
                <a:gradFill>
                  <a:gsLst>
                    <a:gs pos="0">
                      <a:schemeClr val="tx1">
                        <a:lumMod val="95000"/>
                        <a:lumOff val="5000"/>
                      </a:schemeClr>
                    </a:gs>
                    <a:gs pos="100000">
                      <a:schemeClr val="tx1">
                        <a:lumMod val="65000"/>
                        <a:lumOff val="35000"/>
                      </a:schemeClr>
                    </a:gs>
                  </a:gsLst>
                  <a:lin ang="5400000" scaled="0"/>
                </a:gradFill>
                <a:latin typeface="Segoe"/>
                <a:cs typeface="Segoe UI" pitchFamily="34" charset="0"/>
              </a:rPr>
              <a:t>Safeguard communications with an array of information protection and control tools</a:t>
            </a:r>
          </a:p>
        </p:txBody>
      </p:sp>
    </p:spTree>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ounded Rectangle 61"/>
          <p:cNvSpPr>
            <a:spLocks noChangeArrowheads="1"/>
          </p:cNvSpPr>
          <p:nvPr/>
        </p:nvSpPr>
        <p:spPr bwMode="gray">
          <a:xfrm>
            <a:off x="492369" y="1175657"/>
            <a:ext cx="8108706" cy="5225143"/>
          </a:xfrm>
          <a:prstGeom prst="roundRect">
            <a:avLst>
              <a:gd name="adj" fmla="val 2389"/>
            </a:avLst>
          </a:prstGeom>
          <a:gradFill flip="none" rotWithShape="1">
            <a:gsLst>
              <a:gs pos="0">
                <a:schemeClr val="bg1">
                  <a:lumMod val="85000"/>
                  <a:alpha val="67000"/>
                </a:schemeClr>
              </a:gs>
              <a:gs pos="50000">
                <a:schemeClr val="tx1">
                  <a:lumMod val="20000"/>
                  <a:lumOff val="80000"/>
                  <a:alpha val="41000"/>
                </a:schemeClr>
              </a:gs>
              <a:gs pos="100000">
                <a:schemeClr val="bg1">
                  <a:lumMod val="95000"/>
                  <a:alpha val="60000"/>
                </a:schemeClr>
              </a:gs>
            </a:gsLst>
            <a:lin ang="13500000" scaled="1"/>
            <a:tileRect/>
          </a:gradFill>
          <a:ln>
            <a:solidFill>
              <a:schemeClr val="accent1"/>
            </a:solidFill>
            <a:headEnd type="none" w="med" len="med"/>
            <a:tailEnd type="none" w="med" len="med"/>
          </a:ln>
          <a:effectLst>
            <a:outerShdw blurRad="101600" dist="63500" dir="2700000" algn="tl" rotWithShape="0">
              <a:prstClr val="black">
                <a:alpha val="2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523854" algn="ctr" defTabSz="914099" fontAlgn="base">
              <a:lnSpc>
                <a:spcPct val="85000"/>
              </a:lnSpc>
              <a:spcBef>
                <a:spcPct val="0"/>
              </a:spcBef>
              <a:spcAft>
                <a:spcPct val="0"/>
              </a:spcAft>
              <a:buClr>
                <a:srgbClr val="FFC000"/>
              </a:buClr>
              <a:buSzPct val="76000"/>
              <a:defRPr/>
            </a:pPr>
            <a:endParaRPr lang="en-US" sz="2300" dirty="0">
              <a:gradFill>
                <a:gsLst>
                  <a:gs pos="0">
                    <a:schemeClr val="tx1"/>
                  </a:gs>
                  <a:gs pos="50000">
                    <a:schemeClr val="tx1"/>
                  </a:gs>
                </a:gsLst>
                <a:lin ang="5400000" scaled="0"/>
              </a:gradFill>
              <a:latin typeface="Segoe" pitchFamily="34" charset="0"/>
            </a:endParaRPr>
          </a:p>
        </p:txBody>
      </p:sp>
      <p:sp>
        <p:nvSpPr>
          <p:cNvPr id="69" name="Straight Connector 1024003"/>
          <p:cNvSpPr>
            <a:spLocks noChangeShapeType="1"/>
          </p:cNvSpPr>
          <p:nvPr/>
        </p:nvSpPr>
        <p:spPr bwMode="auto">
          <a:xfrm>
            <a:off x="964648" y="2418520"/>
            <a:ext cx="1692828" cy="83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endParaRPr lang="en-US" dirty="0"/>
          </a:p>
        </p:txBody>
      </p:sp>
      <p:sp>
        <p:nvSpPr>
          <p:cNvPr id="61" name="Rounded Rectangle 60"/>
          <p:cNvSpPr>
            <a:spLocks noChangeArrowheads="1"/>
          </p:cNvSpPr>
          <p:nvPr/>
        </p:nvSpPr>
        <p:spPr bwMode="gray">
          <a:xfrm>
            <a:off x="4191001" y="1371600"/>
            <a:ext cx="4257674" cy="4876800"/>
          </a:xfrm>
          <a:prstGeom prst="roundRect">
            <a:avLst>
              <a:gd name="adj" fmla="val 2389"/>
            </a:avLst>
          </a:prstGeom>
          <a:gradFill flip="none" rotWithShape="1">
            <a:gsLst>
              <a:gs pos="0">
                <a:srgbClr val="B64506"/>
              </a:gs>
              <a:gs pos="25000">
                <a:srgbClr val="CB790B"/>
              </a:gs>
              <a:gs pos="80000">
                <a:srgbClr val="FA9B00"/>
              </a:gs>
              <a:gs pos="100000">
                <a:srgbClr val="FFC971"/>
              </a:gs>
            </a:gsLst>
            <a:lin ang="5400000" scaled="1"/>
            <a:tileRect/>
          </a:gradFill>
          <a:ln>
            <a:headEnd type="none" w="med" len="med"/>
            <a:tailEnd type="none" w="med" len="med"/>
          </a:ln>
          <a:effectLst>
            <a:outerShdw blurRad="101600" dist="635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523854" algn="ctr" defTabSz="914099" fontAlgn="base">
              <a:lnSpc>
                <a:spcPct val="85000"/>
              </a:lnSpc>
              <a:spcBef>
                <a:spcPct val="0"/>
              </a:spcBef>
              <a:spcAft>
                <a:spcPct val="0"/>
              </a:spcAft>
              <a:buClr>
                <a:srgbClr val="FFC000"/>
              </a:buClr>
              <a:buSzPct val="76000"/>
              <a:defRPr/>
            </a:pPr>
            <a:endParaRPr lang="en-US" dirty="0">
              <a:gradFill>
                <a:gsLst>
                  <a:gs pos="0">
                    <a:schemeClr val="bg1"/>
                  </a:gs>
                  <a:gs pos="100000">
                    <a:schemeClr val="bg1"/>
                  </a:gs>
                </a:gsLst>
                <a:lin ang="13500000" scaled="1"/>
              </a:gradFill>
              <a:latin typeface="Segoe Semibold" pitchFamily="34" charset="0"/>
            </a:endParaRPr>
          </a:p>
        </p:txBody>
      </p:sp>
      <p:sp>
        <p:nvSpPr>
          <p:cNvPr id="94" name="Title 93"/>
          <p:cNvSpPr>
            <a:spLocks noGrp="1"/>
          </p:cNvSpPr>
          <p:nvPr>
            <p:ph type="title"/>
          </p:nvPr>
        </p:nvSpPr>
        <p:spPr/>
        <p:txBody>
          <a:bodyPr/>
          <a:lstStyle/>
          <a:p>
            <a:r>
              <a:rPr lang="en-US" dirty="0" smtClean="0"/>
              <a:t>Exchange Enterprise Topology</a:t>
            </a:r>
            <a:endParaRPr lang="en-US" dirty="0"/>
          </a:p>
        </p:txBody>
      </p:sp>
      <p:sp>
        <p:nvSpPr>
          <p:cNvPr id="13317" name="Straight Connector 1024003"/>
          <p:cNvSpPr>
            <a:spLocks noChangeShapeType="1"/>
          </p:cNvSpPr>
          <p:nvPr/>
        </p:nvSpPr>
        <p:spPr bwMode="auto">
          <a:xfrm>
            <a:off x="4038600" y="2371724"/>
            <a:ext cx="977349" cy="3175"/>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endParaRPr lang="en-US" dirty="0"/>
          </a:p>
        </p:txBody>
      </p:sp>
      <p:sp>
        <p:nvSpPr>
          <p:cNvPr id="13320" name="Rounded Rectangle 1024006"/>
          <p:cNvSpPr>
            <a:spLocks noChangeArrowheads="1"/>
          </p:cNvSpPr>
          <p:nvPr/>
        </p:nvSpPr>
        <p:spPr bwMode="gray">
          <a:xfrm>
            <a:off x="2669210" y="2113720"/>
            <a:ext cx="1384300" cy="629480"/>
          </a:xfrm>
          <a:prstGeom prst="roundRect">
            <a:avLst>
              <a:gd name="adj" fmla="val 6412"/>
            </a:avLst>
          </a:prstGeom>
          <a:gradFill flip="none" rotWithShape="1">
            <a:gsLst>
              <a:gs pos="0">
                <a:schemeClr val="accent3">
                  <a:lumMod val="50000"/>
                </a:schemeClr>
              </a:gs>
              <a:gs pos="25000">
                <a:schemeClr val="accent3">
                  <a:lumMod val="75000"/>
                </a:schemeClr>
              </a:gs>
              <a:gs pos="80000">
                <a:schemeClr val="accent3"/>
              </a:gs>
              <a:gs pos="100000">
                <a:schemeClr val="accent3">
                  <a:lumMod val="60000"/>
                  <a:lumOff val="40000"/>
                  <a:alpha val="69000"/>
                </a:schemeClr>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marL="0" lvl="1" indent="-342900" algn="ctr" defTabSz="914099">
              <a:lnSpc>
                <a:spcPct val="85000"/>
              </a:lnSpc>
              <a:spcBef>
                <a:spcPct val="0"/>
              </a:spcBef>
              <a:buClr>
                <a:srgbClr val="FFFF99"/>
              </a:buClr>
              <a:buSzPct val="80000"/>
              <a:tabLst>
                <a:tab pos="424590" algn="l"/>
              </a:tabLst>
              <a:defRPr/>
            </a:pPr>
            <a:endParaRPr lang="en-US" altLang="zh-CN" dirty="0">
              <a:gradFill>
                <a:gsLst>
                  <a:gs pos="0">
                    <a:schemeClr val="bg1"/>
                  </a:gs>
                  <a:gs pos="100000">
                    <a:schemeClr val="bg1"/>
                  </a:gs>
                </a:gsLst>
                <a:lin ang="13500000" scaled="1"/>
              </a:gradFill>
              <a:latin typeface="Segoe Semibold" pitchFamily="34" charset="0"/>
            </a:endParaRPr>
          </a:p>
        </p:txBody>
      </p:sp>
      <p:sp>
        <p:nvSpPr>
          <p:cNvPr id="13321" name="Rounded Rectangle 1024007"/>
          <p:cNvSpPr>
            <a:spLocks noChangeArrowheads="1"/>
          </p:cNvSpPr>
          <p:nvPr/>
        </p:nvSpPr>
        <p:spPr bwMode="gray">
          <a:xfrm>
            <a:off x="6818244" y="3378752"/>
            <a:ext cx="1476375" cy="695740"/>
          </a:xfrm>
          <a:prstGeom prst="roundRect">
            <a:avLst>
              <a:gd name="adj" fmla="val 6412"/>
            </a:avLst>
          </a:prstGeom>
          <a:gradFill flip="none" rotWithShape="1">
            <a:gsLst>
              <a:gs pos="0">
                <a:srgbClr val="1B396B"/>
              </a:gs>
              <a:gs pos="25000">
                <a:schemeClr val="accent2">
                  <a:lumMod val="75000"/>
                </a:schemeClr>
              </a:gs>
              <a:gs pos="80000">
                <a:schemeClr val="accent2"/>
              </a:gs>
              <a:gs pos="100000">
                <a:srgbClr val="5C9EE6"/>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lnSpc>
                <a:spcPct val="85000"/>
              </a:lnSpc>
              <a:spcBef>
                <a:spcPct val="0"/>
              </a:spcBef>
            </a:pPr>
            <a:endParaRPr lang="en-US" dirty="0">
              <a:gradFill>
                <a:gsLst>
                  <a:gs pos="0">
                    <a:schemeClr val="bg1"/>
                  </a:gs>
                  <a:gs pos="100000">
                    <a:schemeClr val="bg1"/>
                  </a:gs>
                </a:gsLst>
                <a:lin ang="13500000" scaled="1"/>
              </a:gradFill>
              <a:latin typeface="Segoe Semibold" pitchFamily="34" charset="0"/>
            </a:endParaRPr>
          </a:p>
        </p:txBody>
      </p:sp>
      <p:sp>
        <p:nvSpPr>
          <p:cNvPr id="13322" name="Rounded Rectangle 1024008"/>
          <p:cNvSpPr>
            <a:spLocks noChangeArrowheads="1"/>
          </p:cNvSpPr>
          <p:nvPr/>
        </p:nvSpPr>
        <p:spPr bwMode="gray">
          <a:xfrm>
            <a:off x="5118653" y="3421389"/>
            <a:ext cx="1346200" cy="619824"/>
          </a:xfrm>
          <a:prstGeom prst="roundRect">
            <a:avLst>
              <a:gd name="adj" fmla="val 6412"/>
            </a:avLst>
          </a:prstGeom>
          <a:gradFill flip="none" rotWithShape="1">
            <a:gsLst>
              <a:gs pos="0">
                <a:srgbClr val="1B396B"/>
              </a:gs>
              <a:gs pos="25000">
                <a:schemeClr val="accent2">
                  <a:lumMod val="75000"/>
                </a:schemeClr>
              </a:gs>
              <a:gs pos="80000">
                <a:schemeClr val="accent2"/>
              </a:gs>
              <a:gs pos="100000">
                <a:srgbClr val="5C9EE6"/>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lnSpc>
                <a:spcPct val="85000"/>
              </a:lnSpc>
              <a:spcBef>
                <a:spcPct val="0"/>
              </a:spcBef>
            </a:pPr>
            <a:endParaRPr lang="en-US" dirty="0">
              <a:gradFill>
                <a:gsLst>
                  <a:gs pos="0">
                    <a:schemeClr val="bg1"/>
                  </a:gs>
                  <a:gs pos="100000">
                    <a:schemeClr val="bg1"/>
                  </a:gs>
                </a:gsLst>
                <a:lin ang="13500000" scaled="1"/>
              </a:gradFill>
              <a:latin typeface="Segoe Semibold" pitchFamily="34" charset="0"/>
            </a:endParaRPr>
          </a:p>
        </p:txBody>
      </p:sp>
      <p:sp>
        <p:nvSpPr>
          <p:cNvPr id="13323" name="Rounded Rectangle 1024009"/>
          <p:cNvSpPr>
            <a:spLocks noChangeArrowheads="1"/>
          </p:cNvSpPr>
          <p:nvPr/>
        </p:nvSpPr>
        <p:spPr bwMode="gray">
          <a:xfrm>
            <a:off x="5029202" y="4419600"/>
            <a:ext cx="1524000" cy="762000"/>
          </a:xfrm>
          <a:prstGeom prst="roundRect">
            <a:avLst>
              <a:gd name="adj" fmla="val 6412"/>
            </a:avLst>
          </a:prstGeom>
          <a:gradFill flip="none" rotWithShape="1">
            <a:gsLst>
              <a:gs pos="0">
                <a:srgbClr val="1B396B"/>
              </a:gs>
              <a:gs pos="25000">
                <a:schemeClr val="accent2">
                  <a:lumMod val="75000"/>
                </a:schemeClr>
              </a:gs>
              <a:gs pos="80000">
                <a:schemeClr val="accent2"/>
              </a:gs>
              <a:gs pos="100000">
                <a:srgbClr val="5C9EE6"/>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lnSpc>
                <a:spcPct val="85000"/>
              </a:lnSpc>
              <a:spcBef>
                <a:spcPct val="0"/>
              </a:spcBef>
            </a:pPr>
            <a:endParaRPr lang="en-US" dirty="0">
              <a:gradFill>
                <a:gsLst>
                  <a:gs pos="0">
                    <a:schemeClr val="bg1"/>
                  </a:gs>
                  <a:gs pos="100000">
                    <a:schemeClr val="bg1"/>
                  </a:gs>
                </a:gsLst>
                <a:lin ang="13500000" scaled="1"/>
              </a:gradFill>
              <a:latin typeface="Segoe Semibold" pitchFamily="34" charset="0"/>
            </a:endParaRPr>
          </a:p>
        </p:txBody>
      </p:sp>
      <p:sp>
        <p:nvSpPr>
          <p:cNvPr id="13326" name="Rectangle 1024012"/>
          <p:cNvSpPr>
            <a:spLocks noChangeArrowheads="1"/>
          </p:cNvSpPr>
          <p:nvPr/>
        </p:nvSpPr>
        <p:spPr bwMode="gray">
          <a:xfrm>
            <a:off x="4319589" y="1398073"/>
            <a:ext cx="2767012" cy="369328"/>
          </a:xfrm>
          <a:prstGeom prst="rect">
            <a:avLst/>
          </a:prstGeom>
          <a:noFill/>
          <a:ln w="9525">
            <a:noFill/>
            <a:miter lim="800000"/>
            <a:headEnd/>
            <a:tailEnd/>
          </a:ln>
        </p:spPr>
        <p:txBody>
          <a:bodyPr lIns="91436" tIns="45718" rIns="91436" bIns="45718" anchor="ctr">
            <a:spAutoFit/>
          </a:bodyPr>
          <a:lstStyle/>
          <a:p>
            <a:pPr eaLnBrk="1" hangingPunct="1">
              <a:lnSpc>
                <a:spcPct val="100000"/>
              </a:lnSpc>
              <a:spcBef>
                <a:spcPct val="0"/>
              </a:spcBef>
            </a:pPr>
            <a:r>
              <a:rPr lang="en-US" dirty="0">
                <a:solidFill>
                  <a:schemeClr val="bg1"/>
                </a:solidFill>
                <a:effectLst>
                  <a:outerShdw blurRad="38100" dist="38100" dir="2700000" algn="tl">
                    <a:srgbClr val="000000">
                      <a:alpha val="43137"/>
                    </a:srgbClr>
                  </a:outerShdw>
                </a:effectLst>
                <a:latin typeface="Segoe Semibold" pitchFamily="34" charset="0"/>
              </a:rPr>
              <a:t>Enterprise Network</a:t>
            </a:r>
          </a:p>
        </p:txBody>
      </p:sp>
      <p:sp>
        <p:nvSpPr>
          <p:cNvPr id="13327" name="Rectangle 1024013"/>
          <p:cNvSpPr>
            <a:spLocks noChangeArrowheads="1"/>
          </p:cNvSpPr>
          <p:nvPr/>
        </p:nvSpPr>
        <p:spPr bwMode="gray">
          <a:xfrm>
            <a:off x="570395" y="2703926"/>
            <a:ext cx="1066800" cy="646327"/>
          </a:xfrm>
          <a:prstGeom prst="rect">
            <a:avLst/>
          </a:prstGeom>
          <a:noFill/>
          <a:ln w="9525">
            <a:noFill/>
            <a:miter lim="800000"/>
            <a:headEnd/>
            <a:tailEnd/>
          </a:ln>
        </p:spPr>
        <p:txBody>
          <a:bodyPr lIns="91436" tIns="45718" rIns="91436" bIns="45718" anchor="ctr">
            <a:spAutoFit/>
          </a:bodyPr>
          <a:lstStyle/>
          <a:p>
            <a:pPr algn="ctr" eaLnBrk="1" hangingPunct="1">
              <a:lnSpc>
                <a:spcPct val="100000"/>
              </a:lnSpc>
              <a:spcBef>
                <a:spcPct val="0"/>
              </a:spcBef>
            </a:pPr>
            <a:r>
              <a:rPr lang="en-US" sz="1200" dirty="0" smtClean="0"/>
              <a:t>External</a:t>
            </a:r>
          </a:p>
          <a:p>
            <a:pPr algn="ctr" eaLnBrk="1" hangingPunct="1">
              <a:lnSpc>
                <a:spcPct val="100000"/>
              </a:lnSpc>
              <a:spcBef>
                <a:spcPct val="0"/>
              </a:spcBef>
            </a:pPr>
            <a:r>
              <a:rPr lang="en-US" sz="1200" dirty="0" smtClean="0"/>
              <a:t>SMTP</a:t>
            </a:r>
            <a:r>
              <a:rPr lang="en-US" sz="1200" dirty="0"/>
              <a:t/>
            </a:r>
            <a:br>
              <a:rPr lang="en-US" sz="1200" dirty="0"/>
            </a:br>
            <a:r>
              <a:rPr lang="en-US" sz="1200" dirty="0" smtClean="0"/>
              <a:t>servers</a:t>
            </a:r>
            <a:endParaRPr lang="en-US" sz="1200" dirty="0"/>
          </a:p>
        </p:txBody>
      </p:sp>
      <p:sp>
        <p:nvSpPr>
          <p:cNvPr id="13329" name="Rectangle 1024015"/>
          <p:cNvSpPr>
            <a:spLocks noChangeArrowheads="1"/>
          </p:cNvSpPr>
          <p:nvPr/>
        </p:nvSpPr>
        <p:spPr bwMode="gray">
          <a:xfrm>
            <a:off x="2667000" y="2113720"/>
            <a:ext cx="1384300" cy="580842"/>
          </a:xfrm>
          <a:prstGeom prst="rect">
            <a:avLst/>
          </a:prstGeom>
          <a:noFill/>
          <a:ln w="9525">
            <a:noFill/>
            <a:miter lim="800000"/>
            <a:headEnd/>
            <a:tailEnd/>
          </a:ln>
        </p:spPr>
        <p:txBody>
          <a:bodyPr lIns="91436" tIns="45718" rIns="91436" bIns="45718" anchor="ctr"/>
          <a:lstStyle/>
          <a:p>
            <a:pPr algn="ctr" eaLnBrk="1" hangingPunct="1">
              <a:lnSpc>
                <a:spcPct val="100000"/>
              </a:lnSpc>
              <a:spcBef>
                <a:spcPct val="0"/>
              </a:spcBef>
            </a:pPr>
            <a:r>
              <a:rPr lang="en-US" sz="1200" b="1" dirty="0" smtClean="0">
                <a:solidFill>
                  <a:schemeClr val="bg1"/>
                </a:solidFill>
              </a:rPr>
              <a:t>Edge Transport</a:t>
            </a:r>
          </a:p>
          <a:p>
            <a:pPr algn="ctr" eaLnBrk="1" hangingPunct="1">
              <a:lnSpc>
                <a:spcPct val="100000"/>
              </a:lnSpc>
              <a:spcBef>
                <a:spcPct val="0"/>
              </a:spcBef>
            </a:pPr>
            <a:r>
              <a:rPr lang="en-US" sz="1200" dirty="0" smtClean="0">
                <a:solidFill>
                  <a:schemeClr val="bg1"/>
                </a:solidFill>
              </a:rPr>
              <a:t>Routing and </a:t>
            </a:r>
            <a:r>
              <a:rPr lang="en-US" sz="1200" dirty="0">
                <a:solidFill>
                  <a:schemeClr val="bg1"/>
                </a:solidFill>
              </a:rPr>
              <a:t>AV/AS</a:t>
            </a:r>
          </a:p>
        </p:txBody>
      </p:sp>
      <p:sp>
        <p:nvSpPr>
          <p:cNvPr id="13333" name="TextBox 1024021"/>
          <p:cNvSpPr txBox="1">
            <a:spLocks noChangeArrowheads="1"/>
          </p:cNvSpPr>
          <p:nvPr/>
        </p:nvSpPr>
        <p:spPr bwMode="gray">
          <a:xfrm>
            <a:off x="6781801" y="1524000"/>
            <a:ext cx="1295400" cy="461665"/>
          </a:xfrm>
          <a:prstGeom prst="rect">
            <a:avLst/>
          </a:prstGeom>
          <a:noFill/>
          <a:ln w="9525">
            <a:noFill/>
            <a:miter lim="800000"/>
            <a:headEnd/>
            <a:tailEnd/>
          </a:ln>
        </p:spPr>
        <p:txBody>
          <a:bodyPr wrap="square">
            <a:spAutoFit/>
          </a:bodyPr>
          <a:lstStyle/>
          <a:p>
            <a:pPr algn="ctr" eaLnBrk="1" hangingPunct="1">
              <a:lnSpc>
                <a:spcPct val="100000"/>
              </a:lnSpc>
              <a:spcBef>
                <a:spcPct val="50000"/>
              </a:spcBef>
            </a:pPr>
            <a:r>
              <a:rPr lang="en-US" sz="1200" dirty="0" smtClean="0"/>
              <a:t>Phone system (PBX or VOIP)</a:t>
            </a:r>
            <a:endParaRPr lang="en-US" sz="1200" dirty="0"/>
          </a:p>
        </p:txBody>
      </p:sp>
      <p:sp>
        <p:nvSpPr>
          <p:cNvPr id="13337" name="Rectangle 1024025"/>
          <p:cNvSpPr>
            <a:spLocks noChangeArrowheads="1"/>
          </p:cNvSpPr>
          <p:nvPr/>
        </p:nvSpPr>
        <p:spPr bwMode="gray">
          <a:xfrm>
            <a:off x="5032513" y="4456044"/>
            <a:ext cx="1524000" cy="646327"/>
          </a:xfrm>
          <a:prstGeom prst="rect">
            <a:avLst/>
          </a:prstGeom>
          <a:noFill/>
          <a:ln w="9525">
            <a:noFill/>
            <a:miter lim="800000"/>
            <a:headEnd/>
            <a:tailEnd/>
          </a:ln>
        </p:spPr>
        <p:txBody>
          <a:bodyPr lIns="91436" tIns="45718" rIns="91436" bIns="45718" anchor="ctr">
            <a:spAutoFit/>
          </a:bodyPr>
          <a:lstStyle/>
          <a:p>
            <a:pPr algn="ctr" eaLnBrk="1" hangingPunct="1">
              <a:lnSpc>
                <a:spcPct val="100000"/>
              </a:lnSpc>
              <a:spcBef>
                <a:spcPct val="0"/>
              </a:spcBef>
            </a:pPr>
            <a:r>
              <a:rPr lang="en-US" sz="1200" b="1" dirty="0" smtClean="0">
                <a:solidFill>
                  <a:schemeClr val="bg1"/>
                </a:solidFill>
              </a:rPr>
              <a:t>Client Access</a:t>
            </a:r>
          </a:p>
          <a:p>
            <a:pPr algn="ctr" eaLnBrk="1" hangingPunct="1">
              <a:lnSpc>
                <a:spcPct val="100000"/>
              </a:lnSpc>
              <a:spcBef>
                <a:spcPct val="0"/>
              </a:spcBef>
            </a:pPr>
            <a:r>
              <a:rPr lang="en-US" sz="1200" dirty="0" smtClean="0">
                <a:solidFill>
                  <a:schemeClr val="bg1"/>
                </a:solidFill>
              </a:rPr>
              <a:t>Client connectivity</a:t>
            </a:r>
          </a:p>
          <a:p>
            <a:pPr algn="ctr" eaLnBrk="1" hangingPunct="1">
              <a:lnSpc>
                <a:spcPct val="100000"/>
              </a:lnSpc>
              <a:spcBef>
                <a:spcPct val="0"/>
              </a:spcBef>
            </a:pPr>
            <a:r>
              <a:rPr lang="en-US" sz="1200" dirty="0" smtClean="0">
                <a:solidFill>
                  <a:schemeClr val="bg1"/>
                </a:solidFill>
              </a:rPr>
              <a:t>Web services</a:t>
            </a:r>
          </a:p>
        </p:txBody>
      </p:sp>
      <p:pic>
        <p:nvPicPr>
          <p:cNvPr id="13356" name="Rectangle 1024072"/>
          <p:cNvPicPr>
            <a:picLocks noChangeAspect="1" noChangeArrowheads="1"/>
          </p:cNvPicPr>
          <p:nvPr/>
        </p:nvPicPr>
        <p:blipFill>
          <a:blip r:embed="rId3" cstate="print"/>
          <a:srcRect/>
          <a:stretch>
            <a:fillRect/>
          </a:stretch>
        </p:blipFill>
        <p:spPr bwMode="gray">
          <a:xfrm>
            <a:off x="4343401" y="1841500"/>
            <a:ext cx="456198" cy="1280160"/>
          </a:xfrm>
          <a:prstGeom prst="rect">
            <a:avLst/>
          </a:prstGeom>
          <a:noFill/>
          <a:ln w="9525">
            <a:noFill/>
            <a:miter lim="800000"/>
            <a:headEnd/>
            <a:tailEnd/>
          </a:ln>
        </p:spPr>
      </p:pic>
      <p:pic>
        <p:nvPicPr>
          <p:cNvPr id="13362" name="Rectangle 1024078"/>
          <p:cNvPicPr>
            <a:picLocks noChangeAspect="1" noChangeArrowheads="1"/>
          </p:cNvPicPr>
          <p:nvPr/>
        </p:nvPicPr>
        <p:blipFill>
          <a:blip r:embed="rId4" cstate="print"/>
          <a:srcRect/>
          <a:stretch>
            <a:fillRect/>
          </a:stretch>
        </p:blipFill>
        <p:spPr bwMode="gray">
          <a:xfrm>
            <a:off x="7026965" y="2096604"/>
            <a:ext cx="609600" cy="566737"/>
          </a:xfrm>
          <a:prstGeom prst="rect">
            <a:avLst/>
          </a:prstGeom>
          <a:noFill/>
          <a:ln w="9525">
            <a:noFill/>
            <a:miter lim="800000"/>
            <a:headEnd/>
            <a:tailEnd/>
          </a:ln>
        </p:spPr>
      </p:pic>
      <p:pic>
        <p:nvPicPr>
          <p:cNvPr id="13364" name="Rectangle 1024082"/>
          <p:cNvPicPr>
            <a:picLocks noChangeAspect="1" noChangeArrowheads="1"/>
          </p:cNvPicPr>
          <p:nvPr/>
        </p:nvPicPr>
        <p:blipFill>
          <a:blip r:embed="rId3" cstate="print"/>
          <a:srcRect/>
          <a:stretch>
            <a:fillRect/>
          </a:stretch>
        </p:blipFill>
        <p:spPr bwMode="gray">
          <a:xfrm>
            <a:off x="2004943" y="1845364"/>
            <a:ext cx="456198" cy="1280160"/>
          </a:xfrm>
          <a:prstGeom prst="rect">
            <a:avLst/>
          </a:prstGeom>
          <a:noFill/>
          <a:ln w="9525">
            <a:noFill/>
            <a:miter lim="800000"/>
            <a:headEnd/>
            <a:tailEnd/>
          </a:ln>
        </p:spPr>
      </p:pic>
      <p:sp>
        <p:nvSpPr>
          <p:cNvPr id="13319" name="Rounded Rectangle 1024005"/>
          <p:cNvSpPr>
            <a:spLocks noChangeArrowheads="1"/>
          </p:cNvSpPr>
          <p:nvPr/>
        </p:nvSpPr>
        <p:spPr bwMode="gray">
          <a:xfrm>
            <a:off x="5029753" y="2070101"/>
            <a:ext cx="1524000" cy="609600"/>
          </a:xfrm>
          <a:prstGeom prst="roundRect">
            <a:avLst>
              <a:gd name="adj" fmla="val 6412"/>
            </a:avLst>
          </a:prstGeom>
          <a:gradFill flip="none" rotWithShape="1">
            <a:gsLst>
              <a:gs pos="0">
                <a:srgbClr val="1B396B"/>
              </a:gs>
              <a:gs pos="25000">
                <a:schemeClr val="accent2">
                  <a:lumMod val="75000"/>
                </a:schemeClr>
              </a:gs>
              <a:gs pos="80000">
                <a:schemeClr val="accent2"/>
              </a:gs>
              <a:gs pos="100000">
                <a:srgbClr val="5C9EE6"/>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lnSpc>
                <a:spcPct val="85000"/>
              </a:lnSpc>
              <a:spcBef>
                <a:spcPct val="0"/>
              </a:spcBef>
            </a:pPr>
            <a:endParaRPr lang="en-US" dirty="0">
              <a:gradFill>
                <a:gsLst>
                  <a:gs pos="0">
                    <a:schemeClr val="bg1"/>
                  </a:gs>
                  <a:gs pos="100000">
                    <a:schemeClr val="bg1"/>
                  </a:gs>
                </a:gsLst>
                <a:lin ang="13500000" scaled="1"/>
              </a:gradFill>
              <a:latin typeface="Segoe Semibold" pitchFamily="34" charset="0"/>
            </a:endParaRPr>
          </a:p>
        </p:txBody>
      </p:sp>
      <p:sp>
        <p:nvSpPr>
          <p:cNvPr id="13330" name="Rectangle 1024016"/>
          <p:cNvSpPr>
            <a:spLocks noChangeArrowheads="1"/>
          </p:cNvSpPr>
          <p:nvPr/>
        </p:nvSpPr>
        <p:spPr bwMode="gray">
          <a:xfrm>
            <a:off x="5029201" y="2096604"/>
            <a:ext cx="1511300" cy="533400"/>
          </a:xfrm>
          <a:prstGeom prst="rect">
            <a:avLst/>
          </a:prstGeom>
          <a:noFill/>
          <a:ln w="9525">
            <a:noFill/>
            <a:miter lim="800000"/>
            <a:headEnd/>
            <a:tailEnd/>
          </a:ln>
        </p:spPr>
        <p:txBody>
          <a:bodyPr lIns="91436" tIns="45718" rIns="91436" bIns="45718" anchor="ctr"/>
          <a:lstStyle/>
          <a:p>
            <a:pPr algn="ctr" eaLnBrk="1" hangingPunct="1">
              <a:lnSpc>
                <a:spcPct val="100000"/>
              </a:lnSpc>
              <a:spcBef>
                <a:spcPct val="0"/>
              </a:spcBef>
            </a:pPr>
            <a:r>
              <a:rPr lang="en-US" sz="1200" b="1" dirty="0" smtClean="0">
                <a:solidFill>
                  <a:schemeClr val="bg1"/>
                </a:solidFill>
              </a:rPr>
              <a:t>Hub Transport</a:t>
            </a:r>
          </a:p>
          <a:p>
            <a:pPr algn="ctr" eaLnBrk="1" hangingPunct="1">
              <a:lnSpc>
                <a:spcPct val="100000"/>
              </a:lnSpc>
              <a:spcBef>
                <a:spcPct val="0"/>
              </a:spcBef>
            </a:pPr>
            <a:r>
              <a:rPr lang="en-US" sz="1200" dirty="0" smtClean="0">
                <a:solidFill>
                  <a:schemeClr val="bg1"/>
                </a:solidFill>
              </a:rPr>
              <a:t>Routing and policy</a:t>
            </a:r>
            <a:endParaRPr lang="en-US" sz="1200" dirty="0">
              <a:solidFill>
                <a:schemeClr val="bg1"/>
              </a:solidFill>
            </a:endParaRPr>
          </a:p>
        </p:txBody>
      </p:sp>
      <p:sp>
        <p:nvSpPr>
          <p:cNvPr id="72" name="Rectangle 1024013"/>
          <p:cNvSpPr>
            <a:spLocks noChangeArrowheads="1"/>
          </p:cNvSpPr>
          <p:nvPr/>
        </p:nvSpPr>
        <p:spPr bwMode="gray">
          <a:xfrm>
            <a:off x="391355" y="4632162"/>
            <a:ext cx="1219200" cy="276995"/>
          </a:xfrm>
          <a:prstGeom prst="rect">
            <a:avLst/>
          </a:prstGeom>
          <a:noFill/>
          <a:ln w="9525">
            <a:noFill/>
            <a:miter lim="800000"/>
            <a:headEnd/>
            <a:tailEnd/>
          </a:ln>
        </p:spPr>
        <p:txBody>
          <a:bodyPr wrap="square" lIns="91436" tIns="45718" rIns="91436" bIns="45718" anchor="ctr">
            <a:spAutoFit/>
          </a:bodyPr>
          <a:lstStyle/>
          <a:p>
            <a:pPr algn="ctr" eaLnBrk="1" hangingPunct="1">
              <a:lnSpc>
                <a:spcPct val="100000"/>
              </a:lnSpc>
              <a:spcBef>
                <a:spcPct val="0"/>
              </a:spcBef>
            </a:pPr>
            <a:r>
              <a:rPr lang="en-US" sz="1200" dirty="0" smtClean="0"/>
              <a:t>Web browser</a:t>
            </a:r>
            <a:endParaRPr lang="en-US" sz="1200" dirty="0"/>
          </a:p>
        </p:txBody>
      </p:sp>
      <p:grpSp>
        <p:nvGrpSpPr>
          <p:cNvPr id="2" name="Group 40"/>
          <p:cNvGrpSpPr>
            <a:grpSpLocks/>
          </p:cNvGrpSpPr>
          <p:nvPr/>
        </p:nvGrpSpPr>
        <p:grpSpPr bwMode="auto">
          <a:xfrm>
            <a:off x="1600200" y="5261112"/>
            <a:ext cx="914400" cy="674688"/>
            <a:chOff x="528" y="2832"/>
            <a:chExt cx="576" cy="425"/>
          </a:xfrm>
        </p:grpSpPr>
        <p:sp>
          <p:nvSpPr>
            <p:cNvPr id="77" name="Oval 1024040"/>
            <p:cNvSpPr>
              <a:spLocks noChangeArrowheads="1"/>
            </p:cNvSpPr>
            <p:nvPr/>
          </p:nvSpPr>
          <p:spPr bwMode="gray">
            <a:xfrm>
              <a:off x="528" y="2976"/>
              <a:ext cx="576" cy="281"/>
            </a:xfrm>
            <a:prstGeom prst="ellipse">
              <a:avLst/>
            </a:prstGeom>
            <a:gradFill rotWithShape="1">
              <a:gsLst>
                <a:gs pos="0">
                  <a:schemeClr val="tx1">
                    <a:alpha val="57999"/>
                  </a:schemeClr>
                </a:gs>
                <a:gs pos="100000">
                  <a:schemeClr val="tx1">
                    <a:alpha val="0"/>
                  </a:schemeClr>
                </a:gs>
              </a:gsLst>
              <a:path path="shape">
                <a:fillToRect l="50000" t="50000" r="50000" b="50000"/>
              </a:path>
            </a:gradFill>
            <a:ln w="9525">
              <a:noFill/>
              <a:round/>
              <a:headEnd/>
              <a:tailEnd/>
            </a:ln>
          </p:spPr>
          <p:txBody>
            <a:bodyPr wrap="none" anchor="ctr"/>
            <a:lstStyle/>
            <a:p>
              <a:pPr eaLnBrk="1" hangingPunct="1">
                <a:lnSpc>
                  <a:spcPct val="100000"/>
                </a:lnSpc>
                <a:spcBef>
                  <a:spcPct val="0"/>
                </a:spcBef>
              </a:pPr>
              <a:endParaRPr lang="en-US" sz="1800" b="0" dirty="0">
                <a:solidFill>
                  <a:srgbClr val="000000"/>
                </a:solidFill>
                <a:latin typeface="Arial" pitchFamily="34" charset="0"/>
              </a:endParaRPr>
            </a:p>
          </p:txBody>
        </p:sp>
        <p:pic>
          <p:nvPicPr>
            <p:cNvPr id="78" name="Rectangle 1024041"/>
            <p:cNvPicPr>
              <a:picLocks noChangeAspect="1" noChangeArrowheads="1"/>
            </p:cNvPicPr>
            <p:nvPr/>
          </p:nvPicPr>
          <p:blipFill>
            <a:blip r:embed="rId5" cstate="print"/>
            <a:srcRect/>
            <a:stretch>
              <a:fillRect/>
            </a:stretch>
          </p:blipFill>
          <p:spPr bwMode="gray">
            <a:xfrm>
              <a:off x="624" y="2832"/>
              <a:ext cx="384" cy="344"/>
            </a:xfrm>
            <a:prstGeom prst="rect">
              <a:avLst/>
            </a:prstGeom>
            <a:noFill/>
            <a:ln w="9525">
              <a:noFill/>
              <a:miter lim="800000"/>
              <a:headEnd/>
              <a:tailEnd/>
            </a:ln>
          </p:spPr>
        </p:pic>
      </p:grpSp>
      <p:grpSp>
        <p:nvGrpSpPr>
          <p:cNvPr id="3" name="Group 49"/>
          <p:cNvGrpSpPr>
            <a:grpSpLocks/>
          </p:cNvGrpSpPr>
          <p:nvPr/>
        </p:nvGrpSpPr>
        <p:grpSpPr bwMode="auto">
          <a:xfrm>
            <a:off x="1562100" y="4499112"/>
            <a:ext cx="762000" cy="677863"/>
            <a:chOff x="619" y="3312"/>
            <a:chExt cx="480" cy="427"/>
          </a:xfrm>
        </p:grpSpPr>
        <p:sp>
          <p:nvSpPr>
            <p:cNvPr id="80" name="Oval 1024049"/>
            <p:cNvSpPr>
              <a:spLocks noChangeArrowheads="1"/>
            </p:cNvSpPr>
            <p:nvPr/>
          </p:nvSpPr>
          <p:spPr bwMode="gray">
            <a:xfrm rot="538358">
              <a:off x="619" y="3504"/>
              <a:ext cx="480" cy="235"/>
            </a:xfrm>
            <a:prstGeom prst="ellipse">
              <a:avLst/>
            </a:prstGeom>
            <a:gradFill rotWithShape="1">
              <a:gsLst>
                <a:gs pos="0">
                  <a:schemeClr val="tx1">
                    <a:alpha val="57999"/>
                  </a:schemeClr>
                </a:gs>
                <a:gs pos="100000">
                  <a:schemeClr val="tx1">
                    <a:alpha val="0"/>
                  </a:schemeClr>
                </a:gs>
              </a:gsLst>
              <a:path path="shape">
                <a:fillToRect l="50000" t="50000" r="50000" b="50000"/>
              </a:path>
            </a:gradFill>
            <a:ln w="9525">
              <a:noFill/>
              <a:round/>
              <a:headEnd/>
              <a:tailEnd/>
            </a:ln>
          </p:spPr>
          <p:txBody>
            <a:bodyPr wrap="none" anchor="ctr"/>
            <a:lstStyle/>
            <a:p>
              <a:pPr eaLnBrk="1" hangingPunct="1">
                <a:lnSpc>
                  <a:spcPct val="100000"/>
                </a:lnSpc>
                <a:spcBef>
                  <a:spcPct val="0"/>
                </a:spcBef>
              </a:pPr>
              <a:endParaRPr lang="en-US" sz="1800" b="0" dirty="0">
                <a:solidFill>
                  <a:srgbClr val="000000"/>
                </a:solidFill>
                <a:latin typeface="Arial" pitchFamily="34" charset="0"/>
              </a:endParaRPr>
            </a:p>
          </p:txBody>
        </p:sp>
        <p:pic>
          <p:nvPicPr>
            <p:cNvPr id="81" name="Rectangle 1024050"/>
            <p:cNvPicPr>
              <a:picLocks noChangeAspect="1" noChangeArrowheads="1"/>
            </p:cNvPicPr>
            <p:nvPr/>
          </p:nvPicPr>
          <p:blipFill>
            <a:blip r:embed="rId6" cstate="print"/>
            <a:srcRect/>
            <a:stretch>
              <a:fillRect/>
            </a:stretch>
          </p:blipFill>
          <p:spPr bwMode="gray">
            <a:xfrm rot="21419117" flipH="1">
              <a:off x="624" y="3312"/>
              <a:ext cx="384" cy="370"/>
            </a:xfrm>
            <a:prstGeom prst="rect">
              <a:avLst/>
            </a:prstGeom>
            <a:noFill/>
            <a:ln w="9525">
              <a:noFill/>
              <a:miter lim="800000"/>
              <a:headEnd/>
              <a:tailEnd/>
            </a:ln>
          </p:spPr>
        </p:pic>
      </p:grpSp>
      <p:cxnSp>
        <p:nvCxnSpPr>
          <p:cNvPr id="90" name="Straight Connector 89"/>
          <p:cNvCxnSpPr>
            <a:stCxn id="13323" idx="0"/>
            <a:endCxn id="13322" idx="2"/>
          </p:cNvCxnSpPr>
          <p:nvPr/>
        </p:nvCxnSpPr>
        <p:spPr>
          <a:xfrm rot="5400000" flipH="1" flipV="1">
            <a:off x="5602284" y="4230132"/>
            <a:ext cx="378387" cy="551"/>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a:stCxn id="13337" idx="1"/>
          </p:cNvCxnSpPr>
          <p:nvPr/>
        </p:nvCxnSpPr>
        <p:spPr>
          <a:xfrm rot="10800000">
            <a:off x="3733801" y="4770120"/>
            <a:ext cx="1298712" cy="9088"/>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rot="16200000" flipV="1">
            <a:off x="6957221" y="3024980"/>
            <a:ext cx="715963" cy="2"/>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32" name="Straight Connector 1024003"/>
          <p:cNvSpPr>
            <a:spLocks noChangeShapeType="1"/>
          </p:cNvSpPr>
          <p:nvPr/>
        </p:nvSpPr>
        <p:spPr bwMode="auto">
          <a:xfrm>
            <a:off x="5791202" y="2679700"/>
            <a:ext cx="0" cy="73152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endParaRPr lang="en-US" dirty="0"/>
          </a:p>
        </p:txBody>
      </p:sp>
      <p:pic>
        <p:nvPicPr>
          <p:cNvPr id="133" name="Picture 2" descr="\\eventsql\dvd\Online_ART\DVD_ART34\Artwork_Imagery\Icons - Illustrations\_WINDOWS SERVER ICONS\Hardware\Virtual Servers 2.png"/>
          <p:cNvPicPr>
            <a:picLocks noChangeAspect="1" noChangeArrowheads="1"/>
          </p:cNvPicPr>
          <p:nvPr/>
        </p:nvPicPr>
        <p:blipFill>
          <a:blip r:embed="rId7"/>
          <a:stretch>
            <a:fillRect/>
          </a:stretch>
        </p:blipFill>
        <p:spPr bwMode="auto">
          <a:xfrm>
            <a:off x="676275" y="2025690"/>
            <a:ext cx="431507" cy="588827"/>
          </a:xfrm>
          <a:prstGeom prst="rect">
            <a:avLst/>
          </a:prstGeom>
          <a:noFill/>
        </p:spPr>
      </p:pic>
      <p:pic>
        <p:nvPicPr>
          <p:cNvPr id="135" name="Picture 2" descr="\\eventsql\dvd\Online_ART\DVD_ART34\Artwork_Imagery\Icons - Illustrations\_WINDOWS SERVER ICONS\Hardware\Virtual Servers 2.png"/>
          <p:cNvPicPr>
            <a:picLocks noChangeAspect="1" noChangeArrowheads="1"/>
          </p:cNvPicPr>
          <p:nvPr/>
        </p:nvPicPr>
        <p:blipFill>
          <a:blip r:embed="rId7"/>
          <a:stretch>
            <a:fillRect/>
          </a:stretch>
        </p:blipFill>
        <p:spPr bwMode="auto">
          <a:xfrm>
            <a:off x="969411" y="2085975"/>
            <a:ext cx="443171" cy="604743"/>
          </a:xfrm>
          <a:prstGeom prst="rect">
            <a:avLst/>
          </a:prstGeom>
          <a:noFill/>
        </p:spPr>
      </p:pic>
      <p:pic>
        <p:nvPicPr>
          <p:cNvPr id="134" name="Picture 3" descr="\\eventsql\dvd\Online_ART\DVD_ART34\Artwork_Imagery\Icons - Illustrations\_MSN ICONS\MSN icon envelope email mail letter.png"/>
          <p:cNvPicPr>
            <a:picLocks noChangeAspect="1" noChangeArrowheads="1"/>
          </p:cNvPicPr>
          <p:nvPr/>
        </p:nvPicPr>
        <p:blipFill>
          <a:blip r:embed="rId8"/>
          <a:stretch>
            <a:fillRect/>
          </a:stretch>
        </p:blipFill>
        <p:spPr bwMode="auto">
          <a:xfrm>
            <a:off x="1256195" y="2260122"/>
            <a:ext cx="335601" cy="312985"/>
          </a:xfrm>
          <a:prstGeom prst="rect">
            <a:avLst/>
          </a:prstGeom>
          <a:noFill/>
        </p:spPr>
      </p:pic>
      <p:cxnSp>
        <p:nvCxnSpPr>
          <p:cNvPr id="137" name="Straight Connector 136"/>
          <p:cNvCxnSpPr>
            <a:stCxn id="13321" idx="1"/>
            <a:endCxn id="13322" idx="3"/>
          </p:cNvCxnSpPr>
          <p:nvPr/>
        </p:nvCxnSpPr>
        <p:spPr>
          <a:xfrm rot="10800000" flipV="1">
            <a:off x="6464854" y="3726621"/>
            <a:ext cx="353391" cy="4679"/>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 name="Group 40"/>
          <p:cNvGrpSpPr>
            <a:grpSpLocks/>
          </p:cNvGrpSpPr>
          <p:nvPr/>
        </p:nvGrpSpPr>
        <p:grpSpPr bwMode="auto">
          <a:xfrm>
            <a:off x="4191001" y="5322400"/>
            <a:ext cx="914400" cy="674688"/>
            <a:chOff x="528" y="2832"/>
            <a:chExt cx="576" cy="425"/>
          </a:xfrm>
        </p:grpSpPr>
        <p:sp>
          <p:nvSpPr>
            <p:cNvPr id="155" name="Oval 1024040"/>
            <p:cNvSpPr>
              <a:spLocks noChangeArrowheads="1"/>
            </p:cNvSpPr>
            <p:nvPr/>
          </p:nvSpPr>
          <p:spPr bwMode="gray">
            <a:xfrm>
              <a:off x="528" y="2976"/>
              <a:ext cx="576" cy="281"/>
            </a:xfrm>
            <a:prstGeom prst="ellipse">
              <a:avLst/>
            </a:prstGeom>
            <a:gradFill rotWithShape="1">
              <a:gsLst>
                <a:gs pos="0">
                  <a:schemeClr val="tx1">
                    <a:alpha val="57999"/>
                  </a:schemeClr>
                </a:gs>
                <a:gs pos="100000">
                  <a:schemeClr val="tx1">
                    <a:alpha val="0"/>
                  </a:schemeClr>
                </a:gs>
              </a:gsLst>
              <a:path path="shape">
                <a:fillToRect l="50000" t="50000" r="50000" b="50000"/>
              </a:path>
            </a:gradFill>
            <a:ln w="9525">
              <a:noFill/>
              <a:round/>
              <a:headEnd/>
              <a:tailEnd/>
            </a:ln>
          </p:spPr>
          <p:txBody>
            <a:bodyPr wrap="none" anchor="ctr"/>
            <a:lstStyle/>
            <a:p>
              <a:pPr eaLnBrk="1" hangingPunct="1">
                <a:lnSpc>
                  <a:spcPct val="100000"/>
                </a:lnSpc>
                <a:spcBef>
                  <a:spcPct val="0"/>
                </a:spcBef>
              </a:pPr>
              <a:endParaRPr lang="en-US" sz="1800" b="0" dirty="0">
                <a:solidFill>
                  <a:srgbClr val="000000"/>
                </a:solidFill>
                <a:latin typeface="Arial" pitchFamily="34" charset="0"/>
              </a:endParaRPr>
            </a:p>
          </p:txBody>
        </p:sp>
        <p:pic>
          <p:nvPicPr>
            <p:cNvPr id="156" name="Rectangle 1024041"/>
            <p:cNvPicPr>
              <a:picLocks noChangeAspect="1" noChangeArrowheads="1"/>
            </p:cNvPicPr>
            <p:nvPr/>
          </p:nvPicPr>
          <p:blipFill>
            <a:blip r:embed="rId5" cstate="print"/>
            <a:srcRect/>
            <a:stretch>
              <a:fillRect/>
            </a:stretch>
          </p:blipFill>
          <p:spPr bwMode="gray">
            <a:xfrm>
              <a:off x="624" y="2832"/>
              <a:ext cx="384" cy="344"/>
            </a:xfrm>
            <a:prstGeom prst="rect">
              <a:avLst/>
            </a:prstGeom>
            <a:noFill/>
            <a:ln w="9525">
              <a:noFill/>
              <a:miter lim="800000"/>
              <a:headEnd/>
              <a:tailEnd/>
            </a:ln>
          </p:spPr>
        </p:pic>
      </p:grpSp>
      <p:grpSp>
        <p:nvGrpSpPr>
          <p:cNvPr id="5" name="Group 49"/>
          <p:cNvGrpSpPr>
            <a:grpSpLocks/>
          </p:cNvGrpSpPr>
          <p:nvPr/>
        </p:nvGrpSpPr>
        <p:grpSpPr bwMode="auto">
          <a:xfrm>
            <a:off x="4953001" y="5398600"/>
            <a:ext cx="762000" cy="677863"/>
            <a:chOff x="619" y="3312"/>
            <a:chExt cx="480" cy="427"/>
          </a:xfrm>
        </p:grpSpPr>
        <p:sp>
          <p:nvSpPr>
            <p:cNvPr id="158" name="Oval 1024049"/>
            <p:cNvSpPr>
              <a:spLocks noChangeArrowheads="1"/>
            </p:cNvSpPr>
            <p:nvPr/>
          </p:nvSpPr>
          <p:spPr bwMode="gray">
            <a:xfrm rot="538358">
              <a:off x="619" y="3504"/>
              <a:ext cx="480" cy="235"/>
            </a:xfrm>
            <a:prstGeom prst="ellipse">
              <a:avLst/>
            </a:prstGeom>
            <a:gradFill rotWithShape="1">
              <a:gsLst>
                <a:gs pos="0">
                  <a:schemeClr val="tx1">
                    <a:alpha val="57999"/>
                  </a:schemeClr>
                </a:gs>
                <a:gs pos="100000">
                  <a:schemeClr val="tx1">
                    <a:alpha val="0"/>
                  </a:schemeClr>
                </a:gs>
              </a:gsLst>
              <a:path path="shape">
                <a:fillToRect l="50000" t="50000" r="50000" b="50000"/>
              </a:path>
            </a:gradFill>
            <a:ln w="9525">
              <a:noFill/>
              <a:round/>
              <a:headEnd/>
              <a:tailEnd/>
            </a:ln>
          </p:spPr>
          <p:txBody>
            <a:bodyPr wrap="none" anchor="ctr"/>
            <a:lstStyle/>
            <a:p>
              <a:pPr eaLnBrk="1" hangingPunct="1">
                <a:lnSpc>
                  <a:spcPct val="100000"/>
                </a:lnSpc>
                <a:spcBef>
                  <a:spcPct val="0"/>
                </a:spcBef>
              </a:pPr>
              <a:endParaRPr lang="en-US" sz="1800" b="0" dirty="0">
                <a:solidFill>
                  <a:srgbClr val="000000"/>
                </a:solidFill>
                <a:latin typeface="Arial" pitchFamily="34" charset="0"/>
              </a:endParaRPr>
            </a:p>
          </p:txBody>
        </p:sp>
        <p:pic>
          <p:nvPicPr>
            <p:cNvPr id="159" name="Rectangle 1024050"/>
            <p:cNvPicPr>
              <a:picLocks noChangeAspect="1" noChangeArrowheads="1"/>
            </p:cNvPicPr>
            <p:nvPr/>
          </p:nvPicPr>
          <p:blipFill>
            <a:blip r:embed="rId6" cstate="print"/>
            <a:srcRect/>
            <a:stretch>
              <a:fillRect/>
            </a:stretch>
          </p:blipFill>
          <p:spPr bwMode="gray">
            <a:xfrm rot="21419117" flipH="1">
              <a:off x="624" y="3312"/>
              <a:ext cx="384" cy="370"/>
            </a:xfrm>
            <a:prstGeom prst="rect">
              <a:avLst/>
            </a:prstGeom>
            <a:noFill/>
            <a:ln w="9525">
              <a:noFill/>
              <a:miter lim="800000"/>
              <a:headEnd/>
              <a:tailEnd/>
            </a:ln>
          </p:spPr>
        </p:pic>
      </p:grpSp>
      <p:sp>
        <p:nvSpPr>
          <p:cNvPr id="160" name="Rectangle 1024013"/>
          <p:cNvSpPr>
            <a:spLocks noChangeArrowheads="1"/>
          </p:cNvSpPr>
          <p:nvPr/>
        </p:nvSpPr>
        <p:spPr bwMode="gray">
          <a:xfrm>
            <a:off x="533400" y="5331645"/>
            <a:ext cx="1285460" cy="461661"/>
          </a:xfrm>
          <a:prstGeom prst="rect">
            <a:avLst/>
          </a:prstGeom>
          <a:noFill/>
          <a:ln w="9525">
            <a:noFill/>
            <a:miter lim="800000"/>
            <a:headEnd/>
            <a:tailEnd/>
          </a:ln>
        </p:spPr>
        <p:txBody>
          <a:bodyPr wrap="square" lIns="91436" tIns="45718" rIns="91436" bIns="45718" anchor="ctr">
            <a:spAutoFit/>
          </a:bodyPr>
          <a:lstStyle/>
          <a:p>
            <a:pPr algn="ctr" eaLnBrk="1" hangingPunct="1">
              <a:lnSpc>
                <a:spcPct val="100000"/>
              </a:lnSpc>
              <a:spcBef>
                <a:spcPct val="0"/>
              </a:spcBef>
            </a:pPr>
            <a:r>
              <a:rPr lang="en-US" sz="1200" dirty="0" smtClean="0"/>
              <a:t>Outlook (remote user)</a:t>
            </a:r>
            <a:endParaRPr lang="en-US" sz="1200" dirty="0"/>
          </a:p>
        </p:txBody>
      </p:sp>
      <p:sp>
        <p:nvSpPr>
          <p:cNvPr id="161" name="Rectangle 1024013"/>
          <p:cNvSpPr>
            <a:spLocks noChangeArrowheads="1"/>
          </p:cNvSpPr>
          <p:nvPr/>
        </p:nvSpPr>
        <p:spPr bwMode="gray">
          <a:xfrm>
            <a:off x="819150" y="3886726"/>
            <a:ext cx="1219200" cy="276995"/>
          </a:xfrm>
          <a:prstGeom prst="rect">
            <a:avLst/>
          </a:prstGeom>
          <a:noFill/>
          <a:ln w="9525">
            <a:noFill/>
            <a:miter lim="800000"/>
            <a:headEnd/>
            <a:tailEnd/>
          </a:ln>
        </p:spPr>
        <p:txBody>
          <a:bodyPr wrap="square" lIns="91436" tIns="45718" rIns="91436" bIns="45718" anchor="ctr">
            <a:spAutoFit/>
          </a:bodyPr>
          <a:lstStyle/>
          <a:p>
            <a:pPr algn="ctr" eaLnBrk="1" hangingPunct="1">
              <a:lnSpc>
                <a:spcPct val="100000"/>
              </a:lnSpc>
              <a:spcBef>
                <a:spcPct val="0"/>
              </a:spcBef>
            </a:pPr>
            <a:r>
              <a:rPr lang="en-US" sz="1200" dirty="0" smtClean="0"/>
              <a:t>Mobile phone</a:t>
            </a:r>
            <a:endParaRPr lang="en-US" sz="1200" dirty="0"/>
          </a:p>
        </p:txBody>
      </p:sp>
      <p:sp>
        <p:nvSpPr>
          <p:cNvPr id="162" name="Rectangle 1024013"/>
          <p:cNvSpPr>
            <a:spLocks noChangeArrowheads="1"/>
          </p:cNvSpPr>
          <p:nvPr/>
        </p:nvSpPr>
        <p:spPr bwMode="gray">
          <a:xfrm>
            <a:off x="4131365" y="5956016"/>
            <a:ext cx="1905000" cy="276995"/>
          </a:xfrm>
          <a:prstGeom prst="rect">
            <a:avLst/>
          </a:prstGeom>
          <a:noFill/>
          <a:ln w="9525">
            <a:noFill/>
            <a:miter lim="800000"/>
            <a:headEnd/>
            <a:tailEnd/>
          </a:ln>
        </p:spPr>
        <p:txBody>
          <a:bodyPr wrap="square" lIns="91436" tIns="45718" rIns="91436" bIns="45718" anchor="ctr">
            <a:spAutoFit/>
          </a:bodyPr>
          <a:lstStyle/>
          <a:p>
            <a:pPr algn="ctr" eaLnBrk="1" hangingPunct="1">
              <a:lnSpc>
                <a:spcPct val="100000"/>
              </a:lnSpc>
              <a:spcBef>
                <a:spcPct val="0"/>
              </a:spcBef>
            </a:pPr>
            <a:r>
              <a:rPr lang="en-US" sz="1200" dirty="0" smtClean="0"/>
              <a:t>Outlook (local user)</a:t>
            </a:r>
            <a:endParaRPr lang="en-US" sz="1200" dirty="0"/>
          </a:p>
        </p:txBody>
      </p:sp>
      <p:cxnSp>
        <p:nvCxnSpPr>
          <p:cNvPr id="163" name="Straight Connector 162"/>
          <p:cNvCxnSpPr>
            <a:stCxn id="13323" idx="2"/>
            <a:endCxn id="159" idx="0"/>
          </p:cNvCxnSpPr>
          <p:nvPr/>
        </p:nvCxnSpPr>
        <p:spPr>
          <a:xfrm rot="5400000">
            <a:off x="5412045" y="5019849"/>
            <a:ext cx="217406" cy="540909"/>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a:stCxn id="70" idx="3"/>
            <a:endCxn id="161" idx="3"/>
          </p:cNvCxnSpPr>
          <p:nvPr/>
        </p:nvCxnSpPr>
        <p:spPr>
          <a:xfrm flipH="1" flipV="1">
            <a:off x="2038350" y="4025224"/>
            <a:ext cx="1924050" cy="748208"/>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a:stCxn id="70" idx="3"/>
          </p:cNvCxnSpPr>
          <p:nvPr/>
        </p:nvCxnSpPr>
        <p:spPr>
          <a:xfrm flipH="1">
            <a:off x="2179216" y="4773432"/>
            <a:ext cx="1783184" cy="3338"/>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a:stCxn id="70" idx="3"/>
          </p:cNvCxnSpPr>
          <p:nvPr/>
        </p:nvCxnSpPr>
        <p:spPr>
          <a:xfrm flipH="1">
            <a:off x="2362200" y="4773432"/>
            <a:ext cx="1600200" cy="76073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70" name="Rectangle 1024072"/>
          <p:cNvPicPr>
            <a:picLocks noChangeAspect="1" noChangeArrowheads="1"/>
          </p:cNvPicPr>
          <p:nvPr/>
        </p:nvPicPr>
        <p:blipFill>
          <a:blip r:embed="rId3" cstate="print"/>
          <a:srcRect/>
          <a:stretch>
            <a:fillRect/>
          </a:stretch>
        </p:blipFill>
        <p:spPr bwMode="gray">
          <a:xfrm>
            <a:off x="3506202" y="4133352"/>
            <a:ext cx="456198" cy="1280160"/>
          </a:xfrm>
          <a:prstGeom prst="rect">
            <a:avLst/>
          </a:prstGeom>
          <a:noFill/>
          <a:ln w="9525">
            <a:noFill/>
            <a:miter lim="800000"/>
            <a:headEnd/>
            <a:tailEnd/>
          </a:ln>
        </p:spPr>
      </p:pic>
      <p:pic>
        <p:nvPicPr>
          <p:cNvPr id="180" name="Picture 2" descr="\\eventsql\dvd\Online_ART\DVD_ART34\Artwork_Imagery\Icons - Illustrations\_WINDOWS SERVER ICONS\Hardware\Virtual Servers 2.png"/>
          <p:cNvPicPr>
            <a:picLocks noChangeAspect="1" noChangeArrowheads="1"/>
          </p:cNvPicPr>
          <p:nvPr/>
        </p:nvPicPr>
        <p:blipFill>
          <a:blip r:embed="rId7"/>
          <a:stretch>
            <a:fillRect/>
          </a:stretch>
        </p:blipFill>
        <p:spPr bwMode="auto">
          <a:xfrm>
            <a:off x="7124951" y="4791076"/>
            <a:ext cx="495050" cy="675536"/>
          </a:xfrm>
          <a:prstGeom prst="rect">
            <a:avLst/>
          </a:prstGeom>
          <a:noFill/>
        </p:spPr>
      </p:pic>
      <p:sp>
        <p:nvSpPr>
          <p:cNvPr id="181" name="Rectangle 1024013"/>
          <p:cNvSpPr>
            <a:spLocks noChangeArrowheads="1"/>
          </p:cNvSpPr>
          <p:nvPr/>
        </p:nvSpPr>
        <p:spPr bwMode="gray">
          <a:xfrm>
            <a:off x="6407425" y="5456584"/>
            <a:ext cx="1905000" cy="461661"/>
          </a:xfrm>
          <a:prstGeom prst="rect">
            <a:avLst/>
          </a:prstGeom>
          <a:noFill/>
          <a:ln w="9525">
            <a:noFill/>
            <a:miter lim="800000"/>
            <a:headEnd/>
            <a:tailEnd/>
          </a:ln>
        </p:spPr>
        <p:txBody>
          <a:bodyPr wrap="square" lIns="91436" tIns="45718" rIns="91436" bIns="45718" anchor="ctr">
            <a:spAutoFit/>
          </a:bodyPr>
          <a:lstStyle/>
          <a:p>
            <a:pPr algn="ctr" eaLnBrk="1" hangingPunct="1">
              <a:lnSpc>
                <a:spcPct val="100000"/>
              </a:lnSpc>
              <a:spcBef>
                <a:spcPct val="0"/>
              </a:spcBef>
            </a:pPr>
            <a:r>
              <a:rPr lang="en-US" sz="1200" dirty="0" smtClean="0"/>
              <a:t>Line of business application</a:t>
            </a:r>
            <a:endParaRPr lang="en-US" sz="1200" dirty="0"/>
          </a:p>
        </p:txBody>
      </p:sp>
      <p:cxnSp>
        <p:nvCxnSpPr>
          <p:cNvPr id="187" name="Straight Connector 186"/>
          <p:cNvCxnSpPr>
            <a:stCxn id="13337" idx="3"/>
            <a:endCxn id="180" idx="1"/>
          </p:cNvCxnSpPr>
          <p:nvPr/>
        </p:nvCxnSpPr>
        <p:spPr>
          <a:xfrm>
            <a:off x="6556513" y="4779208"/>
            <a:ext cx="568438" cy="349636"/>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6" name="Group 43"/>
          <p:cNvGrpSpPr>
            <a:grpSpLocks/>
          </p:cNvGrpSpPr>
          <p:nvPr/>
        </p:nvGrpSpPr>
        <p:grpSpPr bwMode="auto">
          <a:xfrm>
            <a:off x="1733550" y="3746637"/>
            <a:ext cx="704850" cy="625475"/>
            <a:chOff x="104" y="2358"/>
            <a:chExt cx="444" cy="394"/>
          </a:xfrm>
        </p:grpSpPr>
        <p:sp>
          <p:nvSpPr>
            <p:cNvPr id="191" name="Oval 1024043"/>
            <p:cNvSpPr>
              <a:spLocks noChangeArrowheads="1"/>
            </p:cNvSpPr>
            <p:nvPr/>
          </p:nvSpPr>
          <p:spPr bwMode="gray">
            <a:xfrm>
              <a:off x="140" y="2615"/>
              <a:ext cx="408" cy="121"/>
            </a:xfrm>
            <a:prstGeom prst="ellipse">
              <a:avLst/>
            </a:prstGeom>
            <a:gradFill rotWithShape="1">
              <a:gsLst>
                <a:gs pos="0">
                  <a:schemeClr val="tx1">
                    <a:alpha val="57999"/>
                  </a:schemeClr>
                </a:gs>
                <a:gs pos="100000">
                  <a:schemeClr val="tx1">
                    <a:alpha val="0"/>
                  </a:schemeClr>
                </a:gs>
              </a:gsLst>
              <a:path path="shape">
                <a:fillToRect l="50000" t="50000" r="50000" b="50000"/>
              </a:path>
            </a:gradFill>
            <a:ln w="9525">
              <a:noFill/>
              <a:round/>
              <a:headEnd/>
              <a:tailEnd/>
            </a:ln>
          </p:spPr>
          <p:txBody>
            <a:bodyPr wrap="none" anchor="ctr"/>
            <a:lstStyle/>
            <a:p>
              <a:pPr eaLnBrk="1" hangingPunct="1">
                <a:lnSpc>
                  <a:spcPct val="100000"/>
                </a:lnSpc>
                <a:spcBef>
                  <a:spcPct val="0"/>
                </a:spcBef>
              </a:pPr>
              <a:endParaRPr lang="en-US" sz="1800" b="0" dirty="0">
                <a:solidFill>
                  <a:srgbClr val="000000"/>
                </a:solidFill>
                <a:latin typeface="Arial" pitchFamily="34" charset="0"/>
              </a:endParaRPr>
            </a:p>
          </p:txBody>
        </p:sp>
        <p:pic>
          <p:nvPicPr>
            <p:cNvPr id="192" name="Rectangle 1024044"/>
            <p:cNvPicPr>
              <a:picLocks noChangeAspect="1" noChangeArrowheads="1"/>
            </p:cNvPicPr>
            <p:nvPr/>
          </p:nvPicPr>
          <p:blipFill>
            <a:blip r:embed="rId9"/>
            <a:stretch>
              <a:fillRect/>
            </a:stretch>
          </p:blipFill>
          <p:spPr bwMode="gray">
            <a:xfrm>
              <a:off x="104" y="2358"/>
              <a:ext cx="394" cy="394"/>
            </a:xfrm>
            <a:prstGeom prst="rect">
              <a:avLst/>
            </a:prstGeom>
            <a:noFill/>
            <a:ln w="9525">
              <a:noFill/>
              <a:miter lim="800000"/>
              <a:headEnd/>
              <a:tailEnd/>
            </a:ln>
          </p:spPr>
        </p:pic>
      </p:grpSp>
      <p:cxnSp>
        <p:nvCxnSpPr>
          <p:cNvPr id="217" name="Straight Connector 216"/>
          <p:cNvCxnSpPr/>
          <p:nvPr/>
        </p:nvCxnSpPr>
        <p:spPr>
          <a:xfrm rot="10800000" flipV="1">
            <a:off x="4876801" y="3784308"/>
            <a:ext cx="241853" cy="184715"/>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0800000">
            <a:off x="4948078" y="3581606"/>
            <a:ext cx="167262" cy="56114"/>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3340" name="Rectangle 1024028"/>
          <p:cNvPicPr>
            <a:picLocks noChangeAspect="1" noChangeArrowheads="1"/>
          </p:cNvPicPr>
          <p:nvPr/>
        </p:nvPicPr>
        <p:blipFill>
          <a:blip r:embed="rId10" cstate="print"/>
          <a:srcRect/>
          <a:stretch>
            <a:fillRect/>
          </a:stretch>
        </p:blipFill>
        <p:spPr bwMode="gray">
          <a:xfrm>
            <a:off x="4712758" y="3763616"/>
            <a:ext cx="316442" cy="371475"/>
          </a:xfrm>
          <a:prstGeom prst="rect">
            <a:avLst/>
          </a:prstGeom>
          <a:noFill/>
          <a:ln w="9525">
            <a:noFill/>
            <a:miter lim="800000"/>
            <a:headEnd/>
            <a:tailEnd/>
          </a:ln>
        </p:spPr>
      </p:pic>
      <p:pic>
        <p:nvPicPr>
          <p:cNvPr id="227" name="Rectangle 1024028"/>
          <p:cNvPicPr>
            <a:picLocks noChangeAspect="1" noChangeArrowheads="1"/>
          </p:cNvPicPr>
          <p:nvPr/>
        </p:nvPicPr>
        <p:blipFill>
          <a:blip r:embed="rId10" cstate="print"/>
          <a:srcRect/>
          <a:stretch>
            <a:fillRect/>
          </a:stretch>
        </p:blipFill>
        <p:spPr bwMode="gray">
          <a:xfrm>
            <a:off x="4697896" y="3369364"/>
            <a:ext cx="316442" cy="371475"/>
          </a:xfrm>
          <a:prstGeom prst="rect">
            <a:avLst/>
          </a:prstGeom>
          <a:noFill/>
          <a:ln w="9525">
            <a:noFill/>
            <a:miter lim="800000"/>
            <a:headEnd/>
            <a:tailEnd/>
          </a:ln>
        </p:spPr>
      </p:pic>
      <p:sp>
        <p:nvSpPr>
          <p:cNvPr id="74" name="Rectangle 1024017"/>
          <p:cNvSpPr>
            <a:spLocks noChangeArrowheads="1"/>
          </p:cNvSpPr>
          <p:nvPr/>
        </p:nvSpPr>
        <p:spPr bwMode="gray">
          <a:xfrm>
            <a:off x="6705601" y="3381633"/>
            <a:ext cx="1676400" cy="646327"/>
          </a:xfrm>
          <a:prstGeom prst="rect">
            <a:avLst/>
          </a:prstGeom>
          <a:noFill/>
          <a:ln w="9525">
            <a:noFill/>
            <a:miter lim="800000"/>
            <a:headEnd/>
            <a:tailEnd/>
          </a:ln>
        </p:spPr>
        <p:txBody>
          <a:bodyPr wrap="square" lIns="91436" tIns="45718" rIns="91436" bIns="45718" anchor="ctr">
            <a:spAutoFit/>
          </a:bodyPr>
          <a:lstStyle/>
          <a:p>
            <a:pPr algn="ctr" eaLnBrk="1" hangingPunct="1">
              <a:lnSpc>
                <a:spcPct val="100000"/>
              </a:lnSpc>
              <a:spcBef>
                <a:spcPct val="0"/>
              </a:spcBef>
            </a:pPr>
            <a:r>
              <a:rPr lang="en-US" sz="1200" b="1" dirty="0" smtClean="0">
                <a:solidFill>
                  <a:schemeClr val="bg1"/>
                </a:solidFill>
              </a:rPr>
              <a:t>Unified Messaging</a:t>
            </a:r>
          </a:p>
          <a:p>
            <a:pPr algn="ctr" eaLnBrk="1" hangingPunct="1">
              <a:lnSpc>
                <a:spcPct val="100000"/>
              </a:lnSpc>
              <a:spcBef>
                <a:spcPct val="0"/>
              </a:spcBef>
            </a:pPr>
            <a:r>
              <a:rPr lang="en-US" sz="1200" dirty="0" smtClean="0">
                <a:solidFill>
                  <a:schemeClr val="bg1"/>
                </a:solidFill>
              </a:rPr>
              <a:t>Voicemail and </a:t>
            </a:r>
            <a:br>
              <a:rPr lang="en-US" sz="1200" dirty="0" smtClean="0">
                <a:solidFill>
                  <a:schemeClr val="bg1"/>
                </a:solidFill>
              </a:rPr>
            </a:br>
            <a:r>
              <a:rPr lang="en-US" sz="1200" dirty="0" smtClean="0">
                <a:solidFill>
                  <a:schemeClr val="bg1"/>
                </a:solidFill>
              </a:rPr>
              <a:t>voice access</a:t>
            </a:r>
            <a:endParaRPr lang="en-US" sz="1200" dirty="0">
              <a:solidFill>
                <a:schemeClr val="bg1"/>
              </a:solidFill>
            </a:endParaRPr>
          </a:p>
        </p:txBody>
      </p:sp>
      <p:sp>
        <p:nvSpPr>
          <p:cNvPr id="98" name="Rectangle 1024014"/>
          <p:cNvSpPr>
            <a:spLocks noChangeArrowheads="1"/>
          </p:cNvSpPr>
          <p:nvPr/>
        </p:nvSpPr>
        <p:spPr bwMode="gray">
          <a:xfrm>
            <a:off x="5105400" y="3405256"/>
            <a:ext cx="1371599" cy="830993"/>
          </a:xfrm>
          <a:prstGeom prst="rect">
            <a:avLst/>
          </a:prstGeom>
          <a:noFill/>
          <a:ln w="9525">
            <a:noFill/>
            <a:miter lim="800000"/>
            <a:headEnd/>
            <a:tailEnd/>
          </a:ln>
        </p:spPr>
        <p:txBody>
          <a:bodyPr wrap="square" lIns="91436" tIns="45718" rIns="91436" bIns="45718" anchor="ctr">
            <a:spAutoFit/>
          </a:bodyPr>
          <a:lstStyle/>
          <a:p>
            <a:pPr algn="ctr" eaLnBrk="1" hangingPunct="1">
              <a:lnSpc>
                <a:spcPct val="100000"/>
              </a:lnSpc>
              <a:spcBef>
                <a:spcPct val="0"/>
              </a:spcBef>
            </a:pPr>
            <a:r>
              <a:rPr lang="en-US" sz="1200" b="1" dirty="0" smtClean="0">
                <a:solidFill>
                  <a:schemeClr val="bg1"/>
                </a:solidFill>
              </a:rPr>
              <a:t>Mailbox</a:t>
            </a:r>
            <a:endParaRPr lang="en-US" sz="1200" dirty="0" smtClean="0">
              <a:solidFill>
                <a:schemeClr val="bg1"/>
              </a:solidFill>
            </a:endParaRPr>
          </a:p>
          <a:p>
            <a:pPr algn="ctr" eaLnBrk="1" hangingPunct="1">
              <a:lnSpc>
                <a:spcPct val="100000"/>
              </a:lnSpc>
              <a:spcBef>
                <a:spcPct val="0"/>
              </a:spcBef>
            </a:pPr>
            <a:r>
              <a:rPr lang="en-US" sz="1200" dirty="0" smtClean="0">
                <a:solidFill>
                  <a:schemeClr val="bg1"/>
                </a:solidFill>
              </a:rPr>
              <a:t>Storage of mailbox items</a:t>
            </a:r>
          </a:p>
          <a:p>
            <a:pPr algn="ctr" eaLnBrk="1" hangingPunct="1">
              <a:lnSpc>
                <a:spcPct val="100000"/>
              </a:lnSpc>
              <a:spcBef>
                <a:spcPct val="0"/>
              </a:spcBef>
            </a:pPr>
            <a:endParaRPr lang="en-US" sz="1200" b="1" dirty="0">
              <a:solidFill>
                <a:schemeClr val="bg1"/>
              </a:solidFill>
            </a:endParaRPr>
          </a:p>
        </p:txBody>
      </p:sp>
    </p:spTree>
    <p:extLst>
      <p:ext uri="{BB962C8B-B14F-4D97-AF65-F5344CB8AC3E}">
        <p14:creationId xmlns:p14="http://schemas.microsoft.com/office/powerpoint/2010/main" val="3876146118"/>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04800" y="2133600"/>
            <a:ext cx="8508274" cy="4114800"/>
          </a:xfrm>
          <a:prstGeom prst="roundRect">
            <a:avLst>
              <a:gd name="adj" fmla="val 5556"/>
            </a:avLst>
          </a:prstGeom>
          <a:gradFill flip="none" rotWithShape="1">
            <a:gsLst>
              <a:gs pos="0">
                <a:schemeClr val="bg1">
                  <a:lumMod val="85000"/>
                  <a:alpha val="67000"/>
                </a:schemeClr>
              </a:gs>
              <a:gs pos="50000">
                <a:schemeClr val="tx1">
                  <a:lumMod val="20000"/>
                  <a:lumOff val="80000"/>
                  <a:alpha val="41000"/>
                </a:schemeClr>
              </a:gs>
              <a:gs pos="100000">
                <a:schemeClr val="bg1">
                  <a:lumMod val="95000"/>
                  <a:alpha val="60000"/>
                </a:schemeClr>
              </a:gs>
            </a:gsLst>
            <a:lin ang="13500000" scaled="1"/>
            <a:tileRect/>
          </a:gradFill>
          <a:ln>
            <a:solidFill>
              <a:schemeClr val="accent1"/>
            </a:solidFill>
            <a:headEnd type="none" w="med" len="med"/>
            <a:tailEnd type="none" w="med" len="med"/>
          </a:ln>
          <a:effectLst>
            <a:outerShdw blurRad="101600" dist="63500" dir="2700000" algn="tl" rotWithShape="0">
              <a:prstClr val="black">
                <a:alpha val="2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indent="-523854" algn="ctr" defTabSz="914099">
              <a:lnSpc>
                <a:spcPct val="85000"/>
              </a:lnSpc>
              <a:buClr>
                <a:srgbClr val="FFC000"/>
              </a:buClr>
              <a:buSzPct val="76000"/>
              <a:defRPr/>
            </a:pPr>
            <a:endParaRPr lang="en-US" sz="2300" dirty="0">
              <a:gradFill>
                <a:gsLst>
                  <a:gs pos="0">
                    <a:schemeClr val="tx1"/>
                  </a:gs>
                  <a:gs pos="50000">
                    <a:schemeClr val="tx1"/>
                  </a:gs>
                </a:gsLst>
                <a:lin ang="5400000" scaled="0"/>
              </a:gradFill>
              <a:latin typeface="Segoe" pitchFamily="34" charset="0"/>
            </a:endParaRPr>
          </a:p>
        </p:txBody>
      </p:sp>
      <p:sp>
        <p:nvSpPr>
          <p:cNvPr id="2" name="Title 1"/>
          <p:cNvSpPr>
            <a:spLocks noGrp="1"/>
          </p:cNvSpPr>
          <p:nvPr>
            <p:ph type="title"/>
          </p:nvPr>
        </p:nvSpPr>
        <p:spPr/>
        <p:txBody>
          <a:bodyPr/>
          <a:lstStyle/>
          <a:p>
            <a:r>
              <a:rPr lang="en-US" dirty="0" smtClean="0"/>
              <a:t>Protect Communications</a:t>
            </a:r>
            <a:endParaRPr lang="en-US" dirty="0"/>
          </a:p>
        </p:txBody>
      </p:sp>
      <p:pic>
        <p:nvPicPr>
          <p:cNvPr id="5" name="Picture 4" descr="Edit Transport Rule.jpg"/>
          <p:cNvPicPr>
            <a:picLocks noChangeAspect="1"/>
          </p:cNvPicPr>
          <p:nvPr/>
        </p:nvPicPr>
        <p:blipFill>
          <a:blip r:embed="rId3" cstate="screen"/>
          <a:srcRect l="642" t="1103" r="1040" b="2535"/>
          <a:stretch>
            <a:fillRect/>
          </a:stretch>
        </p:blipFill>
        <p:spPr>
          <a:xfrm>
            <a:off x="533400" y="2357485"/>
            <a:ext cx="4191000" cy="3586115"/>
          </a:xfrm>
          <a:prstGeom prst="rect">
            <a:avLst/>
          </a:prstGeom>
          <a:ln>
            <a:solidFill>
              <a:srgbClr val="4D4D4D">
                <a:lumMod val="40000"/>
                <a:lumOff val="60000"/>
              </a:srgbClr>
            </a:solidFill>
          </a:ln>
          <a:effectLst>
            <a:outerShdw blurRad="292100" dist="139700" dir="2700000" algn="tl" rotWithShape="0">
              <a:srgbClr val="333333">
                <a:alpha val="65000"/>
              </a:srgbClr>
            </a:outerShdw>
          </a:effectLst>
        </p:spPr>
      </p:pic>
      <p:sp>
        <p:nvSpPr>
          <p:cNvPr id="47" name="Rectangle 46"/>
          <p:cNvSpPr/>
          <p:nvPr/>
        </p:nvSpPr>
        <p:spPr>
          <a:xfrm>
            <a:off x="4887310" y="2438400"/>
            <a:ext cx="3951890" cy="3200876"/>
          </a:xfrm>
          <a:prstGeom prst="rect">
            <a:avLst/>
          </a:prstGeom>
        </p:spPr>
        <p:txBody>
          <a:bodyPr wrap="square">
            <a:spAutoFit/>
          </a:bodyPr>
          <a:lstStyle/>
          <a:p>
            <a:pPr marL="225425" lvl="2" indent="-225425" fontAlgn="base">
              <a:lnSpc>
                <a:spcPct val="90000"/>
              </a:lnSpc>
              <a:spcBef>
                <a:spcPct val="20000"/>
              </a:spcBef>
              <a:spcAft>
                <a:spcPts val="400"/>
              </a:spcAft>
              <a:buClr>
                <a:srgbClr val="777777"/>
              </a:buClr>
              <a:buSzPct val="130000"/>
              <a:buFont typeface="Arial" pitchFamily="34" charset="0"/>
              <a:buChar char="•"/>
              <a:defRPr/>
            </a:pPr>
            <a:r>
              <a:rPr lang="en-US" sz="2000" dirty="0" smtClean="0"/>
              <a:t>Transport Rule action to apply Rights Management template to email or voicemail messages</a:t>
            </a:r>
          </a:p>
          <a:p>
            <a:pPr marL="225425" lvl="2" indent="-225425" fontAlgn="base">
              <a:lnSpc>
                <a:spcPct val="90000"/>
              </a:lnSpc>
              <a:spcBef>
                <a:spcPct val="20000"/>
              </a:spcBef>
              <a:spcAft>
                <a:spcPts val="400"/>
              </a:spcAft>
              <a:buClr>
                <a:srgbClr val="777777"/>
              </a:buClr>
              <a:buSzPct val="130000"/>
              <a:buFont typeface="Arial" pitchFamily="34" charset="0"/>
              <a:buChar char="•"/>
              <a:defRPr/>
            </a:pPr>
            <a:r>
              <a:rPr lang="en-US" sz="2000" dirty="0" smtClean="0"/>
              <a:t>Support for scanning of attachments and searching of protected email</a:t>
            </a:r>
          </a:p>
          <a:p>
            <a:pPr marL="225425" lvl="2" indent="-225425" fontAlgn="base">
              <a:lnSpc>
                <a:spcPct val="90000"/>
              </a:lnSpc>
              <a:spcBef>
                <a:spcPct val="20000"/>
              </a:spcBef>
              <a:spcAft>
                <a:spcPts val="400"/>
              </a:spcAft>
              <a:buClr>
                <a:srgbClr val="777777"/>
              </a:buClr>
              <a:buSzPct val="130000"/>
              <a:buFont typeface="Arial" pitchFamily="34" charset="0"/>
              <a:buChar char="•"/>
              <a:defRPr/>
            </a:pPr>
            <a:r>
              <a:rPr lang="en-US" sz="2000" dirty="0" smtClean="0"/>
              <a:t>“Do Not Forward” policies available by default</a:t>
            </a:r>
          </a:p>
          <a:p>
            <a:pPr marL="225425" lvl="2" indent="-225425" fontAlgn="base">
              <a:lnSpc>
                <a:spcPct val="90000"/>
              </a:lnSpc>
              <a:spcBef>
                <a:spcPct val="20000"/>
              </a:spcBef>
              <a:spcAft>
                <a:spcPts val="400"/>
              </a:spcAft>
              <a:buClr>
                <a:srgbClr val="777777"/>
              </a:buClr>
              <a:buSzPct val="130000"/>
              <a:buFont typeface="Arial" pitchFamily="34" charset="0"/>
              <a:buChar char="•"/>
              <a:defRPr/>
            </a:pPr>
            <a:r>
              <a:rPr lang="en-US" sz="2000" dirty="0" smtClean="0"/>
              <a:t>Information protection across PC, Web, and mobile device</a:t>
            </a:r>
            <a:endParaRPr lang="en-US" sz="3200" dirty="0" smtClean="0"/>
          </a:p>
        </p:txBody>
      </p:sp>
      <p:sp>
        <p:nvSpPr>
          <p:cNvPr id="48" name="TextBox 23"/>
          <p:cNvSpPr txBox="1"/>
          <p:nvPr/>
        </p:nvSpPr>
        <p:spPr>
          <a:xfrm>
            <a:off x="543906" y="4069422"/>
            <a:ext cx="2819400" cy="369332"/>
          </a:xfrm>
          <a:prstGeom prst="rect">
            <a:avLst/>
          </a:prstGeom>
          <a:solidFill>
            <a:schemeClr val="bg1">
              <a:lumMod val="95000"/>
              <a:alpha val="80000"/>
            </a:schemeClr>
          </a:solidFill>
          <a:effectLst>
            <a:outerShdw blurRad="50800" dist="38100" dir="2700000" algn="tl" rotWithShape="0">
              <a:prstClr val="black">
                <a:alpha val="40000"/>
              </a:prstClr>
            </a:outerShdw>
          </a:effectLst>
        </p:spPr>
        <p:txBody>
          <a:bodyPr wrap="squar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r>
              <a:rPr lang="en-US" dirty="0" smtClean="0"/>
              <a:t>Transport Protection Rule</a:t>
            </a:r>
            <a:endParaRPr lang="en-US" dirty="0"/>
          </a:p>
        </p:txBody>
      </p:sp>
      <p:cxnSp>
        <p:nvCxnSpPr>
          <p:cNvPr id="49" name="Straight Arrow Connector 48"/>
          <p:cNvCxnSpPr/>
          <p:nvPr/>
        </p:nvCxnSpPr>
        <p:spPr>
          <a:xfrm rot="5400000">
            <a:off x="1892037" y="3746021"/>
            <a:ext cx="381742" cy="203416"/>
          </a:xfrm>
          <a:prstGeom prst="straightConnector1">
            <a:avLst/>
          </a:prstGeom>
          <a:ln cap="flat" cmpd="sng">
            <a:solidFill>
              <a:schemeClr val="accent1"/>
            </a:solidFill>
            <a:headEnd type="triangle" w="med" len="med"/>
            <a:tailEnd type="none" w="med" len="med"/>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rot="16200000" flipV="1">
            <a:off x="1955692" y="4521308"/>
            <a:ext cx="304800" cy="253784"/>
          </a:xfrm>
          <a:prstGeom prst="straightConnector1">
            <a:avLst/>
          </a:prstGeom>
          <a:ln cap="flat" cmpd="sng">
            <a:solidFill>
              <a:schemeClr val="accent1"/>
            </a:solidFill>
            <a:headEnd type="triangle" w="med" len="med"/>
            <a:tailEnd type="none" w="med" len="med"/>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503814" y="1069210"/>
            <a:ext cx="8116614" cy="867930"/>
          </a:xfrm>
          <a:prstGeom prst="rect">
            <a:avLst/>
          </a:prstGeom>
        </p:spPr>
        <p:txBody>
          <a:bodyPr wrap="square">
            <a:spAutoFit/>
          </a:bodyPr>
          <a:lstStyle/>
          <a:p>
            <a:pPr algn="ctr">
              <a:lnSpc>
                <a:spcPct val="90000"/>
              </a:lnSpc>
              <a:spcBef>
                <a:spcPct val="20000"/>
              </a:spcBef>
              <a:defRPr/>
            </a:pPr>
            <a:r>
              <a:rPr lang="en-US" sz="2800" b="1" dirty="0" smtClean="0">
                <a:gradFill>
                  <a:gsLst>
                    <a:gs pos="0">
                      <a:schemeClr val="tx1">
                        <a:lumMod val="95000"/>
                        <a:lumOff val="5000"/>
                      </a:schemeClr>
                    </a:gs>
                    <a:gs pos="100000">
                      <a:schemeClr val="tx1">
                        <a:lumMod val="65000"/>
                        <a:lumOff val="35000"/>
                      </a:schemeClr>
                    </a:gs>
                  </a:gsLst>
                  <a:lin ang="5400000" scaled="0"/>
                </a:gradFill>
                <a:latin typeface="Segoe"/>
                <a:cs typeface="Segoe UI" pitchFamily="34" charset="0"/>
              </a:rPr>
              <a:t>Automatically protect email after being sent </a:t>
            </a:r>
            <a:br>
              <a:rPr lang="en-US" sz="2800" b="1" dirty="0" smtClean="0">
                <a:gradFill>
                  <a:gsLst>
                    <a:gs pos="0">
                      <a:schemeClr val="tx1">
                        <a:lumMod val="95000"/>
                        <a:lumOff val="5000"/>
                      </a:schemeClr>
                    </a:gs>
                    <a:gs pos="100000">
                      <a:schemeClr val="tx1">
                        <a:lumMod val="65000"/>
                        <a:lumOff val="35000"/>
                      </a:schemeClr>
                    </a:gs>
                  </a:gsLst>
                  <a:lin ang="5400000" scaled="0"/>
                </a:gradFill>
                <a:latin typeface="Segoe"/>
                <a:cs typeface="Segoe UI" pitchFamily="34" charset="0"/>
              </a:rPr>
            </a:br>
            <a:r>
              <a:rPr lang="en-US" sz="2800" b="1" dirty="0" smtClean="0">
                <a:gradFill>
                  <a:gsLst>
                    <a:gs pos="0">
                      <a:schemeClr val="tx1">
                        <a:lumMod val="95000"/>
                        <a:lumOff val="5000"/>
                      </a:schemeClr>
                    </a:gs>
                    <a:gs pos="100000">
                      <a:schemeClr val="tx1">
                        <a:lumMod val="65000"/>
                        <a:lumOff val="35000"/>
                      </a:schemeClr>
                    </a:gs>
                  </a:gsLst>
                  <a:lin ang="5400000" scaled="0"/>
                </a:gradFill>
                <a:latin typeface="Segoe"/>
                <a:cs typeface="Segoe UI" pitchFamily="34" charset="0"/>
              </a:rPr>
              <a:t>with Rights Management policies in Transport</a:t>
            </a:r>
          </a:p>
        </p:txBody>
      </p:sp>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ounded Rectangle 66"/>
          <p:cNvSpPr/>
          <p:nvPr/>
        </p:nvSpPr>
        <p:spPr>
          <a:xfrm>
            <a:off x="126274" y="2018211"/>
            <a:ext cx="8915400" cy="2819400"/>
          </a:xfrm>
          <a:prstGeom prst="roundRect">
            <a:avLst>
              <a:gd name="adj" fmla="val 5556"/>
            </a:avLst>
          </a:prstGeom>
          <a:gradFill flip="none" rotWithShape="1">
            <a:gsLst>
              <a:gs pos="0">
                <a:schemeClr val="bg1">
                  <a:lumMod val="85000"/>
                  <a:alpha val="67000"/>
                </a:schemeClr>
              </a:gs>
              <a:gs pos="50000">
                <a:schemeClr val="tx1">
                  <a:lumMod val="20000"/>
                  <a:lumOff val="80000"/>
                  <a:alpha val="41000"/>
                </a:schemeClr>
              </a:gs>
              <a:gs pos="100000">
                <a:schemeClr val="bg1">
                  <a:lumMod val="95000"/>
                  <a:alpha val="60000"/>
                </a:schemeClr>
              </a:gs>
            </a:gsLst>
            <a:lin ang="13500000" scaled="1"/>
            <a:tileRect/>
          </a:gradFill>
          <a:ln>
            <a:solidFill>
              <a:schemeClr val="accent1"/>
            </a:solidFill>
            <a:headEnd type="none" w="med" len="med"/>
            <a:tailEnd type="none" w="med" len="med"/>
          </a:ln>
          <a:effectLst>
            <a:outerShdw blurRad="101600" dist="63500" dir="2700000" algn="tl" rotWithShape="0">
              <a:prstClr val="black">
                <a:alpha val="2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indent="-523854" algn="ctr" defTabSz="914099">
              <a:lnSpc>
                <a:spcPct val="85000"/>
              </a:lnSpc>
              <a:buClr>
                <a:srgbClr val="FFC000"/>
              </a:buClr>
              <a:buSzPct val="76000"/>
              <a:defRPr/>
            </a:pPr>
            <a:endParaRPr lang="en-US" sz="2300" dirty="0">
              <a:gradFill>
                <a:gsLst>
                  <a:gs pos="0">
                    <a:schemeClr val="tx1"/>
                  </a:gs>
                  <a:gs pos="50000">
                    <a:schemeClr val="tx1"/>
                  </a:gs>
                </a:gsLst>
                <a:lin ang="5400000" scaled="0"/>
              </a:gradFill>
              <a:latin typeface="Segoe" pitchFamily="34" charset="0"/>
            </a:endParaRPr>
          </a:p>
        </p:txBody>
      </p:sp>
      <p:sp>
        <p:nvSpPr>
          <p:cNvPr id="2" name="Title 1"/>
          <p:cNvSpPr>
            <a:spLocks noGrp="1"/>
          </p:cNvSpPr>
          <p:nvPr>
            <p:ph type="title"/>
          </p:nvPr>
        </p:nvSpPr>
        <p:spPr/>
        <p:txBody>
          <a:bodyPr/>
          <a:lstStyle/>
          <a:p>
            <a:r>
              <a:rPr lang="en-US" dirty="0" smtClean="0"/>
              <a:t>Advanced Security</a:t>
            </a:r>
            <a:endParaRPr lang="en-US" dirty="0"/>
          </a:p>
        </p:txBody>
      </p:sp>
      <p:sp>
        <p:nvSpPr>
          <p:cNvPr id="35" name="Rounded Rectangle 34"/>
          <p:cNvSpPr/>
          <p:nvPr/>
        </p:nvSpPr>
        <p:spPr bwMode="auto">
          <a:xfrm>
            <a:off x="3599958" y="2209800"/>
            <a:ext cx="5267325" cy="2460098"/>
          </a:xfrm>
          <a:prstGeom prst="roundRect">
            <a:avLst>
              <a:gd name="adj" fmla="val 6118"/>
            </a:avLst>
          </a:prstGeom>
          <a:gradFill flip="none" rotWithShape="1">
            <a:gsLst>
              <a:gs pos="0">
                <a:schemeClr val="accent2">
                  <a:lumMod val="50000"/>
                </a:schemeClr>
              </a:gs>
              <a:gs pos="50000">
                <a:schemeClr val="accent2">
                  <a:lumMod val="75000"/>
                </a:schemeClr>
              </a:gs>
              <a:gs pos="100000">
                <a:schemeClr val="accent2"/>
              </a:gs>
            </a:gsLst>
            <a:lin ang="13500000" scaled="1"/>
            <a:tileRect/>
          </a:gradFill>
          <a:ln>
            <a:headEnd type="none" w="med" len="med"/>
            <a:tailEnd type="none" w="med" len="med"/>
          </a:ln>
          <a:effectLst>
            <a:outerShdw blurRad="50800" dist="38100" dir="10800000" algn="r" rotWithShape="0">
              <a:prstClr val="black">
                <a:alpha val="40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indent="0" algn="ctr" defTabSz="914099" fontAlgn="base">
              <a:lnSpc>
                <a:spcPct val="85000"/>
              </a:lnSpc>
              <a:spcBef>
                <a:spcPct val="0"/>
              </a:spcBef>
              <a:spcAft>
                <a:spcPct val="0"/>
              </a:spcAft>
              <a:buClrTx/>
              <a:buSzTx/>
              <a:buFontTx/>
              <a:buNone/>
              <a:tabLst/>
              <a:defRPr/>
            </a:pPr>
            <a:endParaRPr lang="en-US" dirty="0">
              <a:gradFill>
                <a:gsLst>
                  <a:gs pos="0">
                    <a:schemeClr val="bg1"/>
                  </a:gs>
                  <a:gs pos="100000">
                    <a:schemeClr val="bg1"/>
                  </a:gs>
                </a:gsLst>
                <a:lin ang="13500000" scaled="1"/>
              </a:gradFill>
              <a:latin typeface="Segoe Semibold" pitchFamily="34" charset="0"/>
            </a:endParaRPr>
          </a:p>
        </p:txBody>
      </p:sp>
      <p:sp>
        <p:nvSpPr>
          <p:cNvPr id="36" name="Rounded Rectangle 35"/>
          <p:cNvSpPr/>
          <p:nvPr/>
        </p:nvSpPr>
        <p:spPr bwMode="auto">
          <a:xfrm>
            <a:off x="3823565" y="2605699"/>
            <a:ext cx="4825258" cy="1318749"/>
          </a:xfrm>
          <a:prstGeom prst="roundRect">
            <a:avLst>
              <a:gd name="adj" fmla="val 7683"/>
            </a:avLst>
          </a:prstGeom>
          <a:solidFill>
            <a:srgbClr val="FFFFFF">
              <a:alpha val="25000"/>
            </a:srgbClr>
          </a:solidFill>
          <a:ln w="952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0969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73737"/>
              </a:solidFill>
              <a:effectLst/>
              <a:uLnTx/>
              <a:uFillTx/>
              <a:latin typeface="Arial"/>
              <a:ea typeface="+mn-ea"/>
              <a:cs typeface="+mn-cs"/>
            </a:endParaRPr>
          </a:p>
        </p:txBody>
      </p:sp>
      <p:sp>
        <p:nvSpPr>
          <p:cNvPr id="37" name="Rounded Rectangle 36"/>
          <p:cNvSpPr/>
          <p:nvPr/>
        </p:nvSpPr>
        <p:spPr bwMode="auto">
          <a:xfrm>
            <a:off x="363210" y="2209800"/>
            <a:ext cx="2122488" cy="2460098"/>
          </a:xfrm>
          <a:prstGeom prst="roundRect">
            <a:avLst>
              <a:gd name="adj" fmla="val 7464"/>
            </a:avLst>
          </a:prstGeom>
          <a:gradFill flip="none" rotWithShape="1">
            <a:gsLst>
              <a:gs pos="0">
                <a:schemeClr val="accent2">
                  <a:lumMod val="50000"/>
                </a:schemeClr>
              </a:gs>
              <a:gs pos="50000">
                <a:schemeClr val="accent2">
                  <a:lumMod val="75000"/>
                </a:schemeClr>
              </a:gs>
              <a:gs pos="100000">
                <a:schemeClr val="accent2"/>
              </a:gs>
            </a:gsLst>
            <a:lin ang="13500000" scaled="1"/>
            <a:tileRect/>
          </a:gradFill>
          <a:ln>
            <a:headEnd type="none" w="med" len="med"/>
            <a:tailEnd type="none" w="med" len="med"/>
          </a:ln>
          <a:effectLst>
            <a:outerShdw blurRad="50800" dist="38100" dir="10800000" algn="r" rotWithShape="0">
              <a:prstClr val="black">
                <a:alpha val="40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099" fontAlgn="base">
              <a:lnSpc>
                <a:spcPct val="85000"/>
              </a:lnSpc>
              <a:spcBef>
                <a:spcPct val="0"/>
              </a:spcBef>
              <a:spcAft>
                <a:spcPct val="0"/>
              </a:spcAft>
              <a:defRPr/>
            </a:pPr>
            <a:endParaRPr lang="en-US" dirty="0">
              <a:gradFill>
                <a:gsLst>
                  <a:gs pos="0">
                    <a:schemeClr val="bg1"/>
                  </a:gs>
                  <a:gs pos="100000">
                    <a:schemeClr val="bg1"/>
                  </a:gs>
                </a:gsLst>
                <a:lin ang="13500000" scaled="1"/>
              </a:gradFill>
              <a:latin typeface="Segoe Semibold" pitchFamily="34" charset="0"/>
            </a:endParaRPr>
          </a:p>
        </p:txBody>
      </p:sp>
      <p:sp>
        <p:nvSpPr>
          <p:cNvPr id="38" name="Text Box 154"/>
          <p:cNvSpPr txBox="1">
            <a:spLocks noChangeArrowheads="1"/>
          </p:cNvSpPr>
          <p:nvPr/>
        </p:nvSpPr>
        <p:spPr bwMode="auto">
          <a:xfrm>
            <a:off x="5849446" y="4133395"/>
            <a:ext cx="3097212" cy="461665"/>
          </a:xfrm>
          <a:prstGeom prst="rect">
            <a:avLst/>
          </a:prstGeom>
          <a:noFill/>
          <a:ln w="9525">
            <a:noFill/>
            <a:miter lim="800000"/>
            <a:headEnd/>
            <a:tailEnd/>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j-lt"/>
                <a:ea typeface="+mn-ea"/>
                <a:cs typeface="+mn-cs"/>
              </a:rPr>
              <a:t>Antivirus and anti-spam protection for Exchange Server </a:t>
            </a:r>
            <a:r>
              <a:rPr kumimoji="0" lang="en-US" sz="1200" b="0" i="0" u="none" strike="noStrike" kern="1200" cap="none" spc="0" normalizeH="0" baseline="0" noProof="0" dirty="0" smtClean="0">
                <a:ln>
                  <a:noFill/>
                </a:ln>
                <a:solidFill>
                  <a:srgbClr val="FFFFFF"/>
                </a:solidFill>
                <a:effectLst/>
                <a:uLnTx/>
                <a:uFillTx/>
                <a:latin typeface="+mj-lt"/>
                <a:ea typeface="+mn-ea"/>
                <a:cs typeface="+mn-cs"/>
              </a:rPr>
              <a:t>2010 </a:t>
            </a:r>
            <a:r>
              <a:rPr kumimoji="0" lang="en-US" sz="1200" b="0" i="0" u="none" strike="noStrike" kern="1200" cap="none" spc="0" normalizeH="0" baseline="0" noProof="0" dirty="0">
                <a:ln>
                  <a:noFill/>
                </a:ln>
                <a:solidFill>
                  <a:srgbClr val="FFFFFF"/>
                </a:solidFill>
                <a:effectLst/>
                <a:uLnTx/>
                <a:uFillTx/>
                <a:latin typeface="+mj-lt"/>
                <a:ea typeface="+mn-ea"/>
                <a:cs typeface="+mn-cs"/>
              </a:rPr>
              <a:t>Server Roles</a:t>
            </a:r>
          </a:p>
        </p:txBody>
      </p:sp>
      <p:sp>
        <p:nvSpPr>
          <p:cNvPr id="39" name="Text Box 156"/>
          <p:cNvSpPr txBox="1">
            <a:spLocks noChangeArrowheads="1"/>
          </p:cNvSpPr>
          <p:nvPr/>
        </p:nvSpPr>
        <p:spPr bwMode="auto">
          <a:xfrm>
            <a:off x="4771533" y="2220680"/>
            <a:ext cx="2971800" cy="369332"/>
          </a:xfrm>
          <a:prstGeom prst="rect">
            <a:avLst/>
          </a:prstGeom>
          <a:noFill/>
          <a:ln w="50800">
            <a:noFill/>
            <a:miter lim="800000"/>
            <a:headEnd/>
            <a:tailEn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mj-lt"/>
                <a:ea typeface="+mn-ea"/>
                <a:cs typeface="+mn-cs"/>
              </a:rPr>
              <a:t>On-Premises </a:t>
            </a:r>
            <a:r>
              <a:rPr kumimoji="0" lang="en-US" sz="180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j-lt"/>
                <a:ea typeface="+mn-ea"/>
                <a:cs typeface="+mn-cs"/>
              </a:rPr>
              <a:t>Software</a:t>
            </a:r>
          </a:p>
        </p:txBody>
      </p:sp>
      <p:sp>
        <p:nvSpPr>
          <p:cNvPr id="40" name="AutoShape 173"/>
          <p:cNvSpPr>
            <a:spLocks noChangeArrowheads="1"/>
          </p:cNvSpPr>
          <p:nvPr/>
        </p:nvSpPr>
        <p:spPr bwMode="auto">
          <a:xfrm>
            <a:off x="1126797" y="2979050"/>
            <a:ext cx="1295400" cy="703094"/>
          </a:xfrm>
          <a:prstGeom prst="rightArrow">
            <a:avLst>
              <a:gd name="adj1" fmla="val 50000"/>
              <a:gd name="adj2" fmla="val 50233"/>
            </a:avLst>
          </a:prstGeom>
          <a:gradFill rotWithShape="1">
            <a:gsLst>
              <a:gs pos="0">
                <a:srgbClr val="FFFFFF">
                  <a:lumMod val="50000"/>
                  <a:lumOff val="50000"/>
                  <a:alpha val="0"/>
                </a:srgbClr>
              </a:gs>
              <a:gs pos="100000">
                <a:srgbClr val="FFFFFF">
                  <a:lumMod val="50000"/>
                  <a:lumOff val="50000"/>
                </a:srgbClr>
              </a:gs>
            </a:gsLst>
            <a:lin ang="0" scaled="1"/>
          </a:gradFill>
          <a:ln w="12700" algn="ctr">
            <a:noFill/>
            <a:miter lim="800000"/>
            <a:headEnd/>
            <a:tailEnd/>
          </a:ln>
        </p:spPr>
        <p:txBody>
          <a:bodyPr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0" fontAlgn="auto" latinLnBrk="0" hangingPunct="0">
              <a:lnSpc>
                <a:spcPct val="85000"/>
              </a:lnSpc>
              <a:spcBef>
                <a:spcPct val="2000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Semibold" pitchFamily="34" charset="0"/>
            </a:endParaRPr>
          </a:p>
        </p:txBody>
      </p:sp>
      <p:sp>
        <p:nvSpPr>
          <p:cNvPr id="41" name="Text Box 125"/>
          <p:cNvSpPr txBox="1">
            <a:spLocks noChangeArrowheads="1"/>
          </p:cNvSpPr>
          <p:nvPr/>
        </p:nvSpPr>
        <p:spPr bwMode="auto">
          <a:xfrm>
            <a:off x="360035" y="2231793"/>
            <a:ext cx="2108200" cy="369332"/>
          </a:xfrm>
          <a:prstGeom prst="rect">
            <a:avLst/>
          </a:prstGeom>
          <a:noFill/>
          <a:ln w="50800">
            <a:noFill/>
            <a:miter lim="800000"/>
            <a:headEnd/>
            <a:tailEn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j-lt"/>
                <a:ea typeface="+mn-ea"/>
                <a:cs typeface="+mn-cs"/>
              </a:rPr>
              <a:t>Hosted Service</a:t>
            </a:r>
          </a:p>
        </p:txBody>
      </p:sp>
      <p:grpSp>
        <p:nvGrpSpPr>
          <p:cNvPr id="42" name="Group 41"/>
          <p:cNvGrpSpPr/>
          <p:nvPr/>
        </p:nvGrpSpPr>
        <p:grpSpPr>
          <a:xfrm>
            <a:off x="3824247" y="3106996"/>
            <a:ext cx="1709737" cy="780427"/>
            <a:chOff x="3983945" y="2747772"/>
            <a:chExt cx="1709737" cy="780427"/>
          </a:xfrm>
        </p:grpSpPr>
        <p:sp>
          <p:nvSpPr>
            <p:cNvPr id="62" name="Text Box 159"/>
            <p:cNvSpPr txBox="1">
              <a:spLocks noChangeArrowheads="1"/>
            </p:cNvSpPr>
            <p:nvPr/>
          </p:nvSpPr>
          <p:spPr bwMode="auto">
            <a:xfrm>
              <a:off x="3983945" y="3251200"/>
              <a:ext cx="1709737" cy="276999"/>
            </a:xfrm>
            <a:prstGeom prst="rect">
              <a:avLst/>
            </a:prstGeom>
            <a:noFill/>
            <a:ln w="12700" algn="ctr">
              <a:noFill/>
              <a:miter lim="800000"/>
              <a:headEnd/>
              <a:tailEnd/>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73737"/>
                  </a:solidFill>
                  <a:effectLst/>
                  <a:uLnTx/>
                  <a:uFillTx/>
                  <a:latin typeface="Segoe Semibold" pitchFamily="34" charset="0"/>
                </a:rPr>
                <a:t>Hub Transport Server</a:t>
              </a:r>
            </a:p>
          </p:txBody>
        </p:sp>
        <p:grpSp>
          <p:nvGrpSpPr>
            <p:cNvPr id="63" name="Group 62"/>
            <p:cNvGrpSpPr/>
            <p:nvPr/>
          </p:nvGrpSpPr>
          <p:grpSpPr>
            <a:xfrm>
              <a:off x="4588633" y="2747772"/>
              <a:ext cx="594555" cy="536337"/>
              <a:chOff x="4468890" y="2747772"/>
              <a:chExt cx="594555" cy="536337"/>
            </a:xfrm>
          </p:grpSpPr>
          <p:pic>
            <p:nvPicPr>
              <p:cNvPr id="64" name="Picture 63" descr="C:\Documents and Settings\justin\Desktop\JC015\Servers computer.png"/>
              <p:cNvPicPr>
                <a:picLocks noChangeAspect="1" noChangeArrowheads="1"/>
              </p:cNvPicPr>
              <p:nvPr/>
            </p:nvPicPr>
            <p:blipFill>
              <a:blip r:embed="rId3" cstate="screen"/>
              <a:srcRect/>
              <a:stretch>
                <a:fillRect/>
              </a:stretch>
            </p:blipFill>
            <p:spPr bwMode="auto">
              <a:xfrm>
                <a:off x="4468890" y="2747772"/>
                <a:ext cx="391939" cy="536337"/>
              </a:xfrm>
              <a:prstGeom prst="rect">
                <a:avLst/>
              </a:prstGeom>
              <a:noFill/>
            </p:spPr>
          </p:pic>
          <p:pic>
            <p:nvPicPr>
              <p:cNvPr id="65" name="Picture 64" descr="letter"/>
              <p:cNvPicPr>
                <a:picLocks noChangeAspect="1" noChangeArrowheads="1"/>
              </p:cNvPicPr>
              <p:nvPr/>
            </p:nvPicPr>
            <p:blipFill>
              <a:blip r:embed="rId4" cstate="screen"/>
              <a:srcRect/>
              <a:stretch>
                <a:fillRect/>
              </a:stretch>
            </p:blipFill>
            <p:spPr bwMode="auto">
              <a:xfrm>
                <a:off x="4708441" y="2847148"/>
                <a:ext cx="355004" cy="315899"/>
              </a:xfrm>
              <a:prstGeom prst="rect">
                <a:avLst/>
              </a:prstGeom>
              <a:noFill/>
              <a:ln w="9525">
                <a:noFill/>
                <a:miter lim="800000"/>
                <a:headEnd/>
                <a:tailEnd/>
              </a:ln>
              <a:effectLst>
                <a:outerShdw dist="35921" dir="2700000" algn="ctr" rotWithShape="0">
                  <a:srgbClr val="FFC000">
                    <a:alpha val="50000"/>
                  </a:srgbClr>
                </a:outerShdw>
              </a:effectLst>
            </p:spPr>
          </p:pic>
        </p:grpSp>
      </p:grpSp>
      <p:grpSp>
        <p:nvGrpSpPr>
          <p:cNvPr id="43" name="Group 42"/>
          <p:cNvGrpSpPr/>
          <p:nvPr/>
        </p:nvGrpSpPr>
        <p:grpSpPr>
          <a:xfrm>
            <a:off x="5570242" y="3106996"/>
            <a:ext cx="1232582" cy="780427"/>
            <a:chOff x="5729940" y="2747772"/>
            <a:chExt cx="1232582" cy="780427"/>
          </a:xfrm>
        </p:grpSpPr>
        <p:sp>
          <p:nvSpPr>
            <p:cNvPr id="59" name="Text Box 158"/>
            <p:cNvSpPr txBox="1">
              <a:spLocks noChangeArrowheads="1"/>
            </p:cNvSpPr>
            <p:nvPr/>
          </p:nvSpPr>
          <p:spPr bwMode="auto">
            <a:xfrm>
              <a:off x="5729940" y="3251200"/>
              <a:ext cx="1232582" cy="276999"/>
            </a:xfrm>
            <a:prstGeom prst="rect">
              <a:avLst/>
            </a:prstGeom>
            <a:noFill/>
            <a:ln w="12700" algn="ctr">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73737"/>
                  </a:solidFill>
                  <a:effectLst/>
                  <a:uLnTx/>
                  <a:uFillTx/>
                  <a:latin typeface="Segoe Semibold" pitchFamily="34" charset="0"/>
                </a:rPr>
                <a:t>Mailbox Server</a:t>
              </a:r>
            </a:p>
          </p:txBody>
        </p:sp>
        <p:pic>
          <p:nvPicPr>
            <p:cNvPr id="60" name="Picture 59" descr="C:\Documents and Settings\justin\Desktop\JC015\Servers computer.png"/>
            <p:cNvPicPr>
              <a:picLocks noChangeAspect="1" noChangeArrowheads="1"/>
            </p:cNvPicPr>
            <p:nvPr/>
          </p:nvPicPr>
          <p:blipFill>
            <a:blip r:embed="rId3" cstate="screen"/>
            <a:srcRect/>
            <a:stretch>
              <a:fillRect/>
            </a:stretch>
          </p:blipFill>
          <p:spPr bwMode="auto">
            <a:xfrm>
              <a:off x="6058205" y="2747772"/>
              <a:ext cx="391939" cy="536337"/>
            </a:xfrm>
            <a:prstGeom prst="rect">
              <a:avLst/>
            </a:prstGeom>
            <a:noFill/>
          </p:spPr>
        </p:pic>
        <p:pic>
          <p:nvPicPr>
            <p:cNvPr id="61" name="Picture 60" descr="box"/>
            <p:cNvPicPr>
              <a:picLocks noChangeAspect="1" noChangeArrowheads="1"/>
            </p:cNvPicPr>
            <p:nvPr/>
          </p:nvPicPr>
          <p:blipFill>
            <a:blip r:embed="rId5" cstate="screen"/>
            <a:srcRect/>
            <a:stretch>
              <a:fillRect/>
            </a:stretch>
          </p:blipFill>
          <p:spPr bwMode="auto">
            <a:xfrm>
              <a:off x="6281262" y="2827309"/>
              <a:ext cx="290308" cy="358629"/>
            </a:xfrm>
            <a:prstGeom prst="rect">
              <a:avLst/>
            </a:prstGeom>
            <a:noFill/>
            <a:ln w="9525">
              <a:noFill/>
              <a:miter lim="800000"/>
              <a:headEnd/>
              <a:tailEnd/>
            </a:ln>
            <a:effectLst>
              <a:outerShdw dist="35921" dir="2700000" algn="ctr" rotWithShape="0">
                <a:srgbClr val="FFC000">
                  <a:alpha val="50000"/>
                </a:srgbClr>
              </a:outerShdw>
            </a:effectLst>
          </p:spPr>
        </p:pic>
      </p:grpSp>
      <p:grpSp>
        <p:nvGrpSpPr>
          <p:cNvPr id="44" name="Group 43"/>
          <p:cNvGrpSpPr/>
          <p:nvPr/>
        </p:nvGrpSpPr>
        <p:grpSpPr>
          <a:xfrm>
            <a:off x="6990483" y="3106996"/>
            <a:ext cx="1571713" cy="780427"/>
            <a:chOff x="7150181" y="2747772"/>
            <a:chExt cx="1571713" cy="780427"/>
          </a:xfrm>
        </p:grpSpPr>
        <p:pic>
          <p:nvPicPr>
            <p:cNvPr id="54" name="Picture 53" descr="C:\Documents and Settings\justin\Desktop\JC015\Servers computer.png"/>
            <p:cNvPicPr>
              <a:picLocks noChangeAspect="1" noChangeArrowheads="1"/>
            </p:cNvPicPr>
            <p:nvPr/>
          </p:nvPicPr>
          <p:blipFill>
            <a:blip r:embed="rId3" cstate="screen"/>
            <a:srcRect/>
            <a:stretch>
              <a:fillRect/>
            </a:stretch>
          </p:blipFill>
          <p:spPr bwMode="auto">
            <a:xfrm>
              <a:off x="7647520" y="2747772"/>
              <a:ext cx="391939" cy="536337"/>
            </a:xfrm>
            <a:prstGeom prst="rect">
              <a:avLst/>
            </a:prstGeom>
            <a:noFill/>
          </p:spPr>
        </p:pic>
        <p:sp>
          <p:nvSpPr>
            <p:cNvPr id="55" name="Text Box 160"/>
            <p:cNvSpPr txBox="1">
              <a:spLocks noChangeArrowheads="1"/>
            </p:cNvSpPr>
            <p:nvPr/>
          </p:nvSpPr>
          <p:spPr bwMode="auto">
            <a:xfrm>
              <a:off x="7150181" y="3251200"/>
              <a:ext cx="1571713" cy="276999"/>
            </a:xfrm>
            <a:prstGeom prst="rect">
              <a:avLst/>
            </a:prstGeom>
            <a:noFill/>
            <a:ln w="12700" algn="ctr">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73737"/>
                  </a:solidFill>
                  <a:effectLst/>
                  <a:uLnTx/>
                  <a:uFillTx/>
                  <a:latin typeface="Segoe Semibold" pitchFamily="34" charset="0"/>
                </a:rPr>
                <a:t>Client Access Server</a:t>
              </a:r>
            </a:p>
          </p:txBody>
        </p:sp>
        <p:grpSp>
          <p:nvGrpSpPr>
            <p:cNvPr id="56" name="Group 55"/>
            <p:cNvGrpSpPr/>
            <p:nvPr/>
          </p:nvGrpSpPr>
          <p:grpSpPr>
            <a:xfrm>
              <a:off x="7842665" y="2932711"/>
              <a:ext cx="365617" cy="334364"/>
              <a:chOff x="7505208" y="2932711"/>
              <a:chExt cx="365617" cy="334364"/>
            </a:xfrm>
          </p:grpSpPr>
          <p:pic>
            <p:nvPicPr>
              <p:cNvPr id="57" name="Picture 56" descr="letter"/>
              <p:cNvPicPr>
                <a:picLocks noChangeAspect="1" noChangeArrowheads="1"/>
              </p:cNvPicPr>
              <p:nvPr/>
            </p:nvPicPr>
            <p:blipFill>
              <a:blip r:embed="rId6" cstate="screen"/>
              <a:srcRect/>
              <a:stretch>
                <a:fillRect/>
              </a:stretch>
            </p:blipFill>
            <p:spPr bwMode="auto">
              <a:xfrm>
                <a:off x="7534852" y="2932711"/>
                <a:ext cx="335973" cy="309936"/>
              </a:xfrm>
              <a:prstGeom prst="rect">
                <a:avLst/>
              </a:prstGeom>
              <a:noFill/>
              <a:ln w="9525">
                <a:noFill/>
                <a:miter lim="800000"/>
                <a:headEnd/>
                <a:tailEnd/>
              </a:ln>
              <a:effectLst>
                <a:outerShdw dist="35921" dir="2700000" algn="ctr" rotWithShape="0">
                  <a:srgbClr val="FFC000">
                    <a:alpha val="50000"/>
                  </a:srgbClr>
                </a:outerShdw>
              </a:effectLst>
            </p:spPr>
          </p:pic>
          <p:pic>
            <p:nvPicPr>
              <p:cNvPr id="58" name="Picture 57" descr="man1"/>
              <p:cNvPicPr>
                <a:picLocks noChangeAspect="1" noChangeArrowheads="1"/>
              </p:cNvPicPr>
              <p:nvPr/>
            </p:nvPicPr>
            <p:blipFill>
              <a:blip r:embed="rId7" cstate="screen"/>
              <a:srcRect/>
              <a:stretch>
                <a:fillRect/>
              </a:stretch>
            </p:blipFill>
            <p:spPr bwMode="auto">
              <a:xfrm>
                <a:off x="7505208" y="3013630"/>
                <a:ext cx="197631" cy="253445"/>
              </a:xfrm>
              <a:prstGeom prst="rect">
                <a:avLst/>
              </a:prstGeom>
              <a:noFill/>
              <a:ln w="9525">
                <a:noFill/>
                <a:miter lim="800000"/>
                <a:headEnd/>
                <a:tailEnd/>
              </a:ln>
              <a:effectLst>
                <a:outerShdw dist="35921" dir="2700000" algn="ctr" rotWithShape="0">
                  <a:srgbClr val="FFC000">
                    <a:alpha val="50000"/>
                  </a:srgbClr>
                </a:outerShdw>
              </a:effectLst>
            </p:spPr>
          </p:pic>
        </p:grpSp>
      </p:grpSp>
      <p:grpSp>
        <p:nvGrpSpPr>
          <p:cNvPr id="45" name="Group 44"/>
          <p:cNvGrpSpPr/>
          <p:nvPr/>
        </p:nvGrpSpPr>
        <p:grpSpPr>
          <a:xfrm>
            <a:off x="425574" y="2993564"/>
            <a:ext cx="1156447" cy="612314"/>
            <a:chOff x="2372980" y="2731906"/>
            <a:chExt cx="1299303" cy="687953"/>
          </a:xfrm>
        </p:grpSpPr>
        <p:pic>
          <p:nvPicPr>
            <p:cNvPr id="52" name="Picture 51" descr="C:\Documents and Settings\justin\Desktop\JC015\cloud illustration icon.png"/>
            <p:cNvPicPr>
              <a:picLocks noChangeAspect="1" noChangeArrowheads="1"/>
            </p:cNvPicPr>
            <p:nvPr/>
          </p:nvPicPr>
          <p:blipFill>
            <a:blip r:embed="rId8" cstate="screen"/>
            <a:srcRect/>
            <a:stretch>
              <a:fillRect/>
            </a:stretch>
          </p:blipFill>
          <p:spPr bwMode="auto">
            <a:xfrm>
              <a:off x="2372980" y="2731906"/>
              <a:ext cx="1299303" cy="687953"/>
            </a:xfrm>
            <a:prstGeom prst="rect">
              <a:avLst/>
            </a:prstGeom>
            <a:noFill/>
          </p:spPr>
        </p:pic>
        <p:sp>
          <p:nvSpPr>
            <p:cNvPr id="53" name="TextBox 64"/>
            <p:cNvSpPr txBox="1"/>
            <p:nvPr/>
          </p:nvSpPr>
          <p:spPr>
            <a:xfrm>
              <a:off x="2470824" y="2942776"/>
              <a:ext cx="1088507" cy="31121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373737"/>
                  </a:solidFill>
                  <a:effectLst/>
                  <a:uLnTx/>
                  <a:uFillTx/>
                  <a:latin typeface="Segoe Semibold" pitchFamily="34" charset="0"/>
                </a:rPr>
                <a:t>Internet</a:t>
              </a:r>
              <a:endParaRPr kumimoji="0" lang="en-US" sz="1200" b="0" i="0" u="none" strike="noStrike" kern="1200" cap="none" spc="0" normalizeH="0" baseline="0" noProof="0" dirty="0">
                <a:ln>
                  <a:noFill/>
                </a:ln>
                <a:solidFill>
                  <a:srgbClr val="373737"/>
                </a:solidFill>
                <a:effectLst/>
                <a:uLnTx/>
                <a:uFillTx/>
                <a:latin typeface="Segoe Semibold" pitchFamily="34" charset="0"/>
              </a:endParaRPr>
            </a:p>
          </p:txBody>
        </p:sp>
      </p:grpSp>
      <p:sp>
        <p:nvSpPr>
          <p:cNvPr id="46" name="TextBox 65"/>
          <p:cNvSpPr txBox="1"/>
          <p:nvPr/>
        </p:nvSpPr>
        <p:spPr>
          <a:xfrm>
            <a:off x="1644775" y="3189509"/>
            <a:ext cx="66402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373737"/>
                </a:solidFill>
                <a:effectLst/>
                <a:uLnTx/>
                <a:uFillTx/>
                <a:latin typeface="Segoe Semibold" pitchFamily="34" charset="0"/>
              </a:rPr>
              <a:t>SMTP      </a:t>
            </a:r>
          </a:p>
        </p:txBody>
      </p:sp>
      <p:pic>
        <p:nvPicPr>
          <p:cNvPr id="47" name="Picture 46" descr="C:\Documents and Settings\justin\Desktop\JC015\Security firewall fire wall secure.png"/>
          <p:cNvPicPr>
            <a:picLocks noChangeAspect="1" noChangeArrowheads="1"/>
          </p:cNvPicPr>
          <p:nvPr/>
        </p:nvPicPr>
        <p:blipFill>
          <a:blip r:embed="rId9" cstate="screen"/>
          <a:srcRect/>
          <a:stretch>
            <a:fillRect/>
          </a:stretch>
        </p:blipFill>
        <p:spPr bwMode="auto">
          <a:xfrm>
            <a:off x="2662949" y="2979275"/>
            <a:ext cx="707065" cy="1091769"/>
          </a:xfrm>
          <a:prstGeom prst="rect">
            <a:avLst/>
          </a:prstGeom>
          <a:noFill/>
        </p:spPr>
      </p:pic>
      <p:pic>
        <p:nvPicPr>
          <p:cNvPr id="48" name="Picture 47" descr="ExchangeSvr2010_h_rgb_r.png"/>
          <p:cNvPicPr>
            <a:picLocks noChangeAspect="1"/>
          </p:cNvPicPr>
          <p:nvPr/>
        </p:nvPicPr>
        <p:blipFill>
          <a:blip r:embed="rId10" cstate="screen"/>
          <a:stretch>
            <a:fillRect/>
          </a:stretch>
        </p:blipFill>
        <p:spPr>
          <a:xfrm>
            <a:off x="5180394" y="2661455"/>
            <a:ext cx="2138944" cy="345688"/>
          </a:xfrm>
          <a:prstGeom prst="rect">
            <a:avLst/>
          </a:prstGeom>
        </p:spPr>
      </p:pic>
      <p:sp>
        <p:nvSpPr>
          <p:cNvPr id="49" name="Rectangle 48"/>
          <p:cNvSpPr/>
          <p:nvPr/>
        </p:nvSpPr>
        <p:spPr>
          <a:xfrm>
            <a:off x="372708" y="5029200"/>
            <a:ext cx="8753708" cy="114903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6075" lvl="2" indent="-346075" defTabSz="914363" fontAlgn="base">
              <a:lnSpc>
                <a:spcPct val="90000"/>
              </a:lnSpc>
              <a:spcBef>
                <a:spcPct val="20000"/>
              </a:spcBef>
              <a:spcAft>
                <a:spcPts val="400"/>
              </a:spcAft>
              <a:buClr>
                <a:srgbClr val="777777"/>
              </a:buClr>
              <a:buSzPct val="130000"/>
              <a:buFont typeface="Arial" pitchFamily="34" charset="0"/>
              <a:buChar char="•"/>
              <a:defRPr/>
            </a:pPr>
            <a:r>
              <a:rPr lang="en-US" sz="2000" dirty="0" smtClean="0"/>
              <a:t>Multiple scan engines throughout the corporate infrastructure</a:t>
            </a:r>
          </a:p>
          <a:p>
            <a:pPr marL="346075" lvl="2" indent="-346075" defTabSz="914363" fontAlgn="base">
              <a:lnSpc>
                <a:spcPct val="90000"/>
              </a:lnSpc>
              <a:spcBef>
                <a:spcPct val="20000"/>
              </a:spcBef>
              <a:spcAft>
                <a:spcPts val="400"/>
              </a:spcAft>
              <a:buClr>
                <a:srgbClr val="777777"/>
              </a:buClr>
              <a:buSzPct val="130000"/>
              <a:buFont typeface="Arial" pitchFamily="34" charset="0"/>
              <a:buChar char="•"/>
              <a:defRPr/>
            </a:pPr>
            <a:r>
              <a:rPr lang="en-US" sz="2000" dirty="0" smtClean="0"/>
              <a:t>Tight integration with Exchange maximizes availability and performance</a:t>
            </a:r>
          </a:p>
          <a:p>
            <a:pPr marL="346075" lvl="2" indent="-346075" defTabSz="914363" fontAlgn="base">
              <a:lnSpc>
                <a:spcPct val="90000"/>
              </a:lnSpc>
              <a:spcBef>
                <a:spcPct val="20000"/>
              </a:spcBef>
              <a:spcAft>
                <a:spcPts val="400"/>
              </a:spcAft>
              <a:buClr>
                <a:srgbClr val="777777"/>
              </a:buClr>
              <a:buSzPct val="130000"/>
              <a:buFont typeface="Arial" pitchFamily="34" charset="0"/>
              <a:buChar char="•"/>
              <a:defRPr/>
            </a:pPr>
            <a:r>
              <a:rPr lang="en-US" sz="2000" dirty="0" smtClean="0"/>
              <a:t>Easy-to-use admin console for central configuration and operation</a:t>
            </a:r>
          </a:p>
        </p:txBody>
      </p:sp>
      <p:pic>
        <p:nvPicPr>
          <p:cNvPr id="50" name="Picture 49" descr="F:\LIAB and VLE\Forefront-Protect10-ExchSrvr_h_bL_r.png"/>
          <p:cNvPicPr>
            <a:picLocks noChangeAspect="1" noChangeArrowheads="1"/>
          </p:cNvPicPr>
          <p:nvPr/>
        </p:nvPicPr>
        <p:blipFill>
          <a:blip r:embed="rId11" cstate="print"/>
          <a:srcRect/>
          <a:stretch>
            <a:fillRect/>
          </a:stretch>
        </p:blipFill>
        <p:spPr bwMode="auto">
          <a:xfrm>
            <a:off x="4212207" y="4012742"/>
            <a:ext cx="1227840" cy="590532"/>
          </a:xfrm>
          <a:prstGeom prst="rect">
            <a:avLst/>
          </a:prstGeom>
          <a:noFill/>
        </p:spPr>
      </p:pic>
      <p:pic>
        <p:nvPicPr>
          <p:cNvPr id="51" name="Picture 50" descr="C:\Users\ianhamer\Desktop\Forefront-OPExch_h_bL_r.png"/>
          <p:cNvPicPr>
            <a:picLocks noChangeAspect="1" noChangeArrowheads="1"/>
          </p:cNvPicPr>
          <p:nvPr/>
        </p:nvPicPr>
        <p:blipFill>
          <a:blip r:embed="rId12" cstate="print"/>
          <a:srcRect/>
          <a:stretch>
            <a:fillRect/>
          </a:stretch>
        </p:blipFill>
        <p:spPr bwMode="auto">
          <a:xfrm>
            <a:off x="507541" y="3945946"/>
            <a:ext cx="1801368" cy="376544"/>
          </a:xfrm>
          <a:prstGeom prst="rect">
            <a:avLst/>
          </a:prstGeom>
          <a:noFill/>
        </p:spPr>
      </p:pic>
      <p:sp>
        <p:nvSpPr>
          <p:cNvPr id="66" name="Rectangle 65"/>
          <p:cNvSpPr/>
          <p:nvPr/>
        </p:nvSpPr>
        <p:spPr>
          <a:xfrm>
            <a:off x="503814" y="1069210"/>
            <a:ext cx="8116614" cy="867930"/>
          </a:xfrm>
          <a:prstGeom prst="rect">
            <a:avLst/>
          </a:prstGeom>
        </p:spPr>
        <p:txBody>
          <a:bodyPr wrap="square">
            <a:spAutoFit/>
          </a:bodyPr>
          <a:lstStyle/>
          <a:p>
            <a:pPr algn="ctr">
              <a:lnSpc>
                <a:spcPct val="90000"/>
              </a:lnSpc>
              <a:spcBef>
                <a:spcPct val="20000"/>
              </a:spcBef>
              <a:defRPr/>
            </a:pPr>
            <a:r>
              <a:rPr lang="en-US" sz="2800" b="1" dirty="0" smtClean="0">
                <a:gradFill>
                  <a:gsLst>
                    <a:gs pos="0">
                      <a:schemeClr val="tx1">
                        <a:lumMod val="95000"/>
                        <a:lumOff val="5000"/>
                      </a:schemeClr>
                    </a:gs>
                    <a:gs pos="100000">
                      <a:schemeClr val="tx1">
                        <a:lumMod val="65000"/>
                        <a:lumOff val="35000"/>
                      </a:schemeClr>
                    </a:gs>
                  </a:gsLst>
                  <a:lin ang="5400000" scaled="0"/>
                </a:gradFill>
                <a:latin typeface="Segoe"/>
                <a:cs typeface="Segoe UI" pitchFamily="34" charset="0"/>
              </a:rPr>
              <a:t>Prevent malicious software and spam from </a:t>
            </a:r>
            <a:br>
              <a:rPr lang="en-US" sz="2800" b="1" dirty="0" smtClean="0">
                <a:gradFill>
                  <a:gsLst>
                    <a:gs pos="0">
                      <a:schemeClr val="tx1">
                        <a:lumMod val="95000"/>
                        <a:lumOff val="5000"/>
                      </a:schemeClr>
                    </a:gs>
                    <a:gs pos="100000">
                      <a:schemeClr val="tx1">
                        <a:lumMod val="65000"/>
                        <a:lumOff val="35000"/>
                      </a:schemeClr>
                    </a:gs>
                  </a:gsLst>
                  <a:lin ang="5400000" scaled="0"/>
                </a:gradFill>
                <a:latin typeface="Segoe"/>
                <a:cs typeface="Segoe UI" pitchFamily="34" charset="0"/>
              </a:rPr>
            </a:br>
            <a:r>
              <a:rPr lang="en-US" sz="2800" b="1" dirty="0" smtClean="0">
                <a:gradFill>
                  <a:gsLst>
                    <a:gs pos="0">
                      <a:schemeClr val="tx1">
                        <a:lumMod val="95000"/>
                        <a:lumOff val="5000"/>
                      </a:schemeClr>
                    </a:gs>
                    <a:gs pos="100000">
                      <a:schemeClr val="tx1">
                        <a:lumMod val="65000"/>
                        <a:lumOff val="35000"/>
                      </a:schemeClr>
                    </a:gs>
                  </a:gsLst>
                  <a:lin ang="5400000" scaled="0"/>
                </a:gradFill>
                <a:latin typeface="Segoe"/>
                <a:cs typeface="Segoe UI" pitchFamily="34" charset="0"/>
              </a:rPr>
              <a:t>entering into the messaging environment</a:t>
            </a:r>
          </a:p>
        </p:txBody>
      </p:sp>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Coming in Service Pack 1</a:t>
            </a:r>
            <a:endParaRPr lang="en-US" dirty="0"/>
          </a:p>
        </p:txBody>
      </p:sp>
      <p:sp>
        <p:nvSpPr>
          <p:cNvPr id="3" name="Rounded Rectangle 2"/>
          <p:cNvSpPr/>
          <p:nvPr/>
        </p:nvSpPr>
        <p:spPr>
          <a:xfrm>
            <a:off x="1600200" y="1143000"/>
            <a:ext cx="7074186" cy="2067294"/>
          </a:xfrm>
          <a:prstGeom prst="roundRect">
            <a:avLst>
              <a:gd name="adj" fmla="val 16667"/>
            </a:avLst>
          </a:prstGeom>
          <a:gradFill flip="none" rotWithShape="1">
            <a:gsLst>
              <a:gs pos="0">
                <a:schemeClr val="bg1"/>
              </a:gs>
              <a:gs pos="18000">
                <a:schemeClr val="bg1">
                  <a:lumMod val="65000"/>
                  <a:alpha val="38000"/>
                </a:schemeClr>
              </a:gs>
              <a:gs pos="100000">
                <a:schemeClr val="bg1">
                  <a:alpha val="70000"/>
                </a:schemeClr>
              </a:gs>
            </a:gsLst>
            <a:lin ang="5400000" scaled="1"/>
            <a:tileRect/>
          </a:gradFill>
          <a:ln>
            <a:headEnd type="none" w="med" len="med"/>
            <a:tailEnd type="none" w="med" len="med"/>
          </a:ln>
          <a:effectLst>
            <a:outerShdw blurRad="88900" dist="635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lnSpc>
                <a:spcPct val="85000"/>
              </a:lnSpc>
            </a:pPr>
            <a:endParaRPr lang="en-US" dirty="0" smtClean="0">
              <a:gradFill>
                <a:gsLst>
                  <a:gs pos="0">
                    <a:schemeClr val="bg1"/>
                  </a:gs>
                  <a:gs pos="100000">
                    <a:schemeClr val="bg1"/>
                  </a:gs>
                </a:gsLst>
                <a:lin ang="13500000" scaled="1"/>
              </a:gradFill>
              <a:latin typeface="Segoe Semibold" pitchFamily="34" charset="0"/>
            </a:endParaRPr>
          </a:p>
        </p:txBody>
      </p:sp>
      <p:sp>
        <p:nvSpPr>
          <p:cNvPr id="4" name="TextBox 3"/>
          <p:cNvSpPr txBox="1"/>
          <p:nvPr/>
        </p:nvSpPr>
        <p:spPr>
          <a:xfrm>
            <a:off x="1752600" y="1215902"/>
            <a:ext cx="6781800" cy="1994392"/>
          </a:xfrm>
          <a:prstGeom prst="rect">
            <a:avLst/>
          </a:prstGeom>
          <a:noFill/>
        </p:spPr>
        <p:txBody>
          <a:bodyPr wrap="square" rtlCol="0">
            <a:spAutoFit/>
          </a:bodyPr>
          <a:lstStyle/>
          <a:p>
            <a:pPr marL="457200" lvl="0" indent="-457200">
              <a:lnSpc>
                <a:spcPct val="90000"/>
              </a:lnSpc>
              <a:spcBef>
                <a:spcPct val="20000"/>
              </a:spcBef>
              <a:buClr>
                <a:srgbClr val="777777"/>
              </a:buClr>
              <a:buSzPct val="130000"/>
            </a:pPr>
            <a:r>
              <a:rPr lang="en-US" sz="2000" b="1" dirty="0">
                <a:solidFill>
                  <a:srgbClr val="000000"/>
                </a:solidFill>
              </a:rPr>
              <a:t>Personal Archive Enhancements</a:t>
            </a:r>
          </a:p>
          <a:p>
            <a:pPr marL="338138" lvl="0" indent="-338138">
              <a:lnSpc>
                <a:spcPct val="90000"/>
              </a:lnSpc>
              <a:spcBef>
                <a:spcPct val="20000"/>
              </a:spcBef>
              <a:buClr>
                <a:srgbClr val="777777"/>
              </a:buClr>
              <a:buSzPct val="130000"/>
              <a:buFont typeface="Arial" pitchFamily="34" charset="0"/>
              <a:buChar char="•"/>
            </a:pPr>
            <a:r>
              <a:rPr lang="en-US" sz="1600" dirty="0">
                <a:solidFill>
                  <a:srgbClr val="000000"/>
                </a:solidFill>
              </a:rPr>
              <a:t>Support for archive and primary mailboxes on separate databases</a:t>
            </a:r>
          </a:p>
          <a:p>
            <a:pPr marL="338138" lvl="0" indent="-338138">
              <a:lnSpc>
                <a:spcPct val="90000"/>
              </a:lnSpc>
              <a:spcBef>
                <a:spcPct val="20000"/>
              </a:spcBef>
              <a:buClr>
                <a:srgbClr val="777777"/>
              </a:buClr>
              <a:buSzPct val="130000"/>
              <a:buFont typeface="Arial" pitchFamily="34" charset="0"/>
              <a:buChar char="•"/>
            </a:pPr>
            <a:r>
              <a:rPr lang="en-US" sz="1600" dirty="0">
                <a:solidFill>
                  <a:srgbClr val="000000"/>
                </a:solidFill>
              </a:rPr>
              <a:t>Outlook 2007 support (i.e., user’s personal archive folders appear)</a:t>
            </a:r>
            <a:endParaRPr lang="en-US" sz="1600" b="1" dirty="0">
              <a:solidFill>
                <a:srgbClr val="000000"/>
              </a:solidFill>
            </a:endParaRPr>
          </a:p>
          <a:p>
            <a:pPr marL="338138" lvl="0" indent="-338138">
              <a:lnSpc>
                <a:spcPct val="90000"/>
              </a:lnSpc>
              <a:spcBef>
                <a:spcPct val="20000"/>
              </a:spcBef>
              <a:buClr>
                <a:srgbClr val="777777"/>
              </a:buClr>
              <a:buSzPct val="130000"/>
              <a:buFont typeface="Arial" pitchFamily="34" charset="0"/>
              <a:buChar char="•"/>
            </a:pPr>
            <a:r>
              <a:rPr lang="en-US" sz="1600" dirty="0">
                <a:solidFill>
                  <a:srgbClr val="000000"/>
                </a:solidFill>
              </a:rPr>
              <a:t>.PST file import/export for archive and primary mailboxes</a:t>
            </a:r>
          </a:p>
          <a:p>
            <a:pPr marL="338138" lvl="0" indent="-338138">
              <a:lnSpc>
                <a:spcPct val="90000"/>
              </a:lnSpc>
              <a:spcBef>
                <a:spcPct val="20000"/>
              </a:spcBef>
              <a:buClr>
                <a:srgbClr val="777777"/>
              </a:buClr>
              <a:buSzPct val="130000"/>
              <a:buFont typeface="Arial" pitchFamily="34" charset="0"/>
              <a:buChar char="•"/>
            </a:pPr>
            <a:r>
              <a:rPr lang="en-US" sz="1600" dirty="0">
                <a:solidFill>
                  <a:srgbClr val="000000"/>
                </a:solidFill>
              </a:rPr>
              <a:t>Support for “admin enabled” delegate access to archive</a:t>
            </a:r>
          </a:p>
          <a:p>
            <a:pPr marL="338138" lvl="0" indent="-338138">
              <a:lnSpc>
                <a:spcPct val="90000"/>
              </a:lnSpc>
              <a:spcBef>
                <a:spcPct val="20000"/>
              </a:spcBef>
              <a:buClr>
                <a:srgbClr val="777777"/>
              </a:buClr>
              <a:buSzPct val="130000"/>
              <a:buFont typeface="Arial" pitchFamily="34" charset="0"/>
              <a:buChar char="•"/>
            </a:pPr>
            <a:r>
              <a:rPr lang="en-US" sz="1600" dirty="0">
                <a:solidFill>
                  <a:srgbClr val="000000"/>
                </a:solidFill>
              </a:rPr>
              <a:t>Archive provisioning and configuration with Exchange Control Panel</a:t>
            </a:r>
          </a:p>
          <a:p>
            <a:pPr marL="338138" lvl="0" indent="-338138">
              <a:lnSpc>
                <a:spcPct val="90000"/>
              </a:lnSpc>
              <a:spcBef>
                <a:spcPct val="20000"/>
              </a:spcBef>
              <a:buClr>
                <a:srgbClr val="777777"/>
              </a:buClr>
              <a:buSzPct val="130000"/>
              <a:buFont typeface="Arial" pitchFamily="34" charset="0"/>
              <a:buChar char="•"/>
            </a:pPr>
            <a:r>
              <a:rPr lang="en-US" sz="1600" dirty="0">
                <a:solidFill>
                  <a:srgbClr val="000000"/>
                </a:solidFill>
              </a:rPr>
              <a:t>Exchange Web Services access to the archive mailbox</a:t>
            </a:r>
          </a:p>
        </p:txBody>
      </p:sp>
      <p:sp>
        <p:nvSpPr>
          <p:cNvPr id="5" name="TextBox 4"/>
          <p:cNvSpPr txBox="1"/>
          <p:nvPr/>
        </p:nvSpPr>
        <p:spPr>
          <a:xfrm>
            <a:off x="6135587" y="6611779"/>
            <a:ext cx="2932213" cy="246221"/>
          </a:xfrm>
          <a:prstGeom prst="rect">
            <a:avLst/>
          </a:prstGeom>
          <a:noFill/>
        </p:spPr>
        <p:txBody>
          <a:bodyPr wrap="none" rtlCol="0">
            <a:spAutoFit/>
          </a:bodyPr>
          <a:lstStyle/>
          <a:p>
            <a:r>
              <a:rPr lang="en-US" sz="1000" dirty="0" smtClean="0"/>
              <a:t>*requires Windows Server 2008 R2 Service Pack 1</a:t>
            </a:r>
          </a:p>
        </p:txBody>
      </p:sp>
      <p:sp>
        <p:nvSpPr>
          <p:cNvPr id="6" name="Rounded Rectangle 5"/>
          <p:cNvSpPr/>
          <p:nvPr/>
        </p:nvSpPr>
        <p:spPr>
          <a:xfrm>
            <a:off x="1600200" y="5645479"/>
            <a:ext cx="7074186" cy="983921"/>
          </a:xfrm>
          <a:prstGeom prst="roundRect">
            <a:avLst>
              <a:gd name="adj" fmla="val 16667"/>
            </a:avLst>
          </a:prstGeom>
          <a:gradFill flip="none" rotWithShape="1">
            <a:gsLst>
              <a:gs pos="0">
                <a:schemeClr val="bg1"/>
              </a:gs>
              <a:gs pos="18000">
                <a:schemeClr val="bg1">
                  <a:lumMod val="65000"/>
                  <a:alpha val="38000"/>
                </a:schemeClr>
              </a:gs>
              <a:gs pos="100000">
                <a:schemeClr val="bg1">
                  <a:alpha val="70000"/>
                </a:schemeClr>
              </a:gs>
            </a:gsLst>
            <a:lin ang="5400000" scaled="1"/>
            <a:tileRect/>
          </a:gradFill>
          <a:ln>
            <a:headEnd type="none" w="med" len="med"/>
            <a:tailEnd type="none" w="med" len="med"/>
          </a:ln>
          <a:effectLst>
            <a:outerShdw blurRad="88900" dist="635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lnSpc>
                <a:spcPct val="85000"/>
              </a:lnSpc>
            </a:pPr>
            <a:endParaRPr lang="en-US" dirty="0" smtClean="0">
              <a:gradFill>
                <a:gsLst>
                  <a:gs pos="0">
                    <a:schemeClr val="bg1"/>
                  </a:gs>
                  <a:gs pos="100000">
                    <a:schemeClr val="bg1"/>
                  </a:gs>
                </a:gsLst>
                <a:lin ang="13500000" scaled="1"/>
              </a:gradFill>
              <a:latin typeface="Segoe Semibold" pitchFamily="34" charset="0"/>
            </a:endParaRPr>
          </a:p>
        </p:txBody>
      </p:sp>
      <p:sp>
        <p:nvSpPr>
          <p:cNvPr id="7" name="TextBox 6"/>
          <p:cNvSpPr txBox="1"/>
          <p:nvPr/>
        </p:nvSpPr>
        <p:spPr>
          <a:xfrm>
            <a:off x="1752600" y="5718381"/>
            <a:ext cx="6781800" cy="911019"/>
          </a:xfrm>
          <a:prstGeom prst="rect">
            <a:avLst/>
          </a:prstGeom>
          <a:noFill/>
        </p:spPr>
        <p:txBody>
          <a:bodyPr wrap="square" rtlCol="0">
            <a:spAutoFit/>
          </a:bodyPr>
          <a:lstStyle/>
          <a:p>
            <a:pPr marL="457200" lvl="0" indent="-457200">
              <a:lnSpc>
                <a:spcPct val="90000"/>
              </a:lnSpc>
              <a:spcBef>
                <a:spcPct val="20000"/>
              </a:spcBef>
              <a:buClr>
                <a:srgbClr val="777777"/>
              </a:buClr>
              <a:buSzPct val="130000"/>
            </a:pPr>
            <a:r>
              <a:rPr lang="en-US" sz="2000" b="1" dirty="0" smtClean="0">
                <a:solidFill>
                  <a:srgbClr val="000000"/>
                </a:solidFill>
              </a:rPr>
              <a:t>New Information Protection and Control Capabilities</a:t>
            </a:r>
          </a:p>
          <a:p>
            <a:pPr marL="338138" lvl="0" indent="-338138">
              <a:lnSpc>
                <a:spcPct val="90000"/>
              </a:lnSpc>
              <a:spcBef>
                <a:spcPct val="20000"/>
              </a:spcBef>
              <a:buClr>
                <a:srgbClr val="777777"/>
              </a:buClr>
              <a:buSzPct val="130000"/>
              <a:buFont typeface="Arial" pitchFamily="34" charset="0"/>
              <a:buChar char="•"/>
            </a:pPr>
            <a:r>
              <a:rPr lang="en-US" sz="1600" dirty="0" smtClean="0"/>
              <a:t>View protected documents with OWA Web Ready Document Viewer</a:t>
            </a:r>
          </a:p>
          <a:p>
            <a:pPr marL="338138" lvl="0" indent="-338138">
              <a:lnSpc>
                <a:spcPct val="90000"/>
              </a:lnSpc>
              <a:spcBef>
                <a:spcPct val="20000"/>
              </a:spcBef>
              <a:buClr>
                <a:srgbClr val="777777"/>
              </a:buClr>
              <a:buSzPct val="130000"/>
              <a:buFont typeface="Arial" pitchFamily="34" charset="0"/>
              <a:buChar char="•"/>
            </a:pPr>
            <a:r>
              <a:rPr lang="en-US" sz="1600" dirty="0" smtClean="0"/>
              <a:t>Improved support for federated B2B IRM scenarios*</a:t>
            </a:r>
          </a:p>
        </p:txBody>
      </p:sp>
      <p:sp>
        <p:nvSpPr>
          <p:cNvPr id="9" name="Rounded Rectangle 8"/>
          <p:cNvSpPr/>
          <p:nvPr/>
        </p:nvSpPr>
        <p:spPr>
          <a:xfrm>
            <a:off x="1600200" y="3352800"/>
            <a:ext cx="7074186" cy="984767"/>
          </a:xfrm>
          <a:prstGeom prst="roundRect">
            <a:avLst>
              <a:gd name="adj" fmla="val 16667"/>
            </a:avLst>
          </a:prstGeom>
          <a:gradFill flip="none" rotWithShape="1">
            <a:gsLst>
              <a:gs pos="0">
                <a:schemeClr val="bg1"/>
              </a:gs>
              <a:gs pos="18000">
                <a:schemeClr val="bg1">
                  <a:lumMod val="65000"/>
                  <a:alpha val="38000"/>
                </a:schemeClr>
              </a:gs>
              <a:gs pos="100000">
                <a:schemeClr val="bg1">
                  <a:alpha val="70000"/>
                </a:schemeClr>
              </a:gs>
            </a:gsLst>
            <a:lin ang="5400000" scaled="1"/>
            <a:tileRect/>
          </a:gradFill>
          <a:ln>
            <a:headEnd type="none" w="med" len="med"/>
            <a:tailEnd type="none" w="med" len="med"/>
          </a:ln>
          <a:effectLst>
            <a:outerShdw blurRad="88900" dist="635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lnSpc>
                <a:spcPct val="85000"/>
              </a:lnSpc>
            </a:pPr>
            <a:endParaRPr lang="en-US" dirty="0" smtClean="0">
              <a:gradFill>
                <a:gsLst>
                  <a:gs pos="0">
                    <a:schemeClr val="bg1"/>
                  </a:gs>
                  <a:gs pos="100000">
                    <a:schemeClr val="bg1"/>
                  </a:gs>
                </a:gsLst>
                <a:lin ang="13500000" scaled="1"/>
              </a:gradFill>
              <a:latin typeface="Segoe Semibold" pitchFamily="34" charset="0"/>
            </a:endParaRPr>
          </a:p>
        </p:txBody>
      </p:sp>
      <p:sp>
        <p:nvSpPr>
          <p:cNvPr id="10" name="TextBox 9"/>
          <p:cNvSpPr txBox="1"/>
          <p:nvPr/>
        </p:nvSpPr>
        <p:spPr>
          <a:xfrm>
            <a:off x="1752600" y="3426548"/>
            <a:ext cx="7391400" cy="911019"/>
          </a:xfrm>
          <a:prstGeom prst="rect">
            <a:avLst/>
          </a:prstGeom>
          <a:noFill/>
        </p:spPr>
        <p:txBody>
          <a:bodyPr wrap="square" rtlCol="0">
            <a:spAutoFit/>
          </a:bodyPr>
          <a:lstStyle/>
          <a:p>
            <a:pPr marL="457200" lvl="0" indent="-457200">
              <a:lnSpc>
                <a:spcPct val="90000"/>
              </a:lnSpc>
              <a:spcBef>
                <a:spcPct val="20000"/>
              </a:spcBef>
              <a:buClr>
                <a:srgbClr val="777777"/>
              </a:buClr>
              <a:buSzPct val="130000"/>
            </a:pPr>
            <a:r>
              <a:rPr lang="en-US" sz="2000" b="1" dirty="0" smtClean="0">
                <a:solidFill>
                  <a:srgbClr val="000000"/>
                </a:solidFill>
              </a:rPr>
              <a:t>Retention Policy Management Enhancements</a:t>
            </a:r>
          </a:p>
          <a:p>
            <a:pPr marL="338138" lvl="0" indent="-338138">
              <a:lnSpc>
                <a:spcPct val="90000"/>
              </a:lnSpc>
              <a:spcBef>
                <a:spcPct val="20000"/>
              </a:spcBef>
              <a:buClr>
                <a:srgbClr val="777777"/>
              </a:buClr>
              <a:buSzPct val="130000"/>
              <a:buFont typeface="Arial" pitchFamily="34" charset="0"/>
              <a:buChar char="•"/>
            </a:pPr>
            <a:r>
              <a:rPr lang="en-US" sz="1600" dirty="0" smtClean="0">
                <a:solidFill>
                  <a:srgbClr val="000000"/>
                </a:solidFill>
              </a:rPr>
              <a:t>Create and Configure Retention Tags and Policies in EMC</a:t>
            </a:r>
          </a:p>
          <a:p>
            <a:pPr marL="338138" lvl="0" indent="-338138">
              <a:lnSpc>
                <a:spcPct val="90000"/>
              </a:lnSpc>
              <a:spcBef>
                <a:spcPct val="20000"/>
              </a:spcBef>
              <a:buClr>
                <a:srgbClr val="777777"/>
              </a:buClr>
              <a:buSzPct val="130000"/>
              <a:buFont typeface="Arial" pitchFamily="34" charset="0"/>
              <a:buChar char="•"/>
            </a:pPr>
            <a:r>
              <a:rPr lang="en-US" sz="1600" dirty="0" smtClean="0">
                <a:solidFill>
                  <a:srgbClr val="000000"/>
                </a:solidFill>
              </a:rPr>
              <a:t>User Self-service for selection of optional Retention Policies in ECP</a:t>
            </a:r>
          </a:p>
        </p:txBody>
      </p:sp>
      <p:sp>
        <p:nvSpPr>
          <p:cNvPr id="12" name="Rounded Rectangle 11"/>
          <p:cNvSpPr/>
          <p:nvPr/>
        </p:nvSpPr>
        <p:spPr>
          <a:xfrm>
            <a:off x="1618180" y="4495800"/>
            <a:ext cx="7074186" cy="987219"/>
          </a:xfrm>
          <a:prstGeom prst="roundRect">
            <a:avLst>
              <a:gd name="adj" fmla="val 16667"/>
            </a:avLst>
          </a:prstGeom>
          <a:gradFill flip="none" rotWithShape="1">
            <a:gsLst>
              <a:gs pos="0">
                <a:schemeClr val="bg1"/>
              </a:gs>
              <a:gs pos="18000">
                <a:schemeClr val="bg1">
                  <a:lumMod val="65000"/>
                  <a:alpha val="38000"/>
                </a:schemeClr>
              </a:gs>
              <a:gs pos="100000">
                <a:schemeClr val="bg1">
                  <a:alpha val="70000"/>
                </a:schemeClr>
              </a:gs>
            </a:gsLst>
            <a:lin ang="5400000" scaled="1"/>
            <a:tileRect/>
          </a:gradFill>
          <a:ln>
            <a:headEnd type="none" w="med" len="med"/>
            <a:tailEnd type="none" w="med" len="med"/>
          </a:ln>
          <a:effectLst>
            <a:outerShdw blurRad="88900" dist="635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lnSpc>
                <a:spcPct val="85000"/>
              </a:lnSpc>
            </a:pPr>
            <a:endParaRPr lang="en-US" dirty="0" smtClean="0">
              <a:gradFill>
                <a:gsLst>
                  <a:gs pos="0">
                    <a:schemeClr val="bg1"/>
                  </a:gs>
                  <a:gs pos="100000">
                    <a:schemeClr val="bg1"/>
                  </a:gs>
                </a:gsLst>
                <a:lin ang="13500000" scaled="1"/>
              </a:gradFill>
              <a:latin typeface="Segoe Semibold" pitchFamily="34" charset="0"/>
            </a:endParaRPr>
          </a:p>
        </p:txBody>
      </p:sp>
      <p:sp>
        <p:nvSpPr>
          <p:cNvPr id="13" name="TextBox 12"/>
          <p:cNvSpPr txBox="1"/>
          <p:nvPr/>
        </p:nvSpPr>
        <p:spPr>
          <a:xfrm>
            <a:off x="1770580" y="4572000"/>
            <a:ext cx="7391400" cy="911019"/>
          </a:xfrm>
          <a:prstGeom prst="rect">
            <a:avLst/>
          </a:prstGeom>
          <a:noFill/>
        </p:spPr>
        <p:txBody>
          <a:bodyPr wrap="square" rtlCol="0">
            <a:spAutoFit/>
          </a:bodyPr>
          <a:lstStyle/>
          <a:p>
            <a:pPr marL="457200" lvl="0" indent="-457200">
              <a:lnSpc>
                <a:spcPct val="90000"/>
              </a:lnSpc>
              <a:spcBef>
                <a:spcPct val="20000"/>
              </a:spcBef>
              <a:buClr>
                <a:srgbClr val="777777"/>
              </a:buClr>
              <a:buSzPct val="130000"/>
            </a:pPr>
            <a:r>
              <a:rPr lang="en-US" sz="2000" b="1" dirty="0" smtClean="0">
                <a:solidFill>
                  <a:srgbClr val="000000"/>
                </a:solidFill>
              </a:rPr>
              <a:t>Multi-Mailbox Search Enhancements</a:t>
            </a:r>
          </a:p>
          <a:p>
            <a:pPr marL="338138" lvl="0" indent="-338138">
              <a:lnSpc>
                <a:spcPct val="90000"/>
              </a:lnSpc>
              <a:spcBef>
                <a:spcPct val="20000"/>
              </a:spcBef>
              <a:buClr>
                <a:srgbClr val="777777"/>
              </a:buClr>
              <a:buSzPct val="130000"/>
              <a:buFont typeface="Arial" pitchFamily="34" charset="0"/>
              <a:buChar char="•"/>
            </a:pPr>
            <a:r>
              <a:rPr lang="en-US" sz="1600" dirty="0" smtClean="0">
                <a:solidFill>
                  <a:srgbClr val="000000"/>
                </a:solidFill>
              </a:rPr>
              <a:t>Search results preview including item count and keyword statistics</a:t>
            </a:r>
          </a:p>
          <a:p>
            <a:pPr marL="338138" lvl="0" indent="-338138">
              <a:lnSpc>
                <a:spcPct val="90000"/>
              </a:lnSpc>
              <a:spcBef>
                <a:spcPct val="20000"/>
              </a:spcBef>
              <a:buClr>
                <a:srgbClr val="777777"/>
              </a:buClr>
              <a:buSzPct val="130000"/>
              <a:buFont typeface="Arial" pitchFamily="34" charset="0"/>
              <a:buChar char="•"/>
            </a:pPr>
            <a:r>
              <a:rPr lang="en-US" sz="1600" dirty="0" smtClean="0">
                <a:solidFill>
                  <a:srgbClr val="000000"/>
                </a:solidFill>
              </a:rPr>
              <a:t>De-duplication of search results (optional)</a:t>
            </a:r>
          </a:p>
        </p:txBody>
      </p:sp>
      <p:sp>
        <p:nvSpPr>
          <p:cNvPr id="28" name="Rounded Rectangle 27"/>
          <p:cNvSpPr/>
          <p:nvPr/>
        </p:nvSpPr>
        <p:spPr bwMode="auto">
          <a:xfrm rot="16200000">
            <a:off x="-1737359" y="3413760"/>
            <a:ext cx="5486400" cy="944880"/>
          </a:xfrm>
          <a:prstGeom prst="roundRect">
            <a:avLst/>
          </a:prstGeom>
          <a:gradFill flip="none" rotWithShape="1">
            <a:gsLst>
              <a:gs pos="0">
                <a:srgbClr val="B64506"/>
              </a:gs>
              <a:gs pos="25000">
                <a:srgbClr val="CB790B"/>
              </a:gs>
              <a:gs pos="80000">
                <a:srgbClr val="FA9B00"/>
              </a:gs>
              <a:gs pos="100000">
                <a:srgbClr val="FFC971"/>
              </a:gs>
            </a:gsLst>
            <a:lin ang="5400000" scaled="1"/>
            <a:tileRect/>
          </a:gradFill>
          <a:ln>
            <a:headEnd type="none" w="med" len="med"/>
            <a:tailEnd type="none" w="med" len="med"/>
          </a:ln>
          <a:effectLst>
            <a:outerShdw blurRad="101600" dist="635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85000"/>
              </a:lnSpc>
              <a:spcBef>
                <a:spcPct val="0"/>
              </a:spcBef>
              <a:spcAft>
                <a:spcPct val="0"/>
              </a:spcAft>
              <a:defRPr/>
            </a:pPr>
            <a:r>
              <a:rPr lang="en-US" sz="2400" dirty="0" smtClean="0">
                <a:gradFill>
                  <a:gsLst>
                    <a:gs pos="0">
                      <a:schemeClr val="bg1"/>
                    </a:gs>
                    <a:gs pos="100000">
                      <a:schemeClr val="bg1"/>
                    </a:gs>
                  </a:gsLst>
                  <a:lin ang="13500000" scaled="1"/>
                </a:gradFill>
                <a:effectLst>
                  <a:outerShdw blurRad="38100" dist="38100" dir="2700000" algn="tl">
                    <a:srgbClr val="000000">
                      <a:alpha val="43137"/>
                    </a:srgbClr>
                  </a:outerShdw>
                </a:effectLst>
                <a:latin typeface="Segoe Semibold" pitchFamily="34" charset="0"/>
              </a:rPr>
              <a:t>Protection and Compliance</a:t>
            </a:r>
          </a:p>
        </p:txBody>
      </p:sp>
    </p:spTree>
    <p:extLst>
      <p:ext uri="{BB962C8B-B14F-4D97-AF65-F5344CB8AC3E}">
        <p14:creationId xmlns:p14="http://schemas.microsoft.com/office/powerpoint/2010/main" val="1123144059"/>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763000" cy="609398"/>
          </a:xfrm>
        </p:spPr>
        <p:txBody>
          <a:bodyPr/>
          <a:lstStyle/>
          <a:p>
            <a:r>
              <a:rPr lang="en-US" sz="4400" dirty="0" smtClean="0"/>
              <a:t>Optimized for Software + Services</a:t>
            </a:r>
            <a:endParaRPr sz="3200" dirty="0">
              <a:solidFill>
                <a:schemeClr val="accent1"/>
              </a:solidFill>
              <a:effectLst>
                <a:outerShdw blurRad="38100" dist="38100" dir="2700000" algn="tl">
                  <a:srgbClr val="000000">
                    <a:alpha val="43137"/>
                  </a:srgbClr>
                </a:outerShdw>
              </a:effectLst>
            </a:endParaRPr>
          </a:p>
        </p:txBody>
      </p:sp>
      <p:sp>
        <p:nvSpPr>
          <p:cNvPr id="35" name="Rectangle 34"/>
          <p:cNvSpPr/>
          <p:nvPr/>
        </p:nvSpPr>
        <p:spPr>
          <a:xfrm>
            <a:off x="214044" y="951214"/>
            <a:ext cx="8686800" cy="646331"/>
          </a:xfrm>
          <a:prstGeom prst="rect">
            <a:avLst/>
          </a:prstGeom>
        </p:spPr>
        <p:txBody>
          <a:bodyPr wrap="square">
            <a:spAutoFit/>
          </a:bodyPr>
          <a:lstStyle/>
          <a:p>
            <a:pPr algn="ctr" defTabSz="914099">
              <a:lnSpc>
                <a:spcPct val="90000"/>
              </a:lnSpc>
              <a:spcBef>
                <a:spcPct val="20000"/>
              </a:spcBef>
              <a:defRPr/>
            </a:pPr>
            <a:r>
              <a:rPr lang="en-US" sz="2000" b="1" i="1" dirty="0" smtClean="0">
                <a:gradFill>
                  <a:gsLst>
                    <a:gs pos="0">
                      <a:schemeClr val="tx1">
                        <a:lumMod val="95000"/>
                        <a:lumOff val="5000"/>
                      </a:schemeClr>
                    </a:gs>
                    <a:gs pos="100000">
                      <a:schemeClr val="tx1">
                        <a:lumMod val="65000"/>
                        <a:lumOff val="35000"/>
                      </a:schemeClr>
                    </a:gs>
                  </a:gsLst>
                  <a:lin ang="5400000" scaled="0"/>
                </a:gradFill>
                <a:cs typeface="Segoe UI" pitchFamily="34" charset="0"/>
              </a:rPr>
              <a:t>Deliver powerful productivity tools to your users, in a way that best fits your business or technology needs </a:t>
            </a:r>
          </a:p>
        </p:txBody>
      </p:sp>
      <p:pic>
        <p:nvPicPr>
          <p:cNvPr id="43" name="Picture 42" descr="C:\Users\v-sacars\Documents\Microsoft\US EPG Marketing\New Economy\Presentation graphics\S+S funnel.png"/>
          <p:cNvPicPr>
            <a:picLocks noChangeAspect="1" noChangeArrowheads="1"/>
          </p:cNvPicPr>
          <p:nvPr/>
        </p:nvPicPr>
        <p:blipFill>
          <a:blip r:embed="rId3" cstate="screen">
            <a:duotone>
              <a:schemeClr val="accent1">
                <a:shade val="45000"/>
                <a:satMod val="135000"/>
              </a:schemeClr>
              <a:prstClr val="white"/>
            </a:duotone>
            <a:lum bright="27000" contrast="-4000"/>
          </a:blip>
          <a:srcRect/>
          <a:stretch>
            <a:fillRect/>
          </a:stretch>
        </p:blipFill>
        <p:spPr bwMode="auto">
          <a:xfrm>
            <a:off x="2631876" y="3526064"/>
            <a:ext cx="3633747" cy="2057400"/>
          </a:xfrm>
          <a:prstGeom prst="rect">
            <a:avLst/>
          </a:prstGeom>
          <a:noFill/>
        </p:spPr>
      </p:pic>
      <p:sp>
        <p:nvSpPr>
          <p:cNvPr id="44" name="Rounded Rectangle 43"/>
          <p:cNvSpPr/>
          <p:nvPr/>
        </p:nvSpPr>
        <p:spPr bwMode="auto">
          <a:xfrm flipH="1">
            <a:off x="176253" y="1752600"/>
            <a:ext cx="8763000" cy="4691910"/>
          </a:xfrm>
          <a:prstGeom prst="roundRect">
            <a:avLst>
              <a:gd name="adj" fmla="val 2596"/>
            </a:avLst>
          </a:prstGeom>
          <a:gradFill flip="none" rotWithShape="1">
            <a:gsLst>
              <a:gs pos="0">
                <a:schemeClr val="bg1">
                  <a:lumMod val="85000"/>
                  <a:alpha val="67000"/>
                </a:schemeClr>
              </a:gs>
              <a:gs pos="50000">
                <a:schemeClr val="tx1">
                  <a:lumMod val="20000"/>
                  <a:lumOff val="80000"/>
                  <a:alpha val="41000"/>
                </a:schemeClr>
              </a:gs>
              <a:gs pos="100000">
                <a:schemeClr val="bg1">
                  <a:lumMod val="95000"/>
                  <a:alpha val="60000"/>
                </a:schemeClr>
              </a:gs>
            </a:gsLst>
            <a:lin ang="13500000" scaled="1"/>
            <a:tileRect/>
          </a:gradFill>
          <a:ln>
            <a:solidFill>
              <a:schemeClr val="accent1"/>
            </a:solidFill>
            <a:headEnd type="none" w="med" len="med"/>
            <a:tailEnd type="none" w="med" len="med"/>
          </a:ln>
          <a:effectLst>
            <a:outerShdw blurRad="101600" dist="63500" dir="2700000" algn="tl" rotWithShape="0">
              <a:prstClr val="black">
                <a:alpha val="2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marL="523854" marR="0" lvl="0" indent="-523854" algn="ctr" defTabSz="914099" eaLnBrk="0" latinLnBrk="0" hangingPunct="0">
              <a:lnSpc>
                <a:spcPct val="85000"/>
              </a:lnSpc>
              <a:buClr>
                <a:srgbClr val="FFC000"/>
              </a:buClr>
              <a:buSzPct val="76000"/>
              <a:buFontTx/>
              <a:buNone/>
              <a:tabLst/>
              <a:defRPr/>
            </a:pPr>
            <a:endParaRPr lang="en-US" sz="2300" dirty="0" smtClean="0">
              <a:gradFill>
                <a:gsLst>
                  <a:gs pos="0">
                    <a:schemeClr val="tx1"/>
                  </a:gs>
                  <a:gs pos="50000">
                    <a:schemeClr val="tx1"/>
                  </a:gs>
                </a:gsLst>
                <a:lin ang="5400000" scaled="0"/>
              </a:gradFill>
              <a:latin typeface="Segoe" pitchFamily="34" charset="0"/>
            </a:endParaRPr>
          </a:p>
        </p:txBody>
      </p:sp>
      <p:sp>
        <p:nvSpPr>
          <p:cNvPr id="45" name="Moon 44"/>
          <p:cNvSpPr/>
          <p:nvPr/>
        </p:nvSpPr>
        <p:spPr bwMode="auto">
          <a:xfrm rot="5400000">
            <a:off x="3965588" y="921880"/>
            <a:ext cx="942489" cy="3546285"/>
          </a:xfrm>
          <a:prstGeom prst="moon">
            <a:avLst>
              <a:gd name="adj" fmla="val 40573"/>
            </a:avLst>
          </a:prstGeom>
          <a:gradFill flip="none" rotWithShape="1">
            <a:gsLst>
              <a:gs pos="25000">
                <a:schemeClr val="accent1">
                  <a:lumMod val="60000"/>
                  <a:lumOff val="40000"/>
                </a:schemeClr>
              </a:gs>
              <a:gs pos="100000">
                <a:schemeClr val="bg1">
                  <a:alpha val="0"/>
                </a:schemeClr>
              </a:gs>
            </a:gsLst>
            <a:path path="circle">
              <a:fillToRect l="50000" t="50000" r="50000" b="50000"/>
            </a:path>
            <a:tileRect/>
          </a:gra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endParaRPr>
          </a:p>
        </p:txBody>
      </p:sp>
      <p:sp>
        <p:nvSpPr>
          <p:cNvPr id="46" name="Oval 45"/>
          <p:cNvSpPr/>
          <p:nvPr/>
        </p:nvSpPr>
        <p:spPr bwMode="auto">
          <a:xfrm>
            <a:off x="3349669" y="4403244"/>
            <a:ext cx="2200340" cy="1692569"/>
          </a:xfrm>
          <a:prstGeom prst="ellipse">
            <a:avLst/>
          </a:prstGeom>
          <a:gradFill flip="none" rotWithShape="1">
            <a:gsLst>
              <a:gs pos="11000">
                <a:schemeClr val="bg1">
                  <a:alpha val="15000"/>
                </a:schemeClr>
              </a:gs>
              <a:gs pos="100000">
                <a:schemeClr val="accent1">
                  <a:lumMod val="60000"/>
                  <a:lumOff val="40000"/>
                </a:schemeClr>
              </a:gs>
            </a:gsLst>
            <a:lin ang="5400000" scaled="1"/>
            <a:tileRect/>
          </a:gradFill>
          <a:ln>
            <a:headEnd type="none" w="med" len="med"/>
            <a:tailEnd type="none" w="med" len="med"/>
          </a:ln>
          <a:effectLst>
            <a:outerShdw blurRad="44450" dist="38100" dir="5400000" algn="tl" rotWithShape="0">
              <a:prstClr val="black">
                <a:alpha val="35000"/>
              </a:prstClr>
            </a:outerShdw>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err="1" smtClean="0">
              <a:solidFill>
                <a:schemeClr val="bg1"/>
              </a:solidFill>
              <a:effectLst>
                <a:outerShdw blurRad="38100" dist="38100" dir="2700000" algn="tl">
                  <a:srgbClr val="000000">
                    <a:alpha val="43137"/>
                  </a:srgbClr>
                </a:outerShdw>
              </a:effectLst>
              <a:latin typeface="Segoe" pitchFamily="34" charset="0"/>
            </a:endParaRPr>
          </a:p>
        </p:txBody>
      </p:sp>
      <p:grpSp>
        <p:nvGrpSpPr>
          <p:cNvPr id="47" name="Group 74"/>
          <p:cNvGrpSpPr/>
          <p:nvPr/>
        </p:nvGrpSpPr>
        <p:grpSpPr>
          <a:xfrm>
            <a:off x="4024062" y="4396908"/>
            <a:ext cx="800011" cy="748975"/>
            <a:chOff x="4073764" y="4529879"/>
            <a:chExt cx="656502" cy="614621"/>
          </a:xfrm>
        </p:grpSpPr>
        <p:pic>
          <p:nvPicPr>
            <p:cNvPr id="48" name="Rectangle 1024050"/>
            <p:cNvPicPr>
              <a:picLocks noChangeAspect="1" noChangeArrowheads="1"/>
            </p:cNvPicPr>
            <p:nvPr/>
          </p:nvPicPr>
          <p:blipFill>
            <a:blip r:embed="rId4" cstate="print"/>
            <a:srcRect/>
            <a:stretch>
              <a:fillRect/>
            </a:stretch>
          </p:blipFill>
          <p:spPr bwMode="gray">
            <a:xfrm rot="180883">
              <a:off x="4073764" y="4529879"/>
              <a:ext cx="656502" cy="614621"/>
            </a:xfrm>
            <a:prstGeom prst="rect">
              <a:avLst/>
            </a:prstGeom>
            <a:noFill/>
            <a:ln w="9525">
              <a:noFill/>
              <a:miter lim="800000"/>
              <a:headEnd/>
              <a:tailEnd/>
            </a:ln>
          </p:spPr>
        </p:pic>
        <p:sp>
          <p:nvSpPr>
            <p:cNvPr id="49" name="TextBox 48"/>
            <p:cNvSpPr txBox="1"/>
            <p:nvPr/>
          </p:nvSpPr>
          <p:spPr>
            <a:xfrm>
              <a:off x="4114800" y="4626298"/>
              <a:ext cx="457200" cy="202053"/>
            </a:xfrm>
            <a:prstGeom prst="rect">
              <a:avLst/>
            </a:prstGeom>
            <a:noFill/>
          </p:spPr>
          <p:txBody>
            <a:bodyPr wrap="square" rtlCol="0">
              <a:spAutoFit/>
            </a:bodyPr>
            <a:lstStyle/>
            <a:p>
              <a:pPr algn="ctr"/>
              <a:r>
                <a:rPr lang="en-US" sz="1000" b="1" dirty="0" smtClean="0">
                  <a:latin typeface="+mn-lt"/>
                </a:rPr>
                <a:t>PC</a:t>
              </a:r>
            </a:p>
          </p:txBody>
        </p:sp>
      </p:grpSp>
      <p:grpSp>
        <p:nvGrpSpPr>
          <p:cNvPr id="50" name="Group 73"/>
          <p:cNvGrpSpPr/>
          <p:nvPr/>
        </p:nvGrpSpPr>
        <p:grpSpPr>
          <a:xfrm>
            <a:off x="4811845" y="5015258"/>
            <a:ext cx="775155" cy="768544"/>
            <a:chOff x="4720232" y="5037304"/>
            <a:chExt cx="636105" cy="630680"/>
          </a:xfrm>
        </p:grpSpPr>
        <p:pic>
          <p:nvPicPr>
            <p:cNvPr id="51" name="Rectangle 1024044"/>
            <p:cNvPicPr>
              <a:picLocks noChangeAspect="1" noChangeArrowheads="1"/>
            </p:cNvPicPr>
            <p:nvPr/>
          </p:nvPicPr>
          <p:blipFill>
            <a:blip r:embed="rId5" cstate="print"/>
            <a:srcRect/>
            <a:stretch>
              <a:fillRect/>
            </a:stretch>
          </p:blipFill>
          <p:spPr bwMode="gray">
            <a:xfrm>
              <a:off x="4888017" y="5232214"/>
              <a:ext cx="292765" cy="435770"/>
            </a:xfrm>
            <a:prstGeom prst="rect">
              <a:avLst/>
            </a:prstGeom>
            <a:noFill/>
            <a:ln w="9525">
              <a:noFill/>
              <a:miter lim="800000"/>
              <a:headEnd/>
              <a:tailEnd/>
            </a:ln>
          </p:spPr>
        </p:pic>
        <p:sp>
          <p:nvSpPr>
            <p:cNvPr id="52" name="TextBox 51"/>
            <p:cNvSpPr txBox="1"/>
            <p:nvPr/>
          </p:nvSpPr>
          <p:spPr>
            <a:xfrm>
              <a:off x="4720232" y="5037304"/>
              <a:ext cx="636105" cy="202053"/>
            </a:xfrm>
            <a:prstGeom prst="rect">
              <a:avLst/>
            </a:prstGeom>
            <a:noFill/>
          </p:spPr>
          <p:txBody>
            <a:bodyPr wrap="square" rtlCol="0">
              <a:spAutoFit/>
            </a:bodyPr>
            <a:lstStyle/>
            <a:p>
              <a:pPr algn="ctr"/>
              <a:r>
                <a:rPr lang="en-US" sz="1000" b="1" dirty="0" smtClean="0">
                  <a:latin typeface="+mn-lt"/>
                </a:rPr>
                <a:t>PHONE</a:t>
              </a:r>
            </a:p>
          </p:txBody>
        </p:sp>
      </p:grpSp>
      <p:grpSp>
        <p:nvGrpSpPr>
          <p:cNvPr id="53" name="Group 76"/>
          <p:cNvGrpSpPr/>
          <p:nvPr/>
        </p:nvGrpSpPr>
        <p:grpSpPr>
          <a:xfrm>
            <a:off x="3451017" y="5159198"/>
            <a:ext cx="942070" cy="727139"/>
            <a:chOff x="3394094" y="5155422"/>
            <a:chExt cx="773077" cy="596702"/>
          </a:xfrm>
        </p:grpSpPr>
        <p:pic>
          <p:nvPicPr>
            <p:cNvPr id="54" name="Rectangle 1024041"/>
            <p:cNvPicPr>
              <a:picLocks noChangeAspect="1" noChangeArrowheads="1"/>
            </p:cNvPicPr>
            <p:nvPr/>
          </p:nvPicPr>
          <p:blipFill>
            <a:blip r:embed="rId6" cstate="print"/>
            <a:srcRect/>
            <a:stretch>
              <a:fillRect/>
            </a:stretch>
          </p:blipFill>
          <p:spPr bwMode="gray">
            <a:xfrm flipH="1">
              <a:off x="3394094" y="5155422"/>
              <a:ext cx="773077" cy="596702"/>
            </a:xfrm>
            <a:prstGeom prst="rect">
              <a:avLst/>
            </a:prstGeom>
            <a:noFill/>
            <a:ln w="9525">
              <a:noFill/>
              <a:miter lim="800000"/>
              <a:headEnd/>
              <a:tailEnd/>
            </a:ln>
          </p:spPr>
        </p:pic>
        <p:sp>
          <p:nvSpPr>
            <p:cNvPr id="55" name="TextBox 54"/>
            <p:cNvSpPr txBox="1"/>
            <p:nvPr/>
          </p:nvSpPr>
          <p:spPr>
            <a:xfrm>
              <a:off x="3401679" y="5277256"/>
              <a:ext cx="533400" cy="202053"/>
            </a:xfrm>
            <a:prstGeom prst="rect">
              <a:avLst/>
            </a:prstGeom>
            <a:noFill/>
          </p:spPr>
          <p:txBody>
            <a:bodyPr wrap="square" rtlCol="0">
              <a:spAutoFit/>
            </a:bodyPr>
            <a:lstStyle/>
            <a:p>
              <a:pPr algn="ctr"/>
              <a:r>
                <a:rPr lang="en-US" sz="1000" b="1" dirty="0" smtClean="0">
                  <a:latin typeface="+mn-lt"/>
                </a:rPr>
                <a:t>WEB</a:t>
              </a:r>
            </a:p>
          </p:txBody>
        </p:sp>
      </p:grpSp>
      <p:sp>
        <p:nvSpPr>
          <p:cNvPr id="56" name="Rectangle 55"/>
          <p:cNvSpPr/>
          <p:nvPr/>
        </p:nvSpPr>
        <p:spPr>
          <a:xfrm>
            <a:off x="3048008" y="6085378"/>
            <a:ext cx="2924094"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20000"/>
              </a:spcBef>
              <a:spcAft>
                <a:spcPts val="1200"/>
              </a:spcAft>
              <a:buClr>
                <a:srgbClr val="FF5B00"/>
              </a:buClr>
            </a:pPr>
            <a:r>
              <a:rPr lang="en-US" sz="1400" b="1" dirty="0" smtClean="0">
                <a:solidFill>
                  <a:schemeClr val="tx1">
                    <a:lumMod val="85000"/>
                    <a:lumOff val="15000"/>
                  </a:schemeClr>
                </a:solidFill>
                <a:cs typeface="Segoe UI" pitchFamily="34" charset="0"/>
              </a:rPr>
              <a:t>Consistent User Experience</a:t>
            </a:r>
          </a:p>
        </p:txBody>
      </p:sp>
      <p:sp>
        <p:nvSpPr>
          <p:cNvPr id="57" name="Rectangle 56"/>
          <p:cNvSpPr/>
          <p:nvPr/>
        </p:nvSpPr>
        <p:spPr>
          <a:xfrm>
            <a:off x="730497" y="2487566"/>
            <a:ext cx="1965937"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ctr">
              <a:spcBef>
                <a:spcPct val="20000"/>
              </a:spcBef>
              <a:spcAft>
                <a:spcPts val="1200"/>
              </a:spcAft>
              <a:buClr>
                <a:srgbClr val="FF5B00"/>
              </a:buClr>
            </a:pPr>
            <a:r>
              <a:rPr lang="en-US" sz="1400" i="1" dirty="0" smtClean="0">
                <a:cs typeface="Segoe UI" pitchFamily="34" charset="0"/>
              </a:rPr>
              <a:t>On-Premises</a:t>
            </a:r>
            <a:endParaRPr lang="en-US" sz="1400" i="1" dirty="0" smtClean="0">
              <a:latin typeface="Segoe Semibold" pitchFamily="34" charset="0"/>
              <a:cs typeface="Segoe UI" pitchFamily="34" charset="0"/>
            </a:endParaRPr>
          </a:p>
        </p:txBody>
      </p:sp>
      <p:pic>
        <p:nvPicPr>
          <p:cNvPr id="58" name="Picture 57" descr="server-in-the-clouds.png"/>
          <p:cNvPicPr>
            <a:picLocks noChangeAspect="1"/>
          </p:cNvPicPr>
          <p:nvPr/>
        </p:nvPicPr>
        <p:blipFill>
          <a:blip r:embed="rId7" cstate="print"/>
          <a:stretch>
            <a:fillRect/>
          </a:stretch>
        </p:blipFill>
        <p:spPr>
          <a:xfrm>
            <a:off x="5882168" y="2114630"/>
            <a:ext cx="2578798" cy="2130556"/>
          </a:xfrm>
          <a:prstGeom prst="rect">
            <a:avLst/>
          </a:prstGeom>
        </p:spPr>
      </p:pic>
      <p:pic>
        <p:nvPicPr>
          <p:cNvPr id="59" name="Picture 58" descr="ExchangeOnline_h_rgb.png"/>
          <p:cNvPicPr>
            <a:picLocks noChangeAspect="1"/>
          </p:cNvPicPr>
          <p:nvPr/>
        </p:nvPicPr>
        <p:blipFill>
          <a:blip r:embed="rId8"/>
          <a:stretch>
            <a:fillRect/>
          </a:stretch>
        </p:blipFill>
        <p:spPr>
          <a:xfrm>
            <a:off x="5990365" y="4174783"/>
            <a:ext cx="2286000" cy="431031"/>
          </a:xfrm>
          <a:prstGeom prst="rect">
            <a:avLst/>
          </a:prstGeom>
        </p:spPr>
      </p:pic>
      <p:pic>
        <p:nvPicPr>
          <p:cNvPr id="60" name="Picture 59" descr="ExchangeSvr_h_rgb.png"/>
          <p:cNvPicPr>
            <a:picLocks noChangeAspect="1"/>
          </p:cNvPicPr>
          <p:nvPr/>
        </p:nvPicPr>
        <p:blipFill>
          <a:blip r:embed="rId9"/>
          <a:stretch>
            <a:fillRect/>
          </a:stretch>
        </p:blipFill>
        <p:spPr>
          <a:xfrm>
            <a:off x="674349" y="4102993"/>
            <a:ext cx="2267712" cy="429550"/>
          </a:xfrm>
          <a:prstGeom prst="rect">
            <a:avLst/>
          </a:prstGeom>
        </p:spPr>
      </p:pic>
      <p:sp>
        <p:nvSpPr>
          <p:cNvPr id="61" name="Rectangle 60"/>
          <p:cNvSpPr/>
          <p:nvPr/>
        </p:nvSpPr>
        <p:spPr>
          <a:xfrm>
            <a:off x="6362060" y="2538243"/>
            <a:ext cx="1965937"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ctr">
              <a:spcBef>
                <a:spcPct val="20000"/>
              </a:spcBef>
              <a:spcAft>
                <a:spcPts val="1200"/>
              </a:spcAft>
              <a:buClr>
                <a:srgbClr val="FF5B00"/>
              </a:buClr>
            </a:pPr>
            <a:r>
              <a:rPr lang="en-US" sz="1400" i="1" dirty="0" smtClean="0">
                <a:cs typeface="Segoe UI" pitchFamily="34" charset="0"/>
              </a:rPr>
              <a:t>Cloud Service</a:t>
            </a:r>
            <a:endParaRPr lang="en-US" sz="1400" i="1" dirty="0" smtClean="0">
              <a:latin typeface="Segoe Semibold" pitchFamily="34" charset="0"/>
              <a:cs typeface="Segoe UI" pitchFamily="34" charset="0"/>
            </a:endParaRPr>
          </a:p>
        </p:txBody>
      </p:sp>
      <p:sp>
        <p:nvSpPr>
          <p:cNvPr id="62" name="Rectangle 61"/>
          <p:cNvSpPr/>
          <p:nvPr/>
        </p:nvSpPr>
        <p:spPr>
          <a:xfrm>
            <a:off x="2903728" y="2435044"/>
            <a:ext cx="3070694" cy="1839446"/>
          </a:xfrm>
          <a:prstGeom prst="rect">
            <a:avLst/>
          </a:prstGeom>
          <a:noFill/>
        </p:spPr>
        <p:txBody>
          <a:bodyPr wrap="none" lIns="91440" tIns="45720" rIns="91440" bIns="45720">
            <a:prstTxWarp prst="textArchUp">
              <a:avLst/>
            </a:prstTxWarp>
            <a:spAutoFit/>
          </a:bodyPr>
          <a:lstStyle/>
          <a:p>
            <a:pPr algn="ctr"/>
            <a:r>
              <a:rPr lang="en-US" sz="1400" i="1" dirty="0" smtClean="0">
                <a:solidFill>
                  <a:schemeClr val="tx1">
                    <a:lumMod val="85000"/>
                    <a:lumOff val="15000"/>
                  </a:schemeClr>
                </a:solidFill>
                <a:effectLst/>
              </a:rPr>
              <a:t>COEXISTENCE</a:t>
            </a:r>
          </a:p>
        </p:txBody>
      </p:sp>
      <p:pic>
        <p:nvPicPr>
          <p:cNvPr id="63" name="Picture 2" descr="C:\Users\aliciat\Desktop\Events\MIX\ForMonicaRayOzzieKit\ForMonicaRayOzzieKit\Ray1970Pic\EDC data center more masked.png"/>
          <p:cNvPicPr>
            <a:picLocks noChangeAspect="1" noChangeArrowheads="1"/>
          </p:cNvPicPr>
          <p:nvPr/>
        </p:nvPicPr>
        <p:blipFill>
          <a:blip r:embed="rId10" cstate="print">
            <a:lum bright="-5000"/>
          </a:blip>
          <a:stretch>
            <a:fillRect/>
          </a:stretch>
        </p:blipFill>
        <p:spPr bwMode="auto">
          <a:xfrm rot="21319449">
            <a:off x="640771" y="2751204"/>
            <a:ext cx="2522439" cy="1610797"/>
          </a:xfrm>
          <a:prstGeom prst="rect">
            <a:avLst/>
          </a:prstGeom>
          <a:noFill/>
          <a:ln>
            <a:noFill/>
          </a:ln>
        </p:spPr>
      </p:pic>
    </p:spTree>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Exchange Difference</a:t>
            </a:r>
            <a:endParaRPr lang="en-US" dirty="0"/>
          </a:p>
        </p:txBody>
      </p:sp>
      <p:sp>
        <p:nvSpPr>
          <p:cNvPr id="4" name="Rounded Rectangle 3"/>
          <p:cNvSpPr/>
          <p:nvPr/>
        </p:nvSpPr>
        <p:spPr bwMode="auto">
          <a:xfrm>
            <a:off x="-228600" y="1600200"/>
            <a:ext cx="8991600" cy="762000"/>
          </a:xfrm>
          <a:prstGeom prst="roundRect">
            <a:avLst/>
          </a:prstGeom>
          <a:gradFill flip="none" rotWithShape="1">
            <a:gsLst>
              <a:gs pos="0">
                <a:srgbClr val="B64506"/>
              </a:gs>
              <a:gs pos="25000">
                <a:srgbClr val="CB790B"/>
              </a:gs>
              <a:gs pos="80000">
                <a:srgbClr val="FA9B00"/>
              </a:gs>
              <a:gs pos="100000">
                <a:srgbClr val="FFC971"/>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marL="457200" lvl="1" defTabSz="914099" fontAlgn="base">
              <a:lnSpc>
                <a:spcPct val="85000"/>
              </a:lnSpc>
              <a:spcBef>
                <a:spcPct val="0"/>
              </a:spcBef>
              <a:spcAft>
                <a:spcPct val="0"/>
              </a:spcAft>
            </a:pPr>
            <a:r>
              <a:rPr lang="en-US" sz="2400" dirty="0" smtClean="0">
                <a:gradFill>
                  <a:gsLst>
                    <a:gs pos="0">
                      <a:srgbClr val="FFFFFF"/>
                    </a:gs>
                    <a:gs pos="100000">
                      <a:srgbClr val="FFFFFF"/>
                    </a:gs>
                  </a:gsLst>
                  <a:lin ang="13500000" scaled="1"/>
                </a:gradFill>
                <a:effectLst>
                  <a:outerShdw blurRad="38100" dist="38100" dir="2700000" algn="tl">
                    <a:srgbClr val="000000">
                      <a:alpha val="43137"/>
                    </a:srgbClr>
                  </a:outerShdw>
                </a:effectLst>
                <a:latin typeface="+mj-lt"/>
              </a:rPr>
              <a:t>Richest User Experiences</a:t>
            </a:r>
          </a:p>
        </p:txBody>
      </p:sp>
      <p:sp>
        <p:nvSpPr>
          <p:cNvPr id="5" name="Rounded Rectangle 4"/>
          <p:cNvSpPr/>
          <p:nvPr/>
        </p:nvSpPr>
        <p:spPr bwMode="auto">
          <a:xfrm>
            <a:off x="-228600" y="2921000"/>
            <a:ext cx="8991600" cy="762000"/>
          </a:xfrm>
          <a:prstGeom prst="roundRect">
            <a:avLst/>
          </a:prstGeom>
          <a:gradFill flip="none" rotWithShape="1">
            <a:gsLst>
              <a:gs pos="0">
                <a:srgbClr val="1B396B"/>
              </a:gs>
              <a:gs pos="25000">
                <a:schemeClr val="accent2">
                  <a:lumMod val="75000"/>
                </a:schemeClr>
              </a:gs>
              <a:gs pos="80000">
                <a:schemeClr val="accent2"/>
              </a:gs>
              <a:gs pos="100000">
                <a:srgbClr val="5C9EE6"/>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marL="457200" lvl="1" defTabSz="914099" fontAlgn="base">
              <a:lnSpc>
                <a:spcPct val="85000"/>
              </a:lnSpc>
              <a:spcBef>
                <a:spcPct val="0"/>
              </a:spcBef>
              <a:spcAft>
                <a:spcPct val="0"/>
              </a:spcAft>
            </a:pPr>
            <a:r>
              <a:rPr lang="en-US" sz="2400" dirty="0" smtClean="0">
                <a:gradFill>
                  <a:gsLst>
                    <a:gs pos="0">
                      <a:srgbClr val="FFFFFF"/>
                    </a:gs>
                    <a:gs pos="100000">
                      <a:srgbClr val="FFFFFF"/>
                    </a:gs>
                  </a:gsLst>
                  <a:lin ang="13500000" scaled="1"/>
                </a:gradFill>
                <a:effectLst>
                  <a:outerShdw blurRad="38100" dist="38100" dir="2700000" algn="tl">
                    <a:srgbClr val="000000">
                      <a:alpha val="43137"/>
                    </a:srgbClr>
                  </a:outerShdw>
                </a:effectLst>
                <a:latin typeface="+mj-lt"/>
              </a:rPr>
              <a:t>Flexibility and Choice</a:t>
            </a:r>
          </a:p>
        </p:txBody>
      </p:sp>
      <p:sp>
        <p:nvSpPr>
          <p:cNvPr id="6" name="Rounded Rectangle 5"/>
          <p:cNvSpPr/>
          <p:nvPr/>
        </p:nvSpPr>
        <p:spPr bwMode="auto">
          <a:xfrm>
            <a:off x="-228600" y="4241800"/>
            <a:ext cx="8991600" cy="762000"/>
          </a:xfrm>
          <a:prstGeom prst="roundRect">
            <a:avLst/>
          </a:prstGeom>
          <a:gradFill flip="none" rotWithShape="1">
            <a:gsLst>
              <a:gs pos="0">
                <a:schemeClr val="accent3">
                  <a:lumMod val="50000"/>
                </a:schemeClr>
              </a:gs>
              <a:gs pos="25000">
                <a:schemeClr val="accent3">
                  <a:lumMod val="75000"/>
                </a:schemeClr>
              </a:gs>
              <a:gs pos="80000">
                <a:schemeClr val="accent3"/>
              </a:gs>
              <a:gs pos="100000">
                <a:schemeClr val="accent3">
                  <a:lumMod val="60000"/>
                  <a:lumOff val="40000"/>
                  <a:alpha val="69000"/>
                </a:schemeClr>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marL="457200" lvl="1" defTabSz="914099" fontAlgn="base">
              <a:lnSpc>
                <a:spcPct val="85000"/>
              </a:lnSpc>
              <a:spcBef>
                <a:spcPct val="0"/>
              </a:spcBef>
              <a:spcAft>
                <a:spcPct val="0"/>
              </a:spcAft>
            </a:pPr>
            <a:r>
              <a:rPr lang="en-US" sz="2400" dirty="0" smtClean="0">
                <a:gradFill>
                  <a:gsLst>
                    <a:gs pos="0">
                      <a:srgbClr val="FFFFFF"/>
                    </a:gs>
                    <a:gs pos="100000">
                      <a:srgbClr val="FFFFFF"/>
                    </a:gs>
                  </a:gsLst>
                  <a:lin ang="13500000" scaled="1"/>
                </a:gradFill>
                <a:effectLst>
                  <a:outerShdw blurRad="38100" dist="38100" dir="2700000" algn="tl">
                    <a:srgbClr val="000000">
                      <a:alpha val="43137"/>
                    </a:srgbClr>
                  </a:outerShdw>
                </a:effectLst>
                <a:latin typeface="+mj-lt"/>
              </a:rPr>
              <a:t>Management and Control</a:t>
            </a:r>
          </a:p>
        </p:txBody>
      </p:sp>
      <p:sp>
        <p:nvSpPr>
          <p:cNvPr id="7" name="Rounded Rectangle 6"/>
          <p:cNvSpPr/>
          <p:nvPr/>
        </p:nvSpPr>
        <p:spPr bwMode="auto">
          <a:xfrm>
            <a:off x="-228600" y="5562600"/>
            <a:ext cx="8991600" cy="762000"/>
          </a:xfrm>
          <a:prstGeom prst="roundRect">
            <a:avLst/>
          </a:prstGeom>
          <a:gradFill flip="none" rotWithShape="1">
            <a:gsLst>
              <a:gs pos="0">
                <a:schemeClr val="accent4">
                  <a:lumMod val="75000"/>
                </a:schemeClr>
              </a:gs>
              <a:gs pos="25000">
                <a:schemeClr val="accent4">
                  <a:lumMod val="75000"/>
                </a:schemeClr>
              </a:gs>
              <a:gs pos="80000">
                <a:schemeClr val="accent4"/>
              </a:gs>
              <a:gs pos="100000">
                <a:schemeClr val="accent4">
                  <a:lumMod val="60000"/>
                  <a:lumOff val="40000"/>
                </a:schemeClr>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marL="457200" lvl="1" defTabSz="914099" fontAlgn="base">
              <a:lnSpc>
                <a:spcPct val="85000"/>
              </a:lnSpc>
              <a:spcBef>
                <a:spcPct val="0"/>
              </a:spcBef>
              <a:spcAft>
                <a:spcPct val="0"/>
              </a:spcAft>
              <a:defRPr/>
            </a:pPr>
            <a:r>
              <a:rPr lang="en-US" sz="2400" dirty="0" smtClean="0">
                <a:gradFill>
                  <a:gsLst>
                    <a:gs pos="0">
                      <a:srgbClr val="FFFFFF"/>
                    </a:gs>
                    <a:gs pos="100000">
                      <a:srgbClr val="FFFFFF"/>
                    </a:gs>
                  </a:gsLst>
                  <a:lin ang="13500000" scaled="1"/>
                </a:gradFill>
                <a:effectLst>
                  <a:outerShdw blurRad="38100" dist="38100" dir="2700000" algn="tl">
                    <a:srgbClr val="000000">
                      <a:alpha val="43137"/>
                    </a:srgbClr>
                  </a:outerShdw>
                </a:effectLst>
                <a:latin typeface="+mj-lt"/>
              </a:rPr>
              <a:t>Unified Business Platform</a:t>
            </a:r>
          </a:p>
        </p:txBody>
      </p:sp>
      <p:sp>
        <p:nvSpPr>
          <p:cNvPr id="8" name="TextBox 7"/>
          <p:cNvSpPr txBox="1"/>
          <p:nvPr/>
        </p:nvSpPr>
        <p:spPr>
          <a:xfrm>
            <a:off x="838200" y="6324600"/>
            <a:ext cx="7848600" cy="523220"/>
          </a:xfrm>
          <a:prstGeom prst="rect">
            <a:avLst/>
          </a:prstGeom>
          <a:noFill/>
        </p:spPr>
        <p:txBody>
          <a:bodyPr wrap="square" rtlCol="0">
            <a:spAutoFit/>
          </a:bodyPr>
          <a:lstStyle/>
          <a:p>
            <a:r>
              <a:rPr lang="en-US" sz="1400" dirty="0" smtClean="0"/>
              <a:t>Exchange is part of a unified platform that provides customers value in productivity, unified communications and collaboration with extensive interoperability across major Microsoft products.</a:t>
            </a:r>
          </a:p>
        </p:txBody>
      </p:sp>
      <p:sp>
        <p:nvSpPr>
          <p:cNvPr id="9" name="TextBox 8"/>
          <p:cNvSpPr txBox="1"/>
          <p:nvPr/>
        </p:nvSpPr>
        <p:spPr>
          <a:xfrm>
            <a:off x="838200" y="5039380"/>
            <a:ext cx="7924800" cy="523220"/>
          </a:xfrm>
          <a:prstGeom prst="rect">
            <a:avLst/>
          </a:prstGeom>
          <a:noFill/>
        </p:spPr>
        <p:txBody>
          <a:bodyPr wrap="square" rtlCol="0">
            <a:spAutoFit/>
          </a:bodyPr>
          <a:lstStyle/>
          <a:p>
            <a:r>
              <a:rPr lang="en-US" sz="1400" dirty="0" smtClean="0"/>
              <a:t>Powerful IT professional management capabilities to control information, rights, and intellectual property and an advanced set of developer tools that extend our capabilities to suit customer need.</a:t>
            </a:r>
          </a:p>
        </p:txBody>
      </p:sp>
      <p:sp>
        <p:nvSpPr>
          <p:cNvPr id="10" name="TextBox 9"/>
          <p:cNvSpPr txBox="1"/>
          <p:nvPr/>
        </p:nvSpPr>
        <p:spPr>
          <a:xfrm>
            <a:off x="838200" y="3810000"/>
            <a:ext cx="8305800" cy="307777"/>
          </a:xfrm>
          <a:prstGeom prst="rect">
            <a:avLst/>
          </a:prstGeom>
          <a:noFill/>
        </p:spPr>
        <p:txBody>
          <a:bodyPr wrap="square" rtlCol="0">
            <a:spAutoFit/>
          </a:bodyPr>
          <a:lstStyle/>
          <a:p>
            <a:r>
              <a:rPr lang="en-US" sz="1400" dirty="0" smtClean="0"/>
              <a:t>Choice and flexibility with storage, administration and deployment. The power of software-plus-services.</a:t>
            </a:r>
          </a:p>
        </p:txBody>
      </p:sp>
      <p:sp>
        <p:nvSpPr>
          <p:cNvPr id="12" name="TextBox 11"/>
          <p:cNvSpPr txBox="1"/>
          <p:nvPr/>
        </p:nvSpPr>
        <p:spPr>
          <a:xfrm>
            <a:off x="838200" y="2362200"/>
            <a:ext cx="7924800" cy="523220"/>
          </a:xfrm>
          <a:prstGeom prst="rect">
            <a:avLst/>
          </a:prstGeom>
          <a:noFill/>
        </p:spPr>
        <p:txBody>
          <a:bodyPr wrap="square" rtlCol="0">
            <a:spAutoFit/>
          </a:bodyPr>
          <a:lstStyle/>
          <a:p>
            <a:r>
              <a:rPr lang="en-US" sz="1400" dirty="0" smtClean="0"/>
              <a:t>Innovative user experiences across the PC, browser and mobile device with capabilities others don’t include natively (voicemail, archiving, mobile, information leakage protection, etc).</a:t>
            </a:r>
          </a:p>
        </p:txBody>
      </p:sp>
      <p:sp>
        <p:nvSpPr>
          <p:cNvPr id="13" name="Title 1"/>
          <p:cNvSpPr txBox="1">
            <a:spLocks/>
          </p:cNvSpPr>
          <p:nvPr/>
        </p:nvSpPr>
        <p:spPr>
          <a:xfrm>
            <a:off x="152400" y="914400"/>
            <a:ext cx="8763000" cy="480131"/>
          </a:xfrm>
          <a:prstGeom prst="rect">
            <a:avLst/>
          </a:prstGeom>
        </p:spPr>
        <p:txBody>
          <a:bodyPr wrap="square">
            <a:spAutoFit/>
          </a:bodyPr>
          <a:lstStyle/>
          <a:p>
            <a:pPr marR="0" lvl="0" indent="0" algn="ctr" fontAlgn="auto">
              <a:lnSpc>
                <a:spcPct val="90000"/>
              </a:lnSpc>
              <a:spcBef>
                <a:spcPct val="20000"/>
              </a:spcBef>
              <a:spcAft>
                <a:spcPts val="0"/>
              </a:spcAft>
              <a:buClrTx/>
              <a:buSzTx/>
              <a:buFontTx/>
              <a:buNone/>
              <a:tabLst/>
              <a:defRPr/>
            </a:pPr>
            <a:r>
              <a:rPr lang="en-US" sz="2800" b="1" dirty="0" smtClean="0">
                <a:gradFill>
                  <a:gsLst>
                    <a:gs pos="0">
                      <a:schemeClr val="tx1">
                        <a:lumMod val="95000"/>
                        <a:lumOff val="5000"/>
                      </a:schemeClr>
                    </a:gs>
                    <a:gs pos="100000">
                      <a:schemeClr val="tx1">
                        <a:lumMod val="65000"/>
                        <a:lumOff val="35000"/>
                      </a:schemeClr>
                    </a:gs>
                  </a:gsLst>
                  <a:lin ang="5400000" scaled="0"/>
                </a:gradFill>
                <a:latin typeface="Segoe"/>
                <a:cs typeface="Segoe UI" pitchFamily="34" charset="0"/>
              </a:rPr>
              <a:t>What sets Exchange 2010 apart in the marketplace</a:t>
            </a:r>
          </a:p>
        </p:txBody>
      </p:sp>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1828800" y="5257800"/>
            <a:ext cx="6923315" cy="990599"/>
          </a:xfrm>
          <a:prstGeom prst="roundRect">
            <a:avLst>
              <a:gd name="adj" fmla="val 16667"/>
            </a:avLst>
          </a:prstGeom>
          <a:gradFill flip="none" rotWithShape="1">
            <a:gsLst>
              <a:gs pos="0">
                <a:schemeClr val="bg1"/>
              </a:gs>
              <a:gs pos="18000">
                <a:schemeClr val="bg1">
                  <a:lumMod val="65000"/>
                  <a:alpha val="38000"/>
                </a:schemeClr>
              </a:gs>
              <a:gs pos="100000">
                <a:schemeClr val="bg1">
                  <a:alpha val="70000"/>
                </a:schemeClr>
              </a:gs>
            </a:gsLst>
            <a:lin ang="5400000" scaled="1"/>
            <a:tileRect/>
          </a:gradFill>
          <a:ln>
            <a:headEnd type="none" w="med" len="med"/>
            <a:tailEnd type="none" w="med" len="med"/>
          </a:ln>
          <a:effectLst>
            <a:outerShdw blurRad="88900" dist="635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85000"/>
              </a:lnSpc>
              <a:spcBef>
                <a:spcPct val="0"/>
              </a:spcBef>
              <a:spcAft>
                <a:spcPct val="0"/>
              </a:spcAft>
            </a:pPr>
            <a:endParaRPr lang="en-US" dirty="0">
              <a:gradFill>
                <a:gsLst>
                  <a:gs pos="0">
                    <a:srgbClr val="FFFFFF"/>
                  </a:gs>
                  <a:gs pos="100000">
                    <a:srgbClr val="FFFFFF"/>
                  </a:gs>
                </a:gsLst>
                <a:lin ang="13500000" scaled="1"/>
              </a:gradFill>
              <a:latin typeface="Segoe Semibold" pitchFamily="34" charset="0"/>
            </a:endParaRPr>
          </a:p>
        </p:txBody>
      </p:sp>
      <p:sp>
        <p:nvSpPr>
          <p:cNvPr id="30" name="Rounded Rectangle 29"/>
          <p:cNvSpPr/>
          <p:nvPr/>
        </p:nvSpPr>
        <p:spPr>
          <a:xfrm>
            <a:off x="1828800" y="3429000"/>
            <a:ext cx="6923315" cy="990599"/>
          </a:xfrm>
          <a:prstGeom prst="roundRect">
            <a:avLst>
              <a:gd name="adj" fmla="val 16667"/>
            </a:avLst>
          </a:prstGeom>
          <a:gradFill flip="none" rotWithShape="1">
            <a:gsLst>
              <a:gs pos="0">
                <a:schemeClr val="bg1"/>
              </a:gs>
              <a:gs pos="18000">
                <a:schemeClr val="bg1">
                  <a:lumMod val="65000"/>
                  <a:alpha val="38000"/>
                </a:schemeClr>
              </a:gs>
              <a:gs pos="100000">
                <a:schemeClr val="bg1">
                  <a:alpha val="70000"/>
                </a:schemeClr>
              </a:gs>
            </a:gsLst>
            <a:lin ang="5400000" scaled="1"/>
            <a:tileRect/>
          </a:gradFill>
          <a:ln>
            <a:headEnd type="none" w="med" len="med"/>
            <a:tailEnd type="none" w="med" len="med"/>
          </a:ln>
          <a:effectLst>
            <a:outerShdw blurRad="88900" dist="635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85000"/>
              </a:lnSpc>
              <a:spcBef>
                <a:spcPct val="0"/>
              </a:spcBef>
              <a:spcAft>
                <a:spcPct val="0"/>
              </a:spcAft>
            </a:pPr>
            <a:endParaRPr lang="en-US" dirty="0">
              <a:gradFill>
                <a:gsLst>
                  <a:gs pos="0">
                    <a:srgbClr val="FFFFFF"/>
                  </a:gs>
                  <a:gs pos="100000">
                    <a:srgbClr val="FFFFFF"/>
                  </a:gs>
                </a:gsLst>
                <a:lin ang="13500000" scaled="1"/>
              </a:gradFill>
              <a:latin typeface="Segoe Semibold" pitchFamily="34" charset="0"/>
            </a:endParaRPr>
          </a:p>
        </p:txBody>
      </p:sp>
      <p:sp>
        <p:nvSpPr>
          <p:cNvPr id="22" name="Rounded Rectangle 21"/>
          <p:cNvSpPr/>
          <p:nvPr/>
        </p:nvSpPr>
        <p:spPr>
          <a:xfrm>
            <a:off x="1828800" y="1676400"/>
            <a:ext cx="6923315" cy="990599"/>
          </a:xfrm>
          <a:prstGeom prst="roundRect">
            <a:avLst>
              <a:gd name="adj" fmla="val 16667"/>
            </a:avLst>
          </a:prstGeom>
          <a:gradFill flip="none" rotWithShape="1">
            <a:gsLst>
              <a:gs pos="0">
                <a:schemeClr val="bg1"/>
              </a:gs>
              <a:gs pos="18000">
                <a:schemeClr val="bg1">
                  <a:lumMod val="65000"/>
                  <a:alpha val="38000"/>
                </a:schemeClr>
              </a:gs>
              <a:gs pos="100000">
                <a:schemeClr val="bg1">
                  <a:alpha val="70000"/>
                </a:schemeClr>
              </a:gs>
            </a:gsLst>
            <a:lin ang="5400000" scaled="1"/>
            <a:tileRect/>
          </a:gradFill>
          <a:ln>
            <a:headEnd type="none" w="med" len="med"/>
            <a:tailEnd type="none" w="med" len="med"/>
          </a:ln>
          <a:effectLst>
            <a:outerShdw blurRad="88900" dist="635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85000"/>
              </a:lnSpc>
              <a:spcBef>
                <a:spcPct val="0"/>
              </a:spcBef>
              <a:spcAft>
                <a:spcPct val="0"/>
              </a:spcAft>
            </a:pPr>
            <a:endParaRPr lang="en-US" dirty="0">
              <a:gradFill>
                <a:gsLst>
                  <a:gs pos="0">
                    <a:srgbClr val="FFFFFF"/>
                  </a:gs>
                  <a:gs pos="100000">
                    <a:srgbClr val="FFFFFF"/>
                  </a:gs>
                </a:gsLst>
                <a:lin ang="13500000" scaled="1"/>
              </a:gradFill>
              <a:latin typeface="Segoe Semibold" pitchFamily="34" charset="0"/>
            </a:endParaRPr>
          </a:p>
        </p:txBody>
      </p:sp>
      <p:sp>
        <p:nvSpPr>
          <p:cNvPr id="17" name="Round Same Side Corner Rectangle 16"/>
          <p:cNvSpPr/>
          <p:nvPr/>
        </p:nvSpPr>
        <p:spPr>
          <a:xfrm>
            <a:off x="457200" y="1579809"/>
            <a:ext cx="1518093" cy="1273259"/>
          </a:xfrm>
          <a:prstGeom prst="round2SameRect">
            <a:avLst>
              <a:gd name="adj1" fmla="val 10809"/>
              <a:gd name="adj2" fmla="val 8788"/>
            </a:avLst>
          </a:prstGeom>
          <a:gradFill flip="none" rotWithShape="1">
            <a:gsLst>
              <a:gs pos="0">
                <a:srgbClr val="B64506"/>
              </a:gs>
              <a:gs pos="25000">
                <a:srgbClr val="CB790B"/>
              </a:gs>
              <a:gs pos="80000">
                <a:srgbClr val="FA9B00"/>
              </a:gs>
              <a:gs pos="100000">
                <a:srgbClr val="FFC971"/>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85000"/>
              </a:lnSpc>
              <a:spcBef>
                <a:spcPct val="0"/>
              </a:spcBef>
              <a:spcAft>
                <a:spcPct val="0"/>
              </a:spcAft>
            </a:pPr>
            <a:endParaRPr lang="en-US" dirty="0">
              <a:gradFill>
                <a:gsLst>
                  <a:gs pos="0">
                    <a:srgbClr val="FFFFFF"/>
                  </a:gs>
                  <a:gs pos="100000">
                    <a:srgbClr val="FFFFFF"/>
                  </a:gs>
                </a:gsLst>
                <a:lin ang="13500000" scaled="1"/>
              </a:gradFill>
              <a:latin typeface="Segoe Semibold" pitchFamily="34" charset="0"/>
            </a:endParaRPr>
          </a:p>
        </p:txBody>
      </p:sp>
      <p:sp>
        <p:nvSpPr>
          <p:cNvPr id="18" name="Round Same Side Corner Rectangle 17"/>
          <p:cNvSpPr/>
          <p:nvPr/>
        </p:nvSpPr>
        <p:spPr>
          <a:xfrm>
            <a:off x="463107" y="3352800"/>
            <a:ext cx="1518093" cy="1273259"/>
          </a:xfrm>
          <a:prstGeom prst="round2SameRect">
            <a:avLst>
              <a:gd name="adj1" fmla="val 10809"/>
              <a:gd name="adj2" fmla="val 8788"/>
            </a:avLst>
          </a:prstGeom>
          <a:gradFill flip="none" rotWithShape="1">
            <a:gsLst>
              <a:gs pos="0">
                <a:srgbClr val="1B396B"/>
              </a:gs>
              <a:gs pos="25000">
                <a:schemeClr val="accent2">
                  <a:lumMod val="75000"/>
                </a:schemeClr>
              </a:gs>
              <a:gs pos="80000">
                <a:schemeClr val="accent2"/>
              </a:gs>
              <a:gs pos="100000">
                <a:srgbClr val="5C9EE6"/>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85000"/>
              </a:lnSpc>
              <a:spcBef>
                <a:spcPct val="0"/>
              </a:spcBef>
              <a:spcAft>
                <a:spcPct val="0"/>
              </a:spcAft>
            </a:pPr>
            <a:endParaRPr lang="en-US" dirty="0">
              <a:gradFill>
                <a:gsLst>
                  <a:gs pos="0">
                    <a:srgbClr val="FFFFFF"/>
                  </a:gs>
                  <a:gs pos="100000">
                    <a:srgbClr val="FFFFFF"/>
                  </a:gs>
                </a:gsLst>
                <a:lin ang="13500000" scaled="1"/>
              </a:gradFill>
              <a:latin typeface="Segoe Semibold" pitchFamily="34" charset="0"/>
            </a:endParaRPr>
          </a:p>
        </p:txBody>
      </p:sp>
      <p:sp>
        <p:nvSpPr>
          <p:cNvPr id="19" name="Round Same Side Corner Rectangle 18"/>
          <p:cNvSpPr/>
          <p:nvPr/>
        </p:nvSpPr>
        <p:spPr>
          <a:xfrm>
            <a:off x="539307" y="5084569"/>
            <a:ext cx="1518093" cy="1273259"/>
          </a:xfrm>
          <a:prstGeom prst="round2SameRect">
            <a:avLst>
              <a:gd name="adj1" fmla="val 10809"/>
              <a:gd name="adj2" fmla="val 8788"/>
            </a:avLst>
          </a:prstGeom>
          <a:gradFill flip="none" rotWithShape="1">
            <a:gsLst>
              <a:gs pos="0">
                <a:schemeClr val="accent3">
                  <a:lumMod val="50000"/>
                </a:schemeClr>
              </a:gs>
              <a:gs pos="25000">
                <a:schemeClr val="accent3">
                  <a:lumMod val="75000"/>
                </a:schemeClr>
              </a:gs>
              <a:gs pos="80000">
                <a:schemeClr val="accent3"/>
              </a:gs>
              <a:gs pos="100000">
                <a:schemeClr val="accent3">
                  <a:lumMod val="60000"/>
                  <a:lumOff val="40000"/>
                  <a:alpha val="69000"/>
                </a:schemeClr>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85000"/>
              </a:lnSpc>
              <a:spcBef>
                <a:spcPct val="0"/>
              </a:spcBef>
              <a:spcAft>
                <a:spcPct val="0"/>
              </a:spcAft>
            </a:pPr>
            <a:endParaRPr lang="en-US" dirty="0">
              <a:gradFill>
                <a:gsLst>
                  <a:gs pos="0">
                    <a:srgbClr val="FFFFFF"/>
                  </a:gs>
                  <a:gs pos="100000">
                    <a:srgbClr val="FFFFFF"/>
                  </a:gs>
                </a:gsLst>
                <a:lin ang="13500000" scaled="1"/>
              </a:gradFill>
              <a:latin typeface="Segoe Semibold" pitchFamily="34" charset="0"/>
            </a:endParaRPr>
          </a:p>
        </p:txBody>
      </p:sp>
      <p:pic>
        <p:nvPicPr>
          <p:cNvPr id="8" name="Picture 2" descr="C:\Users\ianhamer\Desktop\ExchangeSvr2010_h_rgb.png"/>
          <p:cNvPicPr>
            <a:picLocks noChangeAspect="1" noChangeArrowheads="1"/>
          </p:cNvPicPr>
          <p:nvPr/>
        </p:nvPicPr>
        <p:blipFill>
          <a:blip r:embed="rId3" cstate="screen"/>
          <a:srcRect/>
          <a:stretch>
            <a:fillRect/>
          </a:stretch>
        </p:blipFill>
        <p:spPr bwMode="auto">
          <a:xfrm>
            <a:off x="258547" y="256495"/>
            <a:ext cx="5943600" cy="960582"/>
          </a:xfrm>
          <a:prstGeom prst="rect">
            <a:avLst/>
          </a:prstGeom>
          <a:noFill/>
        </p:spPr>
      </p:pic>
      <p:grpSp>
        <p:nvGrpSpPr>
          <p:cNvPr id="21" name="Group 20"/>
          <p:cNvGrpSpPr>
            <a:grpSpLocks/>
          </p:cNvGrpSpPr>
          <p:nvPr/>
        </p:nvGrpSpPr>
        <p:grpSpPr bwMode="auto">
          <a:xfrm>
            <a:off x="762000" y="1571582"/>
            <a:ext cx="1039068" cy="1247818"/>
            <a:chOff x="2088043" y="5409463"/>
            <a:chExt cx="503790" cy="745290"/>
          </a:xfrm>
          <a:effectLst>
            <a:outerShdw blurRad="76200" dir="18900000" sy="23000" kx="-1200000" algn="bl" rotWithShape="0">
              <a:prstClr val="black">
                <a:alpha val="20000"/>
              </a:prstClr>
            </a:outerShdw>
          </a:effectLst>
        </p:grpSpPr>
        <p:pic>
          <p:nvPicPr>
            <p:cNvPr id="23" name="Picture 22" descr="server_03"/>
            <p:cNvPicPr>
              <a:picLocks noChangeAspect="1" noChangeArrowheads="1"/>
            </p:cNvPicPr>
            <p:nvPr/>
          </p:nvPicPr>
          <p:blipFill>
            <a:blip r:embed="rId4" cstate="email"/>
            <a:srcRect/>
            <a:stretch>
              <a:fillRect/>
            </a:stretch>
          </p:blipFill>
          <p:spPr bwMode="auto">
            <a:xfrm>
              <a:off x="2088043" y="5409463"/>
              <a:ext cx="375253" cy="745290"/>
            </a:xfrm>
            <a:prstGeom prst="rect">
              <a:avLst/>
            </a:prstGeom>
            <a:noFill/>
            <a:ln w="9525">
              <a:noFill/>
              <a:miter lim="800000"/>
              <a:headEnd/>
              <a:tailEnd/>
            </a:ln>
          </p:spPr>
        </p:pic>
        <p:pic>
          <p:nvPicPr>
            <p:cNvPr id="24" name="Picture 23" descr="C:\Program Files\Microsoft Resource DVD Artwork\DVD_ART\Artwork_Imagery\Shapes and Graphics\Symbols\dollar sign thin.png"/>
            <p:cNvPicPr>
              <a:picLocks noChangeAspect="1" noChangeArrowheads="1"/>
            </p:cNvPicPr>
            <p:nvPr/>
          </p:nvPicPr>
          <p:blipFill>
            <a:blip r:embed="rId5" cstate="email"/>
            <a:srcRect/>
            <a:stretch>
              <a:fillRect/>
            </a:stretch>
          </p:blipFill>
          <p:spPr bwMode="auto">
            <a:xfrm>
              <a:off x="2257805" y="5538925"/>
              <a:ext cx="334028" cy="579437"/>
            </a:xfrm>
            <a:prstGeom prst="rect">
              <a:avLst/>
            </a:prstGeom>
            <a:noFill/>
            <a:ln w="9525">
              <a:noFill/>
              <a:miter lim="800000"/>
              <a:headEnd/>
              <a:tailEnd/>
            </a:ln>
          </p:spPr>
        </p:pic>
      </p:grpSp>
      <p:sp>
        <p:nvSpPr>
          <p:cNvPr id="26" name="Rectangle 25"/>
          <p:cNvSpPr/>
          <p:nvPr/>
        </p:nvSpPr>
        <p:spPr>
          <a:xfrm>
            <a:off x="2057400" y="1712893"/>
            <a:ext cx="6648917" cy="954107"/>
          </a:xfrm>
          <a:prstGeom prst="rect">
            <a:avLst/>
          </a:prstGeom>
        </p:spPr>
        <p:txBody>
          <a:bodyPr wrap="square">
            <a:spAutoFit/>
          </a:bodyPr>
          <a:lstStyle/>
          <a:p>
            <a:r>
              <a:rPr lang="en-US" sz="2800" b="1" dirty="0" smtClean="0">
                <a:latin typeface="Segoe Semibold" pitchFamily="34" charset="0"/>
              </a:rPr>
              <a:t>Lower IT costs </a:t>
            </a:r>
            <a:r>
              <a:rPr lang="en-US" sz="2800" dirty="0" smtClean="0"/>
              <a:t>with a </a:t>
            </a:r>
            <a:r>
              <a:rPr lang="en-US" sz="2800" b="1" dirty="0" smtClean="0">
                <a:latin typeface="Segoe Semibold" pitchFamily="34" charset="0"/>
              </a:rPr>
              <a:t>Flexible and Reliable</a:t>
            </a:r>
            <a:r>
              <a:rPr lang="en-US" sz="2800" dirty="0" smtClean="0">
                <a:latin typeface="Segoe Semibold" pitchFamily="34" charset="0"/>
              </a:rPr>
              <a:t> </a:t>
            </a:r>
            <a:r>
              <a:rPr lang="en-US" sz="2800" dirty="0" smtClean="0"/>
              <a:t>messaging platform</a:t>
            </a:r>
            <a:endParaRPr lang="en-US" sz="2800" dirty="0"/>
          </a:p>
        </p:txBody>
      </p:sp>
      <p:pic>
        <p:nvPicPr>
          <p:cNvPr id="27" name="Picture 2" descr="\\eventsql\dvd\Online_ART\DVD_ART36\Artwork_Imagery\Shapes\Arrows\Straight\arrow 14 red down arrow jaggy.png"/>
          <p:cNvPicPr>
            <a:picLocks noChangeAspect="1" noChangeArrowheads="1"/>
          </p:cNvPicPr>
          <p:nvPr/>
        </p:nvPicPr>
        <p:blipFill>
          <a:blip r:embed="rId6"/>
          <a:srcRect l="33928"/>
          <a:stretch>
            <a:fillRect/>
          </a:stretch>
        </p:blipFill>
        <p:spPr bwMode="auto">
          <a:xfrm>
            <a:off x="444549" y="1600200"/>
            <a:ext cx="1357867" cy="1489075"/>
          </a:xfrm>
          <a:prstGeom prst="rect">
            <a:avLst/>
          </a:prstGeom>
          <a:noFill/>
        </p:spPr>
      </p:pic>
      <p:sp>
        <p:nvSpPr>
          <p:cNvPr id="29" name="Rectangle 28"/>
          <p:cNvSpPr/>
          <p:nvPr/>
        </p:nvSpPr>
        <p:spPr>
          <a:xfrm>
            <a:off x="2057400" y="5257801"/>
            <a:ext cx="6781799" cy="954107"/>
          </a:xfrm>
          <a:prstGeom prst="rect">
            <a:avLst/>
          </a:prstGeom>
        </p:spPr>
        <p:txBody>
          <a:bodyPr wrap="square">
            <a:spAutoFit/>
          </a:bodyPr>
          <a:lstStyle/>
          <a:p>
            <a:r>
              <a:rPr lang="en-US" sz="2800" dirty="0" smtClean="0"/>
              <a:t>Better</a:t>
            </a:r>
            <a:r>
              <a:rPr lang="en-US" sz="2800" b="1" dirty="0" smtClean="0"/>
              <a:t> </a:t>
            </a:r>
            <a:r>
              <a:rPr lang="en-US" sz="2800" b="1" dirty="0" smtClean="0">
                <a:latin typeface="Segoe Semibold" pitchFamily="34" charset="0"/>
              </a:rPr>
              <a:t>manage risk </a:t>
            </a:r>
            <a:r>
              <a:rPr lang="en-US" sz="2800" dirty="0" smtClean="0"/>
              <a:t>by safeguarding your business with </a:t>
            </a:r>
            <a:r>
              <a:rPr lang="en-US" sz="2800" b="1" dirty="0" smtClean="0">
                <a:latin typeface="Segoe Semibold" pitchFamily="34" charset="0"/>
              </a:rPr>
              <a:t>Protection and Compliance</a:t>
            </a:r>
          </a:p>
        </p:txBody>
      </p:sp>
      <p:pic>
        <p:nvPicPr>
          <p:cNvPr id="32" name="Picture 6" descr="\\eventsql\dvd\Online_ART\DVD_ART36\Artwork_Imagery\Icons - Illustrations\_ VIRTUALIZATION ICONS\Server Virtual Email.png"/>
          <p:cNvPicPr>
            <a:picLocks noChangeAspect="1" noChangeArrowheads="1"/>
          </p:cNvPicPr>
          <p:nvPr/>
        </p:nvPicPr>
        <p:blipFill>
          <a:blip r:embed="rId7" cstate="screen">
            <a:grayscl/>
          </a:blip>
          <a:srcRect/>
          <a:stretch>
            <a:fillRect/>
          </a:stretch>
        </p:blipFill>
        <p:spPr bwMode="auto">
          <a:xfrm>
            <a:off x="533400" y="5120011"/>
            <a:ext cx="1447800" cy="1168778"/>
          </a:xfrm>
          <a:prstGeom prst="rect">
            <a:avLst/>
          </a:prstGeom>
          <a:noFill/>
        </p:spPr>
      </p:pic>
      <p:pic>
        <p:nvPicPr>
          <p:cNvPr id="33" name="Picture 4" descr="\\eventsql\dvd\Online_ART\DVD_ART36\Artwork_Imagery\Icons - Illustrations\_ REAL VISTA STYLE\lock locked secure security.png"/>
          <p:cNvPicPr>
            <a:picLocks noChangeAspect="1" noChangeArrowheads="1"/>
          </p:cNvPicPr>
          <p:nvPr/>
        </p:nvPicPr>
        <p:blipFill>
          <a:blip r:embed="rId8" cstate="screen"/>
          <a:srcRect/>
          <a:stretch>
            <a:fillRect/>
          </a:stretch>
        </p:blipFill>
        <p:spPr bwMode="auto">
          <a:xfrm>
            <a:off x="1057371" y="5410200"/>
            <a:ext cx="891296" cy="950076"/>
          </a:xfrm>
          <a:prstGeom prst="rect">
            <a:avLst/>
          </a:prstGeom>
          <a:noFill/>
        </p:spPr>
      </p:pic>
      <p:sp>
        <p:nvSpPr>
          <p:cNvPr id="35" name="Rectangle 34"/>
          <p:cNvSpPr/>
          <p:nvPr/>
        </p:nvSpPr>
        <p:spPr>
          <a:xfrm>
            <a:off x="2037883" y="3466641"/>
            <a:ext cx="7029917" cy="954107"/>
          </a:xfrm>
          <a:prstGeom prst="rect">
            <a:avLst/>
          </a:prstGeom>
        </p:spPr>
        <p:txBody>
          <a:bodyPr wrap="square">
            <a:spAutoFit/>
          </a:bodyPr>
          <a:lstStyle/>
          <a:p>
            <a:r>
              <a:rPr lang="en-US" sz="2800" b="1" dirty="0" smtClean="0">
                <a:latin typeface="Segoe Semibold" pitchFamily="34" charset="0"/>
              </a:rPr>
              <a:t>Increase productivity </a:t>
            </a:r>
            <a:r>
              <a:rPr lang="en-US" sz="2800" dirty="0" smtClean="0"/>
              <a:t>through </a:t>
            </a:r>
            <a:r>
              <a:rPr lang="en-US" sz="2800" b="1" dirty="0" smtClean="0">
                <a:latin typeface="Segoe Semibold" pitchFamily="34" charset="0"/>
              </a:rPr>
              <a:t>Anywhere</a:t>
            </a:r>
            <a:r>
              <a:rPr lang="en-US" sz="2800" b="1" dirty="0" smtClean="0"/>
              <a:t> </a:t>
            </a:r>
            <a:r>
              <a:rPr lang="en-US" sz="2800" b="1" dirty="0" smtClean="0">
                <a:latin typeface="Segoe Semibold" pitchFamily="34" charset="0"/>
              </a:rPr>
              <a:t>Access</a:t>
            </a:r>
            <a:r>
              <a:rPr lang="en-US" sz="2800" b="1" dirty="0" smtClean="0"/>
              <a:t> </a:t>
            </a:r>
            <a:r>
              <a:rPr lang="en-US" sz="2800" dirty="0" smtClean="0"/>
              <a:t>to business communications</a:t>
            </a:r>
          </a:p>
        </p:txBody>
      </p:sp>
      <p:pic>
        <p:nvPicPr>
          <p:cNvPr id="36" name="Picture 7" descr="\\eventsql\dvd\Online_ART\DVD_ART36\Artwork_Imagery\Icons - Illustrations\_ MISC ICONS\Connecting people icon.png"/>
          <p:cNvPicPr>
            <a:picLocks noChangeAspect="1" noChangeArrowheads="1"/>
          </p:cNvPicPr>
          <p:nvPr/>
        </p:nvPicPr>
        <p:blipFill>
          <a:blip r:embed="rId9"/>
          <a:srcRect/>
          <a:stretch>
            <a:fillRect/>
          </a:stretch>
        </p:blipFill>
        <p:spPr bwMode="auto">
          <a:xfrm>
            <a:off x="381000" y="3197124"/>
            <a:ext cx="1600200" cy="1600200"/>
          </a:xfrm>
          <a:prstGeom prst="rect">
            <a:avLst/>
          </a:prstGeom>
          <a:noFill/>
        </p:spPr>
      </p:pic>
    </p:spTree>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blackWhite">
          <a:xfrm>
            <a:off x="381000" y="6083573"/>
            <a:ext cx="8382000" cy="523206"/>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algn="ctr" defTabSz="914099" eaLnBrk="0" hangingPunct="0"/>
            <a:r>
              <a:rPr lang="en-US" sz="700" dirty="0">
                <a:latin typeface="Segoe" pitchFamily="34" charset="0"/>
                <a:cs typeface="Arial" charset="0"/>
              </a:rPr>
              <a:t>© </a:t>
            </a:r>
            <a:r>
              <a:rPr lang="en-US" sz="700" dirty="0" smtClean="0">
                <a:latin typeface="Segoe" pitchFamily="34" charset="0"/>
                <a:cs typeface="Arial" charset="0"/>
              </a:rPr>
              <a:t>2009 Microsoft </a:t>
            </a:r>
            <a:r>
              <a:rPr lang="en-US" sz="700" dirty="0">
                <a:latin typeface="Segoe" pitchFamily="34" charset="0"/>
                <a:cs typeface="Arial" charset="0"/>
              </a:rPr>
              <a:t>Corporation. All rights reserved. Microsoft, </a:t>
            </a:r>
            <a:r>
              <a:rPr lang="en-US" sz="700" dirty="0" smtClean="0">
                <a:latin typeface="Segoe" pitchFamily="34" charset="0"/>
                <a:cs typeface="Arial" charset="0"/>
              </a:rPr>
              <a:t>Exchange ActiveSync, Forefront, Outlook, Windows Mobile, and </a:t>
            </a:r>
            <a:r>
              <a:rPr lang="en-US" sz="700" dirty="0">
                <a:latin typeface="Segoe" pitchFamily="34" charset="0"/>
                <a:cs typeface="Arial" charset="0"/>
              </a:rPr>
              <a:t>other product names are or may be registered trademarks and/or trademarks in the U.S. and/or other countries</a:t>
            </a:r>
            <a:r>
              <a:rPr lang="en-US" sz="700" dirty="0" smtClean="0">
                <a:latin typeface="Segoe" pitchFamily="34" charset="0"/>
                <a:cs typeface="Arial" charset="0"/>
              </a:rPr>
              <a:t>. The </a:t>
            </a:r>
            <a:r>
              <a:rPr lang="en-US" sz="700" dirty="0">
                <a:latin typeface="Segoe" pitchFamily="34" charset="0"/>
                <a:cs typeface="Arial" charset="0"/>
              </a:rPr>
              <a:t>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700" dirty="0" smtClean="0">
                <a:latin typeface="Segoe" pitchFamily="34" charset="0"/>
                <a:cs typeface="Arial" charset="0"/>
              </a:rPr>
              <a:t>MICROSOFT </a:t>
            </a:r>
            <a:r>
              <a:rPr lang="en-US" sz="700" dirty="0">
                <a:latin typeface="Segoe" pitchFamily="34" charset="0"/>
                <a:cs typeface="Arial" charset="0"/>
              </a:rPr>
              <a:t>MAKES NO WARRANTIES, EXPRESS, IMPLIED OR STATUTORY, AS TO THE INFORMATION IN THIS PRESENTATION.</a:t>
            </a:r>
          </a:p>
        </p:txBody>
      </p:sp>
      <p:pic>
        <p:nvPicPr>
          <p:cNvPr id="7" name="Picture 6" descr="ms-logo-YPOP_PPT-blk.png"/>
          <p:cNvPicPr>
            <a:picLocks noChangeAspect="1"/>
          </p:cNvPicPr>
          <p:nvPr/>
        </p:nvPicPr>
        <p:blipFill>
          <a:blip r:embed="rId3"/>
          <a:stretch>
            <a:fillRect/>
          </a:stretch>
        </p:blipFill>
        <p:spPr>
          <a:xfrm>
            <a:off x="2590800" y="2819401"/>
            <a:ext cx="3992648" cy="838200"/>
          </a:xfrm>
          <a:prstGeom prst="rect">
            <a:avLst/>
          </a:prstGeom>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bwMode="auto">
          <a:xfrm flipH="1">
            <a:off x="176253" y="1905000"/>
            <a:ext cx="8763000" cy="4648200"/>
          </a:xfrm>
          <a:prstGeom prst="roundRect">
            <a:avLst>
              <a:gd name="adj" fmla="val 4748"/>
            </a:avLst>
          </a:prstGeom>
          <a:gradFill flip="none" rotWithShape="1">
            <a:gsLst>
              <a:gs pos="0">
                <a:schemeClr val="bg1">
                  <a:lumMod val="85000"/>
                  <a:alpha val="67000"/>
                </a:schemeClr>
              </a:gs>
              <a:gs pos="50000">
                <a:schemeClr val="tx1">
                  <a:lumMod val="20000"/>
                  <a:lumOff val="80000"/>
                  <a:alpha val="41000"/>
                </a:schemeClr>
              </a:gs>
              <a:gs pos="100000">
                <a:schemeClr val="bg1">
                  <a:lumMod val="95000"/>
                  <a:alpha val="60000"/>
                </a:schemeClr>
              </a:gs>
            </a:gsLst>
            <a:lin ang="13500000" scaled="1"/>
            <a:tileRect/>
          </a:gradFill>
          <a:ln>
            <a:solidFill>
              <a:schemeClr val="accent1"/>
            </a:solidFill>
            <a:headEnd type="none" w="med" len="med"/>
            <a:tailEnd type="none" w="med" len="med"/>
          </a:ln>
          <a:effectLst>
            <a:outerShdw blurRad="101600" dist="63500" dir="2700000" algn="tl" rotWithShape="0">
              <a:prstClr val="black">
                <a:alpha val="2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indent="-523854" algn="ctr" defTabSz="914099" fontAlgn="base">
              <a:lnSpc>
                <a:spcPct val="85000"/>
              </a:lnSpc>
              <a:spcBef>
                <a:spcPct val="0"/>
              </a:spcBef>
              <a:spcAft>
                <a:spcPct val="0"/>
              </a:spcAft>
              <a:buClr>
                <a:srgbClr val="FFC000"/>
              </a:buClr>
              <a:buSzPct val="76000"/>
              <a:defRPr/>
            </a:pPr>
            <a:endParaRPr lang="en-US" sz="2300" dirty="0" smtClean="0">
              <a:gradFill>
                <a:gsLst>
                  <a:gs pos="0">
                    <a:schemeClr val="tx1"/>
                  </a:gs>
                  <a:gs pos="50000">
                    <a:schemeClr val="tx1"/>
                  </a:gs>
                </a:gsLst>
                <a:lin ang="5400000" scaled="0"/>
              </a:gradFill>
              <a:latin typeface="Segoe" pitchFamily="34" charset="0"/>
            </a:endParaRPr>
          </a:p>
        </p:txBody>
      </p:sp>
      <p:sp>
        <p:nvSpPr>
          <p:cNvPr id="16" name="Rounded Rectangle 15"/>
          <p:cNvSpPr/>
          <p:nvPr/>
        </p:nvSpPr>
        <p:spPr>
          <a:xfrm>
            <a:off x="2438400" y="3643251"/>
            <a:ext cx="6470904" cy="1216152"/>
          </a:xfrm>
          <a:prstGeom prst="roundRect">
            <a:avLst>
              <a:gd name="adj" fmla="val 16667"/>
            </a:avLst>
          </a:prstGeom>
          <a:gradFill flip="none" rotWithShape="1">
            <a:gsLst>
              <a:gs pos="0">
                <a:schemeClr val="bg1"/>
              </a:gs>
              <a:gs pos="18000">
                <a:schemeClr val="bg1">
                  <a:lumMod val="65000"/>
                  <a:alpha val="38000"/>
                </a:schemeClr>
              </a:gs>
              <a:gs pos="100000">
                <a:schemeClr val="bg1">
                  <a:alpha val="70000"/>
                </a:schemeClr>
              </a:gs>
            </a:gsLst>
            <a:lin ang="5400000" scaled="1"/>
            <a:tileRect/>
          </a:gradFill>
          <a:ln>
            <a:headEnd type="none" w="med" len="med"/>
            <a:tailEnd type="none" w="med" len="med"/>
          </a:ln>
          <a:effectLst>
            <a:outerShdw blurRad="88900" dist="635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marL="914400" lvl="0" indent="-290513">
              <a:lnSpc>
                <a:spcPct val="90000"/>
              </a:lnSpc>
              <a:spcBef>
                <a:spcPts val="1080"/>
              </a:spcBef>
              <a:buClr>
                <a:srgbClr val="777777"/>
              </a:buClr>
              <a:buSzPct val="130000"/>
              <a:buFont typeface="Arial" pitchFamily="34" charset="0"/>
              <a:buChar char="•"/>
              <a:defRPr/>
            </a:pPr>
            <a:r>
              <a:rPr lang="en-US" dirty="0" smtClean="0">
                <a:solidFill>
                  <a:schemeClr val="tx1"/>
                </a:solidFill>
              </a:rPr>
              <a:t>Role-based administration and user self-service</a:t>
            </a:r>
          </a:p>
          <a:p>
            <a:pPr marL="914400" lvl="0" indent="-290513">
              <a:lnSpc>
                <a:spcPct val="90000"/>
              </a:lnSpc>
              <a:spcBef>
                <a:spcPts val="1080"/>
              </a:spcBef>
              <a:buClr>
                <a:srgbClr val="777777"/>
              </a:buClr>
              <a:buSzPct val="130000"/>
              <a:buFont typeface="Arial" pitchFamily="34" charset="0"/>
              <a:buChar char="•"/>
              <a:defRPr/>
            </a:pPr>
            <a:r>
              <a:rPr lang="en-US" dirty="0" smtClean="0">
                <a:solidFill>
                  <a:schemeClr val="tx1"/>
                </a:solidFill>
              </a:rPr>
              <a:t>Web-based management and remote </a:t>
            </a:r>
            <a:r>
              <a:rPr lang="en-US" dirty="0" err="1" smtClean="0">
                <a:solidFill>
                  <a:schemeClr val="tx1"/>
                </a:solidFill>
              </a:rPr>
              <a:t>PowerShell</a:t>
            </a:r>
            <a:endParaRPr lang="en-US" dirty="0" smtClean="0">
              <a:solidFill>
                <a:schemeClr val="tx1"/>
              </a:solidFill>
            </a:endParaRPr>
          </a:p>
        </p:txBody>
      </p:sp>
      <p:sp>
        <p:nvSpPr>
          <p:cNvPr id="15" name="Rounded Rectangle 14"/>
          <p:cNvSpPr/>
          <p:nvPr/>
        </p:nvSpPr>
        <p:spPr>
          <a:xfrm>
            <a:off x="2438520" y="2118362"/>
            <a:ext cx="6465815" cy="1216152"/>
          </a:xfrm>
          <a:prstGeom prst="roundRect">
            <a:avLst>
              <a:gd name="adj" fmla="val 16667"/>
            </a:avLst>
          </a:prstGeom>
          <a:gradFill flip="none" rotWithShape="1">
            <a:gsLst>
              <a:gs pos="0">
                <a:schemeClr val="bg1"/>
              </a:gs>
              <a:gs pos="18000">
                <a:schemeClr val="bg1">
                  <a:lumMod val="65000"/>
                  <a:alpha val="38000"/>
                </a:schemeClr>
              </a:gs>
              <a:gs pos="100000">
                <a:schemeClr val="bg1">
                  <a:alpha val="70000"/>
                </a:schemeClr>
              </a:gs>
            </a:gsLst>
            <a:lin ang="5400000" scaled="1"/>
            <a:tileRect/>
          </a:gradFill>
          <a:ln>
            <a:headEnd type="none" w="med" len="med"/>
            <a:tailEnd type="none" w="med" len="med"/>
          </a:ln>
          <a:effectLst>
            <a:outerShdw blurRad="88900" dist="635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marL="914400" lvl="0" indent="-290513">
              <a:lnSpc>
                <a:spcPct val="90000"/>
              </a:lnSpc>
              <a:spcBef>
                <a:spcPts val="1080"/>
              </a:spcBef>
              <a:buClr>
                <a:srgbClr val="777777"/>
              </a:buClr>
              <a:buSzPct val="130000"/>
              <a:buFont typeface="Arial" pitchFamily="34" charset="0"/>
              <a:buChar char="•"/>
              <a:defRPr/>
            </a:pPr>
            <a:r>
              <a:rPr lang="en-US" dirty="0" smtClean="0">
                <a:solidFill>
                  <a:schemeClr val="tx1"/>
                </a:solidFill>
              </a:rPr>
              <a:t>Single platform for availability, backup, and recovery</a:t>
            </a:r>
          </a:p>
          <a:p>
            <a:pPr marL="914400" lvl="0" indent="-290513">
              <a:lnSpc>
                <a:spcPct val="90000"/>
              </a:lnSpc>
              <a:spcBef>
                <a:spcPts val="1080"/>
              </a:spcBef>
              <a:buClr>
                <a:srgbClr val="777777"/>
              </a:buClr>
              <a:buSzPct val="130000"/>
              <a:buFont typeface="Arial" pitchFamily="34" charset="0"/>
              <a:buChar char="•"/>
              <a:defRPr/>
            </a:pPr>
            <a:r>
              <a:rPr lang="en-US" dirty="0" smtClean="0">
                <a:solidFill>
                  <a:schemeClr val="tx1"/>
                </a:solidFill>
              </a:rPr>
              <a:t>Online mailbox moves keep users connected</a:t>
            </a:r>
          </a:p>
        </p:txBody>
      </p:sp>
      <p:sp>
        <p:nvSpPr>
          <p:cNvPr id="19" name="Rounded Rectangle 18"/>
          <p:cNvSpPr/>
          <p:nvPr/>
        </p:nvSpPr>
        <p:spPr>
          <a:xfrm>
            <a:off x="2438400" y="5148945"/>
            <a:ext cx="6470904" cy="1216152"/>
          </a:xfrm>
          <a:prstGeom prst="roundRect">
            <a:avLst>
              <a:gd name="adj" fmla="val 16667"/>
            </a:avLst>
          </a:prstGeom>
          <a:gradFill flip="none" rotWithShape="1">
            <a:gsLst>
              <a:gs pos="0">
                <a:schemeClr val="bg1"/>
              </a:gs>
              <a:gs pos="18000">
                <a:schemeClr val="bg1">
                  <a:lumMod val="65000"/>
                  <a:alpha val="38000"/>
                </a:schemeClr>
              </a:gs>
              <a:gs pos="100000">
                <a:schemeClr val="bg1">
                  <a:alpha val="70000"/>
                </a:schemeClr>
              </a:gs>
            </a:gsLst>
            <a:lin ang="5400000" scaled="1"/>
            <a:tileRect/>
          </a:gradFill>
          <a:ln>
            <a:headEnd type="none" w="med" len="med"/>
            <a:tailEnd type="none" w="med" len="med"/>
          </a:ln>
          <a:effectLst>
            <a:outerShdw blurRad="88900" dist="635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marL="914400" lvl="0" indent="-280988">
              <a:lnSpc>
                <a:spcPct val="90000"/>
              </a:lnSpc>
              <a:spcBef>
                <a:spcPts val="1080"/>
              </a:spcBef>
              <a:buClr>
                <a:srgbClr val="777777"/>
              </a:buClr>
              <a:buSzPct val="130000"/>
              <a:buFont typeface="Arial" pitchFamily="34" charset="0"/>
              <a:buChar char="•"/>
              <a:defRPr/>
            </a:pPr>
            <a:r>
              <a:rPr lang="en-US" dirty="0" smtClean="0">
                <a:solidFill>
                  <a:schemeClr val="tx1"/>
                </a:solidFill>
              </a:rPr>
              <a:t>Choice of storage from SAN to low-cost DAS</a:t>
            </a:r>
          </a:p>
          <a:p>
            <a:pPr marL="914400" lvl="0" indent="-280988">
              <a:lnSpc>
                <a:spcPct val="90000"/>
              </a:lnSpc>
              <a:spcBef>
                <a:spcPts val="1080"/>
              </a:spcBef>
              <a:buClr>
                <a:srgbClr val="777777"/>
              </a:buClr>
              <a:buSzPct val="130000"/>
              <a:buFont typeface="Arial" pitchFamily="34" charset="0"/>
              <a:buChar char="•"/>
              <a:defRPr/>
            </a:pPr>
            <a:r>
              <a:rPr lang="en-US" dirty="0" smtClean="0">
                <a:solidFill>
                  <a:schemeClr val="tx1"/>
                </a:solidFill>
              </a:rPr>
              <a:t>Modular server roles ease deployment  </a:t>
            </a:r>
          </a:p>
        </p:txBody>
      </p:sp>
      <p:sp>
        <p:nvSpPr>
          <p:cNvPr id="2" name="Title 1"/>
          <p:cNvSpPr>
            <a:spLocks noGrp="1"/>
          </p:cNvSpPr>
          <p:nvPr>
            <p:ph type="title"/>
          </p:nvPr>
        </p:nvSpPr>
        <p:spPr/>
        <p:txBody>
          <a:bodyPr/>
          <a:lstStyle/>
          <a:p>
            <a:r>
              <a:rPr lang="en-US" dirty="0" smtClean="0"/>
              <a:t>Flexible and Reliable</a:t>
            </a:r>
            <a:endParaRPr lang="en-US" dirty="0"/>
          </a:p>
        </p:txBody>
      </p:sp>
      <p:sp>
        <p:nvSpPr>
          <p:cNvPr id="10" name="Rounded Rectangle 9"/>
          <p:cNvSpPr/>
          <p:nvPr/>
        </p:nvSpPr>
        <p:spPr bwMode="auto">
          <a:xfrm>
            <a:off x="381000" y="2057400"/>
            <a:ext cx="2743200" cy="1325880"/>
          </a:xfrm>
          <a:prstGeom prst="roundRect">
            <a:avLst/>
          </a:prstGeom>
          <a:gradFill flip="none" rotWithShape="1">
            <a:gsLst>
              <a:gs pos="0">
                <a:srgbClr val="B64506"/>
              </a:gs>
              <a:gs pos="25000">
                <a:srgbClr val="CB790B"/>
              </a:gs>
              <a:gs pos="80000">
                <a:srgbClr val="FA9B00"/>
              </a:gs>
              <a:gs pos="100000">
                <a:srgbClr val="FFC971"/>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85000"/>
              </a:lnSpc>
              <a:spcBef>
                <a:spcPct val="0"/>
              </a:spcBef>
              <a:spcAft>
                <a:spcPct val="0"/>
              </a:spcAft>
              <a:defRPr/>
            </a:pPr>
            <a:r>
              <a:rPr lang="en-US" sz="2400" dirty="0" smtClean="0">
                <a:gradFill>
                  <a:gsLst>
                    <a:gs pos="0">
                      <a:srgbClr val="FFFFFF"/>
                    </a:gs>
                    <a:gs pos="100000">
                      <a:srgbClr val="FFFFFF"/>
                    </a:gs>
                  </a:gsLst>
                  <a:lin ang="13500000" scaled="1"/>
                </a:gradFill>
                <a:effectLst>
                  <a:outerShdw blurRad="38100" dist="38100" dir="2700000" algn="tl">
                    <a:srgbClr val="000000">
                      <a:alpha val="43137"/>
                    </a:srgbClr>
                  </a:outerShdw>
                </a:effectLst>
                <a:latin typeface="Segoe Semibold" pitchFamily="34" charset="0"/>
              </a:rPr>
              <a:t>Continuous Availability</a:t>
            </a:r>
          </a:p>
        </p:txBody>
      </p:sp>
      <p:sp>
        <p:nvSpPr>
          <p:cNvPr id="18" name="Rounded Rectangle 17"/>
          <p:cNvSpPr/>
          <p:nvPr/>
        </p:nvSpPr>
        <p:spPr bwMode="auto">
          <a:xfrm>
            <a:off x="381000" y="3581400"/>
            <a:ext cx="2743200" cy="1325880"/>
          </a:xfrm>
          <a:prstGeom prst="roundRect">
            <a:avLst/>
          </a:prstGeom>
          <a:gradFill flip="none" rotWithShape="1">
            <a:gsLst>
              <a:gs pos="0">
                <a:srgbClr val="B64506"/>
              </a:gs>
              <a:gs pos="25000">
                <a:srgbClr val="CB790B"/>
              </a:gs>
              <a:gs pos="80000">
                <a:srgbClr val="FA9B00"/>
              </a:gs>
              <a:gs pos="100000">
                <a:srgbClr val="FFC971"/>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85000"/>
              </a:lnSpc>
              <a:spcBef>
                <a:spcPct val="0"/>
              </a:spcBef>
              <a:spcAft>
                <a:spcPct val="0"/>
              </a:spcAft>
              <a:defRPr/>
            </a:pPr>
            <a:r>
              <a:rPr lang="en-US" sz="2400" dirty="0" smtClean="0">
                <a:gradFill>
                  <a:gsLst>
                    <a:gs pos="0">
                      <a:srgbClr val="FFFFFF"/>
                    </a:gs>
                    <a:gs pos="100000">
                      <a:srgbClr val="FFFFFF"/>
                    </a:gs>
                  </a:gsLst>
                  <a:lin ang="13500000" scaled="1"/>
                </a:gradFill>
                <a:effectLst>
                  <a:outerShdw blurRad="38100" dist="38100" dir="2700000" algn="tl">
                    <a:srgbClr val="000000">
                      <a:alpha val="43137"/>
                    </a:srgbClr>
                  </a:outerShdw>
                </a:effectLst>
                <a:latin typeface="Segoe Semibold" pitchFamily="34" charset="0"/>
              </a:rPr>
              <a:t>Simplify Administration</a:t>
            </a:r>
          </a:p>
        </p:txBody>
      </p:sp>
      <p:sp>
        <p:nvSpPr>
          <p:cNvPr id="21" name="Rounded Rectangle 20"/>
          <p:cNvSpPr/>
          <p:nvPr/>
        </p:nvSpPr>
        <p:spPr bwMode="auto">
          <a:xfrm>
            <a:off x="381000" y="5087983"/>
            <a:ext cx="2743200" cy="1325880"/>
          </a:xfrm>
          <a:prstGeom prst="roundRect">
            <a:avLst/>
          </a:prstGeom>
          <a:gradFill flip="none" rotWithShape="1">
            <a:gsLst>
              <a:gs pos="0">
                <a:srgbClr val="B64506"/>
              </a:gs>
              <a:gs pos="25000">
                <a:srgbClr val="CB790B"/>
              </a:gs>
              <a:gs pos="80000">
                <a:srgbClr val="FA9B00"/>
              </a:gs>
              <a:gs pos="100000">
                <a:srgbClr val="FFC971"/>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85000"/>
              </a:lnSpc>
              <a:spcBef>
                <a:spcPct val="0"/>
              </a:spcBef>
              <a:spcAft>
                <a:spcPct val="0"/>
              </a:spcAft>
              <a:defRPr/>
            </a:pPr>
            <a:r>
              <a:rPr lang="en-US" sz="2400" dirty="0" smtClean="0">
                <a:gradFill>
                  <a:gsLst>
                    <a:gs pos="0">
                      <a:srgbClr val="FFFFFF"/>
                    </a:gs>
                    <a:gs pos="100000">
                      <a:srgbClr val="FFFFFF"/>
                    </a:gs>
                  </a:gsLst>
                  <a:lin ang="13500000" scaled="1"/>
                </a:gradFill>
                <a:effectLst>
                  <a:outerShdw blurRad="38100" dist="38100" dir="2700000" algn="tl">
                    <a:srgbClr val="000000">
                      <a:alpha val="43137"/>
                    </a:srgbClr>
                  </a:outerShdw>
                </a:effectLst>
                <a:latin typeface="Segoe Semibold" pitchFamily="34" charset="0"/>
              </a:rPr>
              <a:t>Deployment Flexibility</a:t>
            </a:r>
          </a:p>
        </p:txBody>
      </p:sp>
      <p:sp>
        <p:nvSpPr>
          <p:cNvPr id="14" name="Rectangle 13"/>
          <p:cNvSpPr/>
          <p:nvPr/>
        </p:nvSpPr>
        <p:spPr>
          <a:xfrm>
            <a:off x="381000" y="1066800"/>
            <a:ext cx="8382000" cy="707886"/>
          </a:xfrm>
          <a:prstGeom prst="rect">
            <a:avLst/>
          </a:prstGeom>
        </p:spPr>
        <p:txBody>
          <a:bodyPr wrap="square">
            <a:spAutoFit/>
          </a:bodyPr>
          <a:lstStyle/>
          <a:p>
            <a:pPr algn="ctr" defTabSz="914099"/>
            <a:r>
              <a:rPr lang="en-US" sz="2000" b="1" i="1" dirty="0" smtClean="0">
                <a:gradFill>
                  <a:gsLst>
                    <a:gs pos="0">
                      <a:schemeClr val="tx1">
                        <a:lumMod val="95000"/>
                        <a:lumOff val="5000"/>
                      </a:schemeClr>
                    </a:gs>
                    <a:gs pos="100000">
                      <a:schemeClr val="tx1">
                        <a:lumMod val="65000"/>
                        <a:lumOff val="35000"/>
                      </a:schemeClr>
                    </a:gs>
                  </a:gsLst>
                  <a:lin ang="5400000" scaled="0"/>
                </a:gradFill>
                <a:latin typeface="Segoe"/>
                <a:cs typeface="Segoe UI" pitchFamily="34" charset="0"/>
              </a:rPr>
              <a:t>Flexibility to tailor deployment based on your unique needs and a simplified way to keep email continuously available</a:t>
            </a: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ounded Rectangle 115"/>
          <p:cNvSpPr/>
          <p:nvPr/>
        </p:nvSpPr>
        <p:spPr bwMode="auto">
          <a:xfrm>
            <a:off x="6172201" y="2465696"/>
            <a:ext cx="1828799" cy="2057400"/>
          </a:xfrm>
          <a:prstGeom prst="roundRect">
            <a:avLst>
              <a:gd name="adj" fmla="val 7724"/>
            </a:avLst>
          </a:prstGeom>
          <a:gradFill flip="none" rotWithShape="1">
            <a:gsLst>
              <a:gs pos="0">
                <a:schemeClr val="bg1">
                  <a:lumMod val="85000"/>
                  <a:alpha val="67000"/>
                </a:schemeClr>
              </a:gs>
              <a:gs pos="50000">
                <a:schemeClr val="tx1">
                  <a:lumMod val="20000"/>
                  <a:lumOff val="80000"/>
                  <a:alpha val="41000"/>
                </a:schemeClr>
              </a:gs>
              <a:gs pos="100000">
                <a:schemeClr val="bg1">
                  <a:lumMod val="95000"/>
                  <a:alpha val="60000"/>
                </a:schemeClr>
              </a:gs>
            </a:gsLst>
            <a:lin ang="13500000" scaled="1"/>
            <a:tileRect/>
          </a:gradFill>
          <a:ln>
            <a:solidFill>
              <a:schemeClr val="accent1"/>
            </a:solidFill>
            <a:headEnd type="none" w="med" len="med"/>
            <a:tailEnd type="none" w="med" len="med"/>
          </a:ln>
          <a:effectLst>
            <a:outerShdw blurRad="101600" dist="63500" dir="2700000" algn="tl" rotWithShape="0">
              <a:prstClr val="black">
                <a:alpha val="2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defRPr/>
            </a:pPr>
            <a:endParaRPr lang="en-US" sz="2300" dirty="0" smtClean="0">
              <a:gradFill>
                <a:gsLst>
                  <a:gs pos="0">
                    <a:schemeClr val="tx1"/>
                  </a:gs>
                  <a:gs pos="50000">
                    <a:schemeClr val="tx1"/>
                  </a:gs>
                </a:gsLst>
                <a:lin ang="5400000" scaled="0"/>
              </a:gradFill>
              <a:latin typeface="Segoe" pitchFamily="34" charset="0"/>
            </a:endParaRPr>
          </a:p>
        </p:txBody>
      </p:sp>
      <p:sp>
        <p:nvSpPr>
          <p:cNvPr id="115" name="Rounded Rectangle 114"/>
          <p:cNvSpPr/>
          <p:nvPr/>
        </p:nvSpPr>
        <p:spPr bwMode="auto">
          <a:xfrm>
            <a:off x="1142999" y="2465696"/>
            <a:ext cx="3124201" cy="2057400"/>
          </a:xfrm>
          <a:prstGeom prst="roundRect">
            <a:avLst>
              <a:gd name="adj" fmla="val 7724"/>
            </a:avLst>
          </a:prstGeom>
          <a:gradFill flip="none" rotWithShape="1">
            <a:gsLst>
              <a:gs pos="0">
                <a:schemeClr val="bg1">
                  <a:lumMod val="85000"/>
                  <a:alpha val="67000"/>
                </a:schemeClr>
              </a:gs>
              <a:gs pos="50000">
                <a:schemeClr val="tx1">
                  <a:lumMod val="20000"/>
                  <a:lumOff val="80000"/>
                  <a:alpha val="41000"/>
                </a:schemeClr>
              </a:gs>
              <a:gs pos="100000">
                <a:schemeClr val="bg1">
                  <a:lumMod val="95000"/>
                  <a:alpha val="60000"/>
                </a:schemeClr>
              </a:gs>
            </a:gsLst>
            <a:lin ang="13500000" scaled="1"/>
            <a:tileRect/>
          </a:gradFill>
          <a:ln>
            <a:solidFill>
              <a:schemeClr val="accent1"/>
            </a:solidFill>
            <a:headEnd type="none" w="med" len="med"/>
            <a:tailEnd type="none" w="med" len="med"/>
          </a:ln>
          <a:effectLst>
            <a:outerShdw blurRad="101600" dist="63500" dir="2700000" algn="tl" rotWithShape="0">
              <a:prstClr val="black">
                <a:alpha val="2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defRPr/>
            </a:pPr>
            <a:endParaRPr lang="en-US" sz="2300" dirty="0" smtClean="0">
              <a:gradFill>
                <a:gsLst>
                  <a:gs pos="0">
                    <a:schemeClr val="tx1"/>
                  </a:gs>
                  <a:gs pos="50000">
                    <a:schemeClr val="tx1"/>
                  </a:gs>
                </a:gsLst>
                <a:lin ang="5400000" scaled="0"/>
              </a:gradFill>
              <a:latin typeface="Segoe" pitchFamily="34" charset="0"/>
            </a:endParaRPr>
          </a:p>
        </p:txBody>
      </p:sp>
      <p:sp>
        <p:nvSpPr>
          <p:cNvPr id="71" name="Text Placeholder 70"/>
          <p:cNvSpPr>
            <a:spLocks noGrp="1"/>
          </p:cNvSpPr>
          <p:nvPr>
            <p:ph type="body" sz="quarter" idx="4294967295"/>
          </p:nvPr>
        </p:nvSpPr>
        <p:spPr>
          <a:xfrm>
            <a:off x="258782" y="4953000"/>
            <a:ext cx="8872399" cy="1631950"/>
          </a:xfrm>
        </p:spPr>
        <p:txBody>
          <a:bodyPr>
            <a:noAutofit/>
          </a:bodyPr>
          <a:lstStyle/>
          <a:p>
            <a:r>
              <a:rPr lang="en-US" sz="2000" dirty="0" smtClean="0"/>
              <a:t>Evolution of Continuous Replication technology</a:t>
            </a:r>
          </a:p>
          <a:p>
            <a:r>
              <a:rPr lang="en-US" sz="2000" dirty="0" smtClean="0"/>
              <a:t>Provides full redundancy of Exchange roles on as few as two servers</a:t>
            </a:r>
          </a:p>
          <a:p>
            <a:r>
              <a:rPr lang="en-US" sz="2000" dirty="0" smtClean="0"/>
              <a:t>Reduce backup frequency through up to 16 replicas of each database</a:t>
            </a:r>
          </a:p>
          <a:p>
            <a:r>
              <a:rPr lang="en-US" sz="2000" dirty="0" smtClean="0"/>
              <a:t>Can be deployed on a range of storage options</a:t>
            </a:r>
          </a:p>
          <a:p>
            <a:endParaRPr lang="en-US" sz="2000" dirty="0" smtClean="0"/>
          </a:p>
          <a:p>
            <a:endParaRPr lang="en-US" sz="2000" dirty="0" smtClean="0"/>
          </a:p>
        </p:txBody>
      </p:sp>
      <p:sp>
        <p:nvSpPr>
          <p:cNvPr id="43" name="Title 42"/>
          <p:cNvSpPr>
            <a:spLocks noGrp="1"/>
          </p:cNvSpPr>
          <p:nvPr>
            <p:ph type="title"/>
          </p:nvPr>
        </p:nvSpPr>
        <p:spPr>
          <a:xfrm>
            <a:off x="314325" y="257175"/>
            <a:ext cx="8382000" cy="664797"/>
          </a:xfrm>
        </p:spPr>
        <p:txBody>
          <a:bodyPr/>
          <a:lstStyle/>
          <a:p>
            <a:r>
              <a:rPr lang="en-US" dirty="0"/>
              <a:t>Continuous Availability</a:t>
            </a:r>
          </a:p>
        </p:txBody>
      </p:sp>
      <p:sp>
        <p:nvSpPr>
          <p:cNvPr id="51" name="Rectangle 50"/>
          <p:cNvSpPr/>
          <p:nvPr/>
        </p:nvSpPr>
        <p:spPr>
          <a:xfrm>
            <a:off x="1743075" y="2730800"/>
            <a:ext cx="731520" cy="1600200"/>
          </a:xfrm>
          <a:prstGeom prst="rect">
            <a:avLst/>
          </a:prstGeom>
          <a:gradFill flip="none" rotWithShape="1">
            <a:gsLst>
              <a:gs pos="0">
                <a:srgbClr val="1B396B"/>
              </a:gs>
              <a:gs pos="25000">
                <a:schemeClr val="accent2">
                  <a:lumMod val="75000"/>
                </a:schemeClr>
              </a:gs>
              <a:gs pos="80000">
                <a:schemeClr val="accent2"/>
              </a:gs>
              <a:gs pos="100000">
                <a:srgbClr val="5C9EE6"/>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t" anchorCtr="0" compatLnSpc="1">
            <a:prstTxWarp prst="textNoShape">
              <a:avLst/>
            </a:prstTxWarp>
          </a:bodyPr>
          <a:lstStyle/>
          <a:p>
            <a:pPr marR="0" lvl="0" indent="-523854" algn="ctr" defTabSz="914099" fontAlgn="base">
              <a:lnSpc>
                <a:spcPct val="85000"/>
              </a:lnSpc>
              <a:spcBef>
                <a:spcPct val="0"/>
              </a:spcBef>
              <a:spcAft>
                <a:spcPct val="0"/>
              </a:spcAft>
              <a:buClr>
                <a:srgbClr val="FFC000"/>
              </a:buClr>
              <a:buSzPct val="76000"/>
              <a:buFontTx/>
              <a:buNone/>
              <a:tabLst/>
              <a:defRPr/>
            </a:pPr>
            <a:r>
              <a:rPr lang="en-US" sz="1150" dirty="0">
                <a:gradFill>
                  <a:gsLst>
                    <a:gs pos="0">
                      <a:schemeClr val="bg1"/>
                    </a:gs>
                    <a:gs pos="100000">
                      <a:schemeClr val="bg1"/>
                    </a:gs>
                  </a:gsLst>
                  <a:lin ang="13500000" scaled="1"/>
                </a:gradFill>
                <a:latin typeface="Segoe Semibold" pitchFamily="34" charset="0"/>
              </a:rPr>
              <a:t>Mailbox </a:t>
            </a:r>
            <a:r>
              <a:rPr lang="en-US" sz="1150" dirty="0" smtClean="0">
                <a:gradFill>
                  <a:gsLst>
                    <a:gs pos="0">
                      <a:schemeClr val="bg1"/>
                    </a:gs>
                    <a:gs pos="100000">
                      <a:schemeClr val="bg1"/>
                    </a:gs>
                  </a:gsLst>
                  <a:lin ang="13500000" scaled="1"/>
                </a:gradFill>
                <a:latin typeface="Segoe Semibold" pitchFamily="34" charset="0"/>
              </a:rPr>
              <a:t>Server</a:t>
            </a:r>
          </a:p>
          <a:p>
            <a:pPr marR="0" lvl="0" indent="-523854" algn="ctr" defTabSz="914099" fontAlgn="base">
              <a:lnSpc>
                <a:spcPct val="85000"/>
              </a:lnSpc>
              <a:spcBef>
                <a:spcPct val="0"/>
              </a:spcBef>
              <a:spcAft>
                <a:spcPct val="0"/>
              </a:spcAft>
              <a:buClr>
                <a:srgbClr val="FFC000"/>
              </a:buClr>
              <a:buSzPct val="76000"/>
              <a:buFontTx/>
              <a:buNone/>
              <a:tabLst/>
              <a:defRPr/>
            </a:pPr>
            <a:endParaRPr lang="en-US" sz="1150" dirty="0" smtClean="0">
              <a:gradFill>
                <a:gsLst>
                  <a:gs pos="0">
                    <a:schemeClr val="bg1"/>
                  </a:gs>
                  <a:gs pos="100000">
                    <a:schemeClr val="bg1"/>
                  </a:gs>
                </a:gsLst>
                <a:lin ang="13500000" scaled="1"/>
              </a:gradFill>
              <a:latin typeface="Segoe Semibold" pitchFamily="34" charset="0"/>
            </a:endParaRPr>
          </a:p>
          <a:p>
            <a:pPr marR="0" lvl="0" indent="-523854" algn="ctr" defTabSz="914099" fontAlgn="base">
              <a:lnSpc>
                <a:spcPct val="85000"/>
              </a:lnSpc>
              <a:spcBef>
                <a:spcPct val="0"/>
              </a:spcBef>
              <a:spcAft>
                <a:spcPct val="0"/>
              </a:spcAft>
              <a:buClr>
                <a:srgbClr val="FFC000"/>
              </a:buClr>
              <a:buSzPct val="76000"/>
              <a:buFontTx/>
              <a:buNone/>
              <a:tabLst/>
              <a:defRPr/>
            </a:pPr>
            <a:endParaRPr lang="en-US" sz="1150" dirty="0" smtClean="0">
              <a:gradFill>
                <a:gsLst>
                  <a:gs pos="0">
                    <a:schemeClr val="bg1"/>
                  </a:gs>
                  <a:gs pos="100000">
                    <a:schemeClr val="bg1"/>
                  </a:gs>
                </a:gsLst>
                <a:lin ang="13500000" scaled="1"/>
              </a:gradFill>
              <a:latin typeface="Segoe Semibold" pitchFamily="34" charset="0"/>
            </a:endParaRPr>
          </a:p>
          <a:p>
            <a:pPr marR="0" lvl="0" indent="-523854" algn="ctr" defTabSz="914099" fontAlgn="base">
              <a:lnSpc>
                <a:spcPct val="85000"/>
              </a:lnSpc>
              <a:spcBef>
                <a:spcPct val="0"/>
              </a:spcBef>
              <a:spcAft>
                <a:spcPct val="0"/>
              </a:spcAft>
              <a:buClr>
                <a:srgbClr val="FFC000"/>
              </a:buClr>
              <a:buSzPct val="76000"/>
              <a:buFontTx/>
              <a:buNone/>
              <a:tabLst/>
              <a:defRPr/>
            </a:pPr>
            <a:endParaRPr lang="en-US" sz="1150" dirty="0" smtClean="0">
              <a:gradFill>
                <a:gsLst>
                  <a:gs pos="0">
                    <a:schemeClr val="bg1"/>
                  </a:gs>
                  <a:gs pos="100000">
                    <a:schemeClr val="bg1"/>
                  </a:gs>
                </a:gsLst>
                <a:lin ang="13500000" scaled="1"/>
              </a:gradFill>
              <a:latin typeface="Segoe Semibold" pitchFamily="34" charset="0"/>
            </a:endParaRPr>
          </a:p>
          <a:p>
            <a:pPr marR="0" lvl="0" indent="-523854" algn="ctr" defTabSz="914099" fontAlgn="base">
              <a:lnSpc>
                <a:spcPct val="85000"/>
              </a:lnSpc>
              <a:spcBef>
                <a:spcPct val="0"/>
              </a:spcBef>
              <a:spcAft>
                <a:spcPct val="0"/>
              </a:spcAft>
              <a:buClr>
                <a:srgbClr val="FFC000"/>
              </a:buClr>
              <a:buSzPct val="76000"/>
              <a:buFontTx/>
              <a:buNone/>
              <a:tabLst/>
              <a:defRPr/>
            </a:pPr>
            <a:endParaRPr lang="en-US" sz="1150" dirty="0" smtClean="0">
              <a:gradFill>
                <a:gsLst>
                  <a:gs pos="0">
                    <a:schemeClr val="bg1"/>
                  </a:gs>
                  <a:gs pos="100000">
                    <a:schemeClr val="bg1"/>
                  </a:gs>
                </a:gsLst>
                <a:lin ang="13500000" scaled="1"/>
              </a:gradFill>
              <a:latin typeface="Segoe Semibold" pitchFamily="34" charset="0"/>
            </a:endParaRPr>
          </a:p>
          <a:p>
            <a:pPr marR="0" lvl="0" indent="-523854" algn="ctr" defTabSz="914099" fontAlgn="base">
              <a:lnSpc>
                <a:spcPct val="85000"/>
              </a:lnSpc>
              <a:spcBef>
                <a:spcPct val="0"/>
              </a:spcBef>
              <a:spcAft>
                <a:spcPct val="0"/>
              </a:spcAft>
              <a:buClr>
                <a:srgbClr val="FFC000"/>
              </a:buClr>
              <a:buSzPct val="76000"/>
              <a:buFontTx/>
              <a:buNone/>
              <a:tabLst/>
              <a:defRPr/>
            </a:pPr>
            <a:endParaRPr lang="en-US" sz="1150" dirty="0" smtClean="0">
              <a:gradFill>
                <a:gsLst>
                  <a:gs pos="0">
                    <a:schemeClr val="bg1"/>
                  </a:gs>
                  <a:gs pos="100000">
                    <a:schemeClr val="bg1"/>
                  </a:gs>
                </a:gsLst>
                <a:lin ang="13500000" scaled="1"/>
              </a:gradFill>
              <a:latin typeface="Segoe Semibold" pitchFamily="34" charset="0"/>
            </a:endParaRPr>
          </a:p>
          <a:p>
            <a:pPr marR="0" lvl="0" indent="-523854" algn="ctr" defTabSz="914099" fontAlgn="base">
              <a:lnSpc>
                <a:spcPct val="85000"/>
              </a:lnSpc>
              <a:spcBef>
                <a:spcPct val="0"/>
              </a:spcBef>
              <a:spcAft>
                <a:spcPct val="0"/>
              </a:spcAft>
              <a:buClr>
                <a:srgbClr val="FFC000"/>
              </a:buClr>
              <a:buSzPct val="76000"/>
              <a:buFontTx/>
              <a:buNone/>
              <a:tabLst/>
              <a:defRPr/>
            </a:pPr>
            <a:endParaRPr lang="en-US" sz="1150" dirty="0">
              <a:gradFill>
                <a:gsLst>
                  <a:gs pos="0">
                    <a:schemeClr val="bg1"/>
                  </a:gs>
                  <a:gs pos="100000">
                    <a:schemeClr val="bg1"/>
                  </a:gs>
                </a:gsLst>
                <a:lin ang="13500000" scaled="1"/>
              </a:gradFill>
              <a:latin typeface="Segoe Semibold" pitchFamily="34" charset="0"/>
            </a:endParaRPr>
          </a:p>
        </p:txBody>
      </p:sp>
      <p:sp>
        <p:nvSpPr>
          <p:cNvPr id="52" name="Rectangle 51"/>
          <p:cNvSpPr/>
          <p:nvPr/>
        </p:nvSpPr>
        <p:spPr>
          <a:xfrm>
            <a:off x="1874278" y="3276697"/>
            <a:ext cx="475488" cy="164592"/>
          </a:xfrm>
          <a:prstGeom prst="rect">
            <a:avLst/>
          </a:prstGeom>
          <a:solidFill>
            <a:schemeClr val="accent3"/>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rgbClr val="FFFFFF"/>
                </a:solidFill>
                <a:effectLst/>
                <a:uLnTx/>
                <a:uFillTx/>
                <a:latin typeface="+mj-lt"/>
                <a:ea typeface="+mn-ea"/>
                <a:cs typeface="+mn-cs"/>
              </a:rPr>
              <a:t>DB1</a:t>
            </a:r>
            <a:endParaRPr kumimoji="0" lang="en-US" sz="1100" b="1" i="0" u="none" strike="noStrike" kern="1200" cap="none" spc="0" normalizeH="0" baseline="0" noProof="0" dirty="0">
              <a:ln>
                <a:noFill/>
              </a:ln>
              <a:solidFill>
                <a:srgbClr val="FFFFFF"/>
              </a:solidFill>
              <a:effectLst/>
              <a:uLnTx/>
              <a:uFillTx/>
              <a:latin typeface="+mj-lt"/>
              <a:ea typeface="+mn-ea"/>
              <a:cs typeface="+mn-cs"/>
            </a:endParaRPr>
          </a:p>
        </p:txBody>
      </p:sp>
      <p:sp>
        <p:nvSpPr>
          <p:cNvPr id="53" name="Rectangle 52"/>
          <p:cNvSpPr/>
          <p:nvPr/>
        </p:nvSpPr>
        <p:spPr>
          <a:xfrm>
            <a:off x="1874278" y="3681906"/>
            <a:ext cx="475488" cy="164592"/>
          </a:xfrm>
          <a:prstGeom prst="rect">
            <a:avLst/>
          </a:prstGeom>
          <a:solidFill>
            <a:schemeClr val="accent4"/>
          </a:solidFill>
          <a:ln w="25400" cap="flat" cmpd="sng" algn="ctr">
            <a:noFill/>
            <a:prstDash val="solid"/>
          </a:ln>
          <a:effectLst>
            <a:glow rad="63500">
              <a:schemeClr val="accent1">
                <a:satMod val="175000"/>
                <a:alpha val="40000"/>
              </a:scheme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rgbClr val="FFFFFF"/>
                </a:solidFill>
                <a:effectLst/>
                <a:uLnTx/>
                <a:uFillTx/>
                <a:latin typeface="+mj-lt"/>
                <a:ea typeface="+mn-ea"/>
                <a:cs typeface="+mn-cs"/>
              </a:rPr>
              <a:t>DB3</a:t>
            </a:r>
            <a:endParaRPr kumimoji="0" lang="en-US" sz="1100" b="1" i="0" u="none" strike="noStrike" kern="1200" cap="none" spc="0" normalizeH="0" baseline="0" noProof="0" dirty="0">
              <a:ln>
                <a:noFill/>
              </a:ln>
              <a:solidFill>
                <a:srgbClr val="FFFFFF"/>
              </a:solidFill>
              <a:effectLst/>
              <a:uLnTx/>
              <a:uFillTx/>
              <a:latin typeface="+mj-lt"/>
              <a:ea typeface="+mn-ea"/>
              <a:cs typeface="+mn-cs"/>
            </a:endParaRPr>
          </a:p>
        </p:txBody>
      </p:sp>
      <p:sp>
        <p:nvSpPr>
          <p:cNvPr id="54" name="Rectangle 53"/>
          <p:cNvSpPr/>
          <p:nvPr/>
        </p:nvSpPr>
        <p:spPr>
          <a:xfrm>
            <a:off x="1874278" y="3479301"/>
            <a:ext cx="475488" cy="164592"/>
          </a:xfrm>
          <a:prstGeom prst="rect">
            <a:avLst/>
          </a:prstGeom>
          <a:solidFill>
            <a:srgbClr val="FFF2CC">
              <a:alpha val="47843"/>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38628A"/>
                </a:solidFill>
                <a:effectLst/>
                <a:uLnTx/>
                <a:uFillTx/>
                <a:latin typeface="+mj-lt"/>
                <a:ea typeface="+mn-ea"/>
                <a:cs typeface="+mn-cs"/>
              </a:rPr>
              <a:t>DB2</a:t>
            </a:r>
            <a:endParaRPr kumimoji="0" lang="en-US" sz="1100" b="1" i="0" u="none" strike="noStrike" kern="0" cap="none" spc="0" normalizeH="0" baseline="0" noProof="0" dirty="0">
              <a:ln>
                <a:noFill/>
              </a:ln>
              <a:solidFill>
                <a:srgbClr val="38628A"/>
              </a:solidFill>
              <a:effectLst/>
              <a:uLnTx/>
              <a:uFillTx/>
              <a:latin typeface="+mj-lt"/>
              <a:ea typeface="+mn-ea"/>
              <a:cs typeface="+mn-cs"/>
            </a:endParaRPr>
          </a:p>
        </p:txBody>
      </p:sp>
      <p:sp>
        <p:nvSpPr>
          <p:cNvPr id="56" name="Rectangle 55"/>
          <p:cNvSpPr/>
          <p:nvPr/>
        </p:nvSpPr>
        <p:spPr>
          <a:xfrm>
            <a:off x="1874278" y="3884511"/>
            <a:ext cx="475488" cy="164592"/>
          </a:xfrm>
          <a:prstGeom prst="rect">
            <a:avLst/>
          </a:prstGeom>
          <a:solidFill>
            <a:schemeClr val="accent3"/>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rgbClr val="FFFFFF"/>
                </a:solidFill>
                <a:effectLst/>
                <a:uLnTx/>
                <a:uFillTx/>
                <a:latin typeface="+mj-lt"/>
                <a:ea typeface="+mn-ea"/>
                <a:cs typeface="+mn-cs"/>
              </a:rPr>
              <a:t>DB4</a:t>
            </a:r>
            <a:endParaRPr kumimoji="0" lang="en-US" sz="1100" b="1" i="0" u="none" strike="noStrike" kern="1200" cap="none" spc="0" normalizeH="0" baseline="0" noProof="0" dirty="0">
              <a:ln>
                <a:noFill/>
              </a:ln>
              <a:solidFill>
                <a:srgbClr val="FFFFFF"/>
              </a:solidFill>
              <a:effectLst/>
              <a:uLnTx/>
              <a:uFillTx/>
              <a:latin typeface="+mj-lt"/>
              <a:ea typeface="+mn-ea"/>
              <a:cs typeface="+mn-cs"/>
            </a:endParaRPr>
          </a:p>
        </p:txBody>
      </p:sp>
      <p:sp>
        <p:nvSpPr>
          <p:cNvPr id="57" name="Rectangle 56"/>
          <p:cNvSpPr/>
          <p:nvPr/>
        </p:nvSpPr>
        <p:spPr>
          <a:xfrm>
            <a:off x="1874278" y="4087115"/>
            <a:ext cx="475488" cy="164592"/>
          </a:xfrm>
          <a:prstGeom prst="rect">
            <a:avLst/>
          </a:prstGeom>
          <a:solidFill>
            <a:srgbClr val="FFF2CC">
              <a:alpha val="47843"/>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38628A"/>
                </a:solidFill>
                <a:effectLst/>
                <a:uLnTx/>
                <a:uFillTx/>
                <a:latin typeface="+mj-lt"/>
                <a:ea typeface="+mn-ea"/>
                <a:cs typeface="+mn-cs"/>
              </a:rPr>
              <a:t>DB5</a:t>
            </a:r>
            <a:endParaRPr kumimoji="0" lang="en-US" sz="1100" b="1" i="0" u="none" strike="noStrike" kern="0" cap="none" spc="0" normalizeH="0" baseline="0" noProof="0" dirty="0">
              <a:ln>
                <a:noFill/>
              </a:ln>
              <a:solidFill>
                <a:srgbClr val="38628A"/>
              </a:solidFill>
              <a:effectLst/>
              <a:uLnTx/>
              <a:uFillTx/>
              <a:latin typeface="+mj-lt"/>
              <a:ea typeface="+mn-ea"/>
              <a:cs typeface="+mn-cs"/>
            </a:endParaRPr>
          </a:p>
        </p:txBody>
      </p:sp>
      <p:cxnSp>
        <p:nvCxnSpPr>
          <p:cNvPr id="58" name="Straight Arrow Connector 57"/>
          <p:cNvCxnSpPr/>
          <p:nvPr/>
        </p:nvCxnSpPr>
        <p:spPr>
          <a:xfrm rot="10800000" flipV="1">
            <a:off x="3467101" y="3085807"/>
            <a:ext cx="3171825" cy="7951"/>
          </a:xfrm>
          <a:prstGeom prst="straightConnector1">
            <a:avLst/>
          </a:prstGeom>
          <a:noFill/>
          <a:ln w="28575" cap="flat" cmpd="sng" algn="ctr">
            <a:solidFill>
              <a:schemeClr val="tx1"/>
            </a:solidFill>
            <a:prstDash val="sysDot"/>
            <a:headEnd type="triangle"/>
            <a:tailEnd type="none"/>
          </a:ln>
          <a:effectLst/>
        </p:spPr>
      </p:cxnSp>
      <p:cxnSp>
        <p:nvCxnSpPr>
          <p:cNvPr id="59" name="Straight Arrow Connector 58"/>
          <p:cNvCxnSpPr>
            <a:endCxn id="61" idx="0"/>
          </p:cNvCxnSpPr>
          <p:nvPr/>
        </p:nvCxnSpPr>
        <p:spPr>
          <a:xfrm>
            <a:off x="1714500" y="2628608"/>
            <a:ext cx="5648325" cy="1588"/>
          </a:xfrm>
          <a:prstGeom prst="straightConnector1">
            <a:avLst/>
          </a:prstGeom>
          <a:noFill/>
          <a:ln w="28575" cap="flat" cmpd="sng" algn="ctr">
            <a:solidFill>
              <a:schemeClr val="tx1"/>
            </a:solidFill>
            <a:prstDash val="sysDot"/>
            <a:headEnd type="triangle"/>
            <a:tailEnd type="none"/>
          </a:ln>
          <a:effectLst/>
        </p:spPr>
      </p:cxnSp>
      <p:cxnSp>
        <p:nvCxnSpPr>
          <p:cNvPr id="60" name="Straight Arrow Connector 59"/>
          <p:cNvCxnSpPr/>
          <p:nvPr/>
        </p:nvCxnSpPr>
        <p:spPr>
          <a:xfrm rot="10800000" flipV="1">
            <a:off x="2513426" y="3085808"/>
            <a:ext cx="256032" cy="7951"/>
          </a:xfrm>
          <a:prstGeom prst="straightConnector1">
            <a:avLst/>
          </a:prstGeom>
          <a:noFill/>
          <a:ln w="28575" cap="flat" cmpd="sng" algn="ctr">
            <a:solidFill>
              <a:schemeClr val="tx1"/>
            </a:solidFill>
            <a:prstDash val="sysDot"/>
            <a:headEnd type="triangle"/>
            <a:tailEnd type="none"/>
          </a:ln>
          <a:effectLst/>
        </p:spPr>
      </p:cxnSp>
      <p:sp>
        <p:nvSpPr>
          <p:cNvPr id="61" name="Arc 60"/>
          <p:cNvSpPr/>
          <p:nvPr/>
        </p:nvSpPr>
        <p:spPr>
          <a:xfrm>
            <a:off x="7134225" y="2628608"/>
            <a:ext cx="457200" cy="457200"/>
          </a:xfrm>
          <a:prstGeom prst="arc">
            <a:avLst/>
          </a:prstGeom>
          <a:noFill/>
          <a:ln w="28575" cap="flat" cmpd="sng" algn="ctr">
            <a:solidFill>
              <a:schemeClr val="tx1"/>
            </a:solidFill>
            <a:prstDash val="sysDot"/>
            <a:headEnd type="triangle"/>
            <a:tailEnd type="non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62" name="Arc 61"/>
          <p:cNvSpPr/>
          <p:nvPr/>
        </p:nvSpPr>
        <p:spPr>
          <a:xfrm rot="5400000">
            <a:off x="7187564" y="2670518"/>
            <a:ext cx="436245" cy="371475"/>
          </a:xfrm>
          <a:prstGeom prst="arc">
            <a:avLst/>
          </a:prstGeom>
          <a:noFill/>
          <a:ln w="28575" cap="flat" cmpd="sng" algn="ctr">
            <a:solidFill>
              <a:schemeClr val="tx1"/>
            </a:solidFill>
            <a:prstDash val="sysDot"/>
            <a:headEnd type="none"/>
            <a:tailEnd type="non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64" name="Arc 63"/>
          <p:cNvSpPr/>
          <p:nvPr/>
        </p:nvSpPr>
        <p:spPr>
          <a:xfrm rot="10800000">
            <a:off x="1531208" y="2628608"/>
            <a:ext cx="457200" cy="457200"/>
          </a:xfrm>
          <a:prstGeom prst="arc">
            <a:avLst/>
          </a:prstGeom>
          <a:noFill/>
          <a:ln w="28575" cap="flat" cmpd="sng" algn="ctr">
            <a:solidFill>
              <a:schemeClr val="tx1"/>
            </a:solidFill>
            <a:prstDash val="sysDot"/>
            <a:headEnd type="triangle"/>
            <a:tailEnd type="non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80" name="Arc 79"/>
          <p:cNvSpPr/>
          <p:nvPr/>
        </p:nvSpPr>
        <p:spPr>
          <a:xfrm rot="16200000">
            <a:off x="1502244" y="2659283"/>
            <a:ext cx="436245" cy="371475"/>
          </a:xfrm>
          <a:prstGeom prst="arc">
            <a:avLst/>
          </a:prstGeom>
          <a:noFill/>
          <a:ln w="28575" cap="flat" cmpd="sng" algn="ctr">
            <a:solidFill>
              <a:schemeClr val="tx1"/>
            </a:solidFill>
            <a:prstDash val="sysDot"/>
            <a:headEnd type="none"/>
            <a:tailEnd type="non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94" name="TextBox 93"/>
          <p:cNvSpPr txBox="1"/>
          <p:nvPr/>
        </p:nvSpPr>
        <p:spPr>
          <a:xfrm>
            <a:off x="94488" y="3408420"/>
            <a:ext cx="1371600" cy="646331"/>
          </a:xfrm>
          <a:prstGeom prst="rect">
            <a:avLst/>
          </a:prstGeom>
          <a:solidFill>
            <a:srgbClr val="FFFFFF">
              <a:lumMod val="95000"/>
              <a:alpha val="65000"/>
            </a:srgbClr>
          </a:solidFill>
          <a:effectLst>
            <a:outerShdw blurRad="50800" dist="38100" dir="2700000" algn="tl" rotWithShape="0">
              <a:prstClr val="black">
                <a:alpha val="40000"/>
              </a:prstClr>
            </a:outerShdw>
          </a:effectLst>
        </p:spPr>
        <p:txBody>
          <a:bodyPr wrap="square" rtlCol="0">
            <a:spAutoFit/>
          </a:bodyPr>
          <a:lstStyle/>
          <a:p>
            <a:r>
              <a:rPr lang="en-US" sz="1200" dirty="0" smtClean="0"/>
              <a:t>Recover quickly from disk and database failures</a:t>
            </a:r>
            <a:endParaRPr lang="en-US" sz="1200" dirty="0"/>
          </a:p>
        </p:txBody>
      </p:sp>
      <p:cxnSp>
        <p:nvCxnSpPr>
          <p:cNvPr id="95" name="Straight Arrow Connector 94"/>
          <p:cNvCxnSpPr/>
          <p:nvPr/>
        </p:nvCxnSpPr>
        <p:spPr>
          <a:xfrm>
            <a:off x="1500147" y="3706317"/>
            <a:ext cx="381000" cy="76200"/>
          </a:xfrm>
          <a:prstGeom prst="straightConnector1">
            <a:avLst/>
          </a:prstGeom>
          <a:noFill/>
          <a:ln w="25400" cap="flat" cmpd="sng" algn="ctr">
            <a:solidFill>
              <a:schemeClr val="accent1"/>
            </a:solidFill>
            <a:prstDash val="solid"/>
            <a:headEnd type="none" w="med" len="med"/>
            <a:tailEnd type="triangle" w="med" len="med"/>
          </a:ln>
          <a:effectLst>
            <a:outerShdw blurRad="50800" dist="38100" dir="5400000" algn="t" rotWithShape="0">
              <a:prstClr val="black">
                <a:alpha val="40000"/>
              </a:prstClr>
            </a:outerShdw>
          </a:effectLst>
        </p:spPr>
      </p:cxnSp>
      <p:sp>
        <p:nvSpPr>
          <p:cNvPr id="96" name="Rectangle 95"/>
          <p:cNvSpPr/>
          <p:nvPr/>
        </p:nvSpPr>
        <p:spPr>
          <a:xfrm>
            <a:off x="2771775" y="2730800"/>
            <a:ext cx="731520" cy="1600200"/>
          </a:xfrm>
          <a:prstGeom prst="rect">
            <a:avLst/>
          </a:prstGeom>
          <a:gradFill flip="none" rotWithShape="1">
            <a:gsLst>
              <a:gs pos="0">
                <a:srgbClr val="1B396B"/>
              </a:gs>
              <a:gs pos="25000">
                <a:schemeClr val="accent2">
                  <a:lumMod val="75000"/>
                </a:schemeClr>
              </a:gs>
              <a:gs pos="80000">
                <a:schemeClr val="accent2"/>
              </a:gs>
              <a:gs pos="100000">
                <a:srgbClr val="5C9EE6"/>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t" anchorCtr="0" compatLnSpc="1">
            <a:prstTxWarp prst="textNoShape">
              <a:avLst/>
            </a:prstTxWarp>
          </a:bodyPr>
          <a:lstStyle/>
          <a:p>
            <a:pPr indent="-523854" algn="ctr" defTabSz="914099" fontAlgn="base">
              <a:lnSpc>
                <a:spcPct val="85000"/>
              </a:lnSpc>
              <a:spcBef>
                <a:spcPct val="0"/>
              </a:spcBef>
              <a:spcAft>
                <a:spcPct val="0"/>
              </a:spcAft>
              <a:buClr>
                <a:srgbClr val="FFC000"/>
              </a:buClr>
              <a:buSzPct val="76000"/>
              <a:defRPr/>
            </a:pPr>
            <a:r>
              <a:rPr lang="en-US" sz="1150" dirty="0">
                <a:gradFill>
                  <a:gsLst>
                    <a:gs pos="0">
                      <a:schemeClr val="bg1"/>
                    </a:gs>
                    <a:gs pos="100000">
                      <a:schemeClr val="bg1"/>
                    </a:gs>
                  </a:gsLst>
                  <a:lin ang="13500000" scaled="1"/>
                </a:gradFill>
                <a:latin typeface="Segoe Semibold" pitchFamily="34" charset="0"/>
              </a:rPr>
              <a:t>Mailbox </a:t>
            </a:r>
            <a:r>
              <a:rPr lang="en-US" sz="1150" dirty="0" smtClean="0">
                <a:gradFill>
                  <a:gsLst>
                    <a:gs pos="0">
                      <a:schemeClr val="bg1"/>
                    </a:gs>
                    <a:gs pos="100000">
                      <a:schemeClr val="bg1"/>
                    </a:gs>
                  </a:gsLst>
                  <a:lin ang="13500000" scaled="1"/>
                </a:gradFill>
                <a:latin typeface="Segoe Semibold" pitchFamily="34" charset="0"/>
              </a:rPr>
              <a:t>Server</a:t>
            </a:r>
          </a:p>
          <a:p>
            <a:pPr indent="-523854" algn="ctr" defTabSz="914099" fontAlgn="base">
              <a:lnSpc>
                <a:spcPct val="85000"/>
              </a:lnSpc>
              <a:spcBef>
                <a:spcPct val="0"/>
              </a:spcBef>
              <a:spcAft>
                <a:spcPct val="0"/>
              </a:spcAft>
              <a:buClr>
                <a:srgbClr val="FFC000"/>
              </a:buClr>
              <a:buSzPct val="76000"/>
              <a:defRPr/>
            </a:pPr>
            <a:endParaRPr lang="en-US" sz="1150" dirty="0" smtClean="0">
              <a:gradFill>
                <a:gsLst>
                  <a:gs pos="0">
                    <a:schemeClr val="bg1"/>
                  </a:gs>
                  <a:gs pos="100000">
                    <a:schemeClr val="bg1"/>
                  </a:gs>
                </a:gsLst>
                <a:lin ang="13500000" scaled="1"/>
              </a:gradFill>
              <a:latin typeface="Segoe Semibold" pitchFamily="34" charset="0"/>
            </a:endParaRPr>
          </a:p>
          <a:p>
            <a:pPr indent="-523854" algn="ctr" defTabSz="914099" fontAlgn="base">
              <a:lnSpc>
                <a:spcPct val="85000"/>
              </a:lnSpc>
              <a:spcBef>
                <a:spcPct val="0"/>
              </a:spcBef>
              <a:spcAft>
                <a:spcPct val="0"/>
              </a:spcAft>
              <a:buClr>
                <a:srgbClr val="FFC000"/>
              </a:buClr>
              <a:buSzPct val="76000"/>
              <a:defRPr/>
            </a:pPr>
            <a:endParaRPr lang="en-US" sz="1150" dirty="0" smtClean="0">
              <a:gradFill>
                <a:gsLst>
                  <a:gs pos="0">
                    <a:schemeClr val="bg1"/>
                  </a:gs>
                  <a:gs pos="100000">
                    <a:schemeClr val="bg1"/>
                  </a:gs>
                </a:gsLst>
                <a:lin ang="13500000" scaled="1"/>
              </a:gradFill>
              <a:latin typeface="Segoe Semibold" pitchFamily="34" charset="0"/>
            </a:endParaRPr>
          </a:p>
          <a:p>
            <a:pPr indent="-523854" algn="ctr" defTabSz="914099" fontAlgn="base">
              <a:lnSpc>
                <a:spcPct val="85000"/>
              </a:lnSpc>
              <a:spcBef>
                <a:spcPct val="0"/>
              </a:spcBef>
              <a:spcAft>
                <a:spcPct val="0"/>
              </a:spcAft>
              <a:buClr>
                <a:srgbClr val="FFC000"/>
              </a:buClr>
              <a:buSzPct val="76000"/>
              <a:defRPr/>
            </a:pPr>
            <a:endParaRPr lang="en-US" sz="1150" dirty="0" smtClean="0">
              <a:gradFill>
                <a:gsLst>
                  <a:gs pos="0">
                    <a:schemeClr val="bg1"/>
                  </a:gs>
                  <a:gs pos="100000">
                    <a:schemeClr val="bg1"/>
                  </a:gs>
                </a:gsLst>
                <a:lin ang="13500000" scaled="1"/>
              </a:gradFill>
              <a:latin typeface="Segoe Semibold" pitchFamily="34" charset="0"/>
            </a:endParaRPr>
          </a:p>
          <a:p>
            <a:pPr indent="-523854" algn="ctr" defTabSz="914099" fontAlgn="base">
              <a:lnSpc>
                <a:spcPct val="85000"/>
              </a:lnSpc>
              <a:spcBef>
                <a:spcPct val="0"/>
              </a:spcBef>
              <a:spcAft>
                <a:spcPct val="0"/>
              </a:spcAft>
              <a:buClr>
                <a:srgbClr val="FFC000"/>
              </a:buClr>
              <a:buSzPct val="76000"/>
              <a:defRPr/>
            </a:pPr>
            <a:endParaRPr lang="en-US" sz="1150" dirty="0" smtClean="0">
              <a:gradFill>
                <a:gsLst>
                  <a:gs pos="0">
                    <a:schemeClr val="bg1"/>
                  </a:gs>
                  <a:gs pos="100000">
                    <a:schemeClr val="bg1"/>
                  </a:gs>
                </a:gsLst>
                <a:lin ang="13500000" scaled="1"/>
              </a:gradFill>
              <a:latin typeface="Segoe Semibold" pitchFamily="34" charset="0"/>
            </a:endParaRPr>
          </a:p>
          <a:p>
            <a:pPr indent="-523854" algn="ctr" defTabSz="914099" fontAlgn="base">
              <a:lnSpc>
                <a:spcPct val="85000"/>
              </a:lnSpc>
              <a:spcBef>
                <a:spcPct val="0"/>
              </a:spcBef>
              <a:spcAft>
                <a:spcPct val="0"/>
              </a:spcAft>
              <a:buClr>
                <a:srgbClr val="FFC000"/>
              </a:buClr>
              <a:buSzPct val="76000"/>
              <a:defRPr/>
            </a:pPr>
            <a:endParaRPr lang="en-US" sz="1150" dirty="0" smtClean="0">
              <a:gradFill>
                <a:gsLst>
                  <a:gs pos="0">
                    <a:schemeClr val="bg1"/>
                  </a:gs>
                  <a:gs pos="100000">
                    <a:schemeClr val="bg1"/>
                  </a:gs>
                </a:gsLst>
                <a:lin ang="13500000" scaled="1"/>
              </a:gradFill>
              <a:latin typeface="Segoe Semibold" pitchFamily="34" charset="0"/>
            </a:endParaRPr>
          </a:p>
          <a:p>
            <a:pPr indent="-523854" algn="ctr" defTabSz="914099" fontAlgn="base">
              <a:lnSpc>
                <a:spcPct val="85000"/>
              </a:lnSpc>
              <a:spcBef>
                <a:spcPct val="0"/>
              </a:spcBef>
              <a:spcAft>
                <a:spcPct val="0"/>
              </a:spcAft>
              <a:buClr>
                <a:srgbClr val="FFC000"/>
              </a:buClr>
              <a:buSzPct val="76000"/>
              <a:defRPr/>
            </a:pPr>
            <a:endParaRPr lang="en-US" sz="1150" dirty="0">
              <a:gradFill>
                <a:gsLst>
                  <a:gs pos="0">
                    <a:schemeClr val="bg1"/>
                  </a:gs>
                  <a:gs pos="100000">
                    <a:schemeClr val="bg1"/>
                  </a:gs>
                </a:gsLst>
                <a:lin ang="13500000" scaled="1"/>
              </a:gradFill>
              <a:latin typeface="Segoe Semibold" pitchFamily="34" charset="0"/>
            </a:endParaRPr>
          </a:p>
        </p:txBody>
      </p:sp>
      <p:sp>
        <p:nvSpPr>
          <p:cNvPr id="97" name="Rectangle 96"/>
          <p:cNvSpPr/>
          <p:nvPr/>
        </p:nvSpPr>
        <p:spPr>
          <a:xfrm>
            <a:off x="2895938" y="3293266"/>
            <a:ext cx="475488" cy="164592"/>
          </a:xfrm>
          <a:prstGeom prst="rect">
            <a:avLst/>
          </a:prstGeom>
          <a:solidFill>
            <a:srgbClr val="FFF2CC">
              <a:alpha val="47843"/>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rgbClr val="38628A"/>
                </a:solidFill>
                <a:effectLst/>
                <a:uLnTx/>
                <a:uFillTx/>
                <a:latin typeface="+mj-lt"/>
                <a:ea typeface="+mn-ea"/>
                <a:cs typeface="+mn-cs"/>
              </a:rPr>
              <a:t>DB1</a:t>
            </a:r>
            <a:endParaRPr kumimoji="0" lang="en-US" sz="1100" b="1" i="0" u="none" strike="noStrike" kern="1200" cap="none" spc="0" normalizeH="0" baseline="0" noProof="0" dirty="0">
              <a:ln>
                <a:noFill/>
              </a:ln>
              <a:solidFill>
                <a:srgbClr val="38628A"/>
              </a:solidFill>
              <a:effectLst/>
              <a:uLnTx/>
              <a:uFillTx/>
              <a:latin typeface="+mj-lt"/>
              <a:ea typeface="+mn-ea"/>
              <a:cs typeface="+mn-cs"/>
            </a:endParaRPr>
          </a:p>
        </p:txBody>
      </p:sp>
      <p:sp>
        <p:nvSpPr>
          <p:cNvPr id="98" name="Rectangle 97"/>
          <p:cNvSpPr/>
          <p:nvPr/>
        </p:nvSpPr>
        <p:spPr>
          <a:xfrm>
            <a:off x="2895938" y="3492502"/>
            <a:ext cx="475488" cy="164592"/>
          </a:xfrm>
          <a:prstGeom prst="rect">
            <a:avLst/>
          </a:prstGeom>
          <a:solidFill>
            <a:schemeClr val="accent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FFFFFF"/>
                </a:solidFill>
                <a:effectLst/>
                <a:uLnTx/>
                <a:uFillTx/>
                <a:latin typeface="+mj-lt"/>
                <a:ea typeface="+mn-ea"/>
                <a:cs typeface="+mn-cs"/>
              </a:rPr>
              <a:t>DB2</a:t>
            </a:r>
            <a:endParaRPr kumimoji="0" lang="en-US" sz="1100" b="1" i="0" u="none" strike="noStrike" kern="0" cap="none" spc="0" normalizeH="0" baseline="0" noProof="0" dirty="0">
              <a:ln>
                <a:noFill/>
              </a:ln>
              <a:solidFill>
                <a:srgbClr val="FFFFFF"/>
              </a:solidFill>
              <a:effectLst/>
              <a:uLnTx/>
              <a:uFillTx/>
              <a:latin typeface="+mj-lt"/>
              <a:ea typeface="+mn-ea"/>
              <a:cs typeface="+mn-cs"/>
            </a:endParaRPr>
          </a:p>
        </p:txBody>
      </p:sp>
      <p:sp>
        <p:nvSpPr>
          <p:cNvPr id="99" name="Rectangle 98"/>
          <p:cNvSpPr/>
          <p:nvPr/>
        </p:nvSpPr>
        <p:spPr>
          <a:xfrm>
            <a:off x="2895938" y="3890974"/>
            <a:ext cx="475488" cy="164592"/>
          </a:xfrm>
          <a:prstGeom prst="rect">
            <a:avLst/>
          </a:prstGeom>
          <a:solidFill>
            <a:srgbClr val="FFF2CC">
              <a:alpha val="47843"/>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rgbClr val="38628A"/>
                </a:solidFill>
                <a:effectLst/>
                <a:uLnTx/>
                <a:uFillTx/>
                <a:latin typeface="+mj-lt"/>
                <a:ea typeface="+mn-ea"/>
                <a:cs typeface="+mn-cs"/>
              </a:rPr>
              <a:t>DB4</a:t>
            </a:r>
            <a:endParaRPr kumimoji="0" lang="en-US" sz="1100" b="1" i="0" u="none" strike="noStrike" kern="1200" cap="none" spc="0" normalizeH="0" baseline="0" noProof="0" dirty="0">
              <a:ln>
                <a:noFill/>
              </a:ln>
              <a:solidFill>
                <a:srgbClr val="38628A"/>
              </a:solidFill>
              <a:effectLst/>
              <a:uLnTx/>
              <a:uFillTx/>
              <a:latin typeface="+mj-lt"/>
              <a:ea typeface="+mn-ea"/>
              <a:cs typeface="+mn-cs"/>
            </a:endParaRPr>
          </a:p>
        </p:txBody>
      </p:sp>
      <p:sp>
        <p:nvSpPr>
          <p:cNvPr id="100" name="Rectangle 99"/>
          <p:cNvSpPr/>
          <p:nvPr/>
        </p:nvSpPr>
        <p:spPr>
          <a:xfrm>
            <a:off x="2895938" y="4090208"/>
            <a:ext cx="475488" cy="164592"/>
          </a:xfrm>
          <a:prstGeom prst="rect">
            <a:avLst/>
          </a:prstGeom>
          <a:solidFill>
            <a:schemeClr val="accent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FFFFFF"/>
                </a:solidFill>
                <a:effectLst/>
                <a:uLnTx/>
                <a:uFillTx/>
                <a:latin typeface="+mj-lt"/>
                <a:ea typeface="+mn-ea"/>
                <a:cs typeface="+mn-cs"/>
              </a:rPr>
              <a:t>DB5</a:t>
            </a:r>
            <a:endParaRPr kumimoji="0" lang="en-US" sz="1100" b="1" i="0" u="none" strike="noStrike" kern="0" cap="none" spc="0" normalizeH="0" baseline="0" noProof="0" dirty="0">
              <a:ln>
                <a:noFill/>
              </a:ln>
              <a:solidFill>
                <a:srgbClr val="FFFFFF"/>
              </a:solidFill>
              <a:effectLst/>
              <a:uLnTx/>
              <a:uFillTx/>
              <a:latin typeface="+mj-lt"/>
              <a:ea typeface="+mn-ea"/>
              <a:cs typeface="+mn-cs"/>
            </a:endParaRPr>
          </a:p>
        </p:txBody>
      </p:sp>
      <p:sp>
        <p:nvSpPr>
          <p:cNvPr id="101" name="Rectangle 100"/>
          <p:cNvSpPr/>
          <p:nvPr/>
        </p:nvSpPr>
        <p:spPr>
          <a:xfrm>
            <a:off x="2895938" y="3691738"/>
            <a:ext cx="475488" cy="164592"/>
          </a:xfrm>
          <a:prstGeom prst="rect">
            <a:avLst/>
          </a:prstGeom>
          <a:solidFill>
            <a:schemeClr val="accent3"/>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rgbClr val="FFFFFF"/>
                </a:solidFill>
                <a:effectLst/>
                <a:uLnTx/>
                <a:uFillTx/>
                <a:latin typeface="+mj-lt"/>
                <a:ea typeface="+mn-ea"/>
                <a:cs typeface="+mn-cs"/>
              </a:rPr>
              <a:t>DB3</a:t>
            </a:r>
            <a:endParaRPr kumimoji="0" lang="en-US" sz="1100" b="1" i="0" u="none" strike="noStrike" kern="1200" cap="none" spc="0" normalizeH="0" baseline="0" noProof="0" dirty="0">
              <a:ln>
                <a:noFill/>
              </a:ln>
              <a:solidFill>
                <a:srgbClr val="FFFFFF"/>
              </a:solidFill>
              <a:effectLst/>
              <a:uLnTx/>
              <a:uFillTx/>
              <a:latin typeface="+mj-lt"/>
              <a:ea typeface="+mn-ea"/>
              <a:cs typeface="+mn-cs"/>
            </a:endParaRPr>
          </a:p>
        </p:txBody>
      </p:sp>
      <p:sp>
        <p:nvSpPr>
          <p:cNvPr id="102" name="Rectangle 101"/>
          <p:cNvSpPr/>
          <p:nvPr/>
        </p:nvSpPr>
        <p:spPr>
          <a:xfrm>
            <a:off x="6631426" y="2730800"/>
            <a:ext cx="731520" cy="1600200"/>
          </a:xfrm>
          <a:prstGeom prst="rect">
            <a:avLst/>
          </a:prstGeom>
          <a:gradFill flip="none" rotWithShape="1">
            <a:gsLst>
              <a:gs pos="0">
                <a:srgbClr val="1B396B"/>
              </a:gs>
              <a:gs pos="25000">
                <a:schemeClr val="accent2">
                  <a:lumMod val="75000"/>
                </a:schemeClr>
              </a:gs>
              <a:gs pos="80000">
                <a:schemeClr val="accent2"/>
              </a:gs>
              <a:gs pos="100000">
                <a:srgbClr val="5C9EE6"/>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t" anchorCtr="0" compatLnSpc="1">
            <a:prstTxWarp prst="textNoShape">
              <a:avLst/>
            </a:prstTxWarp>
          </a:bodyPr>
          <a:lstStyle/>
          <a:p>
            <a:pPr marR="0" lvl="0" indent="-523854" algn="ctr" defTabSz="914099" fontAlgn="base">
              <a:lnSpc>
                <a:spcPct val="85000"/>
              </a:lnSpc>
              <a:spcBef>
                <a:spcPct val="0"/>
              </a:spcBef>
              <a:spcAft>
                <a:spcPct val="0"/>
              </a:spcAft>
              <a:buClr>
                <a:srgbClr val="FFC000"/>
              </a:buClr>
              <a:buSzPct val="76000"/>
              <a:buFontTx/>
              <a:buNone/>
              <a:tabLst/>
              <a:defRPr/>
            </a:pPr>
            <a:r>
              <a:rPr lang="en-US" sz="1150" dirty="0">
                <a:gradFill>
                  <a:gsLst>
                    <a:gs pos="0">
                      <a:schemeClr val="bg1"/>
                    </a:gs>
                    <a:gs pos="100000">
                      <a:schemeClr val="bg1"/>
                    </a:gs>
                  </a:gsLst>
                  <a:lin ang="13500000" scaled="1"/>
                </a:gradFill>
                <a:latin typeface="Segoe Semibold" pitchFamily="34" charset="0"/>
              </a:rPr>
              <a:t>Mailbox </a:t>
            </a:r>
            <a:r>
              <a:rPr lang="en-US" sz="1150" dirty="0" smtClean="0">
                <a:gradFill>
                  <a:gsLst>
                    <a:gs pos="0">
                      <a:schemeClr val="bg1"/>
                    </a:gs>
                    <a:gs pos="100000">
                      <a:schemeClr val="bg1"/>
                    </a:gs>
                  </a:gsLst>
                  <a:lin ang="13500000" scaled="1"/>
                </a:gradFill>
                <a:latin typeface="Segoe Semibold" pitchFamily="34" charset="0"/>
              </a:rPr>
              <a:t>Server</a:t>
            </a:r>
          </a:p>
          <a:p>
            <a:pPr marR="0" lvl="0" indent="-523854" algn="ctr" defTabSz="914099" fontAlgn="base">
              <a:lnSpc>
                <a:spcPct val="85000"/>
              </a:lnSpc>
              <a:spcBef>
                <a:spcPct val="0"/>
              </a:spcBef>
              <a:spcAft>
                <a:spcPct val="0"/>
              </a:spcAft>
              <a:buClr>
                <a:srgbClr val="FFC000"/>
              </a:buClr>
              <a:buSzPct val="76000"/>
              <a:buFontTx/>
              <a:buNone/>
              <a:tabLst/>
              <a:defRPr/>
            </a:pPr>
            <a:endParaRPr lang="en-US" sz="1150" dirty="0" smtClean="0">
              <a:gradFill>
                <a:gsLst>
                  <a:gs pos="0">
                    <a:schemeClr val="bg1"/>
                  </a:gs>
                  <a:gs pos="100000">
                    <a:schemeClr val="bg1"/>
                  </a:gs>
                </a:gsLst>
                <a:lin ang="13500000" scaled="1"/>
              </a:gradFill>
              <a:latin typeface="Segoe Semibold" pitchFamily="34" charset="0"/>
            </a:endParaRPr>
          </a:p>
          <a:p>
            <a:pPr marR="0" lvl="0" indent="-523854" algn="ctr" defTabSz="914099" fontAlgn="base">
              <a:lnSpc>
                <a:spcPct val="85000"/>
              </a:lnSpc>
              <a:spcBef>
                <a:spcPct val="0"/>
              </a:spcBef>
              <a:spcAft>
                <a:spcPct val="0"/>
              </a:spcAft>
              <a:buClr>
                <a:srgbClr val="FFC000"/>
              </a:buClr>
              <a:buSzPct val="76000"/>
              <a:buFontTx/>
              <a:buNone/>
              <a:tabLst/>
              <a:defRPr/>
            </a:pPr>
            <a:endParaRPr lang="en-US" sz="1150" dirty="0" smtClean="0">
              <a:gradFill>
                <a:gsLst>
                  <a:gs pos="0">
                    <a:schemeClr val="bg1"/>
                  </a:gs>
                  <a:gs pos="100000">
                    <a:schemeClr val="bg1"/>
                  </a:gs>
                </a:gsLst>
                <a:lin ang="13500000" scaled="1"/>
              </a:gradFill>
              <a:latin typeface="Segoe Semibold" pitchFamily="34" charset="0"/>
            </a:endParaRPr>
          </a:p>
          <a:p>
            <a:pPr marR="0" lvl="0" indent="-523854" algn="ctr" defTabSz="914099" fontAlgn="base">
              <a:lnSpc>
                <a:spcPct val="85000"/>
              </a:lnSpc>
              <a:spcBef>
                <a:spcPct val="0"/>
              </a:spcBef>
              <a:spcAft>
                <a:spcPct val="0"/>
              </a:spcAft>
              <a:buClr>
                <a:srgbClr val="FFC000"/>
              </a:buClr>
              <a:buSzPct val="76000"/>
              <a:buFontTx/>
              <a:buNone/>
              <a:tabLst/>
              <a:defRPr/>
            </a:pPr>
            <a:endParaRPr lang="en-US" sz="1150" dirty="0" smtClean="0">
              <a:gradFill>
                <a:gsLst>
                  <a:gs pos="0">
                    <a:schemeClr val="bg1"/>
                  </a:gs>
                  <a:gs pos="100000">
                    <a:schemeClr val="bg1"/>
                  </a:gs>
                </a:gsLst>
                <a:lin ang="13500000" scaled="1"/>
              </a:gradFill>
              <a:latin typeface="Segoe Semibold" pitchFamily="34" charset="0"/>
            </a:endParaRPr>
          </a:p>
          <a:p>
            <a:pPr marR="0" lvl="0" indent="-523854" algn="ctr" defTabSz="914099" fontAlgn="base">
              <a:lnSpc>
                <a:spcPct val="85000"/>
              </a:lnSpc>
              <a:spcBef>
                <a:spcPct val="0"/>
              </a:spcBef>
              <a:spcAft>
                <a:spcPct val="0"/>
              </a:spcAft>
              <a:buClr>
                <a:srgbClr val="FFC000"/>
              </a:buClr>
              <a:buSzPct val="76000"/>
              <a:buFontTx/>
              <a:buNone/>
              <a:tabLst/>
              <a:defRPr/>
            </a:pPr>
            <a:endParaRPr lang="en-US" sz="1150" dirty="0" smtClean="0">
              <a:gradFill>
                <a:gsLst>
                  <a:gs pos="0">
                    <a:schemeClr val="bg1"/>
                  </a:gs>
                  <a:gs pos="100000">
                    <a:schemeClr val="bg1"/>
                  </a:gs>
                </a:gsLst>
                <a:lin ang="13500000" scaled="1"/>
              </a:gradFill>
              <a:latin typeface="Segoe Semibold" pitchFamily="34" charset="0"/>
            </a:endParaRPr>
          </a:p>
          <a:p>
            <a:pPr marR="0" lvl="0" indent="-523854" algn="ctr" defTabSz="914099" fontAlgn="base">
              <a:lnSpc>
                <a:spcPct val="85000"/>
              </a:lnSpc>
              <a:spcBef>
                <a:spcPct val="0"/>
              </a:spcBef>
              <a:spcAft>
                <a:spcPct val="0"/>
              </a:spcAft>
              <a:buClr>
                <a:srgbClr val="FFC000"/>
              </a:buClr>
              <a:buSzPct val="76000"/>
              <a:buFontTx/>
              <a:buNone/>
              <a:tabLst/>
              <a:defRPr/>
            </a:pPr>
            <a:endParaRPr lang="en-US" sz="1150" dirty="0" smtClean="0">
              <a:gradFill>
                <a:gsLst>
                  <a:gs pos="0">
                    <a:schemeClr val="bg1"/>
                  </a:gs>
                  <a:gs pos="100000">
                    <a:schemeClr val="bg1"/>
                  </a:gs>
                </a:gsLst>
                <a:lin ang="13500000" scaled="1"/>
              </a:gradFill>
              <a:latin typeface="Segoe Semibold" pitchFamily="34" charset="0"/>
            </a:endParaRPr>
          </a:p>
          <a:p>
            <a:pPr marR="0" lvl="0" indent="-523854" algn="ctr" defTabSz="914099" fontAlgn="base">
              <a:lnSpc>
                <a:spcPct val="85000"/>
              </a:lnSpc>
              <a:spcBef>
                <a:spcPct val="0"/>
              </a:spcBef>
              <a:spcAft>
                <a:spcPct val="0"/>
              </a:spcAft>
              <a:buClr>
                <a:srgbClr val="FFC000"/>
              </a:buClr>
              <a:buSzPct val="76000"/>
              <a:buFontTx/>
              <a:buNone/>
              <a:tabLst/>
              <a:defRPr/>
            </a:pPr>
            <a:endParaRPr lang="en-US" sz="1150" dirty="0">
              <a:gradFill>
                <a:gsLst>
                  <a:gs pos="0">
                    <a:schemeClr val="bg1"/>
                  </a:gs>
                  <a:gs pos="100000">
                    <a:schemeClr val="bg1"/>
                  </a:gs>
                </a:gsLst>
                <a:lin ang="13500000" scaled="1"/>
              </a:gradFill>
              <a:latin typeface="Segoe Semibold" pitchFamily="34" charset="0"/>
            </a:endParaRPr>
          </a:p>
        </p:txBody>
      </p:sp>
      <p:sp>
        <p:nvSpPr>
          <p:cNvPr id="103" name="Rectangle 102"/>
          <p:cNvSpPr/>
          <p:nvPr/>
        </p:nvSpPr>
        <p:spPr>
          <a:xfrm>
            <a:off x="6762145" y="3293266"/>
            <a:ext cx="475488" cy="164592"/>
          </a:xfrm>
          <a:prstGeom prst="rect">
            <a:avLst/>
          </a:prstGeom>
          <a:solidFill>
            <a:srgbClr val="FFF2CC">
              <a:alpha val="47843"/>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rgbClr val="38628A"/>
                </a:solidFill>
                <a:effectLst/>
                <a:uLnTx/>
                <a:uFillTx/>
                <a:latin typeface="+mj-lt"/>
                <a:ea typeface="+mn-ea"/>
                <a:cs typeface="+mn-cs"/>
              </a:rPr>
              <a:t>DB1</a:t>
            </a:r>
            <a:endParaRPr kumimoji="0" lang="en-US" sz="1100" b="1" i="0" u="none" strike="noStrike" kern="1200" cap="none" spc="0" normalizeH="0" baseline="0" noProof="0" dirty="0">
              <a:ln>
                <a:noFill/>
              </a:ln>
              <a:solidFill>
                <a:srgbClr val="38628A"/>
              </a:solidFill>
              <a:effectLst/>
              <a:uLnTx/>
              <a:uFillTx/>
              <a:latin typeface="+mj-lt"/>
              <a:ea typeface="+mn-ea"/>
              <a:cs typeface="+mn-cs"/>
            </a:endParaRPr>
          </a:p>
        </p:txBody>
      </p:sp>
      <p:sp>
        <p:nvSpPr>
          <p:cNvPr id="104" name="Rectangle 103"/>
          <p:cNvSpPr/>
          <p:nvPr/>
        </p:nvSpPr>
        <p:spPr>
          <a:xfrm>
            <a:off x="6762145" y="3492502"/>
            <a:ext cx="475488" cy="164592"/>
          </a:xfrm>
          <a:prstGeom prst="rect">
            <a:avLst/>
          </a:prstGeom>
          <a:solidFill>
            <a:srgbClr val="FFF2CC">
              <a:alpha val="47843"/>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rgbClr val="38628A"/>
                </a:solidFill>
                <a:effectLst/>
                <a:uLnTx/>
                <a:uFillTx/>
                <a:latin typeface="+mj-lt"/>
                <a:ea typeface="+mn-ea"/>
                <a:cs typeface="+mn-cs"/>
              </a:rPr>
              <a:t>DB2</a:t>
            </a:r>
            <a:endParaRPr kumimoji="0" lang="en-US" sz="1100" b="1" i="0" u="none" strike="noStrike" kern="1200" cap="none" spc="0" normalizeH="0" baseline="0" noProof="0" dirty="0">
              <a:ln>
                <a:noFill/>
              </a:ln>
              <a:solidFill>
                <a:srgbClr val="38628A"/>
              </a:solidFill>
              <a:effectLst/>
              <a:uLnTx/>
              <a:uFillTx/>
              <a:latin typeface="+mj-lt"/>
              <a:ea typeface="+mn-ea"/>
              <a:cs typeface="+mn-cs"/>
            </a:endParaRPr>
          </a:p>
        </p:txBody>
      </p:sp>
      <p:sp>
        <p:nvSpPr>
          <p:cNvPr id="105" name="Rectangle 104"/>
          <p:cNvSpPr/>
          <p:nvPr/>
        </p:nvSpPr>
        <p:spPr>
          <a:xfrm>
            <a:off x="6762145" y="3890974"/>
            <a:ext cx="475488" cy="164592"/>
          </a:xfrm>
          <a:prstGeom prst="rect">
            <a:avLst/>
          </a:prstGeom>
          <a:solidFill>
            <a:srgbClr val="FFF2CC">
              <a:alpha val="47843"/>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rgbClr val="38628A"/>
                </a:solidFill>
                <a:effectLst/>
                <a:uLnTx/>
                <a:uFillTx/>
                <a:latin typeface="+mj-lt"/>
                <a:ea typeface="+mn-ea"/>
                <a:cs typeface="+mn-cs"/>
              </a:rPr>
              <a:t>DB4</a:t>
            </a:r>
            <a:endParaRPr kumimoji="0" lang="en-US" sz="1100" b="1" i="0" u="none" strike="noStrike" kern="1200" cap="none" spc="0" normalizeH="0" baseline="0" noProof="0" dirty="0">
              <a:ln>
                <a:noFill/>
              </a:ln>
              <a:solidFill>
                <a:srgbClr val="38628A"/>
              </a:solidFill>
              <a:effectLst/>
              <a:uLnTx/>
              <a:uFillTx/>
              <a:latin typeface="+mj-lt"/>
              <a:ea typeface="+mn-ea"/>
              <a:cs typeface="+mn-cs"/>
            </a:endParaRPr>
          </a:p>
        </p:txBody>
      </p:sp>
      <p:sp>
        <p:nvSpPr>
          <p:cNvPr id="106" name="Rectangle 105"/>
          <p:cNvSpPr/>
          <p:nvPr/>
        </p:nvSpPr>
        <p:spPr>
          <a:xfrm>
            <a:off x="6762145" y="4090208"/>
            <a:ext cx="475488" cy="164592"/>
          </a:xfrm>
          <a:prstGeom prst="rect">
            <a:avLst/>
          </a:prstGeom>
          <a:solidFill>
            <a:srgbClr val="FFF2CC">
              <a:alpha val="47843"/>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rgbClr val="38628A"/>
                </a:solidFill>
                <a:effectLst/>
                <a:uLnTx/>
                <a:uFillTx/>
                <a:latin typeface="+mj-lt"/>
                <a:ea typeface="+mn-ea"/>
                <a:cs typeface="+mn-cs"/>
              </a:rPr>
              <a:t>DB5</a:t>
            </a:r>
            <a:endParaRPr kumimoji="0" lang="en-US" sz="1100" b="1" i="0" u="none" strike="noStrike" kern="1200" cap="none" spc="0" normalizeH="0" baseline="0" noProof="0" dirty="0">
              <a:ln>
                <a:noFill/>
              </a:ln>
              <a:solidFill>
                <a:srgbClr val="38628A"/>
              </a:solidFill>
              <a:effectLst/>
              <a:uLnTx/>
              <a:uFillTx/>
              <a:latin typeface="+mj-lt"/>
              <a:ea typeface="+mn-ea"/>
              <a:cs typeface="+mn-cs"/>
            </a:endParaRPr>
          </a:p>
        </p:txBody>
      </p:sp>
      <p:sp>
        <p:nvSpPr>
          <p:cNvPr id="107" name="Rectangle 106"/>
          <p:cNvSpPr/>
          <p:nvPr/>
        </p:nvSpPr>
        <p:spPr>
          <a:xfrm>
            <a:off x="6762145" y="3691738"/>
            <a:ext cx="475488" cy="164592"/>
          </a:xfrm>
          <a:prstGeom prst="rect">
            <a:avLst/>
          </a:prstGeom>
          <a:solidFill>
            <a:srgbClr val="FFF2CC">
              <a:alpha val="47843"/>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rgbClr val="38628A"/>
                </a:solidFill>
                <a:effectLst/>
                <a:uLnTx/>
                <a:uFillTx/>
                <a:latin typeface="+mj-lt"/>
                <a:ea typeface="+mn-ea"/>
                <a:cs typeface="+mn-cs"/>
              </a:rPr>
              <a:t>DB3</a:t>
            </a:r>
            <a:endParaRPr kumimoji="0" lang="en-US" sz="1100" b="1" i="0" u="none" strike="noStrike" kern="1200" cap="none" spc="0" normalizeH="0" baseline="0" noProof="0" dirty="0">
              <a:ln>
                <a:noFill/>
              </a:ln>
              <a:solidFill>
                <a:srgbClr val="38628A"/>
              </a:solidFill>
              <a:effectLst/>
              <a:uLnTx/>
              <a:uFillTx/>
              <a:latin typeface="+mj-lt"/>
              <a:ea typeface="+mn-ea"/>
              <a:cs typeface="+mn-cs"/>
            </a:endParaRPr>
          </a:p>
        </p:txBody>
      </p:sp>
      <p:sp>
        <p:nvSpPr>
          <p:cNvPr id="108" name="TextBox 107"/>
          <p:cNvSpPr txBox="1"/>
          <p:nvPr/>
        </p:nvSpPr>
        <p:spPr>
          <a:xfrm>
            <a:off x="7467600" y="3223978"/>
            <a:ext cx="1600200" cy="461665"/>
          </a:xfrm>
          <a:prstGeom prst="rect">
            <a:avLst/>
          </a:prstGeom>
          <a:solidFill>
            <a:srgbClr val="FFFFFF">
              <a:lumMod val="95000"/>
              <a:alpha val="65000"/>
            </a:srgbClr>
          </a:solidFill>
          <a:effectLst>
            <a:outerShdw blurRad="50800" dist="38100" dir="2700000" algn="tl" rotWithShape="0">
              <a:prstClr val="black">
                <a:alpha val="40000"/>
              </a:prstClr>
            </a:outerShdw>
          </a:effectLst>
        </p:spPr>
        <p:txBody>
          <a:bodyPr wrap="square" rtlCol="0">
            <a:spAutoFit/>
          </a:bodyPr>
          <a:lstStyle/>
          <a:p>
            <a:pPr marR="0" lvl="0" indent="0" fontAlgn="auto">
              <a:lnSpc>
                <a:spcPct val="100000"/>
              </a:lnSpc>
              <a:spcBef>
                <a:spcPts val="0"/>
              </a:spcBef>
              <a:spcAft>
                <a:spcPts val="0"/>
              </a:spcAft>
              <a:buClrTx/>
              <a:buSzTx/>
              <a:buFontTx/>
              <a:buNone/>
              <a:tabLst/>
              <a:defRPr/>
            </a:pPr>
            <a:r>
              <a:rPr lang="en-US" sz="1200" dirty="0" smtClean="0"/>
              <a:t>Replicate databases to remote datacenter</a:t>
            </a:r>
            <a:endParaRPr lang="en-US" sz="1200" dirty="0"/>
          </a:p>
        </p:txBody>
      </p:sp>
      <p:sp>
        <p:nvSpPr>
          <p:cNvPr id="109" name="Rectangle 108"/>
          <p:cNvSpPr/>
          <p:nvPr/>
        </p:nvSpPr>
        <p:spPr>
          <a:xfrm>
            <a:off x="1997795" y="2058542"/>
            <a:ext cx="1311578" cy="40011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373737"/>
                </a:solidFill>
                <a:effectLst/>
                <a:uLnTx/>
                <a:uFillTx/>
                <a:latin typeface="Segoe"/>
              </a:rPr>
              <a:t>San Jose</a:t>
            </a:r>
            <a:endParaRPr kumimoji="0" lang="en-US" sz="2000" b="1" i="0" u="none" strike="noStrike" kern="0" cap="none" spc="0" normalizeH="0" baseline="0" noProof="0" dirty="0">
              <a:ln>
                <a:noFill/>
              </a:ln>
              <a:solidFill>
                <a:srgbClr val="373737"/>
              </a:solidFill>
              <a:effectLst/>
              <a:uLnTx/>
              <a:uFillTx/>
              <a:latin typeface="Segoe"/>
            </a:endParaRPr>
          </a:p>
        </p:txBody>
      </p:sp>
      <p:pic>
        <p:nvPicPr>
          <p:cNvPr id="110" name="Picture 3" descr="\\eventsql\dvd\Online_ART\DVD_ART34\Artwork_Imagery\Icons - Illustrations\_WINDOWS SERVER ICONS\Misc\building office with shadow.png"/>
          <p:cNvPicPr>
            <a:picLocks noChangeAspect="1" noChangeArrowheads="1"/>
          </p:cNvPicPr>
          <p:nvPr/>
        </p:nvPicPr>
        <p:blipFill>
          <a:blip r:embed="rId3" cstate="email"/>
          <a:srcRect/>
          <a:stretch>
            <a:fillRect/>
          </a:stretch>
        </p:blipFill>
        <p:spPr bwMode="auto">
          <a:xfrm>
            <a:off x="3695163" y="3481727"/>
            <a:ext cx="1295400" cy="1328474"/>
          </a:xfrm>
          <a:prstGeom prst="rect">
            <a:avLst/>
          </a:prstGeom>
          <a:noFill/>
        </p:spPr>
      </p:pic>
      <p:sp>
        <p:nvSpPr>
          <p:cNvPr id="111" name="Rectangle 110"/>
          <p:cNvSpPr/>
          <p:nvPr/>
        </p:nvSpPr>
        <p:spPr>
          <a:xfrm>
            <a:off x="6396044" y="2058542"/>
            <a:ext cx="1329596" cy="40011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373737"/>
                </a:solidFill>
                <a:effectLst/>
                <a:uLnTx/>
                <a:uFillTx/>
                <a:latin typeface="Segoe"/>
              </a:rPr>
              <a:t>New York</a:t>
            </a:r>
            <a:endParaRPr kumimoji="0" lang="en-US" sz="2000" b="1" i="0" u="none" strike="noStrike" kern="0" cap="none" spc="0" normalizeH="0" baseline="0" noProof="0" dirty="0">
              <a:ln>
                <a:noFill/>
              </a:ln>
              <a:solidFill>
                <a:srgbClr val="373737"/>
              </a:solidFill>
              <a:effectLst/>
              <a:uLnTx/>
              <a:uFillTx/>
              <a:latin typeface="Segoe"/>
            </a:endParaRPr>
          </a:p>
        </p:txBody>
      </p:sp>
      <p:pic>
        <p:nvPicPr>
          <p:cNvPr id="112" name="Picture 3" descr="\\eventsql\dvd\Online_ART\DVD_ART34\Artwork_Imagery\Icons - Illustrations\_WINDOWS SERVER ICONS\Misc\building office with shadow.png"/>
          <p:cNvPicPr>
            <a:picLocks noChangeAspect="1" noChangeArrowheads="1"/>
          </p:cNvPicPr>
          <p:nvPr/>
        </p:nvPicPr>
        <p:blipFill>
          <a:blip r:embed="rId4" cstate="email">
            <a:duotone>
              <a:prstClr val="black"/>
              <a:srgbClr val="0066CC">
                <a:tint val="45000"/>
                <a:satMod val="400000"/>
              </a:srgbClr>
            </a:duotone>
          </a:blip>
          <a:srcRect/>
          <a:stretch>
            <a:fillRect/>
          </a:stretch>
        </p:blipFill>
        <p:spPr bwMode="auto">
          <a:xfrm>
            <a:off x="7620000" y="3862727"/>
            <a:ext cx="914400" cy="937746"/>
          </a:xfrm>
          <a:prstGeom prst="rect">
            <a:avLst/>
          </a:prstGeom>
          <a:noFill/>
        </p:spPr>
      </p:pic>
      <p:cxnSp>
        <p:nvCxnSpPr>
          <p:cNvPr id="113" name="Straight Arrow Connector 112"/>
          <p:cNvCxnSpPr/>
          <p:nvPr/>
        </p:nvCxnSpPr>
        <p:spPr>
          <a:xfrm rot="10800000">
            <a:off x="7162800" y="3172917"/>
            <a:ext cx="304800" cy="152400"/>
          </a:xfrm>
          <a:prstGeom prst="straightConnector1">
            <a:avLst/>
          </a:prstGeom>
          <a:noFill/>
          <a:ln w="25400" cap="flat" cmpd="sng" algn="ctr">
            <a:solidFill>
              <a:schemeClr val="accent1"/>
            </a:solidFill>
            <a:prstDash val="solid"/>
            <a:headEnd type="none" w="med" len="med"/>
            <a:tailEnd type="triangle" w="med" len="med"/>
          </a:ln>
          <a:effectLst>
            <a:outerShdw blurRad="50800" dist="38100" dir="5400000" algn="t" rotWithShape="0">
              <a:prstClr val="black">
                <a:alpha val="40000"/>
              </a:prstClr>
            </a:outerShdw>
          </a:effectLst>
        </p:spPr>
      </p:cxnSp>
      <p:cxnSp>
        <p:nvCxnSpPr>
          <p:cNvPr id="114" name="Straight Arrow Connector 113"/>
          <p:cNvCxnSpPr/>
          <p:nvPr/>
        </p:nvCxnSpPr>
        <p:spPr>
          <a:xfrm>
            <a:off x="2438400" y="3766751"/>
            <a:ext cx="381000" cy="1588"/>
          </a:xfrm>
          <a:prstGeom prst="straightConnector1">
            <a:avLst/>
          </a:prstGeom>
          <a:noFill/>
          <a:ln w="25400" cap="flat" cmpd="sng" algn="ctr">
            <a:solidFill>
              <a:schemeClr val="accent1"/>
            </a:solidFill>
            <a:prstDash val="solid"/>
            <a:headEnd type="none" w="med" len="med"/>
            <a:tailEnd type="triangle" w="med" len="med"/>
          </a:ln>
          <a:effectLst>
            <a:outerShdw blurRad="50800" dist="38100" dir="5400000" algn="t" rotWithShape="0">
              <a:prstClr val="black">
                <a:alpha val="40000"/>
              </a:prstClr>
            </a:outerShdw>
          </a:effectLst>
        </p:spPr>
      </p:cxnSp>
      <p:sp>
        <p:nvSpPr>
          <p:cNvPr id="41" name="Rectangle 40"/>
          <p:cNvSpPr/>
          <p:nvPr/>
        </p:nvSpPr>
        <p:spPr>
          <a:xfrm>
            <a:off x="0" y="1069026"/>
            <a:ext cx="9144000" cy="867930"/>
          </a:xfrm>
          <a:prstGeom prst="rect">
            <a:avLst/>
          </a:prstGeom>
        </p:spPr>
        <p:txBody>
          <a:bodyPr wrap="square">
            <a:spAutoFit/>
          </a:bodyPr>
          <a:lstStyle/>
          <a:p>
            <a:pPr algn="ctr">
              <a:lnSpc>
                <a:spcPct val="90000"/>
              </a:lnSpc>
              <a:spcBef>
                <a:spcPct val="20000"/>
              </a:spcBef>
              <a:defRPr/>
            </a:pPr>
            <a:r>
              <a:rPr lang="en-US" sz="2800" b="1" dirty="0" smtClean="0">
                <a:gradFill>
                  <a:gsLst>
                    <a:gs pos="0">
                      <a:schemeClr val="tx1">
                        <a:lumMod val="95000"/>
                        <a:lumOff val="5000"/>
                      </a:schemeClr>
                    </a:gs>
                    <a:gs pos="100000">
                      <a:schemeClr val="tx1">
                        <a:lumMod val="65000"/>
                        <a:lumOff val="35000"/>
                      </a:schemeClr>
                    </a:gs>
                  </a:gsLst>
                  <a:lin ang="5400000" scaled="0"/>
                </a:gradFill>
                <a:latin typeface="Segoe"/>
                <a:cs typeface="Segoe UI" pitchFamily="34" charset="0"/>
              </a:rPr>
              <a:t>Simplify mailbox resiliency with new unified solution for High Availability, Backup, and Disaster Recovery</a:t>
            </a: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Rounded Rectangle 351"/>
          <p:cNvSpPr/>
          <p:nvPr/>
        </p:nvSpPr>
        <p:spPr>
          <a:xfrm>
            <a:off x="5562600" y="994161"/>
            <a:ext cx="2743200" cy="1825239"/>
          </a:xfrm>
          <a:prstGeom prst="roundRect">
            <a:avLst>
              <a:gd name="adj" fmla="val 6205"/>
            </a:avLst>
          </a:prstGeom>
          <a:gradFill flip="none" rotWithShape="1">
            <a:gsLst>
              <a:gs pos="0">
                <a:schemeClr val="bg1">
                  <a:lumMod val="85000"/>
                  <a:alpha val="67000"/>
                </a:schemeClr>
              </a:gs>
              <a:gs pos="50000">
                <a:schemeClr val="tx1">
                  <a:lumMod val="20000"/>
                  <a:lumOff val="80000"/>
                  <a:alpha val="41000"/>
                </a:schemeClr>
              </a:gs>
              <a:gs pos="100000">
                <a:schemeClr val="bg1">
                  <a:lumMod val="95000"/>
                  <a:alpha val="60000"/>
                </a:schemeClr>
              </a:gs>
            </a:gsLst>
            <a:lin ang="13500000" scaled="1"/>
            <a:tileRect/>
          </a:gradFill>
          <a:ln>
            <a:solidFill>
              <a:schemeClr val="accent1"/>
            </a:solidFill>
            <a:headEnd type="none" w="med" len="med"/>
            <a:tailEnd type="none" w="med" len="med"/>
          </a:ln>
          <a:effectLst>
            <a:outerShdw blurRad="101600" dist="63500" dir="2700000" algn="tl" rotWithShape="0">
              <a:prstClr val="black">
                <a:alpha val="2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defRPr/>
            </a:pPr>
            <a:endParaRPr lang="en-US" sz="2300">
              <a:gradFill>
                <a:gsLst>
                  <a:gs pos="0">
                    <a:schemeClr val="tx1"/>
                  </a:gs>
                  <a:gs pos="50000">
                    <a:schemeClr val="tx1"/>
                  </a:gs>
                </a:gsLst>
                <a:lin ang="5400000" scaled="0"/>
              </a:gradFill>
              <a:latin typeface="Segoe" pitchFamily="34" charset="0"/>
            </a:endParaRPr>
          </a:p>
        </p:txBody>
      </p:sp>
      <p:sp>
        <p:nvSpPr>
          <p:cNvPr id="123" name="Rounded Rectangle 122"/>
          <p:cNvSpPr/>
          <p:nvPr/>
        </p:nvSpPr>
        <p:spPr bwMode="auto">
          <a:xfrm>
            <a:off x="204216" y="2895600"/>
            <a:ext cx="8101584" cy="3810000"/>
          </a:xfrm>
          <a:prstGeom prst="roundRect">
            <a:avLst>
              <a:gd name="adj" fmla="val 1953"/>
            </a:avLst>
          </a:prstGeom>
          <a:gradFill flip="none" rotWithShape="1">
            <a:gsLst>
              <a:gs pos="0">
                <a:schemeClr val="bg1">
                  <a:lumMod val="85000"/>
                  <a:alpha val="67000"/>
                </a:schemeClr>
              </a:gs>
              <a:gs pos="50000">
                <a:schemeClr val="tx1">
                  <a:lumMod val="20000"/>
                  <a:lumOff val="80000"/>
                  <a:alpha val="41000"/>
                </a:schemeClr>
              </a:gs>
              <a:gs pos="100000">
                <a:schemeClr val="bg1">
                  <a:lumMod val="95000"/>
                  <a:alpha val="60000"/>
                </a:schemeClr>
              </a:gs>
            </a:gsLst>
            <a:lin ang="13500000" scaled="1"/>
            <a:tileRect/>
          </a:gradFill>
          <a:ln>
            <a:solidFill>
              <a:schemeClr val="accent1"/>
            </a:solidFill>
            <a:headEnd type="none" w="med" len="med"/>
            <a:tailEnd type="none" w="med" len="med"/>
          </a:ln>
          <a:effectLst>
            <a:outerShdw blurRad="101600" dist="63500" dir="2700000" algn="tl" rotWithShape="0">
              <a:prstClr val="black">
                <a:alpha val="2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defRPr/>
            </a:pPr>
            <a:endParaRPr lang="en-US" sz="2300" dirty="0" smtClean="0">
              <a:gradFill>
                <a:gsLst>
                  <a:gs pos="0">
                    <a:schemeClr val="tx1"/>
                  </a:gs>
                  <a:gs pos="50000">
                    <a:schemeClr val="tx1"/>
                  </a:gs>
                </a:gsLst>
                <a:lin ang="5400000" scaled="0"/>
              </a:gradFill>
              <a:latin typeface="Segoe" pitchFamily="34" charset="0"/>
            </a:endParaRPr>
          </a:p>
        </p:txBody>
      </p:sp>
      <p:pic>
        <p:nvPicPr>
          <p:cNvPr id="326" name="Picture 325" descr="Computer.png"/>
          <p:cNvPicPr>
            <a:picLocks noChangeAspect="1"/>
          </p:cNvPicPr>
          <p:nvPr/>
        </p:nvPicPr>
        <p:blipFill>
          <a:blip r:embed="rId3" cstate="print"/>
          <a:stretch>
            <a:fillRect/>
          </a:stretch>
        </p:blipFill>
        <p:spPr>
          <a:xfrm>
            <a:off x="1809571" y="762000"/>
            <a:ext cx="960405" cy="960405"/>
          </a:xfrm>
          <a:prstGeom prst="rect">
            <a:avLst/>
          </a:prstGeom>
        </p:spPr>
      </p:pic>
      <p:sp>
        <p:nvSpPr>
          <p:cNvPr id="328" name="Rounded Rectangle 327"/>
          <p:cNvSpPr/>
          <p:nvPr/>
        </p:nvSpPr>
        <p:spPr>
          <a:xfrm>
            <a:off x="304800" y="3926420"/>
            <a:ext cx="6629400" cy="1066801"/>
          </a:xfrm>
          <a:prstGeom prst="roundRect">
            <a:avLst>
              <a:gd name="adj" fmla="val 2953"/>
            </a:avLst>
          </a:prstGeom>
          <a:solidFill>
            <a:schemeClr val="accent2">
              <a:alpha val="50000"/>
            </a:schemeClr>
          </a:solidFill>
          <a:ln>
            <a:headEnd type="none" w="med" len="med"/>
            <a:tailEnd type="none" w="med" len="med"/>
          </a:ln>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indent="-523854" algn="ctr" defTabSz="914099" fontAlgn="base">
              <a:lnSpc>
                <a:spcPct val="85000"/>
              </a:lnSpc>
              <a:spcBef>
                <a:spcPct val="0"/>
              </a:spcBef>
              <a:spcAft>
                <a:spcPct val="0"/>
              </a:spcAft>
              <a:buClr>
                <a:srgbClr val="FFC000"/>
              </a:buClr>
              <a:buSzPct val="76000"/>
              <a:defRPr/>
            </a:pPr>
            <a:endParaRPr lang="en-US" altLang="zh-CN" sz="1500">
              <a:gradFill>
                <a:gsLst>
                  <a:gs pos="0">
                    <a:srgbClr val="FFFFFF"/>
                  </a:gs>
                  <a:gs pos="100000">
                    <a:srgbClr val="FFFFFF"/>
                  </a:gs>
                </a:gsLst>
                <a:lin ang="13500000" scaled="1"/>
              </a:gradFill>
              <a:latin typeface="Segoe Semibold" pitchFamily="34" charset="0"/>
            </a:endParaRPr>
          </a:p>
        </p:txBody>
      </p:sp>
      <p:sp>
        <p:nvSpPr>
          <p:cNvPr id="330" name="Rectangle 329"/>
          <p:cNvSpPr/>
          <p:nvPr/>
        </p:nvSpPr>
        <p:spPr>
          <a:xfrm>
            <a:off x="1654596" y="2942345"/>
            <a:ext cx="1545804" cy="575188"/>
          </a:xfrm>
          <a:prstGeom prst="rect">
            <a:avLst/>
          </a:prstGeom>
          <a:gradFill flip="none" rotWithShape="1">
            <a:gsLst>
              <a:gs pos="0">
                <a:srgbClr val="1B396B"/>
              </a:gs>
              <a:gs pos="25000">
                <a:schemeClr val="accent2">
                  <a:lumMod val="75000"/>
                </a:schemeClr>
              </a:gs>
              <a:gs pos="80000">
                <a:schemeClr val="accent2"/>
              </a:gs>
              <a:gs pos="100000">
                <a:srgbClr val="5C9EE6"/>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indent="-523854" algn="ctr" defTabSz="914099" fontAlgn="base">
              <a:lnSpc>
                <a:spcPct val="85000"/>
              </a:lnSpc>
              <a:spcBef>
                <a:spcPct val="0"/>
              </a:spcBef>
              <a:spcAft>
                <a:spcPct val="0"/>
              </a:spcAft>
              <a:buClr>
                <a:srgbClr val="FFC000"/>
              </a:buClr>
              <a:buSzPct val="76000"/>
              <a:defRPr/>
            </a:pPr>
            <a:r>
              <a:rPr lang="en-US" sz="1400" dirty="0" smtClean="0">
                <a:gradFill>
                  <a:gsLst>
                    <a:gs pos="0">
                      <a:schemeClr val="bg1"/>
                    </a:gs>
                    <a:gs pos="100000">
                      <a:schemeClr val="bg1"/>
                    </a:gs>
                  </a:gsLst>
                  <a:lin ang="13500000" scaled="1"/>
                </a:gradFill>
                <a:latin typeface="Segoe Semibold" pitchFamily="34" charset="0"/>
              </a:rPr>
              <a:t>Client Access Server</a:t>
            </a:r>
          </a:p>
        </p:txBody>
      </p:sp>
      <p:sp>
        <p:nvSpPr>
          <p:cNvPr id="331" name="Rectangle 330"/>
          <p:cNvSpPr/>
          <p:nvPr/>
        </p:nvSpPr>
        <p:spPr>
          <a:xfrm>
            <a:off x="520854" y="4193996"/>
            <a:ext cx="1007253" cy="575188"/>
          </a:xfrm>
          <a:prstGeom prst="rect">
            <a:avLst/>
          </a:prstGeom>
          <a:gradFill flip="none" rotWithShape="1">
            <a:gsLst>
              <a:gs pos="0">
                <a:srgbClr val="B64506"/>
              </a:gs>
              <a:gs pos="25000">
                <a:srgbClr val="CB790B"/>
              </a:gs>
              <a:gs pos="80000">
                <a:srgbClr val="FA9B00"/>
              </a:gs>
              <a:gs pos="100000">
                <a:srgbClr val="FFC971"/>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indent="-523854" algn="ctr" defTabSz="914099" fontAlgn="base">
              <a:lnSpc>
                <a:spcPct val="85000"/>
              </a:lnSpc>
              <a:spcBef>
                <a:spcPct val="0"/>
              </a:spcBef>
              <a:spcAft>
                <a:spcPct val="0"/>
              </a:spcAft>
              <a:buClr>
                <a:srgbClr val="FFC000"/>
              </a:buClr>
              <a:buSzPct val="76000"/>
              <a:defRPr/>
            </a:pPr>
            <a:r>
              <a:rPr lang="en-US" sz="1200" dirty="0" smtClean="0">
                <a:gradFill>
                  <a:gsLst>
                    <a:gs pos="0">
                      <a:srgbClr val="FFFFFF"/>
                    </a:gs>
                    <a:gs pos="100000">
                      <a:srgbClr val="FFFFFF"/>
                    </a:gs>
                  </a:gsLst>
                  <a:lin ang="13500000" scaled="1"/>
                </a:gradFill>
                <a:latin typeface="Segoe Semibold" pitchFamily="34" charset="0"/>
              </a:rPr>
              <a:t>Mailbox Server 1</a:t>
            </a:r>
            <a:endParaRPr lang="en-US" sz="1200" dirty="0">
              <a:gradFill>
                <a:gsLst>
                  <a:gs pos="0">
                    <a:srgbClr val="FFFFFF"/>
                  </a:gs>
                  <a:gs pos="100000">
                    <a:srgbClr val="FFFFFF"/>
                  </a:gs>
                </a:gsLst>
                <a:lin ang="13500000" scaled="1"/>
              </a:gradFill>
              <a:latin typeface="Segoe Semibold" pitchFamily="34" charset="0"/>
            </a:endParaRPr>
          </a:p>
        </p:txBody>
      </p:sp>
      <p:sp>
        <p:nvSpPr>
          <p:cNvPr id="332" name="Rectangle 331"/>
          <p:cNvSpPr/>
          <p:nvPr/>
        </p:nvSpPr>
        <p:spPr>
          <a:xfrm>
            <a:off x="1838058" y="4193996"/>
            <a:ext cx="1005840" cy="575188"/>
          </a:xfrm>
          <a:prstGeom prst="rect">
            <a:avLst/>
          </a:prstGeom>
          <a:gradFill flip="none" rotWithShape="1">
            <a:gsLst>
              <a:gs pos="0">
                <a:srgbClr val="B64506"/>
              </a:gs>
              <a:gs pos="25000">
                <a:srgbClr val="CB790B"/>
              </a:gs>
              <a:gs pos="80000">
                <a:srgbClr val="FA9B00"/>
              </a:gs>
              <a:gs pos="100000">
                <a:srgbClr val="FFC971"/>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indent="-523854" algn="ctr" defTabSz="914099" fontAlgn="base">
              <a:lnSpc>
                <a:spcPct val="85000"/>
              </a:lnSpc>
              <a:spcBef>
                <a:spcPct val="0"/>
              </a:spcBef>
              <a:spcAft>
                <a:spcPct val="0"/>
              </a:spcAft>
              <a:buClr>
                <a:srgbClr val="FFC000"/>
              </a:buClr>
              <a:buSzPct val="76000"/>
              <a:defRPr/>
            </a:pPr>
            <a:r>
              <a:rPr lang="en-US" sz="1200" dirty="0" smtClean="0">
                <a:gradFill>
                  <a:gsLst>
                    <a:gs pos="0">
                      <a:srgbClr val="FFFFFF"/>
                    </a:gs>
                    <a:gs pos="100000">
                      <a:srgbClr val="FFFFFF"/>
                    </a:gs>
                  </a:gsLst>
                  <a:lin ang="13500000" scaled="1"/>
                </a:gradFill>
                <a:latin typeface="Segoe Semibold" pitchFamily="34" charset="0"/>
              </a:rPr>
              <a:t>Mailbox Server 2</a:t>
            </a:r>
            <a:endParaRPr lang="en-US" sz="1200" dirty="0">
              <a:gradFill>
                <a:gsLst>
                  <a:gs pos="0">
                    <a:srgbClr val="FFFFFF"/>
                  </a:gs>
                  <a:gs pos="100000">
                    <a:srgbClr val="FFFFFF"/>
                  </a:gs>
                </a:gsLst>
                <a:lin ang="13500000" scaled="1"/>
              </a:gradFill>
              <a:latin typeface="Segoe Semibold" pitchFamily="34" charset="0"/>
            </a:endParaRPr>
          </a:p>
        </p:txBody>
      </p:sp>
      <p:sp>
        <p:nvSpPr>
          <p:cNvPr id="333" name="Rectangle 332"/>
          <p:cNvSpPr/>
          <p:nvPr/>
        </p:nvSpPr>
        <p:spPr>
          <a:xfrm>
            <a:off x="3154724" y="4193996"/>
            <a:ext cx="1005840" cy="575188"/>
          </a:xfrm>
          <a:prstGeom prst="rect">
            <a:avLst/>
          </a:prstGeom>
          <a:gradFill flip="none" rotWithShape="1">
            <a:gsLst>
              <a:gs pos="0">
                <a:srgbClr val="B64506"/>
              </a:gs>
              <a:gs pos="25000">
                <a:srgbClr val="CB790B"/>
              </a:gs>
              <a:gs pos="80000">
                <a:srgbClr val="FA9B00"/>
              </a:gs>
              <a:gs pos="100000">
                <a:srgbClr val="FFC971"/>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indent="-523854" algn="ctr" defTabSz="914099" fontAlgn="base">
              <a:lnSpc>
                <a:spcPct val="85000"/>
              </a:lnSpc>
              <a:spcBef>
                <a:spcPct val="0"/>
              </a:spcBef>
              <a:spcAft>
                <a:spcPct val="0"/>
              </a:spcAft>
              <a:buClr>
                <a:srgbClr val="FFC000"/>
              </a:buClr>
              <a:buSzPct val="76000"/>
              <a:defRPr/>
            </a:pPr>
            <a:r>
              <a:rPr lang="en-US" sz="1200" dirty="0" smtClean="0">
                <a:gradFill>
                  <a:gsLst>
                    <a:gs pos="0">
                      <a:srgbClr val="FFFFFF"/>
                    </a:gs>
                    <a:gs pos="100000">
                      <a:srgbClr val="FFFFFF"/>
                    </a:gs>
                  </a:gsLst>
                  <a:lin ang="13500000" scaled="1"/>
                </a:gradFill>
                <a:latin typeface="Segoe Semibold" pitchFamily="34" charset="0"/>
              </a:rPr>
              <a:t>Mailbox Server 3</a:t>
            </a:r>
            <a:endParaRPr lang="en-US" sz="1200" dirty="0">
              <a:gradFill>
                <a:gsLst>
                  <a:gs pos="0">
                    <a:srgbClr val="FFFFFF"/>
                  </a:gs>
                  <a:gs pos="100000">
                    <a:srgbClr val="FFFFFF"/>
                  </a:gs>
                </a:gsLst>
                <a:lin ang="13500000" scaled="1"/>
              </a:gradFill>
              <a:latin typeface="Segoe Semibold" pitchFamily="34" charset="0"/>
            </a:endParaRPr>
          </a:p>
        </p:txBody>
      </p:sp>
      <p:cxnSp>
        <p:nvCxnSpPr>
          <p:cNvPr id="334" name="Straight Arrow Connector 333"/>
          <p:cNvCxnSpPr>
            <a:stCxn id="332" idx="2"/>
            <a:endCxn id="384" idx="0"/>
          </p:cNvCxnSpPr>
          <p:nvPr/>
        </p:nvCxnSpPr>
        <p:spPr>
          <a:xfrm rot="16200000" flipH="1">
            <a:off x="2146909" y="4963252"/>
            <a:ext cx="391150" cy="3013"/>
          </a:xfrm>
          <a:prstGeom prst="straightConnector1">
            <a:avLst/>
          </a:prstGeom>
          <a:ln w="1270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5" name="Straight Arrow Connector 334"/>
          <p:cNvCxnSpPr/>
          <p:nvPr/>
        </p:nvCxnSpPr>
        <p:spPr>
          <a:xfrm rot="16200000" flipH="1">
            <a:off x="3481433" y="5423145"/>
            <a:ext cx="387070" cy="6595"/>
          </a:xfrm>
          <a:prstGeom prst="straightConnector1">
            <a:avLst/>
          </a:prstGeom>
          <a:ln w="381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6" name="Straight Arrow Connector 335"/>
          <p:cNvCxnSpPr>
            <a:endCxn id="330" idx="0"/>
          </p:cNvCxnSpPr>
          <p:nvPr/>
        </p:nvCxnSpPr>
        <p:spPr>
          <a:xfrm rot="16200000" flipH="1">
            <a:off x="1796618" y="2311465"/>
            <a:ext cx="1196462" cy="65298"/>
          </a:xfrm>
          <a:prstGeom prst="straightConnector1">
            <a:avLst/>
          </a:prstGeom>
          <a:ln w="19050">
            <a:solidFill>
              <a:schemeClr val="tx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7" name="Straight Arrow Connector 336"/>
          <p:cNvCxnSpPr>
            <a:stCxn id="330" idx="2"/>
            <a:endCxn id="331" idx="0"/>
          </p:cNvCxnSpPr>
          <p:nvPr/>
        </p:nvCxnSpPr>
        <p:spPr>
          <a:xfrm rot="5400000">
            <a:off x="1387759" y="3154256"/>
            <a:ext cx="676463" cy="1403017"/>
          </a:xfrm>
          <a:prstGeom prst="straightConnector1">
            <a:avLst/>
          </a:prstGeom>
          <a:ln w="19050">
            <a:solidFill>
              <a:schemeClr val="tx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8" name="Straight Arrow Connector 337"/>
          <p:cNvCxnSpPr>
            <a:stCxn id="330" idx="2"/>
            <a:endCxn id="332" idx="0"/>
          </p:cNvCxnSpPr>
          <p:nvPr/>
        </p:nvCxnSpPr>
        <p:spPr>
          <a:xfrm rot="5400000">
            <a:off x="2046007" y="3812504"/>
            <a:ext cx="676463" cy="86520"/>
          </a:xfrm>
          <a:prstGeom prst="straightConnector1">
            <a:avLst/>
          </a:prstGeom>
          <a:ln w="19050">
            <a:solidFill>
              <a:schemeClr val="tx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9" name="Straight Arrow Connector 338"/>
          <p:cNvCxnSpPr>
            <a:stCxn id="330" idx="2"/>
            <a:endCxn id="333" idx="0"/>
          </p:cNvCxnSpPr>
          <p:nvPr/>
        </p:nvCxnSpPr>
        <p:spPr>
          <a:xfrm rot="16200000" flipH="1">
            <a:off x="2704340" y="3240691"/>
            <a:ext cx="676463" cy="1230146"/>
          </a:xfrm>
          <a:prstGeom prst="straightConnector1">
            <a:avLst/>
          </a:prstGeom>
          <a:ln w="19050">
            <a:solidFill>
              <a:schemeClr val="tx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0" name="Straight Arrow Connector 339"/>
          <p:cNvCxnSpPr/>
          <p:nvPr/>
        </p:nvCxnSpPr>
        <p:spPr>
          <a:xfrm rot="16200000" flipH="1">
            <a:off x="1706950" y="2164150"/>
            <a:ext cx="1358708" cy="104192"/>
          </a:xfrm>
          <a:prstGeom prst="straightConnector1">
            <a:avLst/>
          </a:prstGeom>
          <a:ln w="50800">
            <a:tailEnd type="arrow"/>
          </a:ln>
        </p:spPr>
        <p:style>
          <a:lnRef idx="2">
            <a:schemeClr val="accent3"/>
          </a:lnRef>
          <a:fillRef idx="0">
            <a:schemeClr val="accent3"/>
          </a:fillRef>
          <a:effectRef idx="1">
            <a:schemeClr val="accent3"/>
          </a:effectRef>
          <a:fontRef idx="minor">
            <a:schemeClr val="tx1"/>
          </a:fontRef>
        </p:style>
      </p:cxnSp>
      <p:sp>
        <p:nvSpPr>
          <p:cNvPr id="342" name="Rectangle 341"/>
          <p:cNvSpPr/>
          <p:nvPr/>
        </p:nvSpPr>
        <p:spPr>
          <a:xfrm>
            <a:off x="4477928" y="4193996"/>
            <a:ext cx="1005840" cy="575188"/>
          </a:xfrm>
          <a:prstGeom prst="rect">
            <a:avLst/>
          </a:prstGeom>
          <a:gradFill flip="none" rotWithShape="1">
            <a:gsLst>
              <a:gs pos="0">
                <a:srgbClr val="B64506"/>
              </a:gs>
              <a:gs pos="25000">
                <a:srgbClr val="CB790B"/>
              </a:gs>
              <a:gs pos="80000">
                <a:srgbClr val="FA9B00"/>
              </a:gs>
              <a:gs pos="100000">
                <a:srgbClr val="FFC971"/>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indent="-523854" algn="ctr" defTabSz="914099" fontAlgn="base">
              <a:lnSpc>
                <a:spcPct val="85000"/>
              </a:lnSpc>
              <a:spcBef>
                <a:spcPct val="0"/>
              </a:spcBef>
              <a:spcAft>
                <a:spcPct val="0"/>
              </a:spcAft>
              <a:buClr>
                <a:srgbClr val="FFC000"/>
              </a:buClr>
              <a:buSzPct val="76000"/>
              <a:defRPr/>
            </a:pPr>
            <a:r>
              <a:rPr lang="en-US" sz="1200" dirty="0" smtClean="0">
                <a:gradFill>
                  <a:gsLst>
                    <a:gs pos="0">
                      <a:srgbClr val="FFFFFF"/>
                    </a:gs>
                    <a:gs pos="100000">
                      <a:srgbClr val="FFFFFF"/>
                    </a:gs>
                  </a:gsLst>
                  <a:lin ang="13500000" scaled="1"/>
                </a:gradFill>
                <a:latin typeface="Segoe Semibold" pitchFamily="34" charset="0"/>
              </a:rPr>
              <a:t>Mailbox Server 4</a:t>
            </a:r>
            <a:endParaRPr lang="en-US" sz="1200" dirty="0">
              <a:gradFill>
                <a:gsLst>
                  <a:gs pos="0">
                    <a:srgbClr val="FFFFFF"/>
                  </a:gs>
                  <a:gs pos="100000">
                    <a:srgbClr val="FFFFFF"/>
                  </a:gs>
                </a:gsLst>
                <a:lin ang="13500000" scaled="1"/>
              </a:gradFill>
              <a:latin typeface="Segoe Semibold" pitchFamily="34" charset="0"/>
            </a:endParaRPr>
          </a:p>
        </p:txBody>
      </p:sp>
      <p:sp>
        <p:nvSpPr>
          <p:cNvPr id="344" name="TextBox 343"/>
          <p:cNvSpPr txBox="1"/>
          <p:nvPr/>
        </p:nvSpPr>
        <p:spPr>
          <a:xfrm>
            <a:off x="5586984" y="975418"/>
            <a:ext cx="1619354" cy="338554"/>
          </a:xfrm>
          <a:prstGeom prst="rect">
            <a:avLst/>
          </a:prstGeom>
        </p:spPr>
        <p:txBody>
          <a:bodyPr wrap="none">
            <a:spAutoFit/>
          </a:bodyPr>
          <a:lstStyle/>
          <a:p>
            <a:pPr algn="ctr">
              <a:defRPr/>
            </a:pPr>
            <a:r>
              <a:rPr lang="en-US" sz="1600" b="1" kern="0" dirty="0" smtClean="0">
                <a:solidFill>
                  <a:srgbClr val="373737"/>
                </a:solidFill>
                <a:latin typeface="Segoe"/>
              </a:rPr>
              <a:t>AD site: Dallas </a:t>
            </a:r>
            <a:endParaRPr lang="en-US" sz="1600" b="1" kern="0" dirty="0">
              <a:solidFill>
                <a:srgbClr val="373737"/>
              </a:solidFill>
              <a:latin typeface="Segoe"/>
            </a:endParaRPr>
          </a:p>
        </p:txBody>
      </p:sp>
      <p:sp>
        <p:nvSpPr>
          <p:cNvPr id="353" name="Rectangle 352"/>
          <p:cNvSpPr/>
          <p:nvPr/>
        </p:nvSpPr>
        <p:spPr>
          <a:xfrm>
            <a:off x="5715000" y="4193996"/>
            <a:ext cx="1005840" cy="575188"/>
          </a:xfrm>
          <a:prstGeom prst="rect">
            <a:avLst/>
          </a:prstGeom>
          <a:gradFill flip="none" rotWithShape="1">
            <a:gsLst>
              <a:gs pos="0">
                <a:srgbClr val="B64506"/>
              </a:gs>
              <a:gs pos="25000">
                <a:srgbClr val="CB790B"/>
              </a:gs>
              <a:gs pos="80000">
                <a:srgbClr val="FA9B00"/>
              </a:gs>
              <a:gs pos="100000">
                <a:srgbClr val="FFC971"/>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indent="-523854" algn="ctr" defTabSz="914099" fontAlgn="base">
              <a:lnSpc>
                <a:spcPct val="85000"/>
              </a:lnSpc>
              <a:spcBef>
                <a:spcPct val="0"/>
              </a:spcBef>
              <a:spcAft>
                <a:spcPct val="0"/>
              </a:spcAft>
              <a:buClr>
                <a:srgbClr val="FFC000"/>
              </a:buClr>
              <a:buSzPct val="76000"/>
              <a:defRPr/>
            </a:pPr>
            <a:r>
              <a:rPr lang="en-US" sz="1200" dirty="0" smtClean="0">
                <a:gradFill>
                  <a:gsLst>
                    <a:gs pos="0">
                      <a:srgbClr val="FFFFFF"/>
                    </a:gs>
                    <a:gs pos="100000">
                      <a:srgbClr val="FFFFFF"/>
                    </a:gs>
                  </a:gsLst>
                  <a:lin ang="13500000" scaled="1"/>
                </a:gradFill>
                <a:latin typeface="Segoe Semibold" pitchFamily="34" charset="0"/>
              </a:rPr>
              <a:t>Mailbox Server 5</a:t>
            </a:r>
            <a:endParaRPr lang="en-US" sz="1200" dirty="0">
              <a:gradFill>
                <a:gsLst>
                  <a:gs pos="0">
                    <a:srgbClr val="FFFFFF"/>
                  </a:gs>
                  <a:gs pos="100000">
                    <a:srgbClr val="FFFFFF"/>
                  </a:gs>
                </a:gsLst>
                <a:lin ang="13500000" scaled="1"/>
              </a:gradFill>
              <a:latin typeface="Segoe Semibold" pitchFamily="34" charset="0"/>
            </a:endParaRPr>
          </a:p>
        </p:txBody>
      </p:sp>
      <p:cxnSp>
        <p:nvCxnSpPr>
          <p:cNvPr id="354" name="Straight Arrow Connector 353"/>
          <p:cNvCxnSpPr/>
          <p:nvPr/>
        </p:nvCxnSpPr>
        <p:spPr>
          <a:xfrm rot="16200000" flipH="1">
            <a:off x="4760819" y="5426414"/>
            <a:ext cx="387070" cy="57"/>
          </a:xfrm>
          <a:prstGeom prst="straightConnector1">
            <a:avLst/>
          </a:prstGeom>
          <a:ln w="381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5" name="Straight Arrow Connector 354"/>
          <p:cNvCxnSpPr/>
          <p:nvPr/>
        </p:nvCxnSpPr>
        <p:spPr>
          <a:xfrm rot="5400000">
            <a:off x="6051880" y="5425227"/>
            <a:ext cx="388839" cy="4200"/>
          </a:xfrm>
          <a:prstGeom prst="straightConnector1">
            <a:avLst/>
          </a:prstGeom>
          <a:ln w="381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6" name="Straight Arrow Connector 355"/>
          <p:cNvCxnSpPr>
            <a:stCxn id="330" idx="2"/>
            <a:endCxn id="342" idx="0"/>
          </p:cNvCxnSpPr>
          <p:nvPr/>
        </p:nvCxnSpPr>
        <p:spPr>
          <a:xfrm rot="16200000" flipH="1">
            <a:off x="3365942" y="2579089"/>
            <a:ext cx="676463" cy="2553350"/>
          </a:xfrm>
          <a:prstGeom prst="straightConnector1">
            <a:avLst/>
          </a:prstGeom>
          <a:ln w="19050">
            <a:solidFill>
              <a:schemeClr val="tx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7" name="Straight Arrow Connector 356"/>
          <p:cNvCxnSpPr>
            <a:stCxn id="330" idx="2"/>
            <a:endCxn id="353" idx="0"/>
          </p:cNvCxnSpPr>
          <p:nvPr/>
        </p:nvCxnSpPr>
        <p:spPr>
          <a:xfrm rot="16200000" flipH="1">
            <a:off x="3984478" y="1960553"/>
            <a:ext cx="676463" cy="3790422"/>
          </a:xfrm>
          <a:prstGeom prst="straightConnector1">
            <a:avLst/>
          </a:prstGeom>
          <a:ln w="19050">
            <a:solidFill>
              <a:schemeClr val="tx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360" name="Rectangle 359"/>
          <p:cNvSpPr/>
          <p:nvPr/>
        </p:nvSpPr>
        <p:spPr>
          <a:xfrm>
            <a:off x="5715000" y="1375161"/>
            <a:ext cx="1219200" cy="457200"/>
          </a:xfrm>
          <a:prstGeom prst="rect">
            <a:avLst/>
          </a:prstGeom>
          <a:gradFill flip="none" rotWithShape="1">
            <a:gsLst>
              <a:gs pos="0">
                <a:srgbClr val="1B396B"/>
              </a:gs>
              <a:gs pos="25000">
                <a:schemeClr val="accent2">
                  <a:lumMod val="75000"/>
                </a:schemeClr>
              </a:gs>
              <a:gs pos="80000">
                <a:schemeClr val="accent2"/>
              </a:gs>
              <a:gs pos="100000">
                <a:srgbClr val="5C9EE6"/>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indent="-523854" algn="ctr" defTabSz="914099" fontAlgn="base">
              <a:lnSpc>
                <a:spcPct val="85000"/>
              </a:lnSpc>
              <a:spcBef>
                <a:spcPct val="0"/>
              </a:spcBef>
              <a:spcAft>
                <a:spcPct val="0"/>
              </a:spcAft>
              <a:buClr>
                <a:srgbClr val="FFC000"/>
              </a:buClr>
              <a:buSzPct val="76000"/>
              <a:defRPr/>
            </a:pPr>
            <a:r>
              <a:rPr lang="en-US" sz="1300" dirty="0" smtClean="0">
                <a:gradFill>
                  <a:gsLst>
                    <a:gs pos="0">
                      <a:schemeClr val="bg1"/>
                    </a:gs>
                    <a:gs pos="100000">
                      <a:schemeClr val="bg1"/>
                    </a:gs>
                  </a:gsLst>
                  <a:lin ang="13500000" scaled="1"/>
                </a:gradFill>
                <a:latin typeface="Segoe Semibold" pitchFamily="34" charset="0"/>
              </a:rPr>
              <a:t>Client Access Server</a:t>
            </a:r>
          </a:p>
        </p:txBody>
      </p:sp>
      <p:cxnSp>
        <p:nvCxnSpPr>
          <p:cNvPr id="362" name="Straight Arrow Connector 361"/>
          <p:cNvCxnSpPr>
            <a:stCxn id="332" idx="3"/>
            <a:endCxn id="333" idx="1"/>
          </p:cNvCxnSpPr>
          <p:nvPr/>
        </p:nvCxnSpPr>
        <p:spPr>
          <a:xfrm>
            <a:off x="2843898" y="4481590"/>
            <a:ext cx="310826" cy="1588"/>
          </a:xfrm>
          <a:prstGeom prst="straightConnector1">
            <a:avLst/>
          </a:prstGeom>
          <a:ln w="19050">
            <a:solidFill>
              <a:schemeClr val="accent3">
                <a:lumMod val="75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3" name="Straight Arrow Connector 362"/>
          <p:cNvCxnSpPr/>
          <p:nvPr/>
        </p:nvCxnSpPr>
        <p:spPr>
          <a:xfrm>
            <a:off x="1533258" y="4459821"/>
            <a:ext cx="310826" cy="1588"/>
          </a:xfrm>
          <a:prstGeom prst="straightConnector1">
            <a:avLst/>
          </a:prstGeom>
          <a:ln w="19050">
            <a:solidFill>
              <a:schemeClr val="accent3">
                <a:lumMod val="75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4" name="Straight Arrow Connector 363"/>
          <p:cNvCxnSpPr/>
          <p:nvPr/>
        </p:nvCxnSpPr>
        <p:spPr>
          <a:xfrm>
            <a:off x="4165002" y="4459821"/>
            <a:ext cx="310826" cy="1588"/>
          </a:xfrm>
          <a:prstGeom prst="straightConnector1">
            <a:avLst/>
          </a:prstGeom>
          <a:ln w="19050">
            <a:solidFill>
              <a:schemeClr val="accent3">
                <a:lumMod val="75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5" name="Straight Arrow Connector 364"/>
          <p:cNvCxnSpPr/>
          <p:nvPr/>
        </p:nvCxnSpPr>
        <p:spPr>
          <a:xfrm>
            <a:off x="5405810" y="4459821"/>
            <a:ext cx="310826" cy="1588"/>
          </a:xfrm>
          <a:prstGeom prst="straightConnector1">
            <a:avLst/>
          </a:prstGeom>
          <a:ln w="19050">
            <a:solidFill>
              <a:schemeClr val="accent3">
                <a:lumMod val="75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367" name="Line Callout 1 (Accent Bar) 366"/>
          <p:cNvSpPr/>
          <p:nvPr/>
        </p:nvSpPr>
        <p:spPr>
          <a:xfrm>
            <a:off x="2971800" y="1375160"/>
            <a:ext cx="1527048" cy="523220"/>
          </a:xfrm>
          <a:prstGeom prst="accentCallout1">
            <a:avLst>
              <a:gd name="adj1" fmla="val 23171"/>
              <a:gd name="adj2" fmla="val 1418"/>
              <a:gd name="adj3" fmla="val 189071"/>
              <a:gd name="adj4" fmla="val -26308"/>
            </a:avLst>
          </a:prstGeom>
          <a:solidFill>
            <a:schemeClr val="accent3">
              <a:alpha val="60000"/>
            </a:schemeClr>
          </a:solidFill>
          <a:effectLst>
            <a:outerShdw blurRad="50800" dist="38100" dir="2700000" algn="tl" rotWithShape="0">
              <a:prstClr val="black">
                <a:alpha val="40000"/>
              </a:prstClr>
            </a:outerShdw>
          </a:effectLst>
        </p:spPr>
        <p:txBody>
          <a:bodyPr wrap="square" rtlCol="0">
            <a:spAutoFit/>
          </a:bodyPr>
          <a:lstStyle/>
          <a:p>
            <a:r>
              <a:rPr lang="en-US" sz="1400" dirty="0" smtClean="0"/>
              <a:t>Clients connect via CAS servers</a:t>
            </a:r>
            <a:endParaRPr lang="en-US" sz="1400" dirty="0"/>
          </a:p>
        </p:txBody>
      </p:sp>
      <p:sp>
        <p:nvSpPr>
          <p:cNvPr id="369" name="TextBox 368"/>
          <p:cNvSpPr txBox="1"/>
          <p:nvPr/>
        </p:nvSpPr>
        <p:spPr>
          <a:xfrm>
            <a:off x="1640794" y="1556760"/>
            <a:ext cx="581114" cy="276999"/>
          </a:xfrm>
          <a:prstGeom prst="rect">
            <a:avLst/>
          </a:prstGeom>
          <a:noFill/>
        </p:spPr>
        <p:txBody>
          <a:bodyPr wrap="square" rtlCol="0">
            <a:spAutoFit/>
          </a:bodyPr>
          <a:lstStyle/>
          <a:p>
            <a:r>
              <a:rPr lang="en-US" sz="1200" dirty="0" smtClean="0">
                <a:gradFill>
                  <a:gsLst>
                    <a:gs pos="0">
                      <a:schemeClr val="tx1"/>
                    </a:gs>
                    <a:gs pos="100000">
                      <a:schemeClr val="tx1"/>
                    </a:gs>
                  </a:gsLst>
                  <a:lin ang="5400000" scaled="0"/>
                </a:gradFill>
              </a:rPr>
              <a:t>Client</a:t>
            </a:r>
          </a:p>
        </p:txBody>
      </p:sp>
      <p:grpSp>
        <p:nvGrpSpPr>
          <p:cNvPr id="2" name="Group 80"/>
          <p:cNvGrpSpPr/>
          <p:nvPr/>
        </p:nvGrpSpPr>
        <p:grpSpPr>
          <a:xfrm flipV="1">
            <a:off x="304801" y="4493279"/>
            <a:ext cx="6553200" cy="357702"/>
            <a:chOff x="1845840" y="2207421"/>
            <a:chExt cx="3637823" cy="535779"/>
          </a:xfrm>
        </p:grpSpPr>
        <p:cxnSp>
          <p:nvCxnSpPr>
            <p:cNvPr id="371" name="Straight Connector 370"/>
            <p:cNvCxnSpPr>
              <a:stCxn id="373" idx="0"/>
              <a:endCxn id="372" idx="0"/>
            </p:cNvCxnSpPr>
            <p:nvPr/>
          </p:nvCxnSpPr>
          <p:spPr>
            <a:xfrm flipV="1">
              <a:off x="2184620" y="2207421"/>
              <a:ext cx="3033713" cy="2379"/>
            </a:xfrm>
            <a:prstGeom prst="line">
              <a:avLst/>
            </a:prstGeom>
            <a:ln w="19050">
              <a:solidFill>
                <a:schemeClr val="accent3">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372" name="Arc 371"/>
            <p:cNvSpPr/>
            <p:nvPr/>
          </p:nvSpPr>
          <p:spPr>
            <a:xfrm>
              <a:off x="4953001" y="2209800"/>
              <a:ext cx="530662" cy="533400"/>
            </a:xfrm>
            <a:prstGeom prst="arc">
              <a:avLst>
                <a:gd name="adj1" fmla="val 16200000"/>
                <a:gd name="adj2" fmla="val 1230439"/>
              </a:avLst>
            </a:prstGeom>
            <a:ln w="19050">
              <a:solidFill>
                <a:schemeClr val="accent3">
                  <a:lumMod val="75000"/>
                </a:schemeClr>
              </a:solidFill>
              <a:prstDash val="sysDot"/>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3" name="Arc 372"/>
            <p:cNvSpPr/>
            <p:nvPr/>
          </p:nvSpPr>
          <p:spPr>
            <a:xfrm flipH="1">
              <a:off x="1845840" y="2209800"/>
              <a:ext cx="677559" cy="533400"/>
            </a:xfrm>
            <a:prstGeom prst="arc">
              <a:avLst>
                <a:gd name="adj1" fmla="val 16200000"/>
                <a:gd name="adj2" fmla="val 1187635"/>
              </a:avLst>
            </a:prstGeom>
            <a:ln w="19050">
              <a:solidFill>
                <a:schemeClr val="accent3">
                  <a:lumMod val="75000"/>
                </a:schemeClr>
              </a:solidFill>
              <a:prstDash val="sysDot"/>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374" name="Straight Arrow Connector 373"/>
          <p:cNvCxnSpPr>
            <a:endCxn id="429" idx="0"/>
          </p:cNvCxnSpPr>
          <p:nvPr/>
        </p:nvCxnSpPr>
        <p:spPr>
          <a:xfrm rot="5400000">
            <a:off x="786658" y="4987468"/>
            <a:ext cx="478688" cy="3067"/>
          </a:xfrm>
          <a:prstGeom prst="straightConnector1">
            <a:avLst/>
          </a:prstGeom>
          <a:ln w="1270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75" name="Rounded Rectangle 374"/>
          <p:cNvSpPr/>
          <p:nvPr/>
        </p:nvSpPr>
        <p:spPr>
          <a:xfrm>
            <a:off x="695058" y="5152145"/>
            <a:ext cx="685799" cy="1422321"/>
          </a:xfrm>
          <a:prstGeom prst="roundRect">
            <a:avLst/>
          </a:prstGeom>
          <a:ln>
            <a:solidFill>
              <a:schemeClr val="accent2"/>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endParaRPr lang="en-US" sz="2400" dirty="0">
              <a:solidFill>
                <a:srgbClr val="FFFFFF"/>
              </a:solidFill>
              <a:effectLst>
                <a:outerShdw blurRad="38100" dist="38100" dir="2700000" algn="tl">
                  <a:srgbClr val="000000">
                    <a:alpha val="43137"/>
                  </a:srgbClr>
                </a:outerShdw>
              </a:effectLst>
              <a:latin typeface="Segoe" pitchFamily="34" charset="0"/>
            </a:endParaRPr>
          </a:p>
        </p:txBody>
      </p:sp>
      <p:sp>
        <p:nvSpPr>
          <p:cNvPr id="376" name="Can 375"/>
          <p:cNvSpPr/>
          <p:nvPr/>
        </p:nvSpPr>
        <p:spPr bwMode="auto">
          <a:xfrm>
            <a:off x="859312" y="5672991"/>
            <a:ext cx="396239" cy="413559"/>
          </a:xfrm>
          <a:prstGeom prst="can">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140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77" name="Can 376"/>
          <p:cNvSpPr/>
          <p:nvPr/>
        </p:nvSpPr>
        <p:spPr bwMode="auto">
          <a:xfrm>
            <a:off x="855925" y="6140062"/>
            <a:ext cx="396239" cy="386322"/>
          </a:xfrm>
          <a:prstGeom prst="can">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80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78" name="TextBox 377"/>
          <p:cNvSpPr txBox="1"/>
          <p:nvPr/>
        </p:nvSpPr>
        <p:spPr>
          <a:xfrm>
            <a:off x="879060" y="5777482"/>
            <a:ext cx="426722" cy="276999"/>
          </a:xfrm>
          <a:prstGeom prst="rect">
            <a:avLst/>
          </a:prstGeom>
          <a:noFill/>
        </p:spPr>
        <p:txBody>
          <a:bodyPr wrap="square" lIns="0" rIns="0" rtlCol="0">
            <a:spAutoFit/>
          </a:bodyPr>
          <a:lstStyle/>
          <a:p>
            <a:r>
              <a:rPr lang="en-US" sz="1200" dirty="0" smtClean="0">
                <a:solidFill>
                  <a:schemeClr val="bg1"/>
                </a:solidFill>
              </a:rPr>
              <a:t>DB2</a:t>
            </a:r>
          </a:p>
        </p:txBody>
      </p:sp>
      <p:sp>
        <p:nvSpPr>
          <p:cNvPr id="379" name="TextBox 378"/>
          <p:cNvSpPr txBox="1"/>
          <p:nvPr/>
        </p:nvSpPr>
        <p:spPr>
          <a:xfrm>
            <a:off x="895027" y="6220341"/>
            <a:ext cx="426722" cy="276999"/>
          </a:xfrm>
          <a:prstGeom prst="rect">
            <a:avLst/>
          </a:prstGeom>
          <a:noFill/>
        </p:spPr>
        <p:txBody>
          <a:bodyPr wrap="square" lIns="0" rIns="0" rtlCol="0">
            <a:spAutoFit/>
          </a:bodyPr>
          <a:lstStyle/>
          <a:p>
            <a:r>
              <a:rPr lang="en-US" sz="1200" dirty="0" smtClean="0">
                <a:solidFill>
                  <a:schemeClr val="bg1"/>
                </a:solidFill>
              </a:rPr>
              <a:t>DB3</a:t>
            </a:r>
          </a:p>
        </p:txBody>
      </p:sp>
      <p:grpSp>
        <p:nvGrpSpPr>
          <p:cNvPr id="3" name="Group 305"/>
          <p:cNvGrpSpPr/>
          <p:nvPr/>
        </p:nvGrpSpPr>
        <p:grpSpPr>
          <a:xfrm>
            <a:off x="855107" y="5236806"/>
            <a:ext cx="460565" cy="386322"/>
            <a:chOff x="852538" y="4818550"/>
            <a:chExt cx="460565" cy="386322"/>
          </a:xfrm>
        </p:grpSpPr>
        <p:sp>
          <p:nvSpPr>
            <p:cNvPr id="381" name="Can 380"/>
            <p:cNvSpPr/>
            <p:nvPr/>
          </p:nvSpPr>
          <p:spPr bwMode="auto">
            <a:xfrm>
              <a:off x="852538" y="4818550"/>
              <a:ext cx="396239" cy="386322"/>
            </a:xfrm>
            <a:prstGeom prst="can">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80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82" name="TextBox 381"/>
            <p:cNvSpPr txBox="1"/>
            <p:nvPr/>
          </p:nvSpPr>
          <p:spPr>
            <a:xfrm>
              <a:off x="886381" y="4889666"/>
              <a:ext cx="426722" cy="276999"/>
            </a:xfrm>
            <a:prstGeom prst="rect">
              <a:avLst/>
            </a:prstGeom>
            <a:noFill/>
          </p:spPr>
          <p:txBody>
            <a:bodyPr wrap="square" lIns="0" rIns="0" rtlCol="0">
              <a:spAutoFit/>
            </a:bodyPr>
            <a:lstStyle/>
            <a:p>
              <a:r>
                <a:rPr lang="en-US" sz="1200" dirty="0" smtClean="0">
                  <a:solidFill>
                    <a:schemeClr val="bg1"/>
                  </a:solidFill>
                </a:rPr>
                <a:t>DB1</a:t>
              </a:r>
            </a:p>
          </p:txBody>
        </p:sp>
      </p:grpSp>
      <p:sp>
        <p:nvSpPr>
          <p:cNvPr id="384" name="Rounded Rectangle 383"/>
          <p:cNvSpPr/>
          <p:nvPr/>
        </p:nvSpPr>
        <p:spPr>
          <a:xfrm>
            <a:off x="2001091" y="5160334"/>
            <a:ext cx="685799" cy="1422321"/>
          </a:xfrm>
          <a:prstGeom prst="roundRect">
            <a:avLst/>
          </a:prstGeom>
          <a:ln>
            <a:solidFill>
              <a:schemeClr val="accent2"/>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endParaRPr lang="en-US" sz="2400" dirty="0">
              <a:solidFill>
                <a:srgbClr val="FFFFFF"/>
              </a:solidFill>
              <a:effectLst>
                <a:outerShdw blurRad="38100" dist="38100" dir="2700000" algn="tl">
                  <a:srgbClr val="000000">
                    <a:alpha val="43137"/>
                  </a:srgbClr>
                </a:outerShdw>
              </a:effectLst>
              <a:latin typeface="Segoe" pitchFamily="34" charset="0"/>
            </a:endParaRPr>
          </a:p>
        </p:txBody>
      </p:sp>
      <p:sp>
        <p:nvSpPr>
          <p:cNvPr id="385" name="Can 384"/>
          <p:cNvSpPr/>
          <p:nvPr/>
        </p:nvSpPr>
        <p:spPr bwMode="auto">
          <a:xfrm>
            <a:off x="2158571" y="5254484"/>
            <a:ext cx="396239" cy="386322"/>
          </a:xfrm>
          <a:prstGeom prst="can">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140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86" name="Can 385"/>
          <p:cNvSpPr/>
          <p:nvPr/>
        </p:nvSpPr>
        <p:spPr bwMode="auto">
          <a:xfrm>
            <a:off x="2165345" y="5681180"/>
            <a:ext cx="396239" cy="413559"/>
          </a:xfrm>
          <a:prstGeom prst="can">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140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87" name="TextBox 386"/>
          <p:cNvSpPr txBox="1"/>
          <p:nvPr/>
        </p:nvSpPr>
        <p:spPr>
          <a:xfrm>
            <a:off x="2182475" y="5325600"/>
            <a:ext cx="426722" cy="276999"/>
          </a:xfrm>
          <a:prstGeom prst="rect">
            <a:avLst/>
          </a:prstGeom>
          <a:noFill/>
        </p:spPr>
        <p:txBody>
          <a:bodyPr wrap="square" lIns="0" rIns="0" rtlCol="0">
            <a:spAutoFit/>
          </a:bodyPr>
          <a:lstStyle/>
          <a:p>
            <a:r>
              <a:rPr lang="en-US" sz="1200" dirty="0" smtClean="0">
                <a:solidFill>
                  <a:schemeClr val="bg1"/>
                </a:solidFill>
              </a:rPr>
              <a:t>DB4</a:t>
            </a:r>
          </a:p>
        </p:txBody>
      </p:sp>
      <p:sp>
        <p:nvSpPr>
          <p:cNvPr id="388" name="TextBox 387"/>
          <p:cNvSpPr txBox="1"/>
          <p:nvPr/>
        </p:nvSpPr>
        <p:spPr>
          <a:xfrm>
            <a:off x="2191031" y="5785671"/>
            <a:ext cx="426722" cy="276999"/>
          </a:xfrm>
          <a:prstGeom prst="rect">
            <a:avLst/>
          </a:prstGeom>
          <a:noFill/>
        </p:spPr>
        <p:txBody>
          <a:bodyPr wrap="square" lIns="0" rIns="0" rtlCol="0">
            <a:spAutoFit/>
          </a:bodyPr>
          <a:lstStyle/>
          <a:p>
            <a:r>
              <a:rPr lang="en-US" sz="1200" dirty="0" smtClean="0">
                <a:solidFill>
                  <a:schemeClr val="bg1"/>
                </a:solidFill>
              </a:rPr>
              <a:t>DB5</a:t>
            </a:r>
          </a:p>
        </p:txBody>
      </p:sp>
      <p:grpSp>
        <p:nvGrpSpPr>
          <p:cNvPr id="4" name="Group 310"/>
          <p:cNvGrpSpPr/>
          <p:nvPr/>
        </p:nvGrpSpPr>
        <p:grpSpPr>
          <a:xfrm>
            <a:off x="2161958" y="6148251"/>
            <a:ext cx="459886" cy="386322"/>
            <a:chOff x="2161958" y="5720506"/>
            <a:chExt cx="459886" cy="386322"/>
          </a:xfrm>
        </p:grpSpPr>
        <p:sp>
          <p:nvSpPr>
            <p:cNvPr id="390" name="Can 389"/>
            <p:cNvSpPr/>
            <p:nvPr/>
          </p:nvSpPr>
          <p:spPr bwMode="auto">
            <a:xfrm>
              <a:off x="2161958" y="5720506"/>
              <a:ext cx="396239" cy="386322"/>
            </a:xfrm>
            <a:prstGeom prst="can">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140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91" name="TextBox 390"/>
            <p:cNvSpPr txBox="1"/>
            <p:nvPr/>
          </p:nvSpPr>
          <p:spPr>
            <a:xfrm>
              <a:off x="2195122" y="5806723"/>
              <a:ext cx="426722" cy="276999"/>
            </a:xfrm>
            <a:prstGeom prst="rect">
              <a:avLst/>
            </a:prstGeom>
            <a:noFill/>
          </p:spPr>
          <p:txBody>
            <a:bodyPr wrap="square" lIns="0" rIns="0" rtlCol="0">
              <a:spAutoFit/>
            </a:bodyPr>
            <a:lstStyle/>
            <a:p>
              <a:r>
                <a:rPr lang="en-US" sz="1200" dirty="0" smtClean="0">
                  <a:solidFill>
                    <a:schemeClr val="bg1"/>
                  </a:solidFill>
                </a:rPr>
                <a:t>DB1</a:t>
              </a:r>
            </a:p>
          </p:txBody>
        </p:sp>
      </p:grpSp>
      <p:sp>
        <p:nvSpPr>
          <p:cNvPr id="393" name="Rounded Rectangle 392"/>
          <p:cNvSpPr/>
          <p:nvPr/>
        </p:nvSpPr>
        <p:spPr>
          <a:xfrm>
            <a:off x="3318935" y="5181600"/>
            <a:ext cx="685799" cy="1422321"/>
          </a:xfrm>
          <a:prstGeom prst="roundRect">
            <a:avLst/>
          </a:prstGeom>
          <a:ln>
            <a:solidFill>
              <a:schemeClr val="accent2"/>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endParaRPr lang="en-US" sz="2400" dirty="0">
              <a:solidFill>
                <a:srgbClr val="FFFFFF"/>
              </a:solidFill>
              <a:effectLst>
                <a:outerShdw blurRad="38100" dist="38100" dir="2700000" algn="tl">
                  <a:srgbClr val="000000">
                    <a:alpha val="43137"/>
                  </a:srgbClr>
                </a:outerShdw>
              </a:effectLst>
              <a:latin typeface="Segoe" pitchFamily="34" charset="0"/>
            </a:endParaRPr>
          </a:p>
        </p:txBody>
      </p:sp>
      <p:sp>
        <p:nvSpPr>
          <p:cNvPr id="394" name="Can 393"/>
          <p:cNvSpPr/>
          <p:nvPr/>
        </p:nvSpPr>
        <p:spPr bwMode="auto">
          <a:xfrm>
            <a:off x="3476415" y="5275750"/>
            <a:ext cx="396239" cy="386322"/>
          </a:xfrm>
          <a:prstGeom prst="can">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80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95" name="Can 394"/>
          <p:cNvSpPr/>
          <p:nvPr/>
        </p:nvSpPr>
        <p:spPr bwMode="auto">
          <a:xfrm>
            <a:off x="3483189" y="5702446"/>
            <a:ext cx="396239" cy="413559"/>
          </a:xfrm>
          <a:prstGeom prst="can">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140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96" name="TextBox 395"/>
          <p:cNvSpPr txBox="1"/>
          <p:nvPr/>
        </p:nvSpPr>
        <p:spPr>
          <a:xfrm>
            <a:off x="3500319" y="5346866"/>
            <a:ext cx="426722" cy="276999"/>
          </a:xfrm>
          <a:prstGeom prst="rect">
            <a:avLst/>
          </a:prstGeom>
          <a:noFill/>
        </p:spPr>
        <p:txBody>
          <a:bodyPr wrap="square" lIns="0" rIns="0" rtlCol="0">
            <a:spAutoFit/>
          </a:bodyPr>
          <a:lstStyle/>
          <a:p>
            <a:r>
              <a:rPr lang="en-US" sz="1200" dirty="0" smtClean="0">
                <a:solidFill>
                  <a:schemeClr val="bg1"/>
                </a:solidFill>
              </a:rPr>
              <a:t>DB2</a:t>
            </a:r>
          </a:p>
        </p:txBody>
      </p:sp>
      <p:sp>
        <p:nvSpPr>
          <p:cNvPr id="397" name="Can 396"/>
          <p:cNvSpPr/>
          <p:nvPr/>
        </p:nvSpPr>
        <p:spPr bwMode="auto">
          <a:xfrm>
            <a:off x="3479802" y="6169517"/>
            <a:ext cx="396239" cy="386322"/>
          </a:xfrm>
          <a:prstGeom prst="can">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140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98" name="TextBox 397"/>
          <p:cNvSpPr txBox="1"/>
          <p:nvPr/>
        </p:nvSpPr>
        <p:spPr>
          <a:xfrm>
            <a:off x="3514813" y="5800999"/>
            <a:ext cx="426722" cy="276999"/>
          </a:xfrm>
          <a:prstGeom prst="rect">
            <a:avLst/>
          </a:prstGeom>
          <a:noFill/>
        </p:spPr>
        <p:txBody>
          <a:bodyPr wrap="square" lIns="0" rIns="0" rtlCol="0">
            <a:spAutoFit/>
          </a:bodyPr>
          <a:lstStyle/>
          <a:p>
            <a:r>
              <a:rPr lang="en-US" sz="1200" dirty="0" smtClean="0">
                <a:solidFill>
                  <a:schemeClr val="bg1"/>
                </a:solidFill>
              </a:rPr>
              <a:t>DB3</a:t>
            </a:r>
          </a:p>
        </p:txBody>
      </p:sp>
      <p:sp>
        <p:nvSpPr>
          <p:cNvPr id="399" name="TextBox 398"/>
          <p:cNvSpPr txBox="1"/>
          <p:nvPr/>
        </p:nvSpPr>
        <p:spPr>
          <a:xfrm>
            <a:off x="3507028" y="6255734"/>
            <a:ext cx="426722" cy="276999"/>
          </a:xfrm>
          <a:prstGeom prst="rect">
            <a:avLst/>
          </a:prstGeom>
          <a:noFill/>
        </p:spPr>
        <p:txBody>
          <a:bodyPr wrap="square" lIns="0" rIns="0" rtlCol="0">
            <a:spAutoFit/>
          </a:bodyPr>
          <a:lstStyle/>
          <a:p>
            <a:r>
              <a:rPr lang="en-US" sz="1200" dirty="0" smtClean="0">
                <a:solidFill>
                  <a:schemeClr val="bg1"/>
                </a:solidFill>
              </a:rPr>
              <a:t>DB4</a:t>
            </a:r>
          </a:p>
        </p:txBody>
      </p:sp>
      <p:sp>
        <p:nvSpPr>
          <p:cNvPr id="400" name="Rounded Rectangle 399"/>
          <p:cNvSpPr/>
          <p:nvPr/>
        </p:nvSpPr>
        <p:spPr>
          <a:xfrm>
            <a:off x="4639734" y="5181600"/>
            <a:ext cx="685799" cy="1422321"/>
          </a:xfrm>
          <a:prstGeom prst="roundRect">
            <a:avLst/>
          </a:prstGeom>
          <a:ln>
            <a:solidFill>
              <a:schemeClr val="accent2"/>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endParaRPr lang="en-US" sz="2400" dirty="0">
              <a:solidFill>
                <a:srgbClr val="FFFFFF"/>
              </a:solidFill>
              <a:effectLst>
                <a:outerShdw blurRad="38100" dist="38100" dir="2700000" algn="tl">
                  <a:srgbClr val="000000">
                    <a:alpha val="43137"/>
                  </a:srgbClr>
                </a:outerShdw>
              </a:effectLst>
              <a:latin typeface="Segoe" pitchFamily="34" charset="0"/>
            </a:endParaRPr>
          </a:p>
        </p:txBody>
      </p:sp>
      <p:sp>
        <p:nvSpPr>
          <p:cNvPr id="401" name="Can 400"/>
          <p:cNvSpPr/>
          <p:nvPr/>
        </p:nvSpPr>
        <p:spPr bwMode="auto">
          <a:xfrm>
            <a:off x="4797214" y="5275750"/>
            <a:ext cx="396239" cy="386322"/>
          </a:xfrm>
          <a:prstGeom prst="can">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80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02" name="Can 401"/>
          <p:cNvSpPr/>
          <p:nvPr/>
        </p:nvSpPr>
        <p:spPr bwMode="auto">
          <a:xfrm>
            <a:off x="4803988" y="5702446"/>
            <a:ext cx="396239" cy="413559"/>
          </a:xfrm>
          <a:prstGeom prst="can">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140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03" name="TextBox 402"/>
          <p:cNvSpPr txBox="1"/>
          <p:nvPr/>
        </p:nvSpPr>
        <p:spPr>
          <a:xfrm>
            <a:off x="4821118" y="5346866"/>
            <a:ext cx="426722" cy="276999"/>
          </a:xfrm>
          <a:prstGeom prst="rect">
            <a:avLst/>
          </a:prstGeom>
          <a:noFill/>
        </p:spPr>
        <p:txBody>
          <a:bodyPr wrap="square" lIns="0" rIns="0" rtlCol="0">
            <a:spAutoFit/>
          </a:bodyPr>
          <a:lstStyle/>
          <a:p>
            <a:r>
              <a:rPr lang="en-US" sz="1200" dirty="0" smtClean="0">
                <a:solidFill>
                  <a:schemeClr val="bg1"/>
                </a:solidFill>
              </a:rPr>
              <a:t>DB5</a:t>
            </a:r>
          </a:p>
        </p:txBody>
      </p:sp>
      <p:sp>
        <p:nvSpPr>
          <p:cNvPr id="404" name="Can 403"/>
          <p:cNvSpPr/>
          <p:nvPr/>
        </p:nvSpPr>
        <p:spPr bwMode="auto">
          <a:xfrm>
            <a:off x="4800601" y="6169517"/>
            <a:ext cx="396239" cy="386322"/>
          </a:xfrm>
          <a:prstGeom prst="can">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140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05" name="TextBox 404"/>
          <p:cNvSpPr txBox="1"/>
          <p:nvPr/>
        </p:nvSpPr>
        <p:spPr>
          <a:xfrm>
            <a:off x="4844582" y="5813063"/>
            <a:ext cx="426722" cy="276999"/>
          </a:xfrm>
          <a:prstGeom prst="rect">
            <a:avLst/>
          </a:prstGeom>
          <a:noFill/>
        </p:spPr>
        <p:txBody>
          <a:bodyPr wrap="square" lIns="0" rIns="0" rtlCol="0">
            <a:spAutoFit/>
          </a:bodyPr>
          <a:lstStyle/>
          <a:p>
            <a:r>
              <a:rPr lang="en-US" sz="1200" dirty="0" smtClean="0">
                <a:solidFill>
                  <a:schemeClr val="bg1"/>
                </a:solidFill>
              </a:rPr>
              <a:t>DB1</a:t>
            </a:r>
          </a:p>
        </p:txBody>
      </p:sp>
      <p:sp>
        <p:nvSpPr>
          <p:cNvPr id="406" name="TextBox 405"/>
          <p:cNvSpPr txBox="1"/>
          <p:nvPr/>
        </p:nvSpPr>
        <p:spPr>
          <a:xfrm>
            <a:off x="4821889" y="6243858"/>
            <a:ext cx="426722" cy="276999"/>
          </a:xfrm>
          <a:prstGeom prst="rect">
            <a:avLst/>
          </a:prstGeom>
          <a:noFill/>
        </p:spPr>
        <p:txBody>
          <a:bodyPr wrap="square" lIns="0" rIns="0" rtlCol="0">
            <a:spAutoFit/>
          </a:bodyPr>
          <a:lstStyle/>
          <a:p>
            <a:r>
              <a:rPr lang="en-US" sz="1200" dirty="0" smtClean="0">
                <a:solidFill>
                  <a:schemeClr val="bg1"/>
                </a:solidFill>
              </a:rPr>
              <a:t>DB2</a:t>
            </a:r>
          </a:p>
        </p:txBody>
      </p:sp>
      <p:sp>
        <p:nvSpPr>
          <p:cNvPr id="407" name="Rounded Rectangle 406"/>
          <p:cNvSpPr/>
          <p:nvPr/>
        </p:nvSpPr>
        <p:spPr>
          <a:xfrm>
            <a:off x="5876658" y="5181600"/>
            <a:ext cx="685799" cy="1422321"/>
          </a:xfrm>
          <a:prstGeom prst="roundRect">
            <a:avLst/>
          </a:prstGeom>
          <a:ln>
            <a:solidFill>
              <a:schemeClr val="accent2"/>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endParaRPr lang="en-US" sz="2400" dirty="0">
              <a:solidFill>
                <a:srgbClr val="FFFFFF"/>
              </a:solidFill>
              <a:effectLst>
                <a:outerShdw blurRad="38100" dist="38100" dir="2700000" algn="tl">
                  <a:srgbClr val="000000">
                    <a:alpha val="43137"/>
                  </a:srgbClr>
                </a:outerShdw>
              </a:effectLst>
              <a:latin typeface="Segoe" pitchFamily="34" charset="0"/>
            </a:endParaRPr>
          </a:p>
        </p:txBody>
      </p:sp>
      <p:sp>
        <p:nvSpPr>
          <p:cNvPr id="408" name="Can 407"/>
          <p:cNvSpPr/>
          <p:nvPr/>
        </p:nvSpPr>
        <p:spPr bwMode="auto">
          <a:xfrm>
            <a:off x="6034138" y="5275750"/>
            <a:ext cx="396239" cy="386322"/>
          </a:xfrm>
          <a:prstGeom prst="can">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140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09" name="Can 408"/>
          <p:cNvSpPr/>
          <p:nvPr/>
        </p:nvSpPr>
        <p:spPr bwMode="auto">
          <a:xfrm>
            <a:off x="6040912" y="5702446"/>
            <a:ext cx="396239" cy="413559"/>
          </a:xfrm>
          <a:prstGeom prst="can">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80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10" name="TextBox 409"/>
          <p:cNvSpPr txBox="1"/>
          <p:nvPr/>
        </p:nvSpPr>
        <p:spPr>
          <a:xfrm>
            <a:off x="6064365" y="5352804"/>
            <a:ext cx="426722" cy="276999"/>
          </a:xfrm>
          <a:prstGeom prst="rect">
            <a:avLst/>
          </a:prstGeom>
          <a:noFill/>
        </p:spPr>
        <p:txBody>
          <a:bodyPr wrap="square" lIns="0" rIns="0" rtlCol="0">
            <a:spAutoFit/>
          </a:bodyPr>
          <a:lstStyle/>
          <a:p>
            <a:r>
              <a:rPr lang="en-US" sz="1200" dirty="0" smtClean="0">
                <a:solidFill>
                  <a:schemeClr val="bg1"/>
                </a:solidFill>
              </a:rPr>
              <a:t>DB3</a:t>
            </a:r>
          </a:p>
        </p:txBody>
      </p:sp>
      <p:sp>
        <p:nvSpPr>
          <p:cNvPr id="411" name="Can 410"/>
          <p:cNvSpPr/>
          <p:nvPr/>
        </p:nvSpPr>
        <p:spPr bwMode="auto">
          <a:xfrm>
            <a:off x="6037525" y="6169517"/>
            <a:ext cx="396239" cy="386322"/>
          </a:xfrm>
          <a:prstGeom prst="can">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140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12" name="TextBox 411"/>
          <p:cNvSpPr txBox="1"/>
          <p:nvPr/>
        </p:nvSpPr>
        <p:spPr>
          <a:xfrm>
            <a:off x="6070303" y="5812875"/>
            <a:ext cx="426722" cy="276999"/>
          </a:xfrm>
          <a:prstGeom prst="rect">
            <a:avLst/>
          </a:prstGeom>
          <a:noFill/>
        </p:spPr>
        <p:txBody>
          <a:bodyPr wrap="square" lIns="0" rIns="0" rtlCol="0">
            <a:spAutoFit/>
          </a:bodyPr>
          <a:lstStyle/>
          <a:p>
            <a:r>
              <a:rPr lang="en-US" sz="1200" dirty="0" smtClean="0">
                <a:solidFill>
                  <a:schemeClr val="bg1"/>
                </a:solidFill>
              </a:rPr>
              <a:t>DB4</a:t>
            </a:r>
          </a:p>
        </p:txBody>
      </p:sp>
      <p:sp>
        <p:nvSpPr>
          <p:cNvPr id="413" name="TextBox 412"/>
          <p:cNvSpPr txBox="1"/>
          <p:nvPr/>
        </p:nvSpPr>
        <p:spPr>
          <a:xfrm>
            <a:off x="6070303" y="6253344"/>
            <a:ext cx="426722" cy="276999"/>
          </a:xfrm>
          <a:prstGeom prst="rect">
            <a:avLst/>
          </a:prstGeom>
          <a:noFill/>
        </p:spPr>
        <p:txBody>
          <a:bodyPr wrap="square" lIns="0" rIns="0" rtlCol="0">
            <a:spAutoFit/>
          </a:bodyPr>
          <a:lstStyle/>
          <a:p>
            <a:r>
              <a:rPr lang="en-US" sz="1200" dirty="0" smtClean="0">
                <a:solidFill>
                  <a:schemeClr val="bg1"/>
                </a:solidFill>
              </a:rPr>
              <a:t>DB5</a:t>
            </a:r>
          </a:p>
        </p:txBody>
      </p:sp>
      <p:pic>
        <p:nvPicPr>
          <p:cNvPr id="415" name="Picture 1" descr="C:\Users\astridm\AppData\Local\Microsoft\Windows\Temporary Internet Files\Content.IE5\HC0F0K0T\MCj04326270000[1].png"/>
          <p:cNvPicPr>
            <a:picLocks noChangeAspect="1" noChangeArrowheads="1"/>
          </p:cNvPicPr>
          <p:nvPr/>
        </p:nvPicPr>
        <p:blipFill>
          <a:blip r:embed="rId4" cstate="print">
            <a:duotone>
              <a:schemeClr val="accent3">
                <a:shade val="45000"/>
                <a:satMod val="135000"/>
              </a:schemeClr>
              <a:prstClr val="white"/>
            </a:duotone>
            <a:lum bright="-43000" contrast="47000"/>
          </a:blip>
          <a:srcRect/>
          <a:stretch>
            <a:fillRect/>
          </a:stretch>
        </p:blipFill>
        <p:spPr bwMode="auto">
          <a:xfrm flipH="1">
            <a:off x="4944533" y="5638800"/>
            <a:ext cx="609600" cy="609600"/>
          </a:xfrm>
          <a:prstGeom prst="rect">
            <a:avLst/>
          </a:prstGeom>
          <a:noFill/>
        </p:spPr>
      </p:pic>
      <p:cxnSp>
        <p:nvCxnSpPr>
          <p:cNvPr id="416" name="Straight Arrow Connector 415"/>
          <p:cNvCxnSpPr>
            <a:stCxn id="330" idx="2"/>
            <a:endCxn id="331" idx="0"/>
          </p:cNvCxnSpPr>
          <p:nvPr/>
        </p:nvCxnSpPr>
        <p:spPr>
          <a:xfrm rot="5400000">
            <a:off x="1387759" y="3154256"/>
            <a:ext cx="676463" cy="1403017"/>
          </a:xfrm>
          <a:prstGeom prst="straightConnector1">
            <a:avLst/>
          </a:prstGeom>
          <a:ln w="50800">
            <a:tailEnd type="arrow"/>
          </a:ln>
        </p:spPr>
        <p:style>
          <a:lnRef idx="2">
            <a:schemeClr val="accent3"/>
          </a:lnRef>
          <a:fillRef idx="0">
            <a:schemeClr val="accent3"/>
          </a:fillRef>
          <a:effectRef idx="1">
            <a:schemeClr val="accent3"/>
          </a:effectRef>
          <a:fontRef idx="minor">
            <a:schemeClr val="tx1"/>
          </a:fontRef>
        </p:style>
      </p:cxnSp>
      <p:cxnSp>
        <p:nvCxnSpPr>
          <p:cNvPr id="417" name="Straight Arrow Connector 416"/>
          <p:cNvCxnSpPr>
            <a:stCxn id="330" idx="2"/>
            <a:endCxn id="332" idx="0"/>
          </p:cNvCxnSpPr>
          <p:nvPr/>
        </p:nvCxnSpPr>
        <p:spPr>
          <a:xfrm rot="5400000">
            <a:off x="2046007" y="3812504"/>
            <a:ext cx="676463" cy="86520"/>
          </a:xfrm>
          <a:prstGeom prst="straightConnector1">
            <a:avLst/>
          </a:prstGeom>
          <a:ln w="50800">
            <a:tailEnd type="arrow"/>
          </a:ln>
        </p:spPr>
        <p:style>
          <a:lnRef idx="2">
            <a:schemeClr val="accent3"/>
          </a:lnRef>
          <a:fillRef idx="0">
            <a:schemeClr val="accent3"/>
          </a:fillRef>
          <a:effectRef idx="1">
            <a:schemeClr val="accent3"/>
          </a:effectRef>
          <a:fontRef idx="minor">
            <a:schemeClr val="tx1"/>
          </a:fontRef>
        </p:style>
      </p:cxnSp>
      <p:cxnSp>
        <p:nvCxnSpPr>
          <p:cNvPr id="418" name="Straight Arrow Connector 417"/>
          <p:cNvCxnSpPr>
            <a:stCxn id="333" idx="2"/>
            <a:endCxn id="393" idx="0"/>
          </p:cNvCxnSpPr>
          <p:nvPr/>
        </p:nvCxnSpPr>
        <p:spPr>
          <a:xfrm rot="16200000" flipH="1">
            <a:off x="3453531" y="4973296"/>
            <a:ext cx="412416" cy="4191"/>
          </a:xfrm>
          <a:prstGeom prst="straightConnector1">
            <a:avLst/>
          </a:prstGeom>
          <a:ln w="1270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9" name="Straight Arrow Connector 418"/>
          <p:cNvCxnSpPr>
            <a:stCxn id="342" idx="2"/>
            <a:endCxn id="400" idx="0"/>
          </p:cNvCxnSpPr>
          <p:nvPr/>
        </p:nvCxnSpPr>
        <p:spPr>
          <a:xfrm rot="16200000" flipH="1">
            <a:off x="4775533" y="4974499"/>
            <a:ext cx="412416" cy="1786"/>
          </a:xfrm>
          <a:prstGeom prst="straightConnector1">
            <a:avLst/>
          </a:prstGeom>
          <a:ln w="1270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0" name="Straight Arrow Connector 419"/>
          <p:cNvCxnSpPr>
            <a:stCxn id="353" idx="2"/>
            <a:endCxn id="407" idx="0"/>
          </p:cNvCxnSpPr>
          <p:nvPr/>
        </p:nvCxnSpPr>
        <p:spPr>
          <a:xfrm rot="16200000" flipH="1">
            <a:off x="6012531" y="4974573"/>
            <a:ext cx="412416" cy="1638"/>
          </a:xfrm>
          <a:prstGeom prst="straightConnector1">
            <a:avLst/>
          </a:prstGeom>
          <a:ln w="1270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5" name="Group 123"/>
          <p:cNvGrpSpPr/>
          <p:nvPr/>
        </p:nvGrpSpPr>
        <p:grpSpPr>
          <a:xfrm>
            <a:off x="7391400" y="1298961"/>
            <a:ext cx="685799" cy="1422321"/>
            <a:chOff x="7391400" y="1066800"/>
            <a:chExt cx="685799" cy="1422321"/>
          </a:xfrm>
        </p:grpSpPr>
        <p:sp>
          <p:nvSpPr>
            <p:cNvPr id="422" name="Rounded Rectangle 421"/>
            <p:cNvSpPr/>
            <p:nvPr/>
          </p:nvSpPr>
          <p:spPr>
            <a:xfrm>
              <a:off x="7391400" y="1066800"/>
              <a:ext cx="685799" cy="1422321"/>
            </a:xfrm>
            <a:prstGeom prst="roundRect">
              <a:avLst/>
            </a:prstGeom>
            <a:ln>
              <a:solidFill>
                <a:schemeClr val="accent2"/>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endParaRPr lang="en-US" sz="2400" dirty="0">
                <a:solidFill>
                  <a:srgbClr val="FFFFFF"/>
                </a:solidFill>
                <a:effectLst>
                  <a:outerShdw blurRad="38100" dist="38100" dir="2700000" algn="tl">
                    <a:srgbClr val="000000">
                      <a:alpha val="43137"/>
                    </a:srgbClr>
                  </a:outerShdw>
                </a:effectLst>
                <a:latin typeface="Segoe" pitchFamily="34" charset="0"/>
              </a:endParaRPr>
            </a:p>
          </p:txBody>
        </p:sp>
        <p:sp>
          <p:nvSpPr>
            <p:cNvPr id="423" name="Can 422"/>
            <p:cNvSpPr/>
            <p:nvPr/>
          </p:nvSpPr>
          <p:spPr bwMode="auto">
            <a:xfrm>
              <a:off x="7548880" y="1160950"/>
              <a:ext cx="396239" cy="386322"/>
            </a:xfrm>
            <a:prstGeom prst="can">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140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24" name="Can 423"/>
            <p:cNvSpPr/>
            <p:nvPr/>
          </p:nvSpPr>
          <p:spPr bwMode="auto">
            <a:xfrm>
              <a:off x="7555654" y="1587646"/>
              <a:ext cx="396239" cy="413559"/>
            </a:xfrm>
            <a:prstGeom prst="can">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140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25" name="TextBox 424"/>
            <p:cNvSpPr txBox="1"/>
            <p:nvPr/>
          </p:nvSpPr>
          <p:spPr>
            <a:xfrm>
              <a:off x="7572784" y="1232066"/>
              <a:ext cx="426722" cy="276999"/>
            </a:xfrm>
            <a:prstGeom prst="rect">
              <a:avLst/>
            </a:prstGeom>
            <a:noFill/>
          </p:spPr>
          <p:txBody>
            <a:bodyPr wrap="square" lIns="0" rIns="0" rtlCol="0">
              <a:spAutoFit/>
            </a:bodyPr>
            <a:lstStyle/>
            <a:p>
              <a:r>
                <a:rPr lang="en-US" sz="1200" dirty="0" smtClean="0">
                  <a:solidFill>
                    <a:schemeClr val="bg1"/>
                  </a:solidFill>
                </a:rPr>
                <a:t>DB1</a:t>
              </a:r>
            </a:p>
          </p:txBody>
        </p:sp>
        <p:sp>
          <p:nvSpPr>
            <p:cNvPr id="426" name="Can 425"/>
            <p:cNvSpPr/>
            <p:nvPr/>
          </p:nvSpPr>
          <p:spPr bwMode="auto">
            <a:xfrm>
              <a:off x="7552267" y="2054717"/>
              <a:ext cx="396239" cy="386322"/>
            </a:xfrm>
            <a:prstGeom prst="can">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140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27" name="TextBox 426"/>
            <p:cNvSpPr txBox="1"/>
            <p:nvPr/>
          </p:nvSpPr>
          <p:spPr>
            <a:xfrm>
              <a:off x="7581340" y="1692137"/>
              <a:ext cx="426722" cy="276999"/>
            </a:xfrm>
            <a:prstGeom prst="rect">
              <a:avLst/>
            </a:prstGeom>
            <a:noFill/>
          </p:spPr>
          <p:txBody>
            <a:bodyPr wrap="square" lIns="0" rIns="0" rtlCol="0">
              <a:spAutoFit/>
            </a:bodyPr>
            <a:lstStyle/>
            <a:p>
              <a:r>
                <a:rPr lang="en-US" sz="1200" dirty="0" smtClean="0">
                  <a:solidFill>
                    <a:schemeClr val="bg1"/>
                  </a:solidFill>
                </a:rPr>
                <a:t>DB3</a:t>
              </a:r>
            </a:p>
          </p:txBody>
        </p:sp>
        <p:sp>
          <p:nvSpPr>
            <p:cNvPr id="428" name="TextBox 427"/>
            <p:cNvSpPr txBox="1"/>
            <p:nvPr/>
          </p:nvSpPr>
          <p:spPr>
            <a:xfrm>
              <a:off x="7585431" y="2140934"/>
              <a:ext cx="426722" cy="276999"/>
            </a:xfrm>
            <a:prstGeom prst="rect">
              <a:avLst/>
            </a:prstGeom>
            <a:noFill/>
          </p:spPr>
          <p:txBody>
            <a:bodyPr wrap="square" lIns="0" rIns="0" rtlCol="0">
              <a:spAutoFit/>
            </a:bodyPr>
            <a:lstStyle/>
            <a:p>
              <a:r>
                <a:rPr lang="en-US" sz="1200" dirty="0" smtClean="0">
                  <a:solidFill>
                    <a:schemeClr val="bg1"/>
                  </a:solidFill>
                </a:rPr>
                <a:t>DB5</a:t>
              </a:r>
            </a:p>
          </p:txBody>
        </p:sp>
      </p:grpSp>
      <p:sp>
        <p:nvSpPr>
          <p:cNvPr id="429" name="Rectangle 428"/>
          <p:cNvSpPr/>
          <p:nvPr/>
        </p:nvSpPr>
        <p:spPr bwMode="auto">
          <a:xfrm>
            <a:off x="719668" y="5228345"/>
            <a:ext cx="609600" cy="457200"/>
          </a:xfrm>
          <a:prstGeom prst="rect">
            <a:avLst/>
          </a:prstGeom>
          <a:noFill/>
          <a:ln w="92075">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endParaRPr lang="en-US" sz="2400" dirty="0" err="1" smtClean="0">
              <a:solidFill>
                <a:schemeClr val="bg1"/>
              </a:solidFill>
              <a:effectLst>
                <a:outerShdw blurRad="38100" dist="38100" dir="2700000" algn="tl">
                  <a:srgbClr val="000000">
                    <a:alpha val="43137"/>
                  </a:srgbClr>
                </a:outerShdw>
              </a:effectLst>
              <a:latin typeface="Segoe" pitchFamily="34" charset="0"/>
            </a:endParaRPr>
          </a:p>
        </p:txBody>
      </p:sp>
      <p:sp>
        <p:nvSpPr>
          <p:cNvPr id="430" name="Rectangle 429"/>
          <p:cNvSpPr/>
          <p:nvPr/>
        </p:nvSpPr>
        <p:spPr bwMode="auto">
          <a:xfrm>
            <a:off x="745066" y="6108877"/>
            <a:ext cx="609600" cy="457200"/>
          </a:xfrm>
          <a:prstGeom prst="rect">
            <a:avLst/>
          </a:prstGeom>
          <a:noFill/>
          <a:ln w="92075">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endParaRPr lang="en-US" sz="2400" dirty="0" err="1" smtClean="0">
              <a:solidFill>
                <a:schemeClr val="bg1"/>
              </a:solidFill>
              <a:effectLst>
                <a:outerShdw blurRad="38100" dist="38100" dir="2700000" algn="tl">
                  <a:srgbClr val="000000">
                    <a:alpha val="43137"/>
                  </a:srgbClr>
                </a:outerShdw>
              </a:effectLst>
              <a:latin typeface="Segoe" pitchFamily="34" charset="0"/>
            </a:endParaRPr>
          </a:p>
        </p:txBody>
      </p:sp>
      <p:sp>
        <p:nvSpPr>
          <p:cNvPr id="431" name="Rectangle 430"/>
          <p:cNvSpPr/>
          <p:nvPr/>
        </p:nvSpPr>
        <p:spPr bwMode="auto">
          <a:xfrm>
            <a:off x="3360476" y="5228345"/>
            <a:ext cx="609600" cy="457200"/>
          </a:xfrm>
          <a:prstGeom prst="rect">
            <a:avLst/>
          </a:prstGeom>
          <a:noFill/>
          <a:ln w="92075">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endParaRPr lang="en-US" sz="2400" dirty="0" err="1" smtClean="0">
              <a:solidFill>
                <a:schemeClr val="bg1"/>
              </a:solidFill>
              <a:effectLst>
                <a:outerShdw blurRad="38100" dist="38100" dir="2700000" algn="tl">
                  <a:srgbClr val="000000">
                    <a:alpha val="43137"/>
                  </a:srgbClr>
                </a:outerShdw>
              </a:effectLst>
              <a:latin typeface="Segoe" pitchFamily="34" charset="0"/>
            </a:endParaRPr>
          </a:p>
        </p:txBody>
      </p:sp>
      <p:sp>
        <p:nvSpPr>
          <p:cNvPr id="432" name="Rectangle 431"/>
          <p:cNvSpPr/>
          <p:nvPr/>
        </p:nvSpPr>
        <p:spPr bwMode="auto">
          <a:xfrm>
            <a:off x="4681274" y="5228345"/>
            <a:ext cx="609600" cy="457200"/>
          </a:xfrm>
          <a:prstGeom prst="rect">
            <a:avLst/>
          </a:prstGeom>
          <a:noFill/>
          <a:ln w="92075">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endParaRPr lang="en-US" sz="2400" dirty="0" err="1" smtClean="0">
              <a:solidFill>
                <a:schemeClr val="bg1"/>
              </a:solidFill>
              <a:effectLst>
                <a:outerShdw blurRad="38100" dist="38100" dir="2700000" algn="tl">
                  <a:srgbClr val="000000">
                    <a:alpha val="43137"/>
                  </a:srgbClr>
                </a:outerShdw>
              </a:effectLst>
              <a:latin typeface="Segoe" pitchFamily="34" charset="0"/>
            </a:endParaRPr>
          </a:p>
        </p:txBody>
      </p:sp>
      <p:sp>
        <p:nvSpPr>
          <p:cNvPr id="433" name="Rectangle 432"/>
          <p:cNvSpPr/>
          <p:nvPr/>
        </p:nvSpPr>
        <p:spPr bwMode="auto">
          <a:xfrm>
            <a:off x="5918199" y="5694012"/>
            <a:ext cx="609600" cy="457200"/>
          </a:xfrm>
          <a:prstGeom prst="rect">
            <a:avLst/>
          </a:prstGeom>
          <a:noFill/>
          <a:ln w="92075">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endParaRPr lang="en-US" sz="2400" dirty="0" err="1" smtClean="0">
              <a:solidFill>
                <a:schemeClr val="bg1"/>
              </a:solidFill>
              <a:effectLst>
                <a:outerShdw blurRad="38100" dist="38100" dir="2700000" algn="tl">
                  <a:srgbClr val="000000">
                    <a:alpha val="43137"/>
                  </a:srgbClr>
                </a:outerShdw>
              </a:effectLst>
              <a:latin typeface="Segoe" pitchFamily="34" charset="0"/>
            </a:endParaRPr>
          </a:p>
        </p:txBody>
      </p:sp>
      <p:grpSp>
        <p:nvGrpSpPr>
          <p:cNvPr id="6" name="Group 306"/>
          <p:cNvGrpSpPr/>
          <p:nvPr/>
        </p:nvGrpSpPr>
        <p:grpSpPr>
          <a:xfrm>
            <a:off x="855134" y="5253746"/>
            <a:ext cx="452123" cy="386322"/>
            <a:chOff x="1524000" y="4800600"/>
            <a:chExt cx="452123" cy="386322"/>
          </a:xfrm>
        </p:grpSpPr>
        <p:sp>
          <p:nvSpPr>
            <p:cNvPr id="435" name="Can 434"/>
            <p:cNvSpPr/>
            <p:nvPr/>
          </p:nvSpPr>
          <p:spPr bwMode="auto">
            <a:xfrm>
              <a:off x="1524000" y="4800600"/>
              <a:ext cx="396239" cy="386322"/>
            </a:xfrm>
            <a:prstGeom prst="can">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1400" dirty="0" smtClean="0">
                <a:solidFill>
                  <a:schemeClr val="bg1"/>
                </a:solidFill>
                <a:latin typeface="Segoe" pitchFamily="34" charset="0"/>
              </a:endParaRPr>
            </a:p>
          </p:txBody>
        </p:sp>
        <p:sp>
          <p:nvSpPr>
            <p:cNvPr id="436" name="TextBox 435"/>
            <p:cNvSpPr txBox="1"/>
            <p:nvPr/>
          </p:nvSpPr>
          <p:spPr>
            <a:xfrm>
              <a:off x="1549401" y="4876800"/>
              <a:ext cx="426722" cy="276999"/>
            </a:xfrm>
            <a:prstGeom prst="rect">
              <a:avLst/>
            </a:prstGeom>
            <a:noFill/>
          </p:spPr>
          <p:txBody>
            <a:bodyPr wrap="square" lIns="0" rIns="0" rtlCol="0">
              <a:spAutoFit/>
            </a:bodyPr>
            <a:lstStyle/>
            <a:p>
              <a:r>
                <a:rPr lang="en-US" sz="1200" dirty="0" smtClean="0">
                  <a:solidFill>
                    <a:schemeClr val="bg1"/>
                  </a:solidFill>
                </a:rPr>
                <a:t>DB1</a:t>
              </a:r>
            </a:p>
          </p:txBody>
        </p:sp>
      </p:grpSp>
      <p:pic>
        <p:nvPicPr>
          <p:cNvPr id="437" name="Picture 1" descr="C:\Users\astridm\AppData\Local\Microsoft\Windows\Temporary Internet Files\Content.IE5\HC0F0K0T\MCj04326270000[1].png"/>
          <p:cNvPicPr>
            <a:picLocks noChangeAspect="1" noChangeArrowheads="1"/>
          </p:cNvPicPr>
          <p:nvPr/>
        </p:nvPicPr>
        <p:blipFill>
          <a:blip r:embed="rId5" cstate="print">
            <a:duotone>
              <a:schemeClr val="accent3">
                <a:shade val="45000"/>
                <a:satMod val="135000"/>
              </a:schemeClr>
              <a:prstClr val="white"/>
            </a:duotone>
            <a:lum bright="-43000" contrast="47000"/>
          </a:blip>
          <a:srcRect/>
          <a:stretch>
            <a:fillRect/>
          </a:stretch>
        </p:blipFill>
        <p:spPr bwMode="auto">
          <a:xfrm flipH="1">
            <a:off x="2057400" y="1146561"/>
            <a:ext cx="762000" cy="762000"/>
          </a:xfrm>
          <a:prstGeom prst="rect">
            <a:avLst/>
          </a:prstGeom>
          <a:noFill/>
        </p:spPr>
      </p:pic>
      <p:grpSp>
        <p:nvGrpSpPr>
          <p:cNvPr id="7" name="Group 307"/>
          <p:cNvGrpSpPr/>
          <p:nvPr/>
        </p:nvGrpSpPr>
        <p:grpSpPr>
          <a:xfrm>
            <a:off x="2159001" y="6151212"/>
            <a:ext cx="450626" cy="386322"/>
            <a:chOff x="852538" y="4818550"/>
            <a:chExt cx="450626" cy="386322"/>
          </a:xfrm>
        </p:grpSpPr>
        <p:sp>
          <p:nvSpPr>
            <p:cNvPr id="439" name="Can 438"/>
            <p:cNvSpPr/>
            <p:nvPr/>
          </p:nvSpPr>
          <p:spPr bwMode="auto">
            <a:xfrm>
              <a:off x="852538" y="4818550"/>
              <a:ext cx="396239" cy="386322"/>
            </a:xfrm>
            <a:prstGeom prst="can">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800" dirty="0" smtClean="0">
                <a:solidFill>
                  <a:schemeClr val="bg1"/>
                </a:solidFill>
                <a:latin typeface="Segoe" pitchFamily="34" charset="0"/>
              </a:endParaRPr>
            </a:p>
          </p:txBody>
        </p:sp>
        <p:sp>
          <p:nvSpPr>
            <p:cNvPr id="440" name="TextBox 439"/>
            <p:cNvSpPr txBox="1"/>
            <p:nvPr/>
          </p:nvSpPr>
          <p:spPr>
            <a:xfrm>
              <a:off x="876442" y="4889666"/>
              <a:ext cx="426722" cy="276999"/>
            </a:xfrm>
            <a:prstGeom prst="rect">
              <a:avLst/>
            </a:prstGeom>
            <a:noFill/>
          </p:spPr>
          <p:txBody>
            <a:bodyPr wrap="square" lIns="0" rIns="0" rtlCol="0">
              <a:spAutoFit/>
            </a:bodyPr>
            <a:lstStyle/>
            <a:p>
              <a:r>
                <a:rPr lang="en-US" sz="1200" dirty="0" smtClean="0">
                  <a:solidFill>
                    <a:schemeClr val="bg1"/>
                  </a:solidFill>
                </a:rPr>
                <a:t>DB1</a:t>
              </a:r>
            </a:p>
          </p:txBody>
        </p:sp>
      </p:grpSp>
      <p:sp>
        <p:nvSpPr>
          <p:cNvPr id="441" name="Rectangle 440"/>
          <p:cNvSpPr/>
          <p:nvPr/>
        </p:nvSpPr>
        <p:spPr bwMode="auto">
          <a:xfrm>
            <a:off x="2031999" y="6125814"/>
            <a:ext cx="609600" cy="457200"/>
          </a:xfrm>
          <a:prstGeom prst="rect">
            <a:avLst/>
          </a:prstGeom>
          <a:noFill/>
          <a:ln w="92075">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endParaRPr lang="en-US" sz="2400" dirty="0" err="1" smtClean="0">
              <a:solidFill>
                <a:schemeClr val="bg1"/>
              </a:solidFill>
              <a:effectLst>
                <a:outerShdw blurRad="38100" dist="38100" dir="2700000" algn="tl">
                  <a:srgbClr val="000000">
                    <a:alpha val="43137"/>
                  </a:srgbClr>
                </a:outerShdw>
              </a:effectLst>
              <a:latin typeface="Segoe" pitchFamily="34" charset="0"/>
            </a:endParaRPr>
          </a:p>
        </p:txBody>
      </p:sp>
      <p:sp>
        <p:nvSpPr>
          <p:cNvPr id="124" name="Rectangle 123"/>
          <p:cNvSpPr/>
          <p:nvPr/>
        </p:nvSpPr>
        <p:spPr>
          <a:xfrm>
            <a:off x="228600" y="2971800"/>
            <a:ext cx="1002197" cy="584775"/>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373737"/>
                </a:solidFill>
                <a:effectLst/>
                <a:uLnTx/>
                <a:uFillTx/>
                <a:latin typeface="Segoe"/>
              </a:rPr>
              <a:t>AD site: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373737"/>
                </a:solidFill>
                <a:effectLst/>
                <a:uLnTx/>
                <a:uFillTx/>
                <a:latin typeface="Segoe"/>
              </a:rPr>
              <a:t>San Jose</a:t>
            </a:r>
            <a:endParaRPr kumimoji="0" lang="en-US" sz="1600" b="1" i="0" u="none" strike="noStrike" kern="0" cap="none" spc="0" normalizeH="0" baseline="0" noProof="0" dirty="0">
              <a:ln>
                <a:noFill/>
              </a:ln>
              <a:solidFill>
                <a:srgbClr val="373737"/>
              </a:solidFill>
              <a:effectLst/>
              <a:uLnTx/>
              <a:uFillTx/>
              <a:latin typeface="Segoe"/>
            </a:endParaRPr>
          </a:p>
        </p:txBody>
      </p:sp>
      <p:cxnSp>
        <p:nvCxnSpPr>
          <p:cNvPr id="343" name="Straight Arrow Connector 342"/>
          <p:cNvCxnSpPr>
            <a:endCxn id="341" idx="3"/>
          </p:cNvCxnSpPr>
          <p:nvPr/>
        </p:nvCxnSpPr>
        <p:spPr>
          <a:xfrm rot="10800000">
            <a:off x="6817056" y="2441961"/>
            <a:ext cx="574344" cy="0"/>
          </a:xfrm>
          <a:prstGeom prst="straightConnector1">
            <a:avLst/>
          </a:prstGeom>
          <a:ln w="1905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27" name="Rounded Rectangle 326"/>
          <p:cNvSpPr/>
          <p:nvPr/>
        </p:nvSpPr>
        <p:spPr>
          <a:xfrm>
            <a:off x="5717272" y="2021337"/>
            <a:ext cx="1219200" cy="1901439"/>
          </a:xfrm>
          <a:prstGeom prst="roundRect">
            <a:avLst>
              <a:gd name="adj" fmla="val 0"/>
            </a:avLst>
          </a:prstGeom>
          <a:solidFill>
            <a:schemeClr val="accent2">
              <a:alpha val="50000"/>
            </a:schemeClr>
          </a:solidFill>
          <a:ln>
            <a:headEnd type="none" w="med" len="med"/>
            <a:tailEnd type="none" w="med" len="med"/>
          </a:ln>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indent="-523854" algn="ctr" defTabSz="914099" fontAlgn="base">
              <a:lnSpc>
                <a:spcPct val="85000"/>
              </a:lnSpc>
              <a:spcBef>
                <a:spcPct val="0"/>
              </a:spcBef>
              <a:spcAft>
                <a:spcPct val="0"/>
              </a:spcAft>
              <a:buClr>
                <a:srgbClr val="FFC000"/>
              </a:buClr>
              <a:buSzPct val="76000"/>
              <a:defRPr/>
            </a:pPr>
            <a:endParaRPr lang="en-US" altLang="zh-CN" sz="1500">
              <a:gradFill>
                <a:gsLst>
                  <a:gs pos="0">
                    <a:srgbClr val="FFFFFF"/>
                  </a:gs>
                  <a:gs pos="100000">
                    <a:srgbClr val="FFFFFF"/>
                  </a:gs>
                </a:gsLst>
                <a:lin ang="13500000" scaled="1"/>
              </a:gradFill>
              <a:latin typeface="Segoe Semibold" pitchFamily="34" charset="0"/>
            </a:endParaRPr>
          </a:p>
        </p:txBody>
      </p:sp>
      <p:sp>
        <p:nvSpPr>
          <p:cNvPr id="341" name="Rectangle 340"/>
          <p:cNvSpPr/>
          <p:nvPr/>
        </p:nvSpPr>
        <p:spPr>
          <a:xfrm>
            <a:off x="5829504" y="2137161"/>
            <a:ext cx="987552" cy="575188"/>
          </a:xfrm>
          <a:prstGeom prst="rect">
            <a:avLst/>
          </a:prstGeom>
          <a:gradFill flip="none" rotWithShape="1">
            <a:gsLst>
              <a:gs pos="0">
                <a:srgbClr val="B64506"/>
              </a:gs>
              <a:gs pos="25000">
                <a:srgbClr val="CB790B"/>
              </a:gs>
              <a:gs pos="80000">
                <a:srgbClr val="FA9B00"/>
              </a:gs>
              <a:gs pos="100000">
                <a:srgbClr val="FFC971"/>
              </a:gs>
            </a:gsLst>
            <a:lin ang="5400000" scaled="1"/>
            <a:tileRect/>
          </a:gradFill>
          <a:ln>
            <a:headEnd type="none" w="med" len="med"/>
            <a:tailEnd type="none" w="med" len="med"/>
          </a:ln>
          <a:effectLst>
            <a:outerShdw blurRad="101600" dist="25400" dir="2700000" algn="tl" rotWithShape="0">
              <a:prstClr val="black">
                <a:alpha val="25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indent="-523854" algn="ctr" defTabSz="914099" fontAlgn="base">
              <a:lnSpc>
                <a:spcPct val="85000"/>
              </a:lnSpc>
              <a:spcBef>
                <a:spcPct val="0"/>
              </a:spcBef>
              <a:spcAft>
                <a:spcPct val="0"/>
              </a:spcAft>
              <a:buClr>
                <a:srgbClr val="FFC000"/>
              </a:buClr>
              <a:buSzPct val="76000"/>
              <a:defRPr/>
            </a:pPr>
            <a:r>
              <a:rPr lang="en-US" sz="1200" dirty="0" smtClean="0">
                <a:gradFill>
                  <a:gsLst>
                    <a:gs pos="0">
                      <a:srgbClr val="FFFFFF"/>
                    </a:gs>
                    <a:gs pos="100000">
                      <a:srgbClr val="FFFFFF"/>
                    </a:gs>
                  </a:gsLst>
                  <a:lin ang="13500000" scaled="1"/>
                </a:gradFill>
                <a:latin typeface="Segoe Semibold" pitchFamily="34" charset="0"/>
              </a:rPr>
              <a:t>Mailbox Server 6</a:t>
            </a:r>
            <a:endParaRPr lang="en-US" sz="1200" dirty="0">
              <a:gradFill>
                <a:gsLst>
                  <a:gs pos="0">
                    <a:srgbClr val="FFFFFF"/>
                  </a:gs>
                  <a:gs pos="100000">
                    <a:srgbClr val="FFFFFF"/>
                  </a:gs>
                </a:gsLst>
                <a:lin ang="13500000" scaled="1"/>
              </a:gradFill>
              <a:latin typeface="Segoe Semibold" pitchFamily="34" charset="0"/>
            </a:endParaRPr>
          </a:p>
        </p:txBody>
      </p:sp>
      <p:cxnSp>
        <p:nvCxnSpPr>
          <p:cNvPr id="366" name="Straight Arrow Connector 365"/>
          <p:cNvCxnSpPr>
            <a:stCxn id="341" idx="2"/>
          </p:cNvCxnSpPr>
          <p:nvPr/>
        </p:nvCxnSpPr>
        <p:spPr>
          <a:xfrm rot="16200000" flipH="1">
            <a:off x="5599342" y="3436287"/>
            <a:ext cx="1449196" cy="1320"/>
          </a:xfrm>
          <a:prstGeom prst="straightConnector1">
            <a:avLst/>
          </a:prstGeom>
          <a:ln w="19050">
            <a:solidFill>
              <a:schemeClr val="tx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1" name="Straight Arrow Connector 360"/>
          <p:cNvCxnSpPr>
            <a:stCxn id="341" idx="0"/>
          </p:cNvCxnSpPr>
          <p:nvPr/>
        </p:nvCxnSpPr>
        <p:spPr>
          <a:xfrm rot="5400000" flipH="1" flipV="1">
            <a:off x="6172302" y="1983339"/>
            <a:ext cx="304800" cy="2844"/>
          </a:xfrm>
          <a:prstGeom prst="straightConnector1">
            <a:avLst/>
          </a:prstGeom>
          <a:ln w="19050">
            <a:solidFill>
              <a:schemeClr val="tx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128" name="Rectangle 127"/>
          <p:cNvSpPr/>
          <p:nvPr/>
        </p:nvSpPr>
        <p:spPr bwMode="auto">
          <a:xfrm>
            <a:off x="732367" y="5227983"/>
            <a:ext cx="609600" cy="457200"/>
          </a:xfrm>
          <a:prstGeom prst="rect">
            <a:avLst/>
          </a:prstGeom>
          <a:noFill/>
          <a:ln w="38100">
            <a:solidFill>
              <a:schemeClr val="accent3"/>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endParaRPr lang="en-US" sz="2400" dirty="0" err="1" smtClean="0">
              <a:solidFill>
                <a:schemeClr val="bg1"/>
              </a:solidFill>
              <a:effectLst>
                <a:outerShdw blurRad="38100" dist="38100" dir="2700000" algn="tl">
                  <a:srgbClr val="000000">
                    <a:alpha val="43137"/>
                  </a:srgbClr>
                </a:outerShdw>
              </a:effectLst>
              <a:latin typeface="Segoe" pitchFamily="34" charset="0"/>
            </a:endParaRPr>
          </a:p>
        </p:txBody>
      </p:sp>
      <p:sp>
        <p:nvSpPr>
          <p:cNvPr id="129" name="Rectangle 128"/>
          <p:cNvSpPr/>
          <p:nvPr/>
        </p:nvSpPr>
        <p:spPr bwMode="auto">
          <a:xfrm>
            <a:off x="732367" y="6108515"/>
            <a:ext cx="609600" cy="457200"/>
          </a:xfrm>
          <a:prstGeom prst="rect">
            <a:avLst/>
          </a:prstGeom>
          <a:noFill/>
          <a:ln w="38100">
            <a:solidFill>
              <a:schemeClr val="accent3"/>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endParaRPr lang="en-US" sz="2400" dirty="0" err="1" smtClean="0">
              <a:solidFill>
                <a:schemeClr val="bg1"/>
              </a:solidFill>
              <a:effectLst>
                <a:outerShdw blurRad="38100" dist="38100" dir="2700000" algn="tl">
                  <a:srgbClr val="000000">
                    <a:alpha val="43137"/>
                  </a:srgbClr>
                </a:outerShdw>
              </a:effectLst>
              <a:latin typeface="Segoe" pitchFamily="34" charset="0"/>
            </a:endParaRPr>
          </a:p>
        </p:txBody>
      </p:sp>
      <p:sp>
        <p:nvSpPr>
          <p:cNvPr id="130" name="Rectangle 129"/>
          <p:cNvSpPr/>
          <p:nvPr/>
        </p:nvSpPr>
        <p:spPr bwMode="auto">
          <a:xfrm>
            <a:off x="3360476" y="5227983"/>
            <a:ext cx="609600" cy="457200"/>
          </a:xfrm>
          <a:prstGeom prst="rect">
            <a:avLst/>
          </a:prstGeom>
          <a:noFill/>
          <a:ln w="38100">
            <a:solidFill>
              <a:schemeClr val="accent3"/>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endParaRPr lang="en-US" sz="2400" dirty="0" err="1" smtClean="0">
              <a:solidFill>
                <a:schemeClr val="bg1"/>
              </a:solidFill>
              <a:effectLst>
                <a:outerShdw blurRad="38100" dist="38100" dir="2700000" algn="tl">
                  <a:srgbClr val="000000">
                    <a:alpha val="43137"/>
                  </a:srgbClr>
                </a:outerShdw>
              </a:effectLst>
              <a:latin typeface="Segoe" pitchFamily="34" charset="0"/>
            </a:endParaRPr>
          </a:p>
        </p:txBody>
      </p:sp>
      <p:sp>
        <p:nvSpPr>
          <p:cNvPr id="131" name="Rectangle 130"/>
          <p:cNvSpPr/>
          <p:nvPr/>
        </p:nvSpPr>
        <p:spPr bwMode="auto">
          <a:xfrm>
            <a:off x="4681274" y="5227983"/>
            <a:ext cx="609600" cy="457200"/>
          </a:xfrm>
          <a:prstGeom prst="rect">
            <a:avLst/>
          </a:prstGeom>
          <a:noFill/>
          <a:ln w="38100">
            <a:solidFill>
              <a:schemeClr val="accent3"/>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endParaRPr lang="en-US" sz="2400" dirty="0" err="1" smtClean="0">
              <a:solidFill>
                <a:schemeClr val="bg1"/>
              </a:solidFill>
              <a:effectLst>
                <a:outerShdw blurRad="38100" dist="38100" dir="2700000" algn="tl">
                  <a:srgbClr val="000000">
                    <a:alpha val="43137"/>
                  </a:srgbClr>
                </a:outerShdw>
              </a:effectLst>
              <a:latin typeface="Segoe" pitchFamily="34" charset="0"/>
            </a:endParaRPr>
          </a:p>
        </p:txBody>
      </p:sp>
      <p:sp>
        <p:nvSpPr>
          <p:cNvPr id="132" name="Rectangle 131"/>
          <p:cNvSpPr/>
          <p:nvPr/>
        </p:nvSpPr>
        <p:spPr bwMode="auto">
          <a:xfrm>
            <a:off x="5918199" y="5683711"/>
            <a:ext cx="609600" cy="457200"/>
          </a:xfrm>
          <a:prstGeom prst="rect">
            <a:avLst/>
          </a:prstGeom>
          <a:noFill/>
          <a:ln w="38100">
            <a:solidFill>
              <a:schemeClr val="accent3"/>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endParaRPr lang="en-US" sz="2400" dirty="0" err="1" smtClean="0">
              <a:solidFill>
                <a:schemeClr val="bg1"/>
              </a:solidFill>
              <a:effectLst>
                <a:outerShdw blurRad="38100" dist="38100" dir="2700000" algn="tl">
                  <a:srgbClr val="000000">
                    <a:alpha val="43137"/>
                  </a:srgbClr>
                </a:outerShdw>
              </a:effectLst>
              <a:latin typeface="Segoe" pitchFamily="34" charset="0"/>
            </a:endParaRPr>
          </a:p>
        </p:txBody>
      </p:sp>
      <p:sp>
        <p:nvSpPr>
          <p:cNvPr id="133" name="Rectangle 132"/>
          <p:cNvSpPr/>
          <p:nvPr/>
        </p:nvSpPr>
        <p:spPr bwMode="auto">
          <a:xfrm>
            <a:off x="2041938" y="6125452"/>
            <a:ext cx="609600" cy="457200"/>
          </a:xfrm>
          <a:prstGeom prst="rect">
            <a:avLst/>
          </a:prstGeom>
          <a:noFill/>
          <a:ln w="38100">
            <a:solidFill>
              <a:schemeClr val="accent3"/>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endParaRPr lang="en-US" sz="2400" dirty="0" err="1" smtClean="0">
              <a:solidFill>
                <a:schemeClr val="bg1"/>
              </a:solidFill>
              <a:effectLst>
                <a:outerShdw blurRad="38100" dist="38100" dir="2700000" algn="tl">
                  <a:srgbClr val="000000">
                    <a:alpha val="43137"/>
                  </a:srgbClr>
                </a:outerShdw>
              </a:effectLst>
              <a:latin typeface="Segoe" pitchFamily="34" charset="0"/>
            </a:endParaRPr>
          </a:p>
        </p:txBody>
      </p:sp>
      <p:sp>
        <p:nvSpPr>
          <p:cNvPr id="358" name="Line Callout 1 (Accent Bar) 357"/>
          <p:cNvSpPr/>
          <p:nvPr/>
        </p:nvSpPr>
        <p:spPr>
          <a:xfrm>
            <a:off x="7086600" y="4009144"/>
            <a:ext cx="1527048" cy="738664"/>
          </a:xfrm>
          <a:prstGeom prst="accentCallout1">
            <a:avLst>
              <a:gd name="adj1" fmla="val 23171"/>
              <a:gd name="adj2" fmla="val 1418"/>
              <a:gd name="adj3" fmla="val 90780"/>
              <a:gd name="adj4" fmla="val -11377"/>
            </a:avLst>
          </a:prstGeom>
          <a:solidFill>
            <a:schemeClr val="accent3">
              <a:alpha val="60000"/>
            </a:schemeClr>
          </a:solidFill>
          <a:effectLst>
            <a:outerShdw blurRad="50800" dist="38100" dir="2700000" algn="tl" rotWithShape="0">
              <a:prstClr val="black">
                <a:alpha val="40000"/>
              </a:prstClr>
            </a:outerShdw>
          </a:effectLst>
        </p:spPr>
        <p:txBody>
          <a:bodyPr wrap="square" rtlCol="0">
            <a:spAutoFit/>
          </a:bodyPr>
          <a:lstStyle/>
          <a:p>
            <a:r>
              <a:rPr lang="en-US" sz="1400" dirty="0" smtClean="0"/>
              <a:t>Failover managed within Exchange</a:t>
            </a:r>
            <a:endParaRPr lang="en-US" sz="1400" dirty="0"/>
          </a:p>
        </p:txBody>
      </p:sp>
      <p:sp>
        <p:nvSpPr>
          <p:cNvPr id="359" name="Line Callout 1 (Accent Bar) 358"/>
          <p:cNvSpPr/>
          <p:nvPr/>
        </p:nvSpPr>
        <p:spPr>
          <a:xfrm>
            <a:off x="7086600" y="3094745"/>
            <a:ext cx="1527048" cy="523220"/>
          </a:xfrm>
          <a:prstGeom prst="accentCallout1">
            <a:avLst>
              <a:gd name="adj1" fmla="val 23171"/>
              <a:gd name="adj2" fmla="val 1418"/>
              <a:gd name="adj3" fmla="val 36689"/>
              <a:gd name="adj4" fmla="val -36437"/>
            </a:avLst>
          </a:prstGeom>
          <a:solidFill>
            <a:schemeClr val="accent3">
              <a:alpha val="60000"/>
            </a:schemeClr>
          </a:solidFill>
          <a:effectLst>
            <a:outerShdw blurRad="50800" dist="38100" dir="2700000" algn="tl" rotWithShape="0">
              <a:prstClr val="black">
                <a:alpha val="40000"/>
              </a:prstClr>
            </a:outerShdw>
          </a:effectLst>
        </p:spPr>
        <p:txBody>
          <a:bodyPr wrap="square" rtlCol="0">
            <a:spAutoFit/>
          </a:bodyPr>
          <a:lstStyle/>
          <a:p>
            <a:r>
              <a:rPr lang="en-US" sz="1400" dirty="0" smtClean="0">
                <a:solidFill>
                  <a:schemeClr val="tx1"/>
                </a:solidFill>
              </a:rPr>
              <a:t>Easy to stretch across sites</a:t>
            </a:r>
            <a:endParaRPr lang="en-US" sz="1400" dirty="0">
              <a:solidFill>
                <a:schemeClr val="tx1"/>
              </a:solidFill>
            </a:endParaRPr>
          </a:p>
        </p:txBody>
      </p:sp>
      <p:sp>
        <p:nvSpPr>
          <p:cNvPr id="445" name="Line Callout 1 (Accent Bar) 444"/>
          <p:cNvSpPr/>
          <p:nvPr/>
        </p:nvSpPr>
        <p:spPr>
          <a:xfrm>
            <a:off x="7086600" y="5562600"/>
            <a:ext cx="1527048" cy="523220"/>
          </a:xfrm>
          <a:prstGeom prst="accentCallout1">
            <a:avLst>
              <a:gd name="adj1" fmla="val 50394"/>
              <a:gd name="adj2" fmla="val -646"/>
              <a:gd name="adj3" fmla="val 17057"/>
              <a:gd name="adj4" fmla="val -20110"/>
            </a:avLst>
          </a:prstGeom>
          <a:solidFill>
            <a:schemeClr val="accent3">
              <a:alpha val="60000"/>
            </a:schemeClr>
          </a:solidFill>
          <a:effectLst>
            <a:outerShdw blurRad="50800" dist="38100" dir="2700000" algn="tl" rotWithShape="0">
              <a:prstClr val="black">
                <a:alpha val="40000"/>
              </a:prstClr>
            </a:outerShdw>
          </a:effectLst>
        </p:spPr>
        <p:txBody>
          <a:bodyPr wrap="square" rtlCol="0">
            <a:spAutoFit/>
          </a:bodyPr>
          <a:lstStyle/>
          <a:p>
            <a:r>
              <a:rPr lang="en-US" sz="1400" dirty="0" smtClean="0"/>
              <a:t>Database -centric failover</a:t>
            </a:r>
            <a:endParaRPr lang="en-US" sz="1400" dirty="0"/>
          </a:p>
        </p:txBody>
      </p:sp>
      <p:cxnSp>
        <p:nvCxnSpPr>
          <p:cNvPr id="383" name="Straight Arrow Connector 382"/>
          <p:cNvCxnSpPr/>
          <p:nvPr/>
        </p:nvCxnSpPr>
        <p:spPr>
          <a:xfrm>
            <a:off x="381000" y="5486400"/>
            <a:ext cx="397878" cy="10846"/>
          </a:xfrm>
          <a:prstGeom prst="straightConnector1">
            <a:avLst/>
          </a:prstGeom>
          <a:ln w="82550" cmpd="sng">
            <a:solidFill>
              <a:schemeClr val="accent4"/>
            </a:solidFill>
            <a:tailEnd type="triangle"/>
          </a:ln>
        </p:spPr>
        <p:style>
          <a:lnRef idx="3">
            <a:schemeClr val="accent2"/>
          </a:lnRef>
          <a:fillRef idx="0">
            <a:schemeClr val="accent2"/>
          </a:fillRef>
          <a:effectRef idx="2">
            <a:schemeClr val="accent2"/>
          </a:effectRef>
          <a:fontRef idx="minor">
            <a:schemeClr val="tx1"/>
          </a:fontRef>
        </p:style>
      </p:cxnSp>
      <p:cxnSp>
        <p:nvCxnSpPr>
          <p:cNvPr id="414" name="Straight Arrow Connector 413"/>
          <p:cNvCxnSpPr/>
          <p:nvPr/>
        </p:nvCxnSpPr>
        <p:spPr>
          <a:xfrm flipV="1">
            <a:off x="4404724" y="5927117"/>
            <a:ext cx="370371" cy="18619"/>
          </a:xfrm>
          <a:prstGeom prst="straightConnector1">
            <a:avLst/>
          </a:prstGeom>
          <a:ln w="82550" cmpd="sng">
            <a:solidFill>
              <a:schemeClr val="accent4"/>
            </a:solidFill>
            <a:tailEnd type="triangle"/>
          </a:ln>
        </p:spPr>
        <p:style>
          <a:lnRef idx="3">
            <a:schemeClr val="accent2"/>
          </a:lnRef>
          <a:fillRef idx="0">
            <a:schemeClr val="accent2"/>
          </a:fillRef>
          <a:effectRef idx="2">
            <a:schemeClr val="accent2"/>
          </a:effectRef>
          <a:fontRef idx="minor">
            <a:schemeClr val="tx1"/>
          </a:fontRef>
        </p:style>
      </p:cxnSp>
      <p:cxnSp>
        <p:nvCxnSpPr>
          <p:cNvPr id="392" name="Straight Arrow Connector 391"/>
          <p:cNvCxnSpPr/>
          <p:nvPr/>
        </p:nvCxnSpPr>
        <p:spPr>
          <a:xfrm>
            <a:off x="1705598" y="6394939"/>
            <a:ext cx="387730" cy="5861"/>
          </a:xfrm>
          <a:prstGeom prst="straightConnector1">
            <a:avLst/>
          </a:prstGeom>
          <a:ln w="82550" cmpd="sng">
            <a:solidFill>
              <a:schemeClr val="accent4"/>
            </a:solidFill>
            <a:tailEnd type="triangle"/>
          </a:ln>
        </p:spPr>
        <p:style>
          <a:lnRef idx="3">
            <a:schemeClr val="accent2"/>
          </a:lnRef>
          <a:fillRef idx="0">
            <a:schemeClr val="accent2"/>
          </a:fillRef>
          <a:effectRef idx="2">
            <a:schemeClr val="accent2"/>
          </a:effectRef>
          <a:fontRef idx="minor">
            <a:schemeClr val="tx1"/>
          </a:fontRef>
        </p:style>
      </p:cxnSp>
      <p:pic>
        <p:nvPicPr>
          <p:cNvPr id="442" name="Picture 1" descr="C:\Users\astridm\AppData\Local\Microsoft\Windows\Temporary Internet Files\Content.IE5\HC0F0K0T\MCj04326270000[1].png"/>
          <p:cNvPicPr>
            <a:picLocks noChangeAspect="1" noChangeArrowheads="1"/>
          </p:cNvPicPr>
          <p:nvPr/>
        </p:nvPicPr>
        <p:blipFill>
          <a:blip r:embed="rId4" cstate="print">
            <a:duotone>
              <a:schemeClr val="accent3">
                <a:shade val="45000"/>
                <a:satMod val="135000"/>
              </a:schemeClr>
              <a:prstClr val="white"/>
            </a:duotone>
            <a:lum bright="-43000" contrast="47000"/>
          </a:blip>
          <a:srcRect/>
          <a:stretch>
            <a:fillRect/>
          </a:stretch>
        </p:blipFill>
        <p:spPr bwMode="auto">
          <a:xfrm flipH="1">
            <a:off x="2371458" y="6019800"/>
            <a:ext cx="609600" cy="609600"/>
          </a:xfrm>
          <a:prstGeom prst="rect">
            <a:avLst/>
          </a:prstGeom>
          <a:noFill/>
        </p:spPr>
      </p:pic>
      <p:pic>
        <p:nvPicPr>
          <p:cNvPr id="444" name="Picture 1" descr="C:\Users\astridm\AppData\Local\Microsoft\Windows\Temporary Internet Files\Content.IE5\HC0F0K0T\MCj04326270000[1].png"/>
          <p:cNvPicPr>
            <a:picLocks noChangeAspect="1" noChangeArrowheads="1"/>
          </p:cNvPicPr>
          <p:nvPr/>
        </p:nvPicPr>
        <p:blipFill>
          <a:blip r:embed="rId4" cstate="print">
            <a:duotone>
              <a:prstClr val="black"/>
              <a:schemeClr val="accent1">
                <a:tint val="45000"/>
                <a:satMod val="400000"/>
              </a:schemeClr>
            </a:duotone>
          </a:blip>
          <a:srcRect/>
          <a:stretch>
            <a:fillRect/>
          </a:stretch>
        </p:blipFill>
        <p:spPr bwMode="auto">
          <a:xfrm flipH="1">
            <a:off x="4935275" y="5609345"/>
            <a:ext cx="609600" cy="609600"/>
          </a:xfrm>
          <a:prstGeom prst="rect">
            <a:avLst/>
          </a:prstGeom>
          <a:noFill/>
        </p:spPr>
      </p:pic>
      <p:pic>
        <p:nvPicPr>
          <p:cNvPr id="443" name="Picture 1" descr="C:\Users\astridm\AppData\Local\Microsoft\Windows\Temporary Internet Files\Content.IE5\HC0F0K0T\MCj04326270000[1].png"/>
          <p:cNvPicPr>
            <a:picLocks noChangeAspect="1" noChangeArrowheads="1"/>
          </p:cNvPicPr>
          <p:nvPr/>
        </p:nvPicPr>
        <p:blipFill>
          <a:blip r:embed="rId5" cstate="print">
            <a:duotone>
              <a:prstClr val="black"/>
              <a:schemeClr val="accent1">
                <a:tint val="45000"/>
                <a:satMod val="400000"/>
              </a:schemeClr>
            </a:duotone>
          </a:blip>
          <a:srcRect/>
          <a:stretch>
            <a:fillRect/>
          </a:stretch>
        </p:blipFill>
        <p:spPr bwMode="auto">
          <a:xfrm flipH="1">
            <a:off x="2133600" y="1146561"/>
            <a:ext cx="762000" cy="762000"/>
          </a:xfrm>
          <a:prstGeom prst="rect">
            <a:avLst/>
          </a:prstGeom>
          <a:noFill/>
        </p:spPr>
      </p:pic>
      <p:sp>
        <p:nvSpPr>
          <p:cNvPr id="368" name="TextBox 367"/>
          <p:cNvSpPr txBox="1"/>
          <p:nvPr/>
        </p:nvSpPr>
        <p:spPr>
          <a:xfrm>
            <a:off x="4953000" y="3124200"/>
            <a:ext cx="1143000" cy="738664"/>
          </a:xfrm>
          <a:prstGeom prst="rect">
            <a:avLst/>
          </a:prstGeom>
          <a:noFill/>
          <a:ln>
            <a:solidFill>
              <a:schemeClr val="accent2"/>
            </a:solidFill>
          </a:ln>
        </p:spPr>
        <p:txBody>
          <a:bodyPr wrap="square" rtlCol="0">
            <a:spAutoFit/>
          </a:bodyPr>
          <a:lstStyle/>
          <a:p>
            <a:r>
              <a:rPr lang="en-US" sz="1400" b="1" dirty="0" smtClean="0">
                <a:gradFill>
                  <a:gsLst>
                    <a:gs pos="0">
                      <a:schemeClr val="tx1"/>
                    </a:gs>
                    <a:gs pos="100000">
                      <a:schemeClr val="tx1"/>
                    </a:gs>
                  </a:gsLst>
                  <a:lin ang="5400000" scaled="0"/>
                </a:gradFill>
              </a:rPr>
              <a:t>Database </a:t>
            </a:r>
            <a:br>
              <a:rPr lang="en-US" sz="1400" b="1" dirty="0" smtClean="0">
                <a:gradFill>
                  <a:gsLst>
                    <a:gs pos="0">
                      <a:schemeClr val="tx1"/>
                    </a:gs>
                    <a:gs pos="100000">
                      <a:schemeClr val="tx1"/>
                    </a:gs>
                  </a:gsLst>
                  <a:lin ang="5400000" scaled="0"/>
                </a:gradFill>
              </a:rPr>
            </a:br>
            <a:r>
              <a:rPr lang="en-US" sz="1400" b="1" dirty="0" smtClean="0">
                <a:gradFill>
                  <a:gsLst>
                    <a:gs pos="0">
                      <a:schemeClr val="tx1"/>
                    </a:gs>
                    <a:gs pos="100000">
                      <a:schemeClr val="tx1"/>
                    </a:gs>
                  </a:gsLst>
                  <a:lin ang="5400000" scaled="0"/>
                </a:gradFill>
              </a:rPr>
              <a:t>Availability Group</a:t>
            </a:r>
          </a:p>
        </p:txBody>
      </p:sp>
      <p:sp>
        <p:nvSpPr>
          <p:cNvPr id="8" name="Title 7"/>
          <p:cNvSpPr>
            <a:spLocks noGrp="1"/>
          </p:cNvSpPr>
          <p:nvPr>
            <p:ph type="title"/>
          </p:nvPr>
        </p:nvSpPr>
        <p:spPr/>
        <p:txBody>
          <a:bodyPr/>
          <a:lstStyle/>
          <a:p>
            <a:r>
              <a:rPr lang="en-US" dirty="0" smtClean="0"/>
              <a:t>Mailbox Resiliency Overview</a:t>
            </a:r>
            <a:endParaRPr lang="en-US" dirty="0"/>
          </a:p>
        </p:txBody>
      </p:sp>
    </p:spTree>
    <p:extLst>
      <p:ext uri="{BB962C8B-B14F-4D97-AF65-F5344CB8AC3E}">
        <p14:creationId xmlns:p14="http://schemas.microsoft.com/office/powerpoint/2010/main" val="3745663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433"/>
                                        </p:tgtEl>
                                        <p:attrNameLst>
                                          <p:attrName>style.visibility</p:attrName>
                                        </p:attrNameLst>
                                      </p:cBhvr>
                                      <p:to>
                                        <p:strVal val="visible"/>
                                      </p:to>
                                    </p:set>
                                  </p:childTnLst>
                                </p:cTn>
                              </p:par>
                              <p:par>
                                <p:cTn id="15" presetID="1" presetClass="entr" presetSubtype="0" fill="hold" grpId="0" nodeType="withEffect" nodePh="1">
                                  <p:stCondLst>
                                    <p:cond delay="0"/>
                                  </p:stCondLst>
                                  <p:endCondLst>
                                    <p:cond evt="begin" delay="0">
                                      <p:tn val="15"/>
                                    </p:cond>
                                  </p:endCondLst>
                                  <p:childTnLst>
                                    <p:set>
                                      <p:cBhvr>
                                        <p:cTn id="16" dur="1" fill="hold">
                                          <p:stCondLst>
                                            <p:cond delay="0"/>
                                          </p:stCondLst>
                                        </p:cTn>
                                        <p:tgtEl>
                                          <p:spTgt spid="432"/>
                                        </p:tgtEl>
                                        <p:attrNameLst>
                                          <p:attrName>style.visibility</p:attrName>
                                        </p:attrNameLst>
                                      </p:cBhvr>
                                      <p:to>
                                        <p:strVal val="visible"/>
                                      </p:to>
                                    </p:set>
                                  </p:childTnLst>
                                </p:cTn>
                              </p:par>
                              <p:par>
                                <p:cTn id="17" presetID="1" presetClass="entr" presetSubtype="0" fill="hold" grpId="0" nodeType="withEffect" nodePh="1">
                                  <p:stCondLst>
                                    <p:cond delay="0"/>
                                  </p:stCondLst>
                                  <p:endCondLst>
                                    <p:cond evt="begin" delay="0">
                                      <p:tn val="17"/>
                                    </p:cond>
                                  </p:endCondLst>
                                  <p:childTnLst>
                                    <p:set>
                                      <p:cBhvr>
                                        <p:cTn id="18" dur="1" fill="hold">
                                          <p:stCondLst>
                                            <p:cond delay="0"/>
                                          </p:stCondLst>
                                        </p:cTn>
                                        <p:tgtEl>
                                          <p:spTgt spid="431"/>
                                        </p:tgtEl>
                                        <p:attrNameLst>
                                          <p:attrName>style.visibility</p:attrName>
                                        </p:attrNameLst>
                                      </p:cBhvr>
                                      <p:to>
                                        <p:strVal val="visible"/>
                                      </p:to>
                                    </p:set>
                                  </p:childTnLst>
                                </p:cTn>
                              </p:par>
                              <p:par>
                                <p:cTn id="19" presetID="1" presetClass="entr" presetSubtype="0" fill="hold" grpId="0" nodeType="withEffect" nodePh="1">
                                  <p:stCondLst>
                                    <p:cond delay="0"/>
                                  </p:stCondLst>
                                  <p:endCondLst>
                                    <p:cond evt="begin" delay="0">
                                      <p:tn val="19"/>
                                    </p:cond>
                                  </p:endCondLst>
                                  <p:childTnLst>
                                    <p:set>
                                      <p:cBhvr>
                                        <p:cTn id="20" dur="1" fill="hold">
                                          <p:stCondLst>
                                            <p:cond delay="0"/>
                                          </p:stCondLst>
                                        </p:cTn>
                                        <p:tgtEl>
                                          <p:spTgt spid="430"/>
                                        </p:tgtEl>
                                        <p:attrNameLst>
                                          <p:attrName>style.visibility</p:attrName>
                                        </p:attrNameLst>
                                      </p:cBhvr>
                                      <p:to>
                                        <p:strVal val="visible"/>
                                      </p:to>
                                    </p:set>
                                  </p:childTnLst>
                                </p:cTn>
                              </p:par>
                              <p:par>
                                <p:cTn id="21" presetID="1" presetClass="entr" presetSubtype="0" fill="hold" grpId="0" nodeType="withEffect" nodePh="1">
                                  <p:stCondLst>
                                    <p:cond delay="0"/>
                                  </p:stCondLst>
                                  <p:endCondLst>
                                    <p:cond evt="begin" delay="0">
                                      <p:tn val="21"/>
                                    </p:cond>
                                  </p:endCondLst>
                                  <p:childTnLst>
                                    <p:set>
                                      <p:cBhvr>
                                        <p:cTn id="22" dur="1" fill="hold">
                                          <p:stCondLst>
                                            <p:cond delay="0"/>
                                          </p:stCondLst>
                                        </p:cTn>
                                        <p:tgtEl>
                                          <p:spTgt spid="4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8"/>
                                        </p:tgtEl>
                                        <p:attrNameLst>
                                          <p:attrName>style.visibility</p:attrName>
                                        </p:attrNameLst>
                                      </p:cBhvr>
                                      <p:to>
                                        <p:strVal val="visible"/>
                                      </p:to>
                                    </p:set>
                                  </p:childTnLst>
                                </p:cTn>
                              </p:par>
                              <p:par>
                                <p:cTn id="43" presetID="9" presetClass="emph" presetSubtype="0" grpId="1" nodeType="withEffect">
                                  <p:stCondLst>
                                    <p:cond delay="0"/>
                                  </p:stCondLst>
                                  <p:childTnLst>
                                    <p:set>
                                      <p:cBhvr rctx="PPT">
                                        <p:cTn id="44" dur="indefinite"/>
                                        <p:tgtEl>
                                          <p:spTgt spid="445"/>
                                        </p:tgtEl>
                                        <p:attrNameLst>
                                          <p:attrName>style.opacity</p:attrName>
                                        </p:attrNameLst>
                                      </p:cBhvr>
                                      <p:to>
                                        <p:strVal val="0.5"/>
                                      </p:to>
                                    </p:set>
                                    <p:animEffect filter="image" prLst="opacity: 0.5">
                                      <p:cBhvr rctx="IE">
                                        <p:cTn id="45" dur="indefinite"/>
                                        <p:tgtEl>
                                          <p:spTgt spid="445"/>
                                        </p:tgtEl>
                                      </p:cBhvr>
                                    </p:animEffect>
                                  </p:childTnLst>
                                </p:cTn>
                              </p:par>
                              <p:par>
                                <p:cTn id="46" presetID="1" presetClass="exit" presetSubtype="0" fill="hold" grpId="1" nodeType="withEffect">
                                  <p:stCondLst>
                                    <p:cond delay="0"/>
                                  </p:stCondLst>
                                  <p:childTnLst>
                                    <p:set>
                                      <p:cBhvr>
                                        <p:cTn id="47" dur="1" fill="hold">
                                          <p:stCondLst>
                                            <p:cond delay="0"/>
                                          </p:stCondLst>
                                        </p:cTn>
                                        <p:tgtEl>
                                          <p:spTgt spid="129"/>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130"/>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131"/>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132"/>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414"/>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392"/>
                                        </p:tgtEl>
                                        <p:attrNameLst>
                                          <p:attrName>style.visibility</p:attrName>
                                        </p:attrNameLst>
                                      </p:cBhvr>
                                      <p:to>
                                        <p:strVal val="hidden"/>
                                      </p:to>
                                    </p:set>
                                  </p:childTnLst>
                                </p:cTn>
                              </p:par>
                              <p:par>
                                <p:cTn id="58" presetID="1" presetClass="exit" presetSubtype="0" fill="hold" grpId="1" nodeType="withEffect" nodePh="1">
                                  <p:stCondLst>
                                    <p:cond delay="0"/>
                                  </p:stCondLst>
                                  <p:endCondLst>
                                    <p:cond evt="begin" delay="0">
                                      <p:tn val="58"/>
                                    </p:cond>
                                  </p:endCondLst>
                                  <p:childTnLst>
                                    <p:set>
                                      <p:cBhvr>
                                        <p:cTn id="59" dur="1" fill="hold">
                                          <p:stCondLst>
                                            <p:cond delay="0"/>
                                          </p:stCondLst>
                                        </p:cTn>
                                        <p:tgtEl>
                                          <p:spTgt spid="430"/>
                                        </p:tgtEl>
                                        <p:attrNameLst>
                                          <p:attrName>style.visibility</p:attrName>
                                        </p:attrNameLst>
                                      </p:cBhvr>
                                      <p:to>
                                        <p:strVal val="hidden"/>
                                      </p:to>
                                    </p:set>
                                  </p:childTnLst>
                                </p:cTn>
                              </p:par>
                              <p:par>
                                <p:cTn id="60" presetID="1" presetClass="exit" presetSubtype="0" fill="hold" grpId="1" nodeType="withEffect" nodePh="1">
                                  <p:stCondLst>
                                    <p:cond delay="0"/>
                                  </p:stCondLst>
                                  <p:endCondLst>
                                    <p:cond evt="begin" delay="0">
                                      <p:tn val="60"/>
                                    </p:cond>
                                  </p:endCondLst>
                                  <p:childTnLst>
                                    <p:set>
                                      <p:cBhvr>
                                        <p:cTn id="61" dur="1" fill="hold">
                                          <p:stCondLst>
                                            <p:cond delay="0"/>
                                          </p:stCondLst>
                                        </p:cTn>
                                        <p:tgtEl>
                                          <p:spTgt spid="431"/>
                                        </p:tgtEl>
                                        <p:attrNameLst>
                                          <p:attrName>style.visibility</p:attrName>
                                        </p:attrNameLst>
                                      </p:cBhvr>
                                      <p:to>
                                        <p:strVal val="hidden"/>
                                      </p:to>
                                    </p:set>
                                  </p:childTnLst>
                                </p:cTn>
                              </p:par>
                              <p:par>
                                <p:cTn id="62" presetID="1" presetClass="exit" presetSubtype="0" fill="hold" grpId="1" nodeType="withEffect" nodePh="1">
                                  <p:stCondLst>
                                    <p:cond delay="0"/>
                                  </p:stCondLst>
                                  <p:endCondLst>
                                    <p:cond evt="begin" delay="0">
                                      <p:tn val="62"/>
                                    </p:cond>
                                  </p:endCondLst>
                                  <p:childTnLst>
                                    <p:set>
                                      <p:cBhvr>
                                        <p:cTn id="63" dur="1" fill="hold">
                                          <p:stCondLst>
                                            <p:cond delay="0"/>
                                          </p:stCondLst>
                                        </p:cTn>
                                        <p:tgtEl>
                                          <p:spTgt spid="432"/>
                                        </p:tgtEl>
                                        <p:attrNameLst>
                                          <p:attrName>style.visibility</p:attrName>
                                        </p:attrNameLst>
                                      </p:cBhvr>
                                      <p:to>
                                        <p:strVal val="hidden"/>
                                      </p:to>
                                    </p:set>
                                  </p:childTnLst>
                                </p:cTn>
                              </p:par>
                              <p:par>
                                <p:cTn id="64" presetID="1" presetClass="exit" presetSubtype="0" fill="hold" grpId="1" nodeType="withEffect" nodePh="1">
                                  <p:stCondLst>
                                    <p:cond delay="0"/>
                                  </p:stCondLst>
                                  <p:endCondLst>
                                    <p:cond evt="begin" delay="0">
                                      <p:tn val="64"/>
                                    </p:cond>
                                  </p:endCondLst>
                                  <p:childTnLst>
                                    <p:set>
                                      <p:cBhvr>
                                        <p:cTn id="65" dur="1" fill="hold">
                                          <p:stCondLst>
                                            <p:cond delay="0"/>
                                          </p:stCondLst>
                                        </p:cTn>
                                        <p:tgtEl>
                                          <p:spTgt spid="433"/>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367"/>
                                        </p:tgtEl>
                                        <p:attrNameLst>
                                          <p:attrName>style.visibility</p:attrName>
                                        </p:attrNameLst>
                                      </p:cBhvr>
                                      <p:to>
                                        <p:strVal val="visible"/>
                                      </p:to>
                                    </p:set>
                                  </p:childTnLst>
                                </p:cTn>
                              </p:par>
                              <p:par>
                                <p:cTn id="70" presetID="9" presetClass="emph" presetSubtype="0" grpId="1" nodeType="withEffect">
                                  <p:stCondLst>
                                    <p:cond delay="0"/>
                                  </p:stCondLst>
                                  <p:childTnLst>
                                    <p:set>
                                      <p:cBhvr rctx="PPT">
                                        <p:cTn id="71" dur="indefinite"/>
                                        <p:tgtEl>
                                          <p:spTgt spid="358"/>
                                        </p:tgtEl>
                                        <p:attrNameLst>
                                          <p:attrName>style.opacity</p:attrName>
                                        </p:attrNameLst>
                                      </p:cBhvr>
                                      <p:to>
                                        <p:strVal val="0.5"/>
                                      </p:to>
                                    </p:set>
                                    <p:animEffect filter="image" prLst="opacity: 0.5">
                                      <p:cBhvr rctx="IE">
                                        <p:cTn id="72" dur="indefinite"/>
                                        <p:tgtEl>
                                          <p:spTgt spid="35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nodeType="clickEffect">
                                  <p:stCondLst>
                                    <p:cond delay="0"/>
                                  </p:stCondLst>
                                  <p:childTnLst>
                                    <p:set>
                                      <p:cBhvr>
                                        <p:cTn id="76" dur="1" fill="hold">
                                          <p:stCondLst>
                                            <p:cond delay="0"/>
                                          </p:stCondLst>
                                        </p:cTn>
                                        <p:tgtEl>
                                          <p:spTgt spid="340"/>
                                        </p:tgtEl>
                                        <p:attrNameLst>
                                          <p:attrName>style.visibility</p:attrName>
                                        </p:attrNameLst>
                                      </p:cBhvr>
                                      <p:to>
                                        <p:strVal val="visible"/>
                                      </p:to>
                                    </p:set>
                                    <p:animEffect transition="in" filter="wipe(up)">
                                      <p:cBhvr>
                                        <p:cTn id="77" dur="500"/>
                                        <p:tgtEl>
                                          <p:spTgt spid="34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1" fill="hold">
                                          <p:stCondLst>
                                            <p:cond delay="0"/>
                                          </p:stCondLst>
                                        </p:cTn>
                                        <p:tgtEl>
                                          <p:spTgt spid="416"/>
                                        </p:tgtEl>
                                        <p:attrNameLst>
                                          <p:attrName>style.visibility</p:attrName>
                                        </p:attrNameLst>
                                      </p:cBhvr>
                                      <p:to>
                                        <p:strVal val="visible"/>
                                      </p:to>
                                    </p:set>
                                    <p:animEffect transition="in" filter="wipe(up)">
                                      <p:cBhvr>
                                        <p:cTn id="82" dur="1000"/>
                                        <p:tgtEl>
                                          <p:spTgt spid="416"/>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nodeType="clickEffect">
                                  <p:stCondLst>
                                    <p:cond delay="0"/>
                                  </p:stCondLst>
                                  <p:childTnLst>
                                    <p:set>
                                      <p:cBhvr>
                                        <p:cTn id="86" dur="1" fill="hold">
                                          <p:stCondLst>
                                            <p:cond delay="0"/>
                                          </p:stCondLst>
                                        </p:cTn>
                                        <p:tgtEl>
                                          <p:spTgt spid="437"/>
                                        </p:tgtEl>
                                        <p:attrNameLst>
                                          <p:attrName>style.visibility</p:attrName>
                                        </p:attrNameLst>
                                      </p:cBhvr>
                                      <p:to>
                                        <p:strVal val="visible"/>
                                      </p:to>
                                    </p:set>
                                    <p:animEffect transition="in" filter="blinds(horizontal)">
                                      <p:cBhvr>
                                        <p:cTn id="87" dur="500"/>
                                        <p:tgtEl>
                                          <p:spTgt spid="437"/>
                                        </p:tgtEl>
                                      </p:cBhvr>
                                    </p:animEffect>
                                  </p:childTnLst>
                                </p:cTn>
                              </p:par>
                            </p:childTnLst>
                          </p:cTn>
                        </p:par>
                        <p:par>
                          <p:cTn id="88" fill="hold">
                            <p:stCondLst>
                              <p:cond delay="500"/>
                            </p:stCondLst>
                            <p:childTnLst>
                              <p:par>
                                <p:cTn id="89" presetID="42" presetClass="path" presetSubtype="0" accel="50000" decel="50000" fill="hold" nodeType="afterEffect">
                                  <p:stCondLst>
                                    <p:cond delay="0"/>
                                  </p:stCondLst>
                                  <p:childTnLst>
                                    <p:animMotion origin="layout" path="M -3.33333E-6 2.22222E-6 L -3.33333E-6 0.26666 " pathEditMode="relative" rAng="0" ptsTypes="AA">
                                      <p:cBhvr>
                                        <p:cTn id="90" dur="1000" fill="hold"/>
                                        <p:tgtEl>
                                          <p:spTgt spid="437"/>
                                        </p:tgtEl>
                                        <p:attrNameLst>
                                          <p:attrName>ppt_x</p:attrName>
                                          <p:attrName>ppt_y</p:attrName>
                                        </p:attrNameLst>
                                      </p:cBhvr>
                                      <p:rCtr x="0" y="133"/>
                                    </p:animMotion>
                                  </p:childTnLst>
                                </p:cTn>
                              </p:par>
                            </p:childTnLst>
                          </p:cTn>
                        </p:par>
                        <p:par>
                          <p:cTn id="91" fill="hold">
                            <p:stCondLst>
                              <p:cond delay="1500"/>
                            </p:stCondLst>
                            <p:childTnLst>
                              <p:par>
                                <p:cTn id="92" presetID="0" presetClass="path" presetSubtype="0" accel="50000" decel="50000" fill="hold" nodeType="afterEffect">
                                  <p:stCondLst>
                                    <p:cond delay="0"/>
                                  </p:stCondLst>
                                  <p:childTnLst>
                                    <p:animMotion origin="layout" path="M -3.33333E-6 0.26666 L -0.15 0.4 " pathEditMode="relative" rAng="0" ptsTypes="AA">
                                      <p:cBhvr>
                                        <p:cTn id="93" dur="1000" fill="hold"/>
                                        <p:tgtEl>
                                          <p:spTgt spid="437"/>
                                        </p:tgtEl>
                                        <p:attrNameLst>
                                          <p:attrName>ppt_x</p:attrName>
                                          <p:attrName>ppt_y</p:attrName>
                                        </p:attrNameLst>
                                      </p:cBhvr>
                                      <p:rCtr x="-75" y="67"/>
                                    </p:animMotion>
                                  </p:childTnLst>
                                </p:cTn>
                              </p:par>
                            </p:childTnLst>
                          </p:cTn>
                        </p:par>
                        <p:par>
                          <p:cTn id="94" fill="hold">
                            <p:stCondLst>
                              <p:cond delay="2500"/>
                            </p:stCondLst>
                            <p:childTnLst>
                              <p:par>
                                <p:cTn id="95" presetID="0" presetClass="path" presetSubtype="0" accel="50000" decel="50000" fill="hold" nodeType="afterEffect">
                                  <p:stCondLst>
                                    <p:cond delay="0"/>
                                  </p:stCondLst>
                                  <p:childTnLst>
                                    <p:animMotion origin="layout" path="M -0.15 0.4 L -0.10833 0.55555 " pathEditMode="relative" rAng="0" ptsTypes="AA">
                                      <p:cBhvr>
                                        <p:cTn id="96" dur="1000" fill="hold"/>
                                        <p:tgtEl>
                                          <p:spTgt spid="437"/>
                                        </p:tgtEl>
                                        <p:attrNameLst>
                                          <p:attrName>ppt_x</p:attrName>
                                          <p:attrName>ppt_y</p:attrName>
                                        </p:attrNameLst>
                                      </p:cBhvr>
                                      <p:rCtr x="21" y="78"/>
                                    </p:animMotion>
                                  </p:childTnLst>
                                </p:cTn>
                              </p:par>
                            </p:childTnLst>
                          </p:cTn>
                        </p:par>
                      </p:childTnLst>
                    </p:cTn>
                  </p:par>
                  <p:par>
                    <p:cTn id="97" fill="hold">
                      <p:stCondLst>
                        <p:cond delay="indefinite"/>
                      </p:stCondLst>
                      <p:childTnLst>
                        <p:par>
                          <p:cTn id="98" fill="hold">
                            <p:stCondLst>
                              <p:cond delay="0"/>
                            </p:stCondLst>
                            <p:childTnLst>
                              <p:par>
                                <p:cTn id="99" presetID="3" presetClass="entr" presetSubtype="10" fill="hold" nodeType="clickEffect">
                                  <p:stCondLst>
                                    <p:cond delay="0"/>
                                  </p:stCondLst>
                                  <p:childTnLst>
                                    <p:set>
                                      <p:cBhvr>
                                        <p:cTn id="100" dur="1" fill="hold">
                                          <p:stCondLst>
                                            <p:cond delay="0"/>
                                          </p:stCondLst>
                                        </p:cTn>
                                        <p:tgtEl>
                                          <p:spTgt spid="442"/>
                                        </p:tgtEl>
                                        <p:attrNameLst>
                                          <p:attrName>style.visibility</p:attrName>
                                        </p:attrNameLst>
                                      </p:cBhvr>
                                      <p:to>
                                        <p:strVal val="visible"/>
                                      </p:to>
                                    </p:set>
                                    <p:animEffect transition="in" filter="blinds(horizontal)">
                                      <p:cBhvr>
                                        <p:cTn id="101" dur="500"/>
                                        <p:tgtEl>
                                          <p:spTgt spid="442"/>
                                        </p:tgtEl>
                                      </p:cBhvr>
                                    </p:animEffect>
                                  </p:childTnLst>
                                </p:cTn>
                              </p:par>
                            </p:childTnLst>
                          </p:cTn>
                        </p:par>
                        <p:par>
                          <p:cTn id="102" fill="hold">
                            <p:stCondLst>
                              <p:cond delay="500"/>
                            </p:stCondLst>
                            <p:childTnLst>
                              <p:par>
                                <p:cTn id="103" presetID="3" presetClass="entr" presetSubtype="10" fill="hold" nodeType="afterEffect">
                                  <p:stCondLst>
                                    <p:cond delay="0"/>
                                  </p:stCondLst>
                                  <p:childTnLst>
                                    <p:set>
                                      <p:cBhvr>
                                        <p:cTn id="104" dur="1" fill="hold">
                                          <p:stCondLst>
                                            <p:cond delay="0"/>
                                          </p:stCondLst>
                                        </p:cTn>
                                        <p:tgtEl>
                                          <p:spTgt spid="415"/>
                                        </p:tgtEl>
                                        <p:attrNameLst>
                                          <p:attrName>style.visibility</p:attrName>
                                        </p:attrNameLst>
                                      </p:cBhvr>
                                      <p:to>
                                        <p:strVal val="visible"/>
                                      </p:to>
                                    </p:set>
                                    <p:animEffect transition="in" filter="blinds(horizontal)">
                                      <p:cBhvr>
                                        <p:cTn id="105" dur="500"/>
                                        <p:tgtEl>
                                          <p:spTgt spid="415"/>
                                        </p:tgtEl>
                                      </p:cBhvr>
                                    </p:animEffect>
                                  </p:childTnLst>
                                </p:cTn>
                              </p:par>
                            </p:childTnLst>
                          </p:cTn>
                        </p:par>
                      </p:childTnLst>
                    </p:cTn>
                  </p:par>
                  <p:par>
                    <p:cTn id="106" fill="hold">
                      <p:stCondLst>
                        <p:cond delay="indefinite"/>
                      </p:stCondLst>
                      <p:childTnLst>
                        <p:par>
                          <p:cTn id="107" fill="hold">
                            <p:stCondLst>
                              <p:cond delay="0"/>
                            </p:stCondLst>
                            <p:childTnLst>
                              <p:par>
                                <p:cTn id="108" presetID="35" presetClass="emph" presetSubtype="0" repeatCount="3000" fill="hold" nodeType="clickEffect">
                                  <p:stCondLst>
                                    <p:cond delay="0"/>
                                  </p:stCondLst>
                                  <p:childTnLst>
                                    <p:anim calcmode="discrete" valueType="str">
                                      <p:cBhvr>
                                        <p:cTn id="109" dur="500" fill="hold"/>
                                        <p:tgtEl>
                                          <p:spTgt spid="3"/>
                                        </p:tgtEl>
                                        <p:attrNameLst>
                                          <p:attrName>style.visibility</p:attrName>
                                        </p:attrNameLst>
                                      </p:cBhvr>
                                      <p:tavLst>
                                        <p:tav tm="0">
                                          <p:val>
                                            <p:strVal val="hidden"/>
                                          </p:val>
                                        </p:tav>
                                        <p:tav tm="50000">
                                          <p:val>
                                            <p:strVal val="visible"/>
                                          </p:val>
                                        </p:tav>
                                      </p:tavLst>
                                    </p:anim>
                                  </p:childTnLst>
                                  <p:subTnLst>
                                    <p:set>
                                      <p:cBhvr override="childStyle">
                                        <p:cTn dur="1" fill="hold" display="0" masterRel="sameClick" afterEffect="1">
                                          <p:stCondLst>
                                            <p:cond evt="end" delay="0">
                                              <p:tn val="108"/>
                                            </p:cond>
                                          </p:stCondLst>
                                        </p:cTn>
                                        <p:tgtEl>
                                          <p:spTgt spid="3"/>
                                        </p:tgtEl>
                                        <p:attrNameLst>
                                          <p:attrName>style.visibility</p:attrName>
                                        </p:attrNameLst>
                                      </p:cBhvr>
                                      <p:to>
                                        <p:strVal val="hidden"/>
                                      </p:to>
                                    </p:set>
                                  </p:subTnLst>
                                </p:cTn>
                              </p:par>
                            </p:childTnLst>
                          </p:cTn>
                        </p:par>
                        <p:par>
                          <p:cTn id="110" fill="hold">
                            <p:stCondLst>
                              <p:cond delay="1500"/>
                            </p:stCondLst>
                            <p:childTnLst>
                              <p:par>
                                <p:cTn id="111" presetID="1" presetClass="entr" presetSubtype="0" fill="hold" nodeType="afterEffect">
                                  <p:stCondLst>
                                    <p:cond delay="0"/>
                                  </p:stCondLst>
                                  <p:childTnLst>
                                    <p:set>
                                      <p:cBhvr>
                                        <p:cTn id="112" dur="1" fill="hold">
                                          <p:stCondLst>
                                            <p:cond delay="0"/>
                                          </p:stCondLst>
                                        </p:cTn>
                                        <p:tgtEl>
                                          <p:spTgt spid="6"/>
                                        </p:tgtEl>
                                        <p:attrNameLst>
                                          <p:attrName>style.visibility</p:attrName>
                                        </p:attrNameLst>
                                      </p:cBhvr>
                                      <p:to>
                                        <p:strVal val="visible"/>
                                      </p:to>
                                    </p:set>
                                  </p:childTnLst>
                                </p:cTn>
                              </p:par>
                              <p:par>
                                <p:cTn id="113" presetID="1" presetClass="exit" presetSubtype="0" fill="hold" grpId="1" nodeType="withEffect">
                                  <p:stCondLst>
                                    <p:cond delay="0"/>
                                  </p:stCondLst>
                                  <p:childTnLst>
                                    <p:set>
                                      <p:cBhvr>
                                        <p:cTn id="114" dur="1" fill="hold">
                                          <p:stCondLst>
                                            <p:cond delay="0"/>
                                          </p:stCondLst>
                                        </p:cTn>
                                        <p:tgtEl>
                                          <p:spTgt spid="128"/>
                                        </p:tgtEl>
                                        <p:attrNameLst>
                                          <p:attrName>style.visibility</p:attrName>
                                        </p:attrNameLst>
                                      </p:cBhvr>
                                      <p:to>
                                        <p:strVal val="hidden"/>
                                      </p:to>
                                    </p:set>
                                  </p:childTnLst>
                                </p:cTn>
                              </p:par>
                              <p:par>
                                <p:cTn id="115" presetID="1" presetClass="exit" presetSubtype="0" fill="hold" grpId="1" nodeType="withEffect" nodePh="1">
                                  <p:stCondLst>
                                    <p:cond delay="0"/>
                                  </p:stCondLst>
                                  <p:endCondLst>
                                    <p:cond evt="begin" delay="0">
                                      <p:tn val="115"/>
                                    </p:cond>
                                  </p:endCondLst>
                                  <p:childTnLst>
                                    <p:set>
                                      <p:cBhvr>
                                        <p:cTn id="116" dur="1" fill="hold">
                                          <p:stCondLst>
                                            <p:cond delay="0"/>
                                          </p:stCondLst>
                                        </p:cTn>
                                        <p:tgtEl>
                                          <p:spTgt spid="429"/>
                                        </p:tgtEl>
                                        <p:attrNameLst>
                                          <p:attrName>style.visibility</p:attrName>
                                        </p:attrNameLst>
                                      </p:cBhvr>
                                      <p:to>
                                        <p:strVal val="hidden"/>
                                      </p:to>
                                    </p:set>
                                  </p:childTnLst>
                                </p:cTn>
                              </p:par>
                              <p:par>
                                <p:cTn id="117" presetID="1" presetClass="exit" presetSubtype="0" fill="hold" nodeType="withEffect">
                                  <p:stCondLst>
                                    <p:cond delay="0"/>
                                  </p:stCondLst>
                                  <p:childTnLst>
                                    <p:set>
                                      <p:cBhvr>
                                        <p:cTn id="118" dur="1" fill="hold">
                                          <p:stCondLst>
                                            <p:cond delay="0"/>
                                          </p:stCondLst>
                                        </p:cTn>
                                        <p:tgtEl>
                                          <p:spTgt spid="437"/>
                                        </p:tgtEl>
                                        <p:attrNameLst>
                                          <p:attrName>style.visibility</p:attrName>
                                        </p:attrNameLst>
                                      </p:cBhvr>
                                      <p:to>
                                        <p:strVal val="hidden"/>
                                      </p:to>
                                    </p:set>
                                  </p:childTnLst>
                                </p:cTn>
                              </p:par>
                            </p:childTnLst>
                          </p:cTn>
                        </p:par>
                        <p:par>
                          <p:cTn id="119" fill="hold">
                            <p:stCondLst>
                              <p:cond delay="1500"/>
                            </p:stCondLst>
                            <p:childTnLst>
                              <p:par>
                                <p:cTn id="120" presetID="22" presetClass="exit" presetSubtype="4" fill="hold" nodeType="afterEffect">
                                  <p:stCondLst>
                                    <p:cond delay="0"/>
                                  </p:stCondLst>
                                  <p:childTnLst>
                                    <p:animEffect transition="out" filter="wipe(down)">
                                      <p:cBhvr>
                                        <p:cTn id="121" dur="1000"/>
                                        <p:tgtEl>
                                          <p:spTgt spid="416"/>
                                        </p:tgtEl>
                                      </p:cBhvr>
                                    </p:animEffect>
                                    <p:set>
                                      <p:cBhvr>
                                        <p:cTn id="122" dur="1" fill="hold">
                                          <p:stCondLst>
                                            <p:cond delay="999"/>
                                          </p:stCondLst>
                                        </p:cTn>
                                        <p:tgtEl>
                                          <p:spTgt spid="416"/>
                                        </p:tgtEl>
                                        <p:attrNameLst>
                                          <p:attrName>style.visibility</p:attrName>
                                        </p:attrNameLst>
                                      </p:cBhvr>
                                      <p:to>
                                        <p:strVal val="hidden"/>
                                      </p:to>
                                    </p:set>
                                  </p:childTnLst>
                                </p:cTn>
                              </p:par>
                              <p:par>
                                <p:cTn id="123" presetID="1" presetClass="exit" presetSubtype="0" fill="hold" nodeType="withEffect">
                                  <p:stCondLst>
                                    <p:cond delay="0"/>
                                  </p:stCondLst>
                                  <p:childTnLst>
                                    <p:set>
                                      <p:cBhvr>
                                        <p:cTn id="124" dur="1" fill="hold">
                                          <p:stCondLst>
                                            <p:cond delay="0"/>
                                          </p:stCondLst>
                                        </p:cTn>
                                        <p:tgtEl>
                                          <p:spTgt spid="383"/>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7"/>
                                        </p:tgtEl>
                                        <p:attrNameLst>
                                          <p:attrName>style.visibility</p:attrName>
                                        </p:attrNameLst>
                                      </p:cBhvr>
                                      <p:to>
                                        <p:strVal val="visible"/>
                                      </p:to>
                                    </p:set>
                                  </p:childTnLst>
                                </p:cTn>
                              </p:par>
                              <p:par>
                                <p:cTn id="129" presetID="1" presetClass="entr" presetSubtype="0" fill="hold" grpId="0" nodeType="withEffect" nodePh="1">
                                  <p:stCondLst>
                                    <p:cond delay="0"/>
                                  </p:stCondLst>
                                  <p:endCondLst>
                                    <p:cond evt="begin" delay="0">
                                      <p:tn val="129"/>
                                    </p:cond>
                                  </p:endCondLst>
                                  <p:childTnLst>
                                    <p:set>
                                      <p:cBhvr>
                                        <p:cTn id="130" dur="1" fill="hold">
                                          <p:stCondLst>
                                            <p:cond delay="0"/>
                                          </p:stCondLst>
                                        </p:cTn>
                                        <p:tgtEl>
                                          <p:spTgt spid="441"/>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133"/>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22" presetClass="entr" presetSubtype="1" fill="hold" nodeType="clickEffect">
                                  <p:stCondLst>
                                    <p:cond delay="0"/>
                                  </p:stCondLst>
                                  <p:childTnLst>
                                    <p:set>
                                      <p:cBhvr>
                                        <p:cTn id="136" dur="1" fill="hold">
                                          <p:stCondLst>
                                            <p:cond delay="0"/>
                                          </p:stCondLst>
                                        </p:cTn>
                                        <p:tgtEl>
                                          <p:spTgt spid="417"/>
                                        </p:tgtEl>
                                        <p:attrNameLst>
                                          <p:attrName>style.visibility</p:attrName>
                                        </p:attrNameLst>
                                      </p:cBhvr>
                                      <p:to>
                                        <p:strVal val="visible"/>
                                      </p:to>
                                    </p:set>
                                    <p:animEffect transition="in" filter="wipe(up)">
                                      <p:cBhvr>
                                        <p:cTn id="137" dur="1000"/>
                                        <p:tgtEl>
                                          <p:spTgt spid="417"/>
                                        </p:tgtEl>
                                      </p:cBhvr>
                                    </p:animEffect>
                                  </p:childTnLst>
                                </p:cTn>
                              </p:par>
                            </p:childTnLst>
                          </p:cTn>
                        </p:par>
                      </p:childTnLst>
                    </p:cTn>
                  </p:par>
                  <p:par>
                    <p:cTn id="138" fill="hold">
                      <p:stCondLst>
                        <p:cond delay="indefinite"/>
                      </p:stCondLst>
                      <p:childTnLst>
                        <p:par>
                          <p:cTn id="139" fill="hold">
                            <p:stCondLst>
                              <p:cond delay="0"/>
                            </p:stCondLst>
                            <p:childTnLst>
                              <p:par>
                                <p:cTn id="140" presetID="3" presetClass="entr" presetSubtype="10" fill="hold" nodeType="clickEffect">
                                  <p:stCondLst>
                                    <p:cond delay="0"/>
                                  </p:stCondLst>
                                  <p:childTnLst>
                                    <p:set>
                                      <p:cBhvr>
                                        <p:cTn id="141" dur="1" fill="hold">
                                          <p:stCondLst>
                                            <p:cond delay="0"/>
                                          </p:stCondLst>
                                        </p:cTn>
                                        <p:tgtEl>
                                          <p:spTgt spid="443"/>
                                        </p:tgtEl>
                                        <p:attrNameLst>
                                          <p:attrName>style.visibility</p:attrName>
                                        </p:attrNameLst>
                                      </p:cBhvr>
                                      <p:to>
                                        <p:strVal val="visible"/>
                                      </p:to>
                                    </p:set>
                                    <p:animEffect transition="in" filter="blinds(horizontal)">
                                      <p:cBhvr>
                                        <p:cTn id="142" dur="500"/>
                                        <p:tgtEl>
                                          <p:spTgt spid="443"/>
                                        </p:tgtEl>
                                      </p:cBhvr>
                                    </p:animEffect>
                                  </p:childTnLst>
                                </p:cTn>
                              </p:par>
                            </p:childTnLst>
                          </p:cTn>
                        </p:par>
                        <p:par>
                          <p:cTn id="143" fill="hold">
                            <p:stCondLst>
                              <p:cond delay="500"/>
                            </p:stCondLst>
                            <p:childTnLst>
                              <p:par>
                                <p:cTn id="144" presetID="0" presetClass="path" presetSubtype="0" accel="50000" decel="50000" fill="hold" nodeType="afterEffect">
                                  <p:stCondLst>
                                    <p:cond delay="0"/>
                                  </p:stCondLst>
                                  <p:childTnLst>
                                    <p:animMotion origin="layout" path="M 0 1.11111E-6 L -0.00833 0.26667 " pathEditMode="relative" rAng="0" ptsTypes="AA">
                                      <p:cBhvr>
                                        <p:cTn id="145" dur="1000" fill="hold"/>
                                        <p:tgtEl>
                                          <p:spTgt spid="443"/>
                                        </p:tgtEl>
                                        <p:attrNameLst>
                                          <p:attrName>ppt_x</p:attrName>
                                          <p:attrName>ppt_y</p:attrName>
                                        </p:attrNameLst>
                                      </p:cBhvr>
                                      <p:rCtr x="-4" y="133"/>
                                    </p:animMotion>
                                  </p:childTnLst>
                                </p:cTn>
                              </p:par>
                            </p:childTnLst>
                          </p:cTn>
                        </p:par>
                        <p:par>
                          <p:cTn id="146" fill="hold">
                            <p:stCondLst>
                              <p:cond delay="1500"/>
                            </p:stCondLst>
                            <p:childTnLst>
                              <p:par>
                                <p:cTn id="147" presetID="0" presetClass="path" presetSubtype="0" accel="50000" decel="50000" fill="hold" nodeType="afterEffect">
                                  <p:stCondLst>
                                    <p:cond delay="0"/>
                                  </p:stCondLst>
                                  <p:childTnLst>
                                    <p:animMotion origin="layout" path="M -0.00833 0.26667 L -0.01667 0.37778 " pathEditMode="relative" ptsTypes="AA">
                                      <p:cBhvr>
                                        <p:cTn id="148" dur="1000" fill="hold"/>
                                        <p:tgtEl>
                                          <p:spTgt spid="443"/>
                                        </p:tgtEl>
                                        <p:attrNameLst>
                                          <p:attrName>ppt_x</p:attrName>
                                          <p:attrName>ppt_y</p:attrName>
                                        </p:attrNameLst>
                                      </p:cBhvr>
                                    </p:animMotion>
                                  </p:childTnLst>
                                </p:cTn>
                              </p:par>
                            </p:childTnLst>
                          </p:cTn>
                        </p:par>
                        <p:par>
                          <p:cTn id="149" fill="hold">
                            <p:stCondLst>
                              <p:cond delay="2500"/>
                            </p:stCondLst>
                            <p:childTnLst>
                              <p:par>
                                <p:cTn id="150" presetID="0" presetClass="path" presetSubtype="0" accel="50000" decel="50000" fill="hold" nodeType="afterEffect">
                                  <p:stCondLst>
                                    <p:cond delay="0"/>
                                  </p:stCondLst>
                                  <p:childTnLst>
                                    <p:animMotion origin="layout" path="M -0.01667 0.37777 L 0.025 0.68842 " pathEditMode="relative" rAng="0" ptsTypes="AA">
                                      <p:cBhvr>
                                        <p:cTn id="151" dur="1000" fill="hold"/>
                                        <p:tgtEl>
                                          <p:spTgt spid="443"/>
                                        </p:tgtEl>
                                        <p:attrNameLst>
                                          <p:attrName>ppt_x</p:attrName>
                                          <p:attrName>ppt_y</p:attrName>
                                        </p:attrNameLst>
                                      </p:cBhvr>
                                      <p:rCtr x="21" y="155"/>
                                    </p:animMotion>
                                  </p:childTnLst>
                                </p:cTn>
                              </p:par>
                            </p:childTnLst>
                          </p:cTn>
                        </p:par>
                      </p:childTnLst>
                    </p:cTn>
                  </p:par>
                  <p:par>
                    <p:cTn id="152" fill="hold">
                      <p:stCondLst>
                        <p:cond delay="indefinite"/>
                      </p:stCondLst>
                      <p:childTnLst>
                        <p:par>
                          <p:cTn id="153" fill="hold">
                            <p:stCondLst>
                              <p:cond delay="0"/>
                            </p:stCondLst>
                            <p:childTnLst>
                              <p:par>
                                <p:cTn id="154" presetID="3" presetClass="entr" presetSubtype="10" fill="hold" nodeType="clickEffect">
                                  <p:stCondLst>
                                    <p:cond delay="0"/>
                                  </p:stCondLst>
                                  <p:childTnLst>
                                    <p:set>
                                      <p:cBhvr>
                                        <p:cTn id="155" dur="1" fill="hold">
                                          <p:stCondLst>
                                            <p:cond delay="0"/>
                                          </p:stCondLst>
                                        </p:cTn>
                                        <p:tgtEl>
                                          <p:spTgt spid="444"/>
                                        </p:tgtEl>
                                        <p:attrNameLst>
                                          <p:attrName>style.visibility</p:attrName>
                                        </p:attrNameLst>
                                      </p:cBhvr>
                                      <p:to>
                                        <p:strVal val="visible"/>
                                      </p:to>
                                    </p:set>
                                    <p:animEffect transition="in" filter="blinds(horizontal)">
                                      <p:cBhvr>
                                        <p:cTn id="156" dur="500"/>
                                        <p:tgtEl>
                                          <p:spTgt spid="444"/>
                                        </p:tgtEl>
                                      </p:cBhvr>
                                    </p:animEffec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344"/>
                                        </p:tgtEl>
                                        <p:attrNameLst>
                                          <p:attrName>style.visibility</p:attrName>
                                        </p:attrNameLst>
                                      </p:cBhvr>
                                      <p:to>
                                        <p:strVal val="visible"/>
                                      </p:to>
                                    </p:set>
                                  </p:childTnLst>
                                </p:cTn>
                              </p:par>
                              <p:par>
                                <p:cTn id="161" presetID="9" presetClass="emph" presetSubtype="0" grpId="1" nodeType="withEffect">
                                  <p:stCondLst>
                                    <p:cond delay="0"/>
                                  </p:stCondLst>
                                  <p:childTnLst>
                                    <p:set>
                                      <p:cBhvr rctx="PPT">
                                        <p:cTn id="162" dur="indefinite"/>
                                        <p:tgtEl>
                                          <p:spTgt spid="367"/>
                                        </p:tgtEl>
                                        <p:attrNameLst>
                                          <p:attrName>style.opacity</p:attrName>
                                        </p:attrNameLst>
                                      </p:cBhvr>
                                      <p:to>
                                        <p:strVal val="0.5"/>
                                      </p:to>
                                    </p:set>
                                    <p:animEffect filter="image" prLst="opacity: 0.5">
                                      <p:cBhvr rctx="IE">
                                        <p:cTn id="163" dur="indefinite"/>
                                        <p:tgtEl>
                                          <p:spTgt spid="367"/>
                                        </p:tgtEl>
                                      </p:cBhvr>
                                    </p:animEffect>
                                  </p:childTnLst>
                                </p:cTn>
                              </p:par>
                              <p:par>
                                <p:cTn id="164" presetID="1" presetClass="entr" presetSubtype="0" fill="hold" nodeType="withEffect">
                                  <p:stCondLst>
                                    <p:cond delay="0"/>
                                  </p:stCondLst>
                                  <p:childTnLst>
                                    <p:set>
                                      <p:cBhvr>
                                        <p:cTn id="165" dur="1" fill="hold">
                                          <p:stCondLst>
                                            <p:cond delay="0"/>
                                          </p:stCondLst>
                                        </p:cTn>
                                        <p:tgtEl>
                                          <p:spTgt spid="352"/>
                                        </p:tgtEl>
                                        <p:attrNameLst>
                                          <p:attrName>style.visibility</p:attrName>
                                        </p:attrNameLst>
                                      </p:cBhvr>
                                      <p:to>
                                        <p:strVal val="visible"/>
                                      </p:to>
                                    </p:set>
                                  </p:childTnLst>
                                </p:cTn>
                              </p:par>
                            </p:childTnLst>
                          </p:cTn>
                        </p:par>
                      </p:childTnLst>
                    </p:cTn>
                  </p:par>
                  <p:par>
                    <p:cTn id="166" fill="hold">
                      <p:stCondLst>
                        <p:cond delay="indefinite"/>
                      </p:stCondLst>
                      <p:childTnLst>
                        <p:par>
                          <p:cTn id="167" fill="hold">
                            <p:stCondLst>
                              <p:cond delay="0"/>
                            </p:stCondLst>
                            <p:childTnLst>
                              <p:par>
                                <p:cTn id="168" presetID="1" presetClass="entr" presetSubtype="0" fill="hold" grpId="0" nodeType="clickEffect">
                                  <p:stCondLst>
                                    <p:cond delay="0"/>
                                  </p:stCondLst>
                                  <p:childTnLst>
                                    <p:set>
                                      <p:cBhvr>
                                        <p:cTn id="169" dur="1" fill="hold">
                                          <p:stCondLst>
                                            <p:cond delay="0"/>
                                          </p:stCondLst>
                                        </p:cTn>
                                        <p:tgtEl>
                                          <p:spTgt spid="360"/>
                                        </p:tgtEl>
                                        <p:attrNameLst>
                                          <p:attrName>style.visibility</p:attrName>
                                        </p:attrNameLst>
                                      </p:cBhvr>
                                      <p:to>
                                        <p:strVal val="visible"/>
                                      </p:to>
                                    </p:set>
                                  </p:childTnLst>
                                </p:cTn>
                              </p:par>
                              <p:par>
                                <p:cTn id="170" presetID="1" presetClass="entr" presetSubtype="0" fill="hold" grpId="0" nodeType="withEffect">
                                  <p:stCondLst>
                                    <p:cond delay="0"/>
                                  </p:stCondLst>
                                  <p:childTnLst>
                                    <p:set>
                                      <p:cBhvr>
                                        <p:cTn id="171" dur="1" fill="hold">
                                          <p:stCondLst>
                                            <p:cond delay="0"/>
                                          </p:stCondLst>
                                        </p:cTn>
                                        <p:tgtEl>
                                          <p:spTgt spid="341"/>
                                        </p:tgtEl>
                                        <p:attrNameLst>
                                          <p:attrName>style.visibility</p:attrName>
                                        </p:attrNameLst>
                                      </p:cBhvr>
                                      <p:to>
                                        <p:strVal val="visible"/>
                                      </p:to>
                                    </p:set>
                                  </p:childTnLst>
                                </p:cTn>
                              </p:par>
                              <p:par>
                                <p:cTn id="172" presetID="1" presetClass="entr" presetSubtype="0" fill="hold" nodeType="withEffect">
                                  <p:stCondLst>
                                    <p:cond delay="0"/>
                                  </p:stCondLst>
                                  <p:childTnLst>
                                    <p:set>
                                      <p:cBhvr>
                                        <p:cTn id="173" dur="1" fill="hold">
                                          <p:stCondLst>
                                            <p:cond delay="0"/>
                                          </p:stCondLst>
                                        </p:cTn>
                                        <p:tgtEl>
                                          <p:spTgt spid="361"/>
                                        </p:tgtEl>
                                        <p:attrNameLst>
                                          <p:attrName>style.visibility</p:attrName>
                                        </p:attrNameLst>
                                      </p:cBhvr>
                                      <p:to>
                                        <p:strVal val="visible"/>
                                      </p:to>
                                    </p:set>
                                  </p:childTnLst>
                                </p:cTn>
                              </p:par>
                              <p:par>
                                <p:cTn id="174" presetID="1" presetClass="entr" presetSubtype="0" fill="hold" grpId="0" nodeType="withEffect">
                                  <p:stCondLst>
                                    <p:cond delay="0"/>
                                  </p:stCondLst>
                                  <p:childTnLst>
                                    <p:set>
                                      <p:cBhvr>
                                        <p:cTn id="175" dur="1" fill="hold">
                                          <p:stCondLst>
                                            <p:cond delay="0"/>
                                          </p:stCondLst>
                                        </p:cTn>
                                        <p:tgtEl>
                                          <p:spTgt spid="327"/>
                                        </p:tgtEl>
                                        <p:attrNameLst>
                                          <p:attrName>style.visibility</p:attrName>
                                        </p:attrNameLst>
                                      </p:cBhvr>
                                      <p:to>
                                        <p:strVal val="visible"/>
                                      </p:to>
                                    </p:set>
                                  </p:childTnLst>
                                </p:cTn>
                              </p:par>
                              <p:par>
                                <p:cTn id="176" presetID="1" presetClass="entr" presetSubtype="0" fill="hold" nodeType="withEffect">
                                  <p:stCondLst>
                                    <p:cond delay="0"/>
                                  </p:stCondLst>
                                  <p:childTnLst>
                                    <p:set>
                                      <p:cBhvr>
                                        <p:cTn id="177" dur="1" fill="hold">
                                          <p:stCondLst>
                                            <p:cond delay="0"/>
                                          </p:stCondLst>
                                        </p:cTn>
                                        <p:tgtEl>
                                          <p:spTgt spid="366"/>
                                        </p:tgtEl>
                                        <p:attrNameLst>
                                          <p:attrName>style.visibility</p:attrName>
                                        </p:attrNameLst>
                                      </p:cBhvr>
                                      <p:to>
                                        <p:strVal val="visible"/>
                                      </p:to>
                                    </p:set>
                                  </p:childTnLst>
                                </p:cTn>
                              </p:par>
                              <p:par>
                                <p:cTn id="178" presetID="1" presetClass="entr" presetSubtype="0" fill="hold" nodeType="withEffect">
                                  <p:stCondLst>
                                    <p:cond delay="0"/>
                                  </p:stCondLst>
                                  <p:childTnLst>
                                    <p:set>
                                      <p:cBhvr>
                                        <p:cTn id="179" dur="1" fill="hold">
                                          <p:stCondLst>
                                            <p:cond delay="0"/>
                                          </p:stCondLst>
                                        </p:cTn>
                                        <p:tgtEl>
                                          <p:spTgt spid="343"/>
                                        </p:tgtEl>
                                        <p:attrNameLst>
                                          <p:attrName>style.visibility</p:attrName>
                                        </p:attrNameLst>
                                      </p:cBhvr>
                                      <p:to>
                                        <p:strVal val="visible"/>
                                      </p:to>
                                    </p:set>
                                  </p:childTnLst>
                                </p:cTn>
                              </p:par>
                              <p:par>
                                <p:cTn id="180" presetID="1" presetClass="entr" presetSubtype="0" fill="hold" nodeType="withEffect">
                                  <p:stCondLst>
                                    <p:cond delay="0"/>
                                  </p:stCondLst>
                                  <p:childTnLst>
                                    <p:set>
                                      <p:cBhvr>
                                        <p:cTn id="181" dur="1" fill="hold">
                                          <p:stCondLst>
                                            <p:cond delay="0"/>
                                          </p:stCondLst>
                                        </p:cTn>
                                        <p:tgtEl>
                                          <p:spTgt spid="5"/>
                                        </p:tgtEl>
                                        <p:attrNameLst>
                                          <p:attrName>style.visibility</p:attrName>
                                        </p:attrNameLst>
                                      </p:cBhvr>
                                      <p:to>
                                        <p:strVal val="visible"/>
                                      </p:to>
                                    </p:set>
                                  </p:childTnLst>
                                </p:cTn>
                              </p:par>
                            </p:childTnLst>
                          </p:cTn>
                        </p:par>
                        <p:par>
                          <p:cTn id="182" fill="hold">
                            <p:stCondLst>
                              <p:cond delay="0"/>
                            </p:stCondLst>
                            <p:childTnLst>
                              <p:par>
                                <p:cTn id="183" presetID="1" presetClass="entr" presetSubtype="0" fill="hold" grpId="0" nodeType="afterEffect">
                                  <p:stCondLst>
                                    <p:cond delay="0"/>
                                  </p:stCondLst>
                                  <p:childTnLst>
                                    <p:set>
                                      <p:cBhvr>
                                        <p:cTn id="184" dur="1" fill="hold">
                                          <p:stCondLst>
                                            <p:cond delay="0"/>
                                          </p:stCondLst>
                                        </p:cTn>
                                        <p:tgtEl>
                                          <p:spTgt spid="3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 grpId="0" animBg="1"/>
      <p:bldP spid="360" grpId="0" animBg="1"/>
      <p:bldP spid="367" grpId="0" animBg="1"/>
      <p:bldP spid="367" grpId="1" animBg="1"/>
      <p:bldP spid="429" grpId="0"/>
      <p:bldP spid="429" grpId="1"/>
      <p:bldP spid="430" grpId="0"/>
      <p:bldP spid="430" grpId="1"/>
      <p:bldP spid="431" grpId="0"/>
      <p:bldP spid="431" grpId="1"/>
      <p:bldP spid="432" grpId="0"/>
      <p:bldP spid="432" grpId="1"/>
      <p:bldP spid="433" grpId="0"/>
      <p:bldP spid="433" grpId="1"/>
      <p:bldP spid="441" grpId="0"/>
      <p:bldP spid="327" grpId="0" animBg="1"/>
      <p:bldP spid="341" grpId="0" animBg="1"/>
      <p:bldP spid="128" grpId="0" animBg="1"/>
      <p:bldP spid="128" grpId="1" animBg="1"/>
      <p:bldP spid="129" grpId="0" animBg="1"/>
      <p:bldP spid="129" grpId="1" animBg="1"/>
      <p:bldP spid="130" grpId="0" animBg="1"/>
      <p:bldP spid="130" grpId="1" animBg="1"/>
      <p:bldP spid="131" grpId="0" animBg="1"/>
      <p:bldP spid="131" grpId="1" animBg="1"/>
      <p:bldP spid="132" grpId="0" animBg="1"/>
      <p:bldP spid="132" grpId="1" animBg="1"/>
      <p:bldP spid="133" grpId="0" animBg="1"/>
      <p:bldP spid="358" grpId="0" animBg="1"/>
      <p:bldP spid="358" grpId="1" animBg="1"/>
      <p:bldP spid="359" grpId="0" animBg="1"/>
      <p:bldP spid="445" grpId="0" animBg="1"/>
      <p:bldP spid="445"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PICTUREPATH" val="GROUP_HIR-MAN COPY 2.PNG"/>
  <p:tag name="PSDSOURCE" val="C:\Projects\MBS\Microsoft Guidelines\Partner Ready\Partner Ready Photos\send_HiRes\"/>
  <p:tag name="PSDSOURCELAYER" val="Man copy 2"/>
</p:tagLst>
</file>

<file path=ppt/tags/tag2.xml><?xml version="1.0" encoding="utf-8"?>
<p:tagLst xmlns:a="http://schemas.openxmlformats.org/drawingml/2006/main" xmlns:r="http://schemas.openxmlformats.org/officeDocument/2006/relationships" xmlns:p="http://schemas.openxmlformats.org/presentationml/2006/main">
  <p:tag name="TIMING" val="|35.8|8|4.5|5.3"/>
</p:tagLst>
</file>

<file path=ppt/theme/theme1.xml><?xml version="1.0" encoding="utf-8"?>
<a:theme xmlns:a="http://schemas.openxmlformats.org/drawingml/2006/main" name="Server_ID_Light_YELLOW_Template">
  <a:themeElements>
    <a:clrScheme name="7-00270 Server ID 2">
      <a:dk1>
        <a:srgbClr val="000000"/>
      </a:dk1>
      <a:lt1>
        <a:srgbClr val="FFFFFF"/>
      </a:lt1>
      <a:dk2>
        <a:srgbClr val="050595"/>
      </a:dk2>
      <a:lt2>
        <a:srgbClr val="FFFF99"/>
      </a:lt2>
      <a:accent1>
        <a:srgbClr val="FFA514"/>
      </a:accent1>
      <a:accent2>
        <a:srgbClr val="5082B9"/>
      </a:accent2>
      <a:accent3>
        <a:srgbClr val="64BE46"/>
      </a:accent3>
      <a:accent4>
        <a:srgbClr val="D70023"/>
      </a:accent4>
      <a:accent5>
        <a:srgbClr val="F3E207"/>
      </a:accent5>
      <a:accent6>
        <a:srgbClr val="691987"/>
      </a:accent6>
      <a:hlink>
        <a:srgbClr val="FFA514"/>
      </a:hlink>
      <a:folHlink>
        <a:srgbClr val="7DDDFF"/>
      </a:folHlink>
    </a:clrScheme>
    <a:fontScheme name="Blue-Purple TT">
      <a:majorFont>
        <a:latin typeface="Segoe"/>
        <a:ea typeface=""/>
        <a:cs typeface=""/>
      </a:majorFont>
      <a:minorFont>
        <a:latin typeface="Sego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accent1">
                <a:lumMod val="50000"/>
              </a:schemeClr>
            </a:gs>
            <a:gs pos="80000">
              <a:schemeClr val="accent1"/>
            </a:gs>
            <a:gs pos="100000">
              <a:schemeClr val="accent1"/>
            </a:gs>
          </a:gsLst>
        </a:gradFill>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400" dirty="0" err="1" smtClean="0">
            <a:solidFill>
              <a:schemeClr val="bg1"/>
            </a:solidFill>
            <a:effectLst>
              <a:outerShdw blurRad="38100" dist="38100" dir="2700000" algn="tl">
                <a:srgbClr val="000000">
                  <a:alpha val="43137"/>
                </a:srgbClr>
              </a:outerShdw>
            </a:effectLst>
            <a:latin typeface="Segoe" pitchFamily="34" charset="0"/>
          </a:defRPr>
        </a:defPPr>
      </a:lstStyle>
      <a:style>
        <a:lnRef idx="0">
          <a:schemeClr val="accent1"/>
        </a:lnRef>
        <a:fillRef idx="3">
          <a:schemeClr val="accent1"/>
        </a:fillRef>
        <a:effectRef idx="3">
          <a:schemeClr val="accent1"/>
        </a:effectRef>
        <a:fontRef idx="minor">
          <a:schemeClr val="lt1"/>
        </a:fontRef>
      </a:style>
    </a:spDef>
    <a:txDef>
      <a:spPr>
        <a:noFill/>
      </a:spPr>
      <a:bodyPr wrap="square" rtlCol="0">
        <a:spAutoFit/>
      </a:bodyPr>
      <a:lstStyle>
        <a:defPPr>
          <a:defRPr sz="2400" dirty="0" err="1" smtClean="0"/>
        </a:defPPr>
      </a:lstStyle>
    </a:tx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Blue-Purple TT">
      <a:majorFont>
        <a:latin typeface="Segoe"/>
        <a:ea typeface=""/>
        <a:cs typeface=""/>
      </a:majorFont>
      <a:minorFont>
        <a:latin typeface="Segoe"/>
        <a:ea typeface=""/>
        <a:cs typeface=""/>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Blank Presentation">
  <a:themeElements>
    <a:clrScheme name="Blank Presentation 1">
      <a:dk1>
        <a:srgbClr val="000000"/>
      </a:dk1>
      <a:lt1>
        <a:srgbClr val="FFFFFF"/>
      </a:lt1>
      <a:dk2>
        <a:srgbClr val="1C2986"/>
      </a:dk2>
      <a:lt2>
        <a:srgbClr val="FFB601"/>
      </a:lt2>
      <a:accent1>
        <a:srgbClr val="F7E993"/>
      </a:accent1>
      <a:accent2>
        <a:srgbClr val="F68400"/>
      </a:accent2>
      <a:accent3>
        <a:srgbClr val="ABACC3"/>
      </a:accent3>
      <a:accent4>
        <a:srgbClr val="DADADA"/>
      </a:accent4>
      <a:accent5>
        <a:srgbClr val="FAF2C8"/>
      </a:accent5>
      <a:accent6>
        <a:srgbClr val="DF7700"/>
      </a:accent6>
      <a:hlink>
        <a:srgbClr val="AA22F6"/>
      </a:hlink>
      <a:folHlink>
        <a:srgbClr val="7FCB39"/>
      </a:folHlink>
    </a:clrScheme>
    <a:fontScheme name="Blank Presentation">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chemeClr val="folHlink">
                <a:gamma/>
                <a:shade val="54118"/>
                <a:invGamma/>
              </a:schemeClr>
            </a:gs>
            <a:gs pos="50000">
              <a:schemeClr val="folHlink"/>
            </a:gs>
            <a:gs pos="100000">
              <a:schemeClr val="folHlink">
                <a:gamma/>
                <a:shade val="54118"/>
                <a:invGamma/>
              </a:schemeClr>
            </a:gs>
          </a:gsLst>
          <a:lin ang="2700000" scaled="1"/>
        </a:gradFill>
        <a:ln w="12700" cap="flat" cmpd="sng" algn="ctr">
          <a:solidFill>
            <a:schemeClr val="folHlink"/>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Segoe Semibold" pitchFamily="1" charset="0"/>
            <a:cs typeface="Arial" charset="0"/>
          </a:defRPr>
        </a:defPPr>
      </a:lstStyle>
    </a:spDef>
    <a:lnDef>
      <a:spPr bwMode="auto">
        <a:xfrm>
          <a:off x="0" y="0"/>
          <a:ext cx="1" cy="1"/>
        </a:xfrm>
        <a:custGeom>
          <a:avLst/>
          <a:gdLst/>
          <a:ahLst/>
          <a:cxnLst/>
          <a:rect l="0" t="0" r="0" b="0"/>
          <a:pathLst/>
        </a:custGeom>
        <a:gradFill rotWithShape="0">
          <a:gsLst>
            <a:gs pos="0">
              <a:schemeClr val="folHlink">
                <a:gamma/>
                <a:shade val="54118"/>
                <a:invGamma/>
              </a:schemeClr>
            </a:gs>
            <a:gs pos="50000">
              <a:schemeClr val="folHlink"/>
            </a:gs>
            <a:gs pos="100000">
              <a:schemeClr val="folHlink">
                <a:gamma/>
                <a:shade val="54118"/>
                <a:invGamma/>
              </a:schemeClr>
            </a:gs>
          </a:gsLst>
          <a:lin ang="2700000" scaled="1"/>
        </a:gradFill>
        <a:ln w="12700" cap="flat" cmpd="sng" algn="ctr">
          <a:solidFill>
            <a:schemeClr val="folHlink"/>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Segoe Semibold" pitchFamily="1" charset="0"/>
            <a:cs typeface="Arial" charset="0"/>
          </a:defRPr>
        </a:defPPr>
      </a:lstStyle>
    </a:lnDef>
  </a:objectDefaults>
  <a:extraClrSchemeLst>
    <a:extraClrScheme>
      <a:clrScheme name="Blank Presentation 1">
        <a:dk1>
          <a:srgbClr val="000000"/>
        </a:dk1>
        <a:lt1>
          <a:srgbClr val="FFFFFF"/>
        </a:lt1>
        <a:dk2>
          <a:srgbClr val="1C2986"/>
        </a:dk2>
        <a:lt2>
          <a:srgbClr val="FFB601"/>
        </a:lt2>
        <a:accent1>
          <a:srgbClr val="F7E993"/>
        </a:accent1>
        <a:accent2>
          <a:srgbClr val="F68400"/>
        </a:accent2>
        <a:accent3>
          <a:srgbClr val="ABACC3"/>
        </a:accent3>
        <a:accent4>
          <a:srgbClr val="DADADA"/>
        </a:accent4>
        <a:accent5>
          <a:srgbClr val="FAF2C8"/>
        </a:accent5>
        <a:accent6>
          <a:srgbClr val="DF7700"/>
        </a:accent6>
        <a:hlink>
          <a:srgbClr val="AA22F6"/>
        </a:hlink>
        <a:folHlink>
          <a:srgbClr val="7FCB39"/>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Presentation">
  <a:themeElements>
    <a:clrScheme name="Custom 3">
      <a:dk1>
        <a:srgbClr val="000000"/>
      </a:dk1>
      <a:lt1>
        <a:srgbClr val="FFFFFF"/>
      </a:lt1>
      <a:dk2>
        <a:srgbClr val="1C2986"/>
      </a:dk2>
      <a:lt2>
        <a:srgbClr val="FFB601"/>
      </a:lt2>
      <a:accent1>
        <a:srgbClr val="F7E993"/>
      </a:accent1>
      <a:accent2>
        <a:srgbClr val="F68400"/>
      </a:accent2>
      <a:accent3>
        <a:srgbClr val="ABACC3"/>
      </a:accent3>
      <a:accent4>
        <a:srgbClr val="DADADA"/>
      </a:accent4>
      <a:accent5>
        <a:srgbClr val="FAF2C8"/>
      </a:accent5>
      <a:accent6>
        <a:srgbClr val="DF7700"/>
      </a:accent6>
      <a:hlink>
        <a:srgbClr val="F68400"/>
      </a:hlink>
      <a:folHlink>
        <a:srgbClr val="7FCB39"/>
      </a:folHlink>
    </a:clrScheme>
    <a:fontScheme name="Blank Presentation">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chemeClr val="folHlink">
                <a:gamma/>
                <a:shade val="54118"/>
                <a:invGamma/>
              </a:schemeClr>
            </a:gs>
            <a:gs pos="50000">
              <a:schemeClr val="folHlink"/>
            </a:gs>
            <a:gs pos="100000">
              <a:schemeClr val="folHlink">
                <a:gamma/>
                <a:shade val="54118"/>
                <a:invGamma/>
              </a:schemeClr>
            </a:gs>
          </a:gsLst>
          <a:lin ang="2700000" scaled="1"/>
        </a:gradFill>
        <a:ln w="12700" cap="flat" cmpd="sng" algn="ctr">
          <a:solidFill>
            <a:schemeClr val="folHlink"/>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Segoe Semibold" pitchFamily="1" charset="0"/>
            <a:cs typeface="Arial" charset="0"/>
          </a:defRPr>
        </a:defPPr>
      </a:lstStyle>
    </a:spDef>
    <a:lnDef>
      <a:spPr bwMode="auto">
        <a:xfrm>
          <a:off x="0" y="0"/>
          <a:ext cx="1" cy="1"/>
        </a:xfrm>
        <a:custGeom>
          <a:avLst/>
          <a:gdLst/>
          <a:ahLst/>
          <a:cxnLst/>
          <a:rect l="0" t="0" r="0" b="0"/>
          <a:pathLst/>
        </a:custGeom>
        <a:gradFill rotWithShape="0">
          <a:gsLst>
            <a:gs pos="0">
              <a:schemeClr val="folHlink">
                <a:gamma/>
                <a:shade val="54118"/>
                <a:invGamma/>
              </a:schemeClr>
            </a:gs>
            <a:gs pos="50000">
              <a:schemeClr val="folHlink"/>
            </a:gs>
            <a:gs pos="100000">
              <a:schemeClr val="folHlink">
                <a:gamma/>
                <a:shade val="54118"/>
                <a:invGamma/>
              </a:schemeClr>
            </a:gs>
          </a:gsLst>
          <a:lin ang="2700000" scaled="1"/>
        </a:gradFill>
        <a:ln w="12700" cap="flat" cmpd="sng" algn="ctr">
          <a:solidFill>
            <a:schemeClr val="folHlink"/>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Segoe Semibold" pitchFamily="1" charset="0"/>
            <a:cs typeface="Arial" charset="0"/>
          </a:defRPr>
        </a:defPPr>
      </a:lstStyle>
    </a:lnDef>
  </a:objectDefaults>
  <a:extraClrSchemeLst>
    <a:extraClrScheme>
      <a:clrScheme name="Blank Presentation 1">
        <a:dk1>
          <a:srgbClr val="000000"/>
        </a:dk1>
        <a:lt1>
          <a:srgbClr val="FFFFFF"/>
        </a:lt1>
        <a:dk2>
          <a:srgbClr val="1C2986"/>
        </a:dk2>
        <a:lt2>
          <a:srgbClr val="FFB601"/>
        </a:lt2>
        <a:accent1>
          <a:srgbClr val="F7E993"/>
        </a:accent1>
        <a:accent2>
          <a:srgbClr val="F68400"/>
        </a:accent2>
        <a:accent3>
          <a:srgbClr val="ABACC3"/>
        </a:accent3>
        <a:accent4>
          <a:srgbClr val="DADADA"/>
        </a:accent4>
        <a:accent5>
          <a:srgbClr val="FAF2C8"/>
        </a:accent5>
        <a:accent6>
          <a:srgbClr val="DF7700"/>
        </a:accent6>
        <a:hlink>
          <a:srgbClr val="AA22F6"/>
        </a:hlink>
        <a:folHlink>
          <a:srgbClr val="7FCB39"/>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7-00270 Server ID 2">
    <a:dk1>
      <a:srgbClr val="000000"/>
    </a:dk1>
    <a:lt1>
      <a:srgbClr val="FFFFFF"/>
    </a:lt1>
    <a:dk2>
      <a:srgbClr val="050595"/>
    </a:dk2>
    <a:lt2>
      <a:srgbClr val="FFFF99"/>
    </a:lt2>
    <a:accent1>
      <a:srgbClr val="FFA514"/>
    </a:accent1>
    <a:accent2>
      <a:srgbClr val="5082B9"/>
    </a:accent2>
    <a:accent3>
      <a:srgbClr val="64BE46"/>
    </a:accent3>
    <a:accent4>
      <a:srgbClr val="D70023"/>
    </a:accent4>
    <a:accent5>
      <a:srgbClr val="F3E207"/>
    </a:accent5>
    <a:accent6>
      <a:srgbClr val="691987"/>
    </a:accent6>
    <a:hlink>
      <a:srgbClr val="FFA514"/>
    </a:hlink>
    <a:folHlink>
      <a:srgbClr val="7DDDFF"/>
    </a:folHlink>
  </a:clrScheme>
  <a:fontScheme name="Blue-Purple TT">
    <a:majorFont>
      <a:latin typeface="Segoe"/>
      <a:ea typeface=""/>
      <a:cs typeface=""/>
    </a:majorFont>
    <a:minorFont>
      <a:latin typeface="Sego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ustom 26">
    <a:dk1>
      <a:srgbClr val="000000"/>
    </a:dk1>
    <a:lt1>
      <a:srgbClr val="FFFFFF"/>
    </a:lt1>
    <a:dk2>
      <a:srgbClr val="CCFFCC"/>
    </a:dk2>
    <a:lt2>
      <a:srgbClr val="CCCCCC"/>
    </a:lt2>
    <a:accent1>
      <a:srgbClr val="99CC99"/>
    </a:accent1>
    <a:accent2>
      <a:srgbClr val="00994B"/>
    </a:accent2>
    <a:accent3>
      <a:srgbClr val="1E78B9"/>
    </a:accent3>
    <a:accent4>
      <a:srgbClr val="F5821E"/>
    </a:accent4>
    <a:accent5>
      <a:srgbClr val="FFFF11"/>
    </a:accent5>
    <a:accent6>
      <a:srgbClr val="D90026"/>
    </a:accent6>
    <a:hlink>
      <a:srgbClr val="F3EB4F"/>
    </a:hlink>
    <a:folHlink>
      <a:srgbClr val="68188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3B799557E80DF4CA327C2986BE537F7" ma:contentTypeVersion="0" ma:contentTypeDescription="Create a new document." ma:contentTypeScope="" ma:versionID="23f26672641f1f6458642d51b92f041d">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668997F-FA1E-41DD-B655-933C294F15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5FDB28A3-B9DE-488E-96A1-FE5745B42E54}">
  <ds:schemaRefs>
    <ds:schemaRef ds:uri="http://schemas.openxmlformats.org/package/2006/metadata/core-properties"/>
    <ds:schemaRef ds:uri="http://purl.org/dc/terms/"/>
    <ds:schemaRef ds:uri="http://purl.org/dc/dcmitype/"/>
    <ds:schemaRef ds:uri="http://schemas.microsoft.com/office/2006/documentManagement/types"/>
    <ds:schemaRef ds:uri="http://www.w3.org/XML/1998/namespace"/>
    <ds:schemaRef ds:uri="http://purl.org/dc/elements/1.1/"/>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D5F568A6-6E9C-4AEF-8CB2-85F45AD2E41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10966</TotalTime>
  <Words>12579</Words>
  <Application>Microsoft Office PowerPoint</Application>
  <PresentationFormat>On-screen Show (4:3)</PresentationFormat>
  <Paragraphs>1330</Paragraphs>
  <Slides>66</Slides>
  <Notes>60</Notes>
  <HiddenSlides>1</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66</vt:i4>
      </vt:variant>
    </vt:vector>
  </HeadingPairs>
  <TitlesOfParts>
    <vt:vector size="83" baseType="lpstr">
      <vt:lpstr>Arial</vt:lpstr>
      <vt:lpstr>MV Boli</vt:lpstr>
      <vt:lpstr>Segoe Semibold</vt:lpstr>
      <vt:lpstr>Times New Roman</vt:lpstr>
      <vt:lpstr>Calibri</vt:lpstr>
      <vt:lpstr>Segoe UI Light</vt:lpstr>
      <vt:lpstr>ＭＳ Ｐゴシック</vt:lpstr>
      <vt:lpstr>Segoe UI</vt:lpstr>
      <vt:lpstr>Courier New</vt:lpstr>
      <vt:lpstr>Segoe</vt:lpstr>
      <vt:lpstr>Verdana</vt:lpstr>
      <vt:lpstr>Wingdings</vt:lpstr>
      <vt:lpstr>Server_ID_Light_YELLOW_Template</vt:lpstr>
      <vt:lpstr>White with Courier font for code slides</vt:lpstr>
      <vt:lpstr>Office Theme</vt:lpstr>
      <vt:lpstr>2_Blank Presentation</vt:lpstr>
      <vt:lpstr>Blank Presentation</vt:lpstr>
      <vt:lpstr>25% Discount on TechNet Plus – Just for YOU!</vt:lpstr>
      <vt:lpstr>Why a TechNet Subscription you ask?</vt:lpstr>
      <vt:lpstr>Introduction to Exchange Server 2010</vt:lpstr>
      <vt:lpstr>Strategic Business Challenges</vt:lpstr>
      <vt:lpstr>PowerPoint Presentation</vt:lpstr>
      <vt:lpstr>Exchange Enterprise Topology</vt:lpstr>
      <vt:lpstr>Flexible and Reliable</vt:lpstr>
      <vt:lpstr>Continuous Availability</vt:lpstr>
      <vt:lpstr>Mailbox Resiliency Overview</vt:lpstr>
      <vt:lpstr>PowerPoint Presentation</vt:lpstr>
      <vt:lpstr>Continuous Availability</vt:lpstr>
      <vt:lpstr>Simplify Administration</vt:lpstr>
      <vt:lpstr>Simplify Administration</vt:lpstr>
      <vt:lpstr>Storage Improvements New options with performance enhancements </vt:lpstr>
      <vt:lpstr>Improved Storage Utilization 4x increase in number of mailboxes per disk </vt:lpstr>
      <vt:lpstr>DB Write Smoothing: Results</vt:lpstr>
      <vt:lpstr>IOPS Reduction:  E2007 vs. E2010 Results</vt:lpstr>
      <vt:lpstr>Exchange IOPS Trend</vt:lpstr>
      <vt:lpstr>Exchange - Performance</vt:lpstr>
      <vt:lpstr>RAID-less Storage Now an Option Reduces the number of disks required</vt:lpstr>
      <vt:lpstr>E2010 Disk Options</vt:lpstr>
      <vt:lpstr>Deployment Flexibility</vt:lpstr>
      <vt:lpstr>Coming in Service Pack 1</vt:lpstr>
      <vt:lpstr>Anywhere Access</vt:lpstr>
      <vt:lpstr>Manage Inbox Overload</vt:lpstr>
      <vt:lpstr>Manage Inbox Overload</vt:lpstr>
      <vt:lpstr>MailTips</vt:lpstr>
      <vt:lpstr>Outlook 2010 – Performance Improved Client Performance</vt:lpstr>
      <vt:lpstr>Enhance Voicemail</vt:lpstr>
      <vt:lpstr>Enhance Voicemail</vt:lpstr>
      <vt:lpstr>Collaborate Effectively</vt:lpstr>
      <vt:lpstr>Conversation View</vt:lpstr>
      <vt:lpstr>Conversation View</vt:lpstr>
      <vt:lpstr>Conversation Actions</vt:lpstr>
      <vt:lpstr>PowerPoint Presentation</vt:lpstr>
      <vt:lpstr>Unified Messaging Card</vt:lpstr>
      <vt:lpstr>Nickname Cache</vt:lpstr>
      <vt:lpstr>Search and Filter</vt:lpstr>
      <vt:lpstr>Favorites Folders</vt:lpstr>
      <vt:lpstr>Protected Email</vt:lpstr>
      <vt:lpstr>Protected Voicemail</vt:lpstr>
      <vt:lpstr>Protected Attachments</vt:lpstr>
      <vt:lpstr>Online Archive</vt:lpstr>
      <vt:lpstr>Delegate Access</vt:lpstr>
      <vt:lpstr>Side-by-Side Calendars</vt:lpstr>
      <vt:lpstr>Delivery Reports</vt:lpstr>
      <vt:lpstr>Collaborate Effectively</vt:lpstr>
      <vt:lpstr>Coming in Service Pack 1</vt:lpstr>
      <vt:lpstr>Protection and Compliance</vt:lpstr>
      <vt:lpstr>Email Archiving</vt:lpstr>
      <vt:lpstr>A Familiar Personal Archive</vt:lpstr>
      <vt:lpstr>Email Archiving</vt:lpstr>
      <vt:lpstr>A Seamless User Experience</vt:lpstr>
      <vt:lpstr>One User Search Experience</vt:lpstr>
      <vt:lpstr>Streamlined Administration</vt:lpstr>
      <vt:lpstr>Email Archiving</vt:lpstr>
      <vt:lpstr>Email Archiving</vt:lpstr>
      <vt:lpstr>Simplified e-Discovery Results</vt:lpstr>
      <vt:lpstr>Protect Communications</vt:lpstr>
      <vt:lpstr>Protect Communications</vt:lpstr>
      <vt:lpstr>Advanced Security</vt:lpstr>
      <vt:lpstr>Coming in Service Pack 1</vt:lpstr>
      <vt:lpstr>Optimized for Software + Services</vt:lpstr>
      <vt:lpstr>The Exchange Difference</vt:lpstr>
      <vt:lpstr>PowerPoint Presentation</vt:lpstr>
      <vt:lpstr>PowerPoint Presentation</vt:lpstr>
    </vt:vector>
  </TitlesOfParts>
  <Manager>&lt;Content Manager Name Here&gt;</Manager>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Exchange Server 2010</dc:title>
  <dc:subject>&lt;Event Name Here&gt;</dc:subject>
  <dc:creator>matalla@exchange.microsoft.com</dc:creator>
  <dc:description>Template: Polly Macomber, Silver Fox Productions, Inc.
Formatting:
Event Date:
Event Location:
Audience:</dc:description>
  <cp:lastModifiedBy>Bob Hunt</cp:lastModifiedBy>
  <cp:revision>312</cp:revision>
  <cp:lastPrinted>2008-06-24T18:35:13Z</cp:lastPrinted>
  <dcterms:created xsi:type="dcterms:W3CDTF">2008-06-24T18:33:09Z</dcterms:created>
  <dcterms:modified xsi:type="dcterms:W3CDTF">2010-05-12T01:25:44Z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0x010100C3B799557E80DF4CA327C2986BE537F7</vt:lpwstr>
  </property>
  <property fmtid="{D5CDD505-2E9C-101B-9397-08002B2CF9AE}" pid="3" name="Audience1">
    <vt:lpwstr>Technical Decision MakersIT Pro</vt:lpwstr>
  </property>
  <property fmtid="{D5CDD505-2E9C-101B-9397-08002B2CF9AE}" pid="4" name="Core Content">
    <vt:lpwstr>Yes</vt:lpwstr>
  </property>
  <property fmtid="{D5CDD505-2E9C-101B-9397-08002B2CF9AE}" pid="5" name="Products">
    <vt:lpwstr>Exchange ServerExchange Online</vt:lpwstr>
  </property>
  <property fmtid="{D5CDD505-2E9C-101B-9397-08002B2CF9AE}" pid="6" name="Document Function">
    <vt:lpwstr>Product Management</vt:lpwstr>
  </property>
  <property fmtid="{D5CDD505-2E9C-101B-9397-08002B2CF9AE}" pid="7" name="Archive Document">
    <vt:lpwstr>false</vt:lpwstr>
  </property>
  <property fmtid="{D5CDD505-2E9C-101B-9397-08002B2CF9AE}" pid="8" name="Document Category">
    <vt:lpwstr>General</vt:lpwstr>
  </property>
  <property fmtid="{D5CDD505-2E9C-101B-9397-08002B2CF9AE}" pid="9" name="Confidentiality">
    <vt:lpwstr>Customer Ready</vt:lpwstr>
  </property>
  <property fmtid="{D5CDD505-2E9C-101B-9397-08002B2CF9AE}" pid="10" name="Product Release">
    <vt:lpwstr>Exchange 2010</vt:lpwstr>
  </property>
</Properties>
</file>