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4.xml" ContentType="application/vnd.openxmlformats-officedocument.presentationml.tags+xml"/>
  <Override PartName="/ppt/notesSlides/notesSlide30.xml" ContentType="application/vnd.openxmlformats-officedocument.presentationml.notesSlide+xml"/>
  <Override PartName="/ppt/tags/tag5.xml" ContentType="application/vnd.openxmlformats-officedocument.presentationml.tags+xml"/>
  <Override PartName="/ppt/notesSlides/notesSlide31.xml" ContentType="application/vnd.openxmlformats-officedocument.presentationml.notesSlide+xml"/>
  <Override PartName="/ppt/tags/tag6.xml" ContentType="application/vnd.openxmlformats-officedocument.presentationml.tags+xml"/>
  <Override PartName="/ppt/notesSlides/notesSlide32.xml" ContentType="application/vnd.openxmlformats-officedocument.presentationml.notesSlide+xml"/>
  <Override PartName="/ppt/tags/tag7.xml" ContentType="application/vnd.openxmlformats-officedocument.presentationml.tags+xml"/>
  <Override PartName="/ppt/notesSlides/notesSlide33.xml" ContentType="application/vnd.openxmlformats-officedocument.presentationml.notesSlide+xml"/>
  <Override PartName="/ppt/tags/tag8.xml" ContentType="application/vnd.openxmlformats-officedocument.presentationml.tags+xml"/>
  <Override PartName="/ppt/notesSlides/notesSlide34.xml" ContentType="application/vnd.openxmlformats-officedocument.presentationml.notesSlide+xml"/>
  <Override PartName="/ppt/tags/tag9.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10.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7" r:id="rId1"/>
    <p:sldMasterId id="2147483722" r:id="rId2"/>
    <p:sldMasterId id="2147483741" r:id="rId3"/>
  </p:sldMasterIdLst>
  <p:notesMasterIdLst>
    <p:notesMasterId r:id="rId76"/>
  </p:notesMasterIdLst>
  <p:sldIdLst>
    <p:sldId id="256" r:id="rId4"/>
    <p:sldId id="454" r:id="rId5"/>
    <p:sldId id="539" r:id="rId6"/>
    <p:sldId id="540" r:id="rId7"/>
    <p:sldId id="463" r:id="rId8"/>
    <p:sldId id="541" r:id="rId9"/>
    <p:sldId id="542" r:id="rId10"/>
    <p:sldId id="512" r:id="rId11"/>
    <p:sldId id="538" r:id="rId12"/>
    <p:sldId id="537" r:id="rId13"/>
    <p:sldId id="536" r:id="rId14"/>
    <p:sldId id="535" r:id="rId15"/>
    <p:sldId id="534" r:id="rId16"/>
    <p:sldId id="533" r:id="rId17"/>
    <p:sldId id="532" r:id="rId18"/>
    <p:sldId id="531" r:id="rId19"/>
    <p:sldId id="530" r:id="rId20"/>
    <p:sldId id="529" r:id="rId21"/>
    <p:sldId id="528" r:id="rId22"/>
    <p:sldId id="527" r:id="rId23"/>
    <p:sldId id="526" r:id="rId24"/>
    <p:sldId id="525" r:id="rId25"/>
    <p:sldId id="524" r:id="rId26"/>
    <p:sldId id="523" r:id="rId27"/>
    <p:sldId id="513" r:id="rId28"/>
    <p:sldId id="514" r:id="rId29"/>
    <p:sldId id="515" r:id="rId30"/>
    <p:sldId id="466" r:id="rId31"/>
    <p:sldId id="453" r:id="rId32"/>
    <p:sldId id="516" r:id="rId33"/>
    <p:sldId id="517" r:id="rId34"/>
    <p:sldId id="518" r:id="rId35"/>
    <p:sldId id="519" r:id="rId36"/>
    <p:sldId id="520" r:id="rId37"/>
    <p:sldId id="521" r:id="rId38"/>
    <p:sldId id="543" r:id="rId39"/>
    <p:sldId id="546" r:id="rId40"/>
    <p:sldId id="547" r:id="rId41"/>
    <p:sldId id="548" r:id="rId42"/>
    <p:sldId id="549" r:id="rId43"/>
    <p:sldId id="550" r:id="rId44"/>
    <p:sldId id="551" r:id="rId45"/>
    <p:sldId id="552" r:id="rId46"/>
    <p:sldId id="553" r:id="rId47"/>
    <p:sldId id="554" r:id="rId48"/>
    <p:sldId id="555" r:id="rId49"/>
    <p:sldId id="556" r:id="rId50"/>
    <p:sldId id="557" r:id="rId51"/>
    <p:sldId id="558" r:id="rId52"/>
    <p:sldId id="566" r:id="rId53"/>
    <p:sldId id="567" r:id="rId54"/>
    <p:sldId id="568" r:id="rId55"/>
    <p:sldId id="569" r:id="rId56"/>
    <p:sldId id="570" r:id="rId57"/>
    <p:sldId id="571" r:id="rId58"/>
    <p:sldId id="572" r:id="rId59"/>
    <p:sldId id="573" r:id="rId60"/>
    <p:sldId id="574" r:id="rId61"/>
    <p:sldId id="577" r:id="rId62"/>
    <p:sldId id="580" r:id="rId63"/>
    <p:sldId id="581" r:id="rId64"/>
    <p:sldId id="468" r:id="rId65"/>
    <p:sldId id="522" r:id="rId66"/>
    <p:sldId id="582" r:id="rId67"/>
    <p:sldId id="583" r:id="rId68"/>
    <p:sldId id="584" r:id="rId69"/>
    <p:sldId id="585" r:id="rId70"/>
    <p:sldId id="586" r:id="rId71"/>
    <p:sldId id="587" r:id="rId72"/>
    <p:sldId id="588" r:id="rId73"/>
    <p:sldId id="589" r:id="rId74"/>
    <p:sldId id="590"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xmlns:mc="http://schemas.openxmlformats.org/markup-compatibility/2006" xmlns:a14="http://schemas.microsoft.com/office/drawing/2010/main" val="FF0000" mc:Ignorable=""/>
        </p14:laserClr>
      </p:ext>
      <p:ext uri="{2FDB2607-1784-4EEB-B798-7EB5836EED8A}">
        <p14:showMediaCtrls xmlns:p14="http://schemas.microsoft.com/office/powerpoint/2010/main" val="1"/>
      </p:ext>
    </p:extLst>
  </p:showPr>
  <p:clrMru>
    <a:srgbClr xmlns:mc="http://schemas.openxmlformats.org/markup-compatibility/2006" xmlns:a14="http://schemas.microsoft.com/office/drawing/2010/main" val="00A249" mc:Ignorable=""/>
    <a:srgbClr xmlns:mc="http://schemas.openxmlformats.org/markup-compatibility/2006" xmlns:a14="http://schemas.microsoft.com/office/drawing/2010/main" val="68C33B" mc:Ignorable=""/>
    <a:srgbClr xmlns:mc="http://schemas.openxmlformats.org/markup-compatibility/2006" xmlns:a14="http://schemas.microsoft.com/office/drawing/2010/main" val="FF0000" mc:Ignorable=""/>
    <a:srgbClr xmlns:mc="http://schemas.openxmlformats.org/markup-compatibility/2006" xmlns:a14="http://schemas.microsoft.com/office/drawing/2010/main" val="C00000" mc:Ignorable=""/>
    <a:srgbClr xmlns:mc="http://schemas.openxmlformats.org/markup-compatibility/2006" xmlns:a14="http://schemas.microsoft.com/office/drawing/2010/main" val="0066CC" mc:Ignorable=""/>
    <a:srgbClr xmlns:mc="http://schemas.openxmlformats.org/markup-compatibility/2006" xmlns:a14="http://schemas.microsoft.com/office/drawing/2010/main" val="FF4D00" mc:Ignorable=""/>
    <a:srgbClr xmlns:mc="http://schemas.openxmlformats.org/markup-compatibility/2006" xmlns:a14="http://schemas.microsoft.com/office/drawing/2010/main" val="0063E9" mc:Ignorable=""/>
    <a:srgbClr xmlns:mc="http://schemas.openxmlformats.org/markup-compatibility/2006" xmlns:a14="http://schemas.microsoft.com/office/drawing/2010/main" val="FF7325" mc:Ignorable=""/>
    <a:srgbClr xmlns:mc="http://schemas.openxmlformats.org/markup-compatibility/2006" xmlns:a14="http://schemas.microsoft.com/office/drawing/2010/main" val="FFF2CC" mc:Ignorable=""/>
    <a:srgbClr xmlns:mc="http://schemas.openxmlformats.org/markup-compatibility/2006" xmlns:a14="http://schemas.microsoft.com/office/drawing/2010/main" val="38628A" mc:Ignorabl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49" autoAdjust="0"/>
    <p:restoredTop sz="85922" autoAdjust="0"/>
  </p:normalViewPr>
  <p:slideViewPr>
    <p:cSldViewPr snapToGrid="0">
      <p:cViewPr varScale="1">
        <p:scale>
          <a:sx n="60" d="100"/>
          <a:sy n="60" d="100"/>
        </p:scale>
        <p:origin x="-498" y="-96"/>
      </p:cViewPr>
      <p:guideLst>
        <p:guide orient="horz" pos="1243"/>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048"/>
    </p:cViewPr>
  </p:sorterViewPr>
  <p:notesViewPr>
    <p:cSldViewPr snapToGrid="0">
      <p:cViewPr varScale="1">
        <p:scale>
          <a:sx n="78" d="100"/>
          <a:sy n="78" d="100"/>
        </p:scale>
        <p:origin x="-228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3D2E51-2E33-49A4-A472-6ACA8E46D7EC}" type="datetimeFigureOut">
              <a:rPr lang="en-US" smtClean="0"/>
              <a:pPr/>
              <a:t>11/14/2009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C8217D-05B3-4888-BA40-3E2A65BC8B86}" type="slidenum">
              <a:rPr lang="en-US" smtClean="0"/>
              <a:pPr/>
              <a:t>‹#›</a:t>
            </a:fld>
            <a:endParaRPr lang="en-US"/>
          </a:p>
        </p:txBody>
      </p:sp>
    </p:spTree>
    <p:extLst>
      <p:ext uri="{BB962C8B-B14F-4D97-AF65-F5344CB8AC3E}">
        <p14:creationId xmlns:p14="http://schemas.microsoft.com/office/powerpoint/2010/main" val="4109704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C8217D-05B3-4888-BA40-3E2A65BC8B86}" type="slidenum">
              <a:rPr lang="en-US" smtClean="0"/>
              <a:pPr/>
              <a:t>1</a:t>
            </a:fld>
            <a:endParaRPr lang="en-US"/>
          </a:p>
        </p:txBody>
      </p:sp>
    </p:spTree>
    <p:extLst>
      <p:ext uri="{BB962C8B-B14F-4D97-AF65-F5344CB8AC3E}">
        <p14:creationId xmlns:p14="http://schemas.microsoft.com/office/powerpoint/2010/main" val="4292204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lIns="89725" tIns="44862" rIns="89725" bIns="44862">
            <a:normAutofit fontScale="55000" lnSpcReduction="20000"/>
          </a:bodyPr>
          <a:lstStyle/>
          <a:p>
            <a:pPr defTabSz="914313">
              <a:lnSpc>
                <a:spcPct val="90000"/>
              </a:lnSpc>
              <a:spcAft>
                <a:spcPts val="333"/>
              </a:spcAft>
              <a:defRPr/>
            </a:pPr>
            <a:endParaRPr lang="en-US" dirty="0"/>
          </a:p>
        </p:txBody>
      </p:sp>
      <p:sp>
        <p:nvSpPr>
          <p:cNvPr id="4" name="Date Placeholder 3"/>
          <p:cNvSpPr>
            <a:spLocks noGrp="1"/>
          </p:cNvSpPr>
          <p:nvPr>
            <p:ph type="dt" idx="10"/>
          </p:nvPr>
        </p:nvSpPr>
        <p:spPr/>
        <p:txBody>
          <a:bodyPr/>
          <a:lstStyle/>
          <a:p>
            <a:pPr>
              <a:defRPr/>
            </a:pPr>
            <a:fld id="{9AA8A4E5-350E-4E93-90A8-CE7A194F7E55}" type="datetime8">
              <a:rPr lang="en-US" smtClean="0"/>
              <a:pPr>
                <a:defRPr/>
              </a:pPr>
              <a:t>11/14/2009 1:26 PM</a:t>
            </a:fld>
            <a:endParaRPr lang="en-US" dirty="0"/>
          </a:p>
        </p:txBody>
      </p:sp>
      <p:sp>
        <p:nvSpPr>
          <p:cNvPr id="5" name="Footer Placeholder 4"/>
          <p:cNvSpPr>
            <a:spLocks noGrp="1"/>
          </p:cNvSpPr>
          <p:nvPr>
            <p:ph type="ftr" sz="quarter" idx="11"/>
          </p:nvPr>
        </p:nvSpPr>
        <p:spPr/>
        <p:txBody>
          <a:bodyPr/>
          <a:lstStyle/>
          <a:p>
            <a:pPr>
              <a:defRPr/>
            </a:pPr>
            <a:r>
              <a:rPr lang="en-US" dirty="0" smtClean="0"/>
              <a:t>© 2005 Microsoft Corporation. All rights reserved.</a:t>
            </a:r>
          </a:p>
          <a:p>
            <a:pPr>
              <a:defRPr/>
            </a:pPr>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pPr>
              <a:defRPr/>
            </a:pPr>
            <a:fld id="{716716FC-D02C-4BEF-AAE7-2E4523AB30E5}"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lIns="89725" tIns="44862" rIns="89725" bIns="44862">
            <a:normAutofit fontScale="55000" lnSpcReduction="20000"/>
          </a:bodyPr>
          <a:lstStyle/>
          <a:p>
            <a:pPr defTabSz="914300">
              <a:defRPr/>
            </a:pPr>
            <a:endParaRPr lang="en-US" dirty="0"/>
          </a:p>
        </p:txBody>
      </p:sp>
      <p:sp>
        <p:nvSpPr>
          <p:cNvPr id="4" name="Date Placeholder 3"/>
          <p:cNvSpPr>
            <a:spLocks noGrp="1"/>
          </p:cNvSpPr>
          <p:nvPr>
            <p:ph type="dt" idx="10"/>
          </p:nvPr>
        </p:nvSpPr>
        <p:spPr/>
        <p:txBody>
          <a:bodyPr/>
          <a:lstStyle/>
          <a:p>
            <a:pPr>
              <a:defRPr/>
            </a:pPr>
            <a:fld id="{9AA8A4E5-350E-4E93-90A8-CE7A194F7E55}" type="datetime8">
              <a:rPr lang="en-US" smtClean="0"/>
              <a:pPr>
                <a:defRPr/>
              </a:pPr>
              <a:t>11/14/2009 1:26 PM</a:t>
            </a:fld>
            <a:endParaRPr lang="en-US" dirty="0"/>
          </a:p>
        </p:txBody>
      </p:sp>
      <p:sp>
        <p:nvSpPr>
          <p:cNvPr id="5" name="Footer Placeholder 4"/>
          <p:cNvSpPr>
            <a:spLocks noGrp="1"/>
          </p:cNvSpPr>
          <p:nvPr>
            <p:ph type="ftr" sz="quarter" idx="11"/>
          </p:nvPr>
        </p:nvSpPr>
        <p:spPr/>
        <p:txBody>
          <a:bodyPr/>
          <a:lstStyle/>
          <a:p>
            <a:pPr>
              <a:defRPr/>
            </a:pPr>
            <a:r>
              <a:rPr lang="en-US" dirty="0" smtClean="0"/>
              <a:t>© 2005 Microsoft Corporation. All rights reserved.</a:t>
            </a:r>
          </a:p>
          <a:p>
            <a:pPr>
              <a:defRPr/>
            </a:pPr>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pPr>
              <a:defRPr/>
            </a:pPr>
            <a:fld id="{716716FC-D02C-4BEF-AAE7-2E4523AB30E5}"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lIns="89725" tIns="44862" rIns="89725" bIns="44862">
            <a:normAutofit fontScale="55000" lnSpcReduction="20000"/>
          </a:bodyPr>
          <a:lstStyle/>
          <a:p>
            <a:pPr defTabSz="914300">
              <a:defRPr/>
            </a:pPr>
            <a:endParaRPr lang="en-US" dirty="0"/>
          </a:p>
        </p:txBody>
      </p:sp>
      <p:sp>
        <p:nvSpPr>
          <p:cNvPr id="4" name="Date Placeholder 3"/>
          <p:cNvSpPr>
            <a:spLocks noGrp="1"/>
          </p:cNvSpPr>
          <p:nvPr>
            <p:ph type="dt" idx="10"/>
          </p:nvPr>
        </p:nvSpPr>
        <p:spPr/>
        <p:txBody>
          <a:bodyPr/>
          <a:lstStyle/>
          <a:p>
            <a:pPr>
              <a:defRPr/>
            </a:pPr>
            <a:fld id="{9AA8A4E5-350E-4E93-90A8-CE7A194F7E55}" type="datetime8">
              <a:rPr lang="en-US" smtClean="0"/>
              <a:pPr>
                <a:defRPr/>
              </a:pPr>
              <a:t>11/14/2009 1:26 PM</a:t>
            </a:fld>
            <a:endParaRPr lang="en-US" dirty="0"/>
          </a:p>
        </p:txBody>
      </p:sp>
      <p:sp>
        <p:nvSpPr>
          <p:cNvPr id="5" name="Footer Placeholder 4"/>
          <p:cNvSpPr>
            <a:spLocks noGrp="1"/>
          </p:cNvSpPr>
          <p:nvPr>
            <p:ph type="ftr" sz="quarter" idx="11"/>
          </p:nvPr>
        </p:nvSpPr>
        <p:spPr/>
        <p:txBody>
          <a:bodyPr/>
          <a:lstStyle/>
          <a:p>
            <a:pPr>
              <a:defRPr/>
            </a:pPr>
            <a:r>
              <a:rPr lang="en-US" dirty="0" smtClean="0"/>
              <a:t>© 2005 Microsoft Corporation. All rights reserved.</a:t>
            </a:r>
          </a:p>
          <a:p>
            <a:pPr>
              <a:defRPr/>
            </a:pPr>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pPr>
              <a:defRPr/>
            </a:pPr>
            <a:fld id="{716716FC-D02C-4BEF-AAE7-2E4523AB30E5}"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lIns="89725" tIns="44862" rIns="89725" bIns="44862">
            <a:normAutofit fontScale="55000" lnSpcReduction="20000"/>
          </a:bodyPr>
          <a:lstStyle/>
          <a:p>
            <a:pPr defTabSz="914300">
              <a:defRPr/>
            </a:pPr>
            <a:endParaRPr lang="en-US" dirty="0"/>
          </a:p>
        </p:txBody>
      </p:sp>
      <p:sp>
        <p:nvSpPr>
          <p:cNvPr id="4" name="Date Placeholder 3"/>
          <p:cNvSpPr>
            <a:spLocks noGrp="1"/>
          </p:cNvSpPr>
          <p:nvPr>
            <p:ph type="dt" idx="10"/>
          </p:nvPr>
        </p:nvSpPr>
        <p:spPr/>
        <p:txBody>
          <a:bodyPr/>
          <a:lstStyle/>
          <a:p>
            <a:pPr>
              <a:defRPr/>
            </a:pPr>
            <a:fld id="{9AA8A4E5-350E-4E93-90A8-CE7A194F7E55}" type="datetime8">
              <a:rPr lang="en-US" smtClean="0"/>
              <a:pPr>
                <a:defRPr/>
              </a:pPr>
              <a:t>11/14/2009 1:26 PM</a:t>
            </a:fld>
            <a:endParaRPr lang="en-US" dirty="0"/>
          </a:p>
        </p:txBody>
      </p:sp>
      <p:sp>
        <p:nvSpPr>
          <p:cNvPr id="5" name="Footer Placeholder 4"/>
          <p:cNvSpPr>
            <a:spLocks noGrp="1"/>
          </p:cNvSpPr>
          <p:nvPr>
            <p:ph type="ftr" sz="quarter" idx="11"/>
          </p:nvPr>
        </p:nvSpPr>
        <p:spPr/>
        <p:txBody>
          <a:bodyPr/>
          <a:lstStyle/>
          <a:p>
            <a:pPr>
              <a:defRPr/>
            </a:pPr>
            <a:r>
              <a:rPr lang="en-US" dirty="0" smtClean="0"/>
              <a:t>© 2005 Microsoft Corporation. All rights reserved.</a:t>
            </a:r>
          </a:p>
          <a:p>
            <a:pPr>
              <a:defRPr/>
            </a:pPr>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pPr>
              <a:defRPr/>
            </a:pPr>
            <a:fld id="{716716FC-D02C-4BEF-AAE7-2E4523AB30E5}"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lIns="89725" tIns="44862" rIns="89725" bIns="44862">
            <a:normAutofit fontScale="55000" lnSpcReduction="20000"/>
          </a:bodyPr>
          <a:lstStyle/>
          <a:p>
            <a:pPr defTabSz="914300">
              <a:defRPr/>
            </a:pPr>
            <a:endParaRPr lang="en-US" dirty="0"/>
          </a:p>
        </p:txBody>
      </p:sp>
      <p:sp>
        <p:nvSpPr>
          <p:cNvPr id="4" name="Date Placeholder 3"/>
          <p:cNvSpPr>
            <a:spLocks noGrp="1"/>
          </p:cNvSpPr>
          <p:nvPr>
            <p:ph type="dt" idx="10"/>
          </p:nvPr>
        </p:nvSpPr>
        <p:spPr/>
        <p:txBody>
          <a:bodyPr/>
          <a:lstStyle/>
          <a:p>
            <a:pPr>
              <a:defRPr/>
            </a:pPr>
            <a:fld id="{9AA8A4E5-350E-4E93-90A8-CE7A194F7E55}" type="datetime8">
              <a:rPr lang="en-US" smtClean="0"/>
              <a:pPr>
                <a:defRPr/>
              </a:pPr>
              <a:t>11/14/2009 1:26 PM</a:t>
            </a:fld>
            <a:endParaRPr lang="en-US" dirty="0"/>
          </a:p>
        </p:txBody>
      </p:sp>
      <p:sp>
        <p:nvSpPr>
          <p:cNvPr id="5" name="Footer Placeholder 4"/>
          <p:cNvSpPr>
            <a:spLocks noGrp="1"/>
          </p:cNvSpPr>
          <p:nvPr>
            <p:ph type="ftr" sz="quarter" idx="11"/>
          </p:nvPr>
        </p:nvSpPr>
        <p:spPr/>
        <p:txBody>
          <a:bodyPr/>
          <a:lstStyle/>
          <a:p>
            <a:pPr>
              <a:defRPr/>
            </a:pPr>
            <a:r>
              <a:rPr lang="en-US" dirty="0" smtClean="0"/>
              <a:t>© 2005 Microsoft Corporation. All rights reserved.</a:t>
            </a:r>
          </a:p>
          <a:p>
            <a:pPr>
              <a:defRPr/>
            </a:pPr>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pPr>
              <a:defRPr/>
            </a:pPr>
            <a:fld id="{716716FC-D02C-4BEF-AAE7-2E4523AB30E5}"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lIns="89725" tIns="44862" rIns="89725" bIns="44862">
            <a:normAutofit fontScale="55000" lnSpcReduction="20000"/>
          </a:bodyPr>
          <a:lstStyle/>
          <a:p>
            <a:endParaRPr lang="en-US" dirty="0"/>
          </a:p>
        </p:txBody>
      </p:sp>
      <p:sp>
        <p:nvSpPr>
          <p:cNvPr id="4" name="Date Placeholder 3"/>
          <p:cNvSpPr>
            <a:spLocks noGrp="1"/>
          </p:cNvSpPr>
          <p:nvPr>
            <p:ph type="dt" idx="10"/>
          </p:nvPr>
        </p:nvSpPr>
        <p:spPr/>
        <p:txBody>
          <a:bodyPr/>
          <a:lstStyle/>
          <a:p>
            <a:pPr>
              <a:defRPr/>
            </a:pPr>
            <a:fld id="{9AA8A4E5-350E-4E93-90A8-CE7A194F7E55}" type="datetime8">
              <a:rPr lang="en-US" smtClean="0"/>
              <a:pPr>
                <a:defRPr/>
              </a:pPr>
              <a:t>11/14/2009 1:26 PM</a:t>
            </a:fld>
            <a:endParaRPr lang="en-US" dirty="0"/>
          </a:p>
        </p:txBody>
      </p:sp>
      <p:sp>
        <p:nvSpPr>
          <p:cNvPr id="5" name="Footer Placeholder 4"/>
          <p:cNvSpPr>
            <a:spLocks noGrp="1"/>
          </p:cNvSpPr>
          <p:nvPr>
            <p:ph type="ftr" sz="quarter" idx="11"/>
          </p:nvPr>
        </p:nvSpPr>
        <p:spPr/>
        <p:txBody>
          <a:bodyPr/>
          <a:lstStyle/>
          <a:p>
            <a:pPr>
              <a:defRPr/>
            </a:pPr>
            <a:r>
              <a:rPr lang="en-US" dirty="0" smtClean="0"/>
              <a:t>© 2005 Microsoft Corporation. All rights reserved.</a:t>
            </a:r>
          </a:p>
          <a:p>
            <a:pPr>
              <a:defRPr/>
            </a:pPr>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pPr>
              <a:defRPr/>
            </a:pPr>
            <a:fld id="{716716FC-D02C-4BEF-AAE7-2E4523AB30E5}"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lIns="89725" tIns="44862" rIns="89725" bIns="44862">
            <a:normAutofit fontScale="55000" lnSpcReduction="20000"/>
          </a:bodyPr>
          <a:lstStyle/>
          <a:p>
            <a:endParaRPr lang="en-US" dirty="0"/>
          </a:p>
        </p:txBody>
      </p:sp>
      <p:sp>
        <p:nvSpPr>
          <p:cNvPr id="4" name="Date Placeholder 3"/>
          <p:cNvSpPr>
            <a:spLocks noGrp="1"/>
          </p:cNvSpPr>
          <p:nvPr>
            <p:ph type="dt" idx="10"/>
          </p:nvPr>
        </p:nvSpPr>
        <p:spPr/>
        <p:txBody>
          <a:bodyPr/>
          <a:lstStyle/>
          <a:p>
            <a:pPr>
              <a:defRPr/>
            </a:pPr>
            <a:fld id="{9AA8A4E5-350E-4E93-90A8-CE7A194F7E55}" type="datetime8">
              <a:rPr lang="en-US" smtClean="0"/>
              <a:pPr>
                <a:defRPr/>
              </a:pPr>
              <a:t>11/14/2009 1:26 PM</a:t>
            </a:fld>
            <a:endParaRPr lang="en-US" dirty="0"/>
          </a:p>
        </p:txBody>
      </p:sp>
      <p:sp>
        <p:nvSpPr>
          <p:cNvPr id="5" name="Footer Placeholder 4"/>
          <p:cNvSpPr>
            <a:spLocks noGrp="1"/>
          </p:cNvSpPr>
          <p:nvPr>
            <p:ph type="ftr" sz="quarter" idx="11"/>
          </p:nvPr>
        </p:nvSpPr>
        <p:spPr/>
        <p:txBody>
          <a:bodyPr/>
          <a:lstStyle/>
          <a:p>
            <a:pPr>
              <a:defRPr/>
            </a:pPr>
            <a:r>
              <a:rPr lang="en-US" dirty="0" smtClean="0"/>
              <a:t>© 2005 Microsoft Corporation. All rights reserved.</a:t>
            </a:r>
          </a:p>
          <a:p>
            <a:pPr>
              <a:defRPr/>
            </a:pPr>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pPr>
              <a:defRPr/>
            </a:pPr>
            <a:fld id="{716716FC-D02C-4BEF-AAE7-2E4523AB30E5}"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lIns="89725" tIns="44862" rIns="89725" bIns="44862">
            <a:normAutofit fontScale="55000" lnSpcReduction="20000"/>
          </a:bodyPr>
          <a:lstStyle/>
          <a:p>
            <a:endParaRPr lang="en-US" dirty="0"/>
          </a:p>
        </p:txBody>
      </p:sp>
      <p:sp>
        <p:nvSpPr>
          <p:cNvPr id="4" name="Date Placeholder 3"/>
          <p:cNvSpPr>
            <a:spLocks noGrp="1"/>
          </p:cNvSpPr>
          <p:nvPr>
            <p:ph type="dt" idx="10"/>
          </p:nvPr>
        </p:nvSpPr>
        <p:spPr/>
        <p:txBody>
          <a:bodyPr/>
          <a:lstStyle/>
          <a:p>
            <a:pPr>
              <a:defRPr/>
            </a:pPr>
            <a:fld id="{9AA8A4E5-350E-4E93-90A8-CE7A194F7E55}" type="datetime8">
              <a:rPr lang="en-US" smtClean="0"/>
              <a:pPr>
                <a:defRPr/>
              </a:pPr>
              <a:t>11/14/2009 1:26 PM</a:t>
            </a:fld>
            <a:endParaRPr lang="en-US" dirty="0"/>
          </a:p>
        </p:txBody>
      </p:sp>
      <p:sp>
        <p:nvSpPr>
          <p:cNvPr id="5" name="Footer Placeholder 4"/>
          <p:cNvSpPr>
            <a:spLocks noGrp="1"/>
          </p:cNvSpPr>
          <p:nvPr>
            <p:ph type="ftr" sz="quarter" idx="11"/>
          </p:nvPr>
        </p:nvSpPr>
        <p:spPr/>
        <p:txBody>
          <a:bodyPr/>
          <a:lstStyle/>
          <a:p>
            <a:pPr>
              <a:defRPr/>
            </a:pPr>
            <a:r>
              <a:rPr lang="en-US" dirty="0" smtClean="0"/>
              <a:t>© 2005 Microsoft Corporation. All rights reserved.</a:t>
            </a:r>
          </a:p>
          <a:p>
            <a:pPr>
              <a:defRPr/>
            </a:pPr>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pPr>
              <a:defRPr/>
            </a:pPr>
            <a:fld id="{716716FC-D02C-4BEF-AAE7-2E4523AB30E5}"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lIns="89725" tIns="44862" rIns="89725" bIns="44862">
            <a:normAutofit fontScale="55000" lnSpcReduction="20000"/>
          </a:bodyPr>
          <a:lstStyle/>
          <a:p>
            <a:endParaRPr lang="en-US" dirty="0"/>
          </a:p>
        </p:txBody>
      </p:sp>
      <p:sp>
        <p:nvSpPr>
          <p:cNvPr id="4" name="Date Placeholder 3"/>
          <p:cNvSpPr>
            <a:spLocks noGrp="1"/>
          </p:cNvSpPr>
          <p:nvPr>
            <p:ph type="dt" idx="10"/>
          </p:nvPr>
        </p:nvSpPr>
        <p:spPr/>
        <p:txBody>
          <a:bodyPr/>
          <a:lstStyle/>
          <a:p>
            <a:pPr>
              <a:defRPr/>
            </a:pPr>
            <a:fld id="{9AA8A4E5-350E-4E93-90A8-CE7A194F7E55}" type="datetime8">
              <a:rPr lang="en-US" smtClean="0"/>
              <a:pPr>
                <a:defRPr/>
              </a:pPr>
              <a:t>11/14/2009 1:26 PM</a:t>
            </a:fld>
            <a:endParaRPr lang="en-US" dirty="0"/>
          </a:p>
        </p:txBody>
      </p:sp>
      <p:sp>
        <p:nvSpPr>
          <p:cNvPr id="5" name="Footer Placeholder 4"/>
          <p:cNvSpPr>
            <a:spLocks noGrp="1"/>
          </p:cNvSpPr>
          <p:nvPr>
            <p:ph type="ftr" sz="quarter" idx="11"/>
          </p:nvPr>
        </p:nvSpPr>
        <p:spPr/>
        <p:txBody>
          <a:bodyPr/>
          <a:lstStyle/>
          <a:p>
            <a:pPr>
              <a:defRPr/>
            </a:pPr>
            <a:r>
              <a:rPr lang="en-US" dirty="0" smtClean="0"/>
              <a:t>© 2005 Microsoft Corporation. All rights reserved.</a:t>
            </a:r>
          </a:p>
          <a:p>
            <a:pPr>
              <a:defRPr/>
            </a:pPr>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pPr>
              <a:defRPr/>
            </a:pPr>
            <a:fld id="{716716FC-D02C-4BEF-AAE7-2E4523AB30E5}"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lIns="89725" tIns="44862" rIns="89725" bIns="44862">
            <a:normAutofit fontScale="55000" lnSpcReduction="20000"/>
          </a:bodyPr>
          <a:lstStyle/>
          <a:p>
            <a:endParaRPr lang="en-US" dirty="0"/>
          </a:p>
        </p:txBody>
      </p:sp>
      <p:sp>
        <p:nvSpPr>
          <p:cNvPr id="4" name="Date Placeholder 3"/>
          <p:cNvSpPr>
            <a:spLocks noGrp="1"/>
          </p:cNvSpPr>
          <p:nvPr>
            <p:ph type="dt" idx="10"/>
          </p:nvPr>
        </p:nvSpPr>
        <p:spPr/>
        <p:txBody>
          <a:bodyPr/>
          <a:lstStyle/>
          <a:p>
            <a:pPr>
              <a:defRPr/>
            </a:pPr>
            <a:fld id="{9AA8A4E5-350E-4E93-90A8-CE7A194F7E55}" type="datetime8">
              <a:rPr lang="en-US" smtClean="0"/>
              <a:pPr>
                <a:defRPr/>
              </a:pPr>
              <a:t>11/14/2009 1:26 PM</a:t>
            </a:fld>
            <a:endParaRPr lang="en-US" dirty="0"/>
          </a:p>
        </p:txBody>
      </p:sp>
      <p:sp>
        <p:nvSpPr>
          <p:cNvPr id="5" name="Footer Placeholder 4"/>
          <p:cNvSpPr>
            <a:spLocks noGrp="1"/>
          </p:cNvSpPr>
          <p:nvPr>
            <p:ph type="ftr" sz="quarter" idx="11"/>
          </p:nvPr>
        </p:nvSpPr>
        <p:spPr/>
        <p:txBody>
          <a:bodyPr/>
          <a:lstStyle/>
          <a:p>
            <a:pPr>
              <a:defRPr/>
            </a:pPr>
            <a:r>
              <a:rPr lang="en-US" dirty="0" smtClean="0"/>
              <a:t>© 2005 Microsoft Corporation. All rights reserved.</a:t>
            </a:r>
          </a:p>
          <a:p>
            <a:pPr>
              <a:defRPr/>
            </a:pPr>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pPr>
              <a:defRPr/>
            </a:pPr>
            <a:fld id="{716716FC-D02C-4BEF-AAE7-2E4523AB30E5}"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2880" indent="-182880">
              <a:lnSpc>
                <a:spcPct val="150000"/>
              </a:lnSpc>
              <a:spcAft>
                <a:spcPts val="600"/>
              </a:spcAft>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BCC8217D-05B3-4888-BA40-3E2A65BC8B8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lIns="89725" tIns="44862" rIns="89725" bIns="44862">
            <a:normAutofit fontScale="55000" lnSpcReduction="20000"/>
          </a:bodyPr>
          <a:lstStyle/>
          <a:p>
            <a:endParaRPr lang="en-US" dirty="0"/>
          </a:p>
        </p:txBody>
      </p:sp>
      <p:sp>
        <p:nvSpPr>
          <p:cNvPr id="4" name="Date Placeholder 3"/>
          <p:cNvSpPr>
            <a:spLocks noGrp="1"/>
          </p:cNvSpPr>
          <p:nvPr>
            <p:ph type="dt" idx="10"/>
          </p:nvPr>
        </p:nvSpPr>
        <p:spPr/>
        <p:txBody>
          <a:bodyPr/>
          <a:lstStyle/>
          <a:p>
            <a:pPr>
              <a:defRPr/>
            </a:pPr>
            <a:fld id="{9AA8A4E5-350E-4E93-90A8-CE7A194F7E55}" type="datetime8">
              <a:rPr lang="en-US" smtClean="0"/>
              <a:pPr>
                <a:defRPr/>
              </a:pPr>
              <a:t>11/14/2009 1:26 PM</a:t>
            </a:fld>
            <a:endParaRPr lang="en-US" dirty="0"/>
          </a:p>
        </p:txBody>
      </p:sp>
      <p:sp>
        <p:nvSpPr>
          <p:cNvPr id="5" name="Footer Placeholder 4"/>
          <p:cNvSpPr>
            <a:spLocks noGrp="1"/>
          </p:cNvSpPr>
          <p:nvPr>
            <p:ph type="ftr" sz="quarter" idx="11"/>
          </p:nvPr>
        </p:nvSpPr>
        <p:spPr/>
        <p:txBody>
          <a:bodyPr/>
          <a:lstStyle/>
          <a:p>
            <a:pPr>
              <a:defRPr/>
            </a:pPr>
            <a:r>
              <a:rPr lang="en-US" dirty="0" smtClean="0"/>
              <a:t>© 2005 Microsoft Corporation. All rights reserved.</a:t>
            </a:r>
          </a:p>
          <a:p>
            <a:pPr>
              <a:defRPr/>
            </a:pPr>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pPr>
              <a:defRPr/>
            </a:pPr>
            <a:fld id="{716716FC-D02C-4BEF-AAE7-2E4523AB30E5}"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lIns="89725" tIns="44862" rIns="89725" bIns="44862">
            <a:normAutofit fontScale="55000" lnSpcReduction="20000"/>
          </a:bodyPr>
          <a:lstStyle/>
          <a:p>
            <a:endParaRPr lang="en-US" dirty="0"/>
          </a:p>
        </p:txBody>
      </p:sp>
      <p:sp>
        <p:nvSpPr>
          <p:cNvPr id="4" name="Date Placeholder 3"/>
          <p:cNvSpPr>
            <a:spLocks noGrp="1"/>
          </p:cNvSpPr>
          <p:nvPr>
            <p:ph type="dt" idx="10"/>
          </p:nvPr>
        </p:nvSpPr>
        <p:spPr/>
        <p:txBody>
          <a:bodyPr/>
          <a:lstStyle/>
          <a:p>
            <a:pPr>
              <a:defRPr/>
            </a:pPr>
            <a:fld id="{9AA8A4E5-350E-4E93-90A8-CE7A194F7E55}" type="datetime8">
              <a:rPr lang="en-US" smtClean="0"/>
              <a:pPr>
                <a:defRPr/>
              </a:pPr>
              <a:t>11/14/2009 1:26 PM</a:t>
            </a:fld>
            <a:endParaRPr lang="en-US" dirty="0"/>
          </a:p>
        </p:txBody>
      </p:sp>
      <p:sp>
        <p:nvSpPr>
          <p:cNvPr id="5" name="Footer Placeholder 4"/>
          <p:cNvSpPr>
            <a:spLocks noGrp="1"/>
          </p:cNvSpPr>
          <p:nvPr>
            <p:ph type="ftr" sz="quarter" idx="11"/>
          </p:nvPr>
        </p:nvSpPr>
        <p:spPr/>
        <p:txBody>
          <a:bodyPr/>
          <a:lstStyle/>
          <a:p>
            <a:pPr>
              <a:defRPr/>
            </a:pPr>
            <a:r>
              <a:rPr lang="en-US" dirty="0" smtClean="0"/>
              <a:t>© 2005 Microsoft Corporation. All rights reserved.</a:t>
            </a:r>
          </a:p>
          <a:p>
            <a:pPr>
              <a:defRPr/>
            </a:pPr>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pPr>
              <a:defRPr/>
            </a:pPr>
            <a:fld id="{716716FC-D02C-4BEF-AAE7-2E4523AB30E5}"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lIns="89725" tIns="44862" rIns="89725" bIns="44862">
            <a:normAutofit fontScale="55000" lnSpcReduction="20000"/>
          </a:bodyPr>
          <a:lstStyle/>
          <a:p>
            <a:endParaRPr lang="en-US" dirty="0"/>
          </a:p>
        </p:txBody>
      </p:sp>
      <p:sp>
        <p:nvSpPr>
          <p:cNvPr id="4" name="Date Placeholder 3"/>
          <p:cNvSpPr>
            <a:spLocks noGrp="1"/>
          </p:cNvSpPr>
          <p:nvPr>
            <p:ph type="dt" idx="10"/>
          </p:nvPr>
        </p:nvSpPr>
        <p:spPr/>
        <p:txBody>
          <a:bodyPr/>
          <a:lstStyle/>
          <a:p>
            <a:pPr>
              <a:defRPr/>
            </a:pPr>
            <a:fld id="{9AA8A4E5-350E-4E93-90A8-CE7A194F7E55}" type="datetime8">
              <a:rPr lang="en-US" smtClean="0"/>
              <a:pPr>
                <a:defRPr/>
              </a:pPr>
              <a:t>11/14/2009 1:26 PM</a:t>
            </a:fld>
            <a:endParaRPr lang="en-US" dirty="0"/>
          </a:p>
        </p:txBody>
      </p:sp>
      <p:sp>
        <p:nvSpPr>
          <p:cNvPr id="5" name="Footer Placeholder 4"/>
          <p:cNvSpPr>
            <a:spLocks noGrp="1"/>
          </p:cNvSpPr>
          <p:nvPr>
            <p:ph type="ftr" sz="quarter" idx="11"/>
          </p:nvPr>
        </p:nvSpPr>
        <p:spPr/>
        <p:txBody>
          <a:bodyPr/>
          <a:lstStyle/>
          <a:p>
            <a:pPr>
              <a:defRPr/>
            </a:pPr>
            <a:r>
              <a:rPr lang="en-US" dirty="0" smtClean="0"/>
              <a:t>© 2005 Microsoft Corporation. All rights reserved.</a:t>
            </a:r>
          </a:p>
          <a:p>
            <a:pPr>
              <a:defRPr/>
            </a:pPr>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pPr>
              <a:defRPr/>
            </a:pPr>
            <a:fld id="{716716FC-D02C-4BEF-AAE7-2E4523AB30E5}"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lIns="89725" tIns="44862" rIns="89725" bIns="44862">
            <a:normAutofit fontScale="55000" lnSpcReduction="20000"/>
          </a:bodyPr>
          <a:lstStyle/>
          <a:p>
            <a:pPr defTabSz="914313">
              <a:lnSpc>
                <a:spcPct val="90000"/>
              </a:lnSpc>
              <a:spcAft>
                <a:spcPts val="333"/>
              </a:spcAft>
              <a:defRPr/>
            </a:pPr>
            <a:endParaRPr lang="en-US" dirty="0"/>
          </a:p>
        </p:txBody>
      </p:sp>
      <p:sp>
        <p:nvSpPr>
          <p:cNvPr id="4" name="Date Placeholder 3"/>
          <p:cNvSpPr>
            <a:spLocks noGrp="1"/>
          </p:cNvSpPr>
          <p:nvPr>
            <p:ph type="dt" idx="10"/>
          </p:nvPr>
        </p:nvSpPr>
        <p:spPr/>
        <p:txBody>
          <a:bodyPr/>
          <a:lstStyle/>
          <a:p>
            <a:pPr>
              <a:defRPr/>
            </a:pPr>
            <a:fld id="{9AA8A4E5-350E-4E93-90A8-CE7A194F7E55}" type="datetime8">
              <a:rPr lang="en-US" smtClean="0"/>
              <a:pPr>
                <a:defRPr/>
              </a:pPr>
              <a:t>11/14/2009 1:26 PM</a:t>
            </a:fld>
            <a:endParaRPr lang="en-US" dirty="0"/>
          </a:p>
        </p:txBody>
      </p:sp>
      <p:sp>
        <p:nvSpPr>
          <p:cNvPr id="5" name="Footer Placeholder 4"/>
          <p:cNvSpPr>
            <a:spLocks noGrp="1"/>
          </p:cNvSpPr>
          <p:nvPr>
            <p:ph type="ftr" sz="quarter" idx="11"/>
          </p:nvPr>
        </p:nvSpPr>
        <p:spPr/>
        <p:txBody>
          <a:bodyPr/>
          <a:lstStyle/>
          <a:p>
            <a:pPr>
              <a:defRPr/>
            </a:pPr>
            <a:r>
              <a:rPr lang="en-US" dirty="0" smtClean="0"/>
              <a:t>© 2005 Microsoft Corporation. All rights reserved.</a:t>
            </a:r>
          </a:p>
          <a:p>
            <a:pPr>
              <a:defRPr/>
            </a:pPr>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pPr>
              <a:defRPr/>
            </a:pPr>
            <a:fld id="{716716FC-D02C-4BEF-AAE7-2E4523AB30E5}"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lIns="89725" tIns="44862" rIns="89725" bIns="44862">
            <a:normAutofit fontScale="55000" lnSpcReduction="20000"/>
          </a:bodyPr>
          <a:lstStyle/>
          <a:p>
            <a:pPr defTabSz="914313">
              <a:lnSpc>
                <a:spcPct val="90000"/>
              </a:lnSpc>
              <a:spcAft>
                <a:spcPts val="333"/>
              </a:spcAft>
              <a:defRPr/>
            </a:pPr>
            <a:endParaRPr lang="en-US" dirty="0"/>
          </a:p>
        </p:txBody>
      </p:sp>
      <p:sp>
        <p:nvSpPr>
          <p:cNvPr id="4" name="Date Placeholder 3"/>
          <p:cNvSpPr>
            <a:spLocks noGrp="1"/>
          </p:cNvSpPr>
          <p:nvPr>
            <p:ph type="dt" idx="10"/>
          </p:nvPr>
        </p:nvSpPr>
        <p:spPr/>
        <p:txBody>
          <a:bodyPr/>
          <a:lstStyle/>
          <a:p>
            <a:pPr>
              <a:defRPr/>
            </a:pPr>
            <a:fld id="{9AA8A4E5-350E-4E93-90A8-CE7A194F7E55}" type="datetime8">
              <a:rPr lang="en-US" smtClean="0"/>
              <a:pPr>
                <a:defRPr/>
              </a:pPr>
              <a:t>11/14/2009 1:26 PM</a:t>
            </a:fld>
            <a:endParaRPr lang="en-US" dirty="0"/>
          </a:p>
        </p:txBody>
      </p:sp>
      <p:sp>
        <p:nvSpPr>
          <p:cNvPr id="5" name="Footer Placeholder 4"/>
          <p:cNvSpPr>
            <a:spLocks noGrp="1"/>
          </p:cNvSpPr>
          <p:nvPr>
            <p:ph type="ftr" sz="quarter" idx="11"/>
          </p:nvPr>
        </p:nvSpPr>
        <p:spPr/>
        <p:txBody>
          <a:bodyPr/>
          <a:lstStyle/>
          <a:p>
            <a:pPr>
              <a:defRPr/>
            </a:pPr>
            <a:r>
              <a:rPr lang="en-US" dirty="0" smtClean="0"/>
              <a:t>© 2005 Microsoft Corporation. All rights reserved.</a:t>
            </a:r>
          </a:p>
          <a:p>
            <a:pPr>
              <a:defRPr/>
            </a:pPr>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pPr>
              <a:defRPr/>
            </a:pPr>
            <a:fld id="{716716FC-D02C-4BEF-AAE7-2E4523AB30E5}"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fld id="{3CDE01A4-3F1C-4D7C-8DD1-12D8B3F5B95C}"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fld id="{3CDE01A4-3F1C-4D7C-8DD1-12D8B3F5B95C}"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fld id="{3CDE01A4-3F1C-4D7C-8DD1-12D8B3F5B95C}"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lIns="89725" tIns="44862" rIns="89725" bIns="44862">
            <a:normAutofit fontScale="70000" lnSpcReduction="20000"/>
          </a:bodyPr>
          <a:lstStyle/>
          <a:p>
            <a:pPr marL="182870" lvl="1" indent="-182870" defTabSz="914313">
              <a:lnSpc>
                <a:spcPct val="150000"/>
              </a:lnSpc>
              <a:spcAft>
                <a:spcPts val="600"/>
              </a:spcAft>
              <a:buFont typeface="Arial" pitchFamily="34" charset="0"/>
              <a:buChar char="•"/>
              <a:defRPr/>
            </a:pPr>
            <a:endParaRPr lang="en-US" dirty="0"/>
          </a:p>
        </p:txBody>
      </p:sp>
      <p:sp>
        <p:nvSpPr>
          <p:cNvPr id="4" name="Slide Number Placeholder 3"/>
          <p:cNvSpPr>
            <a:spLocks noGrp="1"/>
          </p:cNvSpPr>
          <p:nvPr>
            <p:ph type="sldNum" sz="quarter" idx="10"/>
          </p:nvPr>
        </p:nvSpPr>
        <p:spPr/>
        <p:txBody>
          <a:bodyPr/>
          <a:lstStyle/>
          <a:p>
            <a:fld id="{D3D74CD6-E064-4161-8A60-B2F7C880DC06}"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lIns="89725" tIns="44862" rIns="89725" bIns="44862">
            <a:normAutofit fontScale="77500" lnSpcReduction="20000"/>
          </a:bodyPr>
          <a:lstStyle/>
          <a:p>
            <a:pPr marL="182870" lvl="1" indent="-182870" defTabSz="914313">
              <a:lnSpc>
                <a:spcPct val="150000"/>
              </a:lnSpc>
              <a:spcAft>
                <a:spcPts val="600"/>
              </a:spcAft>
              <a:buFont typeface="Arial" pitchFamily="34" charset="0"/>
              <a:buChar char="•"/>
              <a:defRPr/>
            </a:pPr>
            <a:endParaRPr lang="en-US" dirty="0"/>
          </a:p>
        </p:txBody>
      </p:sp>
      <p:sp>
        <p:nvSpPr>
          <p:cNvPr id="4" name="Slide Number Placeholder 3"/>
          <p:cNvSpPr>
            <a:spLocks noGrp="1"/>
          </p:cNvSpPr>
          <p:nvPr>
            <p:ph type="sldNum" sz="quarter" idx="10"/>
          </p:nvPr>
        </p:nvSpPr>
        <p:spPr/>
        <p:txBody>
          <a:bodyPr/>
          <a:lstStyle/>
          <a:p>
            <a:fld id="{99E6DB69-7076-4361-959B-3CA7F7702302}"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lIns="89730" tIns="44865" rIns="89730" bIns="44865">
            <a:normAutofit/>
          </a:bodyPr>
          <a:lstStyle/>
          <a:p>
            <a:pPr lvl="0"/>
            <a:endParaRPr lang="en-US" dirty="0"/>
          </a:p>
        </p:txBody>
      </p:sp>
      <p:sp>
        <p:nvSpPr>
          <p:cNvPr id="4" name="Slide Number Placeholder 3"/>
          <p:cNvSpPr>
            <a:spLocks noGrp="1"/>
          </p:cNvSpPr>
          <p:nvPr>
            <p:ph type="sldNum" sz="quarter" idx="10"/>
          </p:nvPr>
        </p:nvSpPr>
        <p:spPr>
          <a:xfrm>
            <a:off x="6172199" y="8685213"/>
            <a:ext cx="684213" cy="457200"/>
          </a:xfrm>
          <a:prstGeom prst="rect">
            <a:avLst/>
          </a:prstGeom>
        </p:spPr>
        <p:txBody>
          <a:bodyPr/>
          <a:lstStyle/>
          <a:p>
            <a:fld id="{99E6DB69-7076-4361-959B-3CA7F7702302}"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lIns="89725" tIns="44862" rIns="89725" bIns="44862">
            <a:normAutofit fontScale="77500" lnSpcReduction="20000"/>
          </a:bodyPr>
          <a:lstStyle/>
          <a:p>
            <a:pPr marL="182870" lvl="1" indent="-182870" defTabSz="914313">
              <a:lnSpc>
                <a:spcPct val="150000"/>
              </a:lnSpc>
              <a:spcAft>
                <a:spcPts val="600"/>
              </a:spcAft>
              <a:buFont typeface="Arial" pitchFamily="34" charset="0"/>
              <a:buChar char="•"/>
              <a:defRPr/>
            </a:pPr>
            <a:endParaRPr lang="en-US" dirty="0"/>
          </a:p>
        </p:txBody>
      </p:sp>
      <p:sp>
        <p:nvSpPr>
          <p:cNvPr id="4" name="Slide Number Placeholder 3"/>
          <p:cNvSpPr>
            <a:spLocks noGrp="1"/>
          </p:cNvSpPr>
          <p:nvPr>
            <p:ph type="sldNum" sz="quarter" idx="10"/>
          </p:nvPr>
        </p:nvSpPr>
        <p:spPr/>
        <p:txBody>
          <a:bodyPr/>
          <a:lstStyle/>
          <a:p>
            <a:fld id="{99E6DB69-7076-4361-959B-3CA7F7702302}"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lIns="89725" tIns="44862" rIns="89725" bIns="44862">
            <a:normAutofit fontScale="77500" lnSpcReduction="20000"/>
          </a:bodyPr>
          <a:lstStyle/>
          <a:p>
            <a:pPr defTabSz="914300">
              <a:defRPr/>
            </a:pPr>
            <a:endParaRPr lang="en-US" dirty="0"/>
          </a:p>
        </p:txBody>
      </p:sp>
      <p:sp>
        <p:nvSpPr>
          <p:cNvPr id="4" name="Slide Number Placeholder 3"/>
          <p:cNvSpPr>
            <a:spLocks noGrp="1"/>
          </p:cNvSpPr>
          <p:nvPr>
            <p:ph type="sldNum" sz="quarter" idx="10"/>
          </p:nvPr>
        </p:nvSpPr>
        <p:spPr/>
        <p:txBody>
          <a:bodyPr/>
          <a:lstStyle/>
          <a:p>
            <a:fld id="{99E6DB69-7076-4361-959B-3CA7F7702302}"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lIns="89725" tIns="44862" rIns="89725" bIns="44862">
            <a:normAutofit fontScale="77500" lnSpcReduction="20000"/>
          </a:bodyPr>
          <a:lstStyle/>
          <a:p>
            <a:pPr defTabSz="914300">
              <a:defRPr/>
            </a:pPr>
            <a:endParaRPr lang="en-US" dirty="0"/>
          </a:p>
        </p:txBody>
      </p:sp>
      <p:sp>
        <p:nvSpPr>
          <p:cNvPr id="4" name="Slide Number Placeholder 3"/>
          <p:cNvSpPr>
            <a:spLocks noGrp="1"/>
          </p:cNvSpPr>
          <p:nvPr>
            <p:ph type="sldNum" sz="quarter" idx="10"/>
          </p:nvPr>
        </p:nvSpPr>
        <p:spPr/>
        <p:txBody>
          <a:bodyPr/>
          <a:lstStyle/>
          <a:p>
            <a:fld id="{99E6DB69-7076-4361-959B-3CA7F7702302}"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lIns="89725" tIns="44862" rIns="89725" bIns="44862">
            <a:normAutofit fontScale="77500" lnSpcReduction="20000"/>
          </a:bodyPr>
          <a:lstStyle/>
          <a:p>
            <a:pPr defTabSz="914300">
              <a:defRPr/>
            </a:pPr>
            <a:endParaRPr lang="en-US" dirty="0"/>
          </a:p>
        </p:txBody>
      </p:sp>
      <p:sp>
        <p:nvSpPr>
          <p:cNvPr id="4" name="Slide Number Placeholder 3"/>
          <p:cNvSpPr>
            <a:spLocks noGrp="1"/>
          </p:cNvSpPr>
          <p:nvPr>
            <p:ph type="sldNum" sz="quarter" idx="10"/>
          </p:nvPr>
        </p:nvSpPr>
        <p:spPr/>
        <p:txBody>
          <a:bodyPr/>
          <a:lstStyle/>
          <a:p>
            <a:fld id="{99E6DB69-7076-4361-959B-3CA7F7702302}"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lIns="89725" tIns="44862" rIns="89725" bIns="44862">
            <a:normAutofit fontScale="77500" lnSpcReduction="20000"/>
          </a:bodyPr>
          <a:lstStyle/>
          <a:p>
            <a:pPr defTabSz="914300">
              <a:defRPr/>
            </a:pPr>
            <a:endParaRPr lang="en-US" dirty="0"/>
          </a:p>
        </p:txBody>
      </p:sp>
      <p:sp>
        <p:nvSpPr>
          <p:cNvPr id="4" name="Slide Number Placeholder 3"/>
          <p:cNvSpPr>
            <a:spLocks noGrp="1"/>
          </p:cNvSpPr>
          <p:nvPr>
            <p:ph type="sldNum" sz="quarter" idx="10"/>
          </p:nvPr>
        </p:nvSpPr>
        <p:spPr/>
        <p:txBody>
          <a:bodyPr/>
          <a:lstStyle/>
          <a:p>
            <a:fld id="{99E6DB69-7076-4361-959B-3CA7F7702302}"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lIns="89725" tIns="44862" rIns="89725" bIns="44862">
            <a:normAutofit fontScale="77500" lnSpcReduction="20000"/>
          </a:bodyPr>
          <a:lstStyle/>
          <a:p>
            <a:pPr defTabSz="914300">
              <a:defRPr/>
            </a:pPr>
            <a:endParaRPr lang="en-US" dirty="0"/>
          </a:p>
        </p:txBody>
      </p:sp>
      <p:sp>
        <p:nvSpPr>
          <p:cNvPr id="4" name="Slide Number Placeholder 3"/>
          <p:cNvSpPr>
            <a:spLocks noGrp="1"/>
          </p:cNvSpPr>
          <p:nvPr>
            <p:ph type="sldNum" sz="quarter" idx="10"/>
          </p:nvPr>
        </p:nvSpPr>
        <p:spPr/>
        <p:txBody>
          <a:bodyPr/>
          <a:lstStyle/>
          <a:p>
            <a:fld id="{99E6DB69-7076-4361-959B-3CA7F7702302}"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6172199" y="8685213"/>
            <a:ext cx="684213" cy="457200"/>
          </a:xfrm>
          <a:prstGeom prst="rect">
            <a:avLst/>
          </a:prstGeom>
        </p:spPr>
        <p:txBody>
          <a:bodyPr/>
          <a:lstStyle/>
          <a:p>
            <a:fld id="{8B263312-38AA-4E1E-B2B5-0F8F122B24F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a:xfrm>
            <a:off x="6172199" y="8685213"/>
            <a:ext cx="684213" cy="457200"/>
          </a:xfrm>
          <a:prstGeom prst="rect">
            <a:avLst/>
          </a:prstGeom>
        </p:spPr>
        <p:txBody>
          <a:bodyPr/>
          <a:lstStyle/>
          <a:p>
            <a:fld id="{8B263312-38AA-4E1E-B2B5-0F8F122B24FE}"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6172199" y="8685213"/>
            <a:ext cx="684213" cy="457200"/>
          </a:xfrm>
          <a:prstGeom prst="rect">
            <a:avLst/>
          </a:prstGeom>
        </p:spPr>
        <p:txBody>
          <a:bodyPr/>
          <a:lstStyle/>
          <a:p>
            <a:fld id="{8B263312-38AA-4E1E-B2B5-0F8F122B24FE}"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lIns="89730" tIns="44865" rIns="89730" bIns="44865">
            <a:normAutofit/>
          </a:bodyPr>
          <a:lstStyle/>
          <a:p>
            <a:endParaRPr lang="en-US" dirty="0"/>
          </a:p>
        </p:txBody>
      </p:sp>
      <p:sp>
        <p:nvSpPr>
          <p:cNvPr id="6" name="Slide Number Placeholder 5"/>
          <p:cNvSpPr>
            <a:spLocks noGrp="1"/>
          </p:cNvSpPr>
          <p:nvPr>
            <p:ph type="sldNum" sz="quarter" idx="12"/>
          </p:nvPr>
        </p:nvSpPr>
        <p:spPr>
          <a:xfrm>
            <a:off x="6172199" y="8685213"/>
            <a:ext cx="684213" cy="457200"/>
          </a:xfrm>
          <a:prstGeom prst="rect">
            <a:avLst/>
          </a:prstGeom>
        </p:spPr>
        <p:txBody>
          <a:bodyPr/>
          <a:lstStyle/>
          <a:p>
            <a:pPr>
              <a:defRPr/>
            </a:pPr>
            <a:fld id="{716716FC-D02C-4BEF-AAE7-2E4523AB30E5}"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6172199" y="8685213"/>
            <a:ext cx="684213" cy="457200"/>
          </a:xfrm>
          <a:prstGeom prst="rect">
            <a:avLst/>
          </a:prstGeom>
        </p:spPr>
        <p:txBody>
          <a:bodyPr/>
          <a:lstStyle/>
          <a:p>
            <a:fld id="{8B263312-38AA-4E1E-B2B5-0F8F122B24FE}"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a:xfrm>
            <a:off x="6172199" y="8685213"/>
            <a:ext cx="684213" cy="457200"/>
          </a:xfrm>
          <a:prstGeom prst="rect">
            <a:avLst/>
          </a:prstGeom>
        </p:spPr>
        <p:txBody>
          <a:bodyPr/>
          <a:lstStyle/>
          <a:p>
            <a:fld id="{8B263312-38AA-4E1E-B2B5-0F8F122B24FE}"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a:xfrm>
            <a:off x="6172199" y="8685213"/>
            <a:ext cx="684213" cy="457200"/>
          </a:xfrm>
          <a:prstGeom prst="rect">
            <a:avLst/>
          </a:prstGeom>
        </p:spPr>
        <p:txBody>
          <a:bodyPr/>
          <a:lstStyle/>
          <a:p>
            <a:fld id="{8B263312-38AA-4E1E-B2B5-0F8F122B24FE}"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6172199" y="8685213"/>
            <a:ext cx="684213" cy="457200"/>
          </a:xfrm>
          <a:prstGeom prst="rect">
            <a:avLst/>
          </a:prstGeom>
        </p:spPr>
        <p:txBody>
          <a:bodyPr/>
          <a:lstStyle/>
          <a:p>
            <a:fld id="{8B263312-38AA-4E1E-B2B5-0F8F122B24FE}"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6172199" y="8685213"/>
            <a:ext cx="684213" cy="457200"/>
          </a:xfrm>
          <a:prstGeom prst="rect">
            <a:avLst/>
          </a:prstGeom>
        </p:spPr>
        <p:txBody>
          <a:bodyPr/>
          <a:lstStyle/>
          <a:p>
            <a:fld id="{8B263312-38AA-4E1E-B2B5-0F8F122B24FE}"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a:xfrm>
            <a:off x="6172199" y="8685213"/>
            <a:ext cx="684213" cy="457200"/>
          </a:xfrm>
          <a:prstGeom prst="rect">
            <a:avLst/>
          </a:prstGeom>
        </p:spPr>
        <p:txBody>
          <a:bodyPr/>
          <a:lstStyle/>
          <a:p>
            <a:fld id="{8980CB99-47E3-46F4-AAEB-3919FBEFC014}" type="slidenum">
              <a:rPr lang="en-US" smtClean="0">
                <a:latin typeface="Segoe" pitchFamily="34" charset="0"/>
              </a:rPr>
              <a:pPr/>
              <a:t>45</a:t>
            </a:fld>
            <a:endParaRPr lang="en-US" dirty="0">
              <a:latin typeface="Segoe"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a:xfrm>
            <a:off x="6172199" y="8685213"/>
            <a:ext cx="684213" cy="457200"/>
          </a:xfrm>
          <a:prstGeom prst="rect">
            <a:avLst/>
          </a:prstGeom>
        </p:spPr>
        <p:txBody>
          <a:bodyPr/>
          <a:lstStyle/>
          <a:p>
            <a:fld id="{8B263312-38AA-4E1E-B2B5-0F8F122B24FE}"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a:xfrm>
            <a:off x="6172199" y="8685213"/>
            <a:ext cx="684213" cy="457200"/>
          </a:xfrm>
          <a:prstGeom prst="rect">
            <a:avLst/>
          </a:prstGeom>
        </p:spPr>
        <p:txBody>
          <a:bodyPr/>
          <a:lstStyle/>
          <a:p>
            <a:fld id="{8B263312-38AA-4E1E-B2B5-0F8F122B24FE}"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13">
              <a:defRPr/>
            </a:pPr>
            <a:endParaRPr lang="en-US" dirty="0"/>
          </a:p>
        </p:txBody>
      </p:sp>
      <p:sp>
        <p:nvSpPr>
          <p:cNvPr id="4" name="Slide Number Placeholder 3"/>
          <p:cNvSpPr>
            <a:spLocks noGrp="1"/>
          </p:cNvSpPr>
          <p:nvPr>
            <p:ph type="sldNum" sz="quarter" idx="10"/>
          </p:nvPr>
        </p:nvSpPr>
        <p:spPr>
          <a:xfrm>
            <a:off x="6172199" y="8685213"/>
            <a:ext cx="684213" cy="457200"/>
          </a:xfrm>
          <a:prstGeom prst="rect">
            <a:avLst/>
          </a:prstGeom>
        </p:spPr>
        <p:txBody>
          <a:bodyPr/>
          <a:lstStyle/>
          <a:p>
            <a:fld id="{8B263312-38AA-4E1E-B2B5-0F8F122B24FE}"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6172199" y="8685213"/>
            <a:ext cx="684213" cy="457200"/>
          </a:xfrm>
          <a:prstGeom prst="rect">
            <a:avLst/>
          </a:prstGeom>
        </p:spPr>
        <p:txBody>
          <a:bodyPr/>
          <a:lstStyle/>
          <a:p>
            <a:fld id="{8B263312-38AA-4E1E-B2B5-0F8F122B24FE}"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a:xfrm>
            <a:off x="6172199" y="8685213"/>
            <a:ext cx="684213" cy="457200"/>
          </a:xfrm>
          <a:prstGeom prst="rect">
            <a:avLst/>
          </a:prstGeom>
        </p:spPr>
        <p:txBody>
          <a:bodyPr/>
          <a:lstStyle/>
          <a:p>
            <a:fld id="{8B263312-38AA-4E1E-B2B5-0F8F122B24FE}"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a:xfrm>
            <a:off x="6172199" y="8685213"/>
            <a:ext cx="684213" cy="457200"/>
          </a:xfrm>
          <a:prstGeom prst="rect">
            <a:avLst/>
          </a:prstGeom>
        </p:spPr>
        <p:txBody>
          <a:bodyPr/>
          <a:lstStyle/>
          <a:p>
            <a:fld id="{8B263312-38AA-4E1E-B2B5-0F8F122B24FE}"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6172199" y="8685213"/>
            <a:ext cx="684213" cy="457200"/>
          </a:xfrm>
          <a:prstGeom prst="rect">
            <a:avLst/>
          </a:prstGeom>
        </p:spPr>
        <p:txBody>
          <a:bodyPr/>
          <a:lstStyle/>
          <a:p>
            <a:fld id="{8B263312-38AA-4E1E-B2B5-0F8F122B24FE}"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a:xfrm>
            <a:off x="6172199" y="8685213"/>
            <a:ext cx="684213" cy="457200"/>
          </a:xfrm>
          <a:prstGeom prst="rect">
            <a:avLst/>
          </a:prstGeom>
        </p:spPr>
        <p:txBody>
          <a:bodyPr/>
          <a:lstStyle/>
          <a:p>
            <a:fld id="{8B263312-38AA-4E1E-B2B5-0F8F122B24FE}" type="slidenum">
              <a:rPr lang="en-US" smtClean="0"/>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6" name="Slide Number Placeholder 5"/>
          <p:cNvSpPr>
            <a:spLocks noGrp="1"/>
          </p:cNvSpPr>
          <p:nvPr>
            <p:ph type="sldNum" sz="quarter" idx="12"/>
          </p:nvPr>
        </p:nvSpPr>
        <p:spPr>
          <a:xfrm>
            <a:off x="6172199" y="8685213"/>
            <a:ext cx="684213" cy="457200"/>
          </a:xfrm>
          <a:prstGeom prst="rect">
            <a:avLst/>
          </a:prstGeom>
        </p:spPr>
        <p:txBody>
          <a:bodyPr/>
          <a:lstStyle/>
          <a:p>
            <a:pPr>
              <a:defRPr/>
            </a:pPr>
            <a:fld id="{716716FC-D02C-4BEF-AAE7-2E4523AB30E5}" type="slidenum">
              <a:rPr lang="en-US" smtClean="0"/>
              <a:pPr>
                <a:defRPr/>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6" name="Slide Number Placeholder 5"/>
          <p:cNvSpPr>
            <a:spLocks noGrp="1"/>
          </p:cNvSpPr>
          <p:nvPr>
            <p:ph type="sldNum" sz="quarter" idx="12"/>
          </p:nvPr>
        </p:nvSpPr>
        <p:spPr>
          <a:xfrm>
            <a:off x="6172199" y="8685213"/>
            <a:ext cx="684213" cy="457200"/>
          </a:xfrm>
          <a:prstGeom prst="rect">
            <a:avLst/>
          </a:prstGeom>
        </p:spPr>
        <p:txBody>
          <a:bodyPr/>
          <a:lstStyle/>
          <a:p>
            <a:pPr>
              <a:defRPr/>
            </a:pPr>
            <a:fld id="{716716FC-D02C-4BEF-AAE7-2E4523AB30E5}" type="slidenum">
              <a:rPr lang="en-US" smtClean="0"/>
              <a:pPr>
                <a:defRPr/>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6172199" y="8685213"/>
            <a:ext cx="684213" cy="457200"/>
          </a:xfrm>
          <a:prstGeom prst="rect">
            <a:avLst/>
          </a:prstGeom>
        </p:spPr>
        <p:txBody>
          <a:bodyPr/>
          <a:lstStyle/>
          <a:p>
            <a:fld id="{8B263312-38AA-4E1E-B2B5-0F8F122B24FE}" type="slidenum">
              <a:rPr lang="en-US" smtClean="0"/>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6172199" y="8685213"/>
            <a:ext cx="684213" cy="457200"/>
          </a:xfrm>
          <a:prstGeom prst="rect">
            <a:avLst/>
          </a:prstGeom>
        </p:spPr>
        <p:txBody>
          <a:bodyPr/>
          <a:lstStyle/>
          <a:p>
            <a:fld id="{8B263312-38AA-4E1E-B2B5-0F8F122B24FE}" type="slidenum">
              <a:rPr lang="en-US" smtClean="0"/>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6172199" y="8685213"/>
            <a:ext cx="684213" cy="457200"/>
          </a:xfrm>
          <a:prstGeom prst="rect">
            <a:avLst/>
          </a:prstGeom>
        </p:spPr>
        <p:txBody>
          <a:bodyPr/>
          <a:lstStyle/>
          <a:p>
            <a:fld id="{8B263312-38AA-4E1E-B2B5-0F8F122B24FE}" type="slidenum">
              <a:rPr lang="en-US" smtClean="0"/>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6172199" y="8685213"/>
            <a:ext cx="684213" cy="457200"/>
          </a:xfrm>
          <a:prstGeom prst="rect">
            <a:avLst/>
          </a:prstGeom>
        </p:spPr>
        <p:txBody>
          <a:bodyPr/>
          <a:lstStyle/>
          <a:p>
            <a:fld id="{8B263312-38AA-4E1E-B2B5-0F8F122B24FE}" type="slidenum">
              <a:rPr lang="en-US" smtClean="0"/>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lIns="89730" tIns="44865" rIns="89730" bIns="44865">
            <a:normAutofit/>
          </a:bodyPr>
          <a:lstStyle/>
          <a:p>
            <a:pPr defTabSz="914350">
              <a:lnSpc>
                <a:spcPct val="100000"/>
              </a:lnSpc>
              <a:spcAft>
                <a:spcPts val="0"/>
              </a:spcAft>
              <a:defRPr/>
            </a:pPr>
            <a:endParaRPr lang="en-US" dirty="0"/>
          </a:p>
        </p:txBody>
      </p:sp>
      <p:sp>
        <p:nvSpPr>
          <p:cNvPr id="4" name="Slide Number Placeholder 3"/>
          <p:cNvSpPr>
            <a:spLocks noGrp="1"/>
          </p:cNvSpPr>
          <p:nvPr>
            <p:ph type="sldNum" sz="quarter" idx="10"/>
          </p:nvPr>
        </p:nvSpPr>
        <p:spPr>
          <a:xfrm>
            <a:off x="6172199" y="8685213"/>
            <a:ext cx="684213" cy="457200"/>
          </a:xfrm>
          <a:prstGeom prst="rect">
            <a:avLst/>
          </a:prstGeom>
        </p:spPr>
        <p:txBody>
          <a:bodyPr/>
          <a:lstStyle/>
          <a:p>
            <a:fld id="{99E6DB69-7076-4361-959B-3CA7F7702302}" type="slidenum">
              <a:rPr lang="en-US" smtClean="0"/>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6172199" y="8685213"/>
            <a:ext cx="684213" cy="457200"/>
          </a:xfrm>
          <a:prstGeom prst="rect">
            <a:avLst/>
          </a:prstGeom>
        </p:spPr>
        <p:txBody>
          <a:bodyPr/>
          <a:lstStyle/>
          <a:p>
            <a:fld id="{8B263312-38AA-4E1E-B2B5-0F8F122B24FE}" type="slidenum">
              <a:rPr lang="en-US" smtClean="0"/>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a:xfrm>
            <a:off x="6172199" y="8685213"/>
            <a:ext cx="684213" cy="457200"/>
          </a:xfrm>
          <a:prstGeom prst="rect">
            <a:avLst/>
          </a:prstGeom>
        </p:spPr>
        <p:txBody>
          <a:bodyPr/>
          <a:lstStyle/>
          <a:p>
            <a:fld id="{8980CB99-47E3-46F4-AAEB-3919FBEFC014}" type="slidenum">
              <a:rPr lang="en-US" smtClean="0">
                <a:latin typeface="Segoe" pitchFamily="34" charset="0"/>
              </a:rPr>
              <a:pPr/>
              <a:t>61</a:t>
            </a:fld>
            <a:endParaRPr lang="en-US" dirty="0">
              <a:latin typeface="Segoe"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62</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11/14/2009 1:26 PM</a:t>
            </a:fld>
            <a:endParaRPr lang="en-US"/>
          </a:p>
        </p:txBody>
      </p:sp>
      <p:sp>
        <p:nvSpPr>
          <p:cNvPr id="6" name="Footer Placeholder 5"/>
          <p:cNvSpPr>
            <a:spLocks noGrp="1"/>
          </p:cNvSpPr>
          <p:nvPr>
            <p:ph type="ftr" sz="quarter" idx="12"/>
          </p:nvPr>
        </p:nvSpPr>
        <p:spPr/>
        <p:txBody>
          <a:bodyPr/>
          <a:lstStyle/>
          <a:p>
            <a:r>
              <a:rPr lang="en-US" dirty="0" smtClean="0">
                <a:solidFill>
                  <a:srgbClr xmlns:mc="http://schemas.openxmlformats.org/markup-compatibility/2006" xmlns:a14="http://schemas.microsoft.com/office/drawing/2010/main" val="000000" mc:Ignorable=""/>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xmlns:mc="http://schemas.openxmlformats.org/markup-compatibility/2006" xmlns:a14="http://schemas.microsoft.com/office/drawing/2010/main" val="000000" mc:Ignorable=""/>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xmlns:mc="http://schemas.openxmlformats.org/markup-compatibility/2006" xmlns:a14="http://schemas.microsoft.com/office/drawing/2010/main" val="000000" mc:Ignorable=""/>
                </a:solidFill>
                <a:latin typeface="Segoe UI" pitchFamily="34" charset="0"/>
              </a:rPr>
            </a:br>
            <a:r>
              <a:rPr lang="en-US" dirty="0" smtClean="0">
                <a:solidFill>
                  <a:srgbClr xmlns:mc="http://schemas.openxmlformats.org/markup-compatibility/2006" xmlns:a14="http://schemas.microsoft.com/office/drawing/2010/main" val="000000" mc:Ignorable=""/>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109" y="4343400"/>
            <a:ext cx="5485783" cy="4114800"/>
          </a:xfrm>
          <a:prstGeom prst="rect">
            <a:avLst/>
          </a:prstGeom>
        </p:spPr>
        <p:txBody>
          <a:bodyPr lIns="88898" tIns="44449" rIns="88898" bIns="44449">
            <a:normAutofit lnSpcReduction="10000"/>
          </a:bodyPr>
          <a:lstStyle/>
          <a:p>
            <a:endParaRPr lang="en-US" dirty="0"/>
          </a:p>
        </p:txBody>
      </p:sp>
      <p:sp>
        <p:nvSpPr>
          <p:cNvPr id="4" name="Slide Number Placeholder 3"/>
          <p:cNvSpPr>
            <a:spLocks noGrp="1"/>
          </p:cNvSpPr>
          <p:nvPr>
            <p:ph type="sldNum" sz="quarter" idx="10"/>
          </p:nvPr>
        </p:nvSpPr>
        <p:spPr>
          <a:xfrm>
            <a:off x="6172199" y="8685213"/>
            <a:ext cx="684213" cy="457200"/>
          </a:xfrm>
          <a:prstGeom prst="rect">
            <a:avLst/>
          </a:prstGeom>
        </p:spPr>
        <p:txBody>
          <a:bodyPr/>
          <a:lstStyle/>
          <a:p>
            <a:pPr>
              <a:defRPr/>
            </a:pPr>
            <a:fld id="{4FF07F68-580B-45A9-87DF-8CA9640A37D6}" type="slidenum">
              <a:rPr lang="en-US" smtClean="0"/>
              <a:pPr>
                <a:defRPr/>
              </a:pPr>
              <a:t>64</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a:xfrm>
            <a:off x="6172199" y="8685213"/>
            <a:ext cx="684213" cy="457200"/>
          </a:xfrm>
          <a:prstGeom prst="rect">
            <a:avLst/>
          </a:prstGeom>
        </p:spPr>
        <p:txBody>
          <a:bodyPr/>
          <a:lstStyle/>
          <a:p>
            <a:fld id="{8980CB99-47E3-46F4-AAEB-3919FBEFC014}" type="slidenum">
              <a:rPr lang="en-US" smtClean="0">
                <a:latin typeface="Segoe" pitchFamily="34" charset="0"/>
              </a:rPr>
              <a:pPr/>
              <a:t>65</a:t>
            </a:fld>
            <a:endParaRPr lang="en-US" dirty="0">
              <a:latin typeface="Segoe"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109" y="4343400"/>
            <a:ext cx="5485783" cy="4114800"/>
          </a:xfrm>
          <a:prstGeom prst="rect">
            <a:avLst/>
          </a:prstGeom>
        </p:spPr>
        <p:txBody>
          <a:bodyPr lIns="88898" tIns="44449" rIns="88898" bIns="44449">
            <a:normAutofit fontScale="92500" lnSpcReduction="20000"/>
          </a:bodyPr>
          <a:lstStyle/>
          <a:p>
            <a:endParaRPr lang="en-US" dirty="0"/>
          </a:p>
        </p:txBody>
      </p:sp>
      <p:sp>
        <p:nvSpPr>
          <p:cNvPr id="4" name="Slide Number Placeholder 3"/>
          <p:cNvSpPr>
            <a:spLocks noGrp="1"/>
          </p:cNvSpPr>
          <p:nvPr>
            <p:ph type="sldNum" sz="quarter" idx="10"/>
          </p:nvPr>
        </p:nvSpPr>
        <p:spPr>
          <a:xfrm>
            <a:off x="6172199" y="8685213"/>
            <a:ext cx="684213" cy="457200"/>
          </a:xfrm>
          <a:prstGeom prst="rect">
            <a:avLst/>
          </a:prstGeom>
        </p:spPr>
        <p:txBody>
          <a:bodyPr/>
          <a:lstStyle/>
          <a:p>
            <a:pPr>
              <a:defRPr/>
            </a:pPr>
            <a:fld id="{4FF07F68-580B-45A9-87DF-8CA9640A37D6}" type="slidenum">
              <a:rPr lang="en-US" smtClean="0"/>
              <a:pPr>
                <a:defRPr/>
              </a:pPr>
              <a:t>66</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109" y="4343400"/>
            <a:ext cx="5485783" cy="4114800"/>
          </a:xfrm>
          <a:prstGeom prst="rect">
            <a:avLst/>
          </a:prstGeom>
        </p:spPr>
        <p:txBody>
          <a:bodyPr lIns="88898" tIns="44449" rIns="88898" bIns="44449">
            <a:normAutofit fontScale="70000" lnSpcReduction="20000"/>
          </a:bodyPr>
          <a:lstStyle/>
          <a:p>
            <a:endParaRPr lang="en-US" dirty="0"/>
          </a:p>
        </p:txBody>
      </p:sp>
      <p:sp>
        <p:nvSpPr>
          <p:cNvPr id="4" name="Slide Number Placeholder 3"/>
          <p:cNvSpPr>
            <a:spLocks noGrp="1"/>
          </p:cNvSpPr>
          <p:nvPr>
            <p:ph type="sldNum" sz="quarter" idx="10"/>
          </p:nvPr>
        </p:nvSpPr>
        <p:spPr>
          <a:xfrm>
            <a:off x="6172199" y="8685213"/>
            <a:ext cx="684213" cy="457200"/>
          </a:xfrm>
          <a:prstGeom prst="rect">
            <a:avLst/>
          </a:prstGeom>
        </p:spPr>
        <p:txBody>
          <a:bodyPr/>
          <a:lstStyle/>
          <a:p>
            <a:pPr>
              <a:defRPr/>
            </a:pPr>
            <a:fld id="{4FF07F68-580B-45A9-87DF-8CA9640A37D6}" type="slidenum">
              <a:rPr lang="en-US" smtClean="0"/>
              <a:pPr>
                <a:defRPr/>
              </a:pPr>
              <a:t>67</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a:xfrm>
            <a:off x="6172199" y="8685213"/>
            <a:ext cx="684213" cy="457200"/>
          </a:xfrm>
          <a:prstGeom prst="rect">
            <a:avLst/>
          </a:prstGeom>
        </p:spPr>
        <p:txBody>
          <a:bodyPr/>
          <a:lstStyle/>
          <a:p>
            <a:fld id="{8980CB99-47E3-46F4-AAEB-3919FBEFC014}" type="slidenum">
              <a:rPr lang="en-US" smtClean="0">
                <a:latin typeface="Segoe" pitchFamily="34" charset="0"/>
              </a:rPr>
              <a:pPr/>
              <a:t>68</a:t>
            </a:fld>
            <a:endParaRPr lang="en-US" dirty="0">
              <a:latin typeface="Segoe"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6172199" y="8685213"/>
            <a:ext cx="684213" cy="457200"/>
          </a:xfrm>
          <a:prstGeom prst="rect">
            <a:avLst/>
          </a:prstGeom>
        </p:spPr>
        <p:txBody>
          <a:bodyPr/>
          <a:lstStyle/>
          <a:p>
            <a:fld id="{8B263312-38AA-4E1E-B2B5-0F8F122B24FE}" type="slidenum">
              <a:rPr lang="en-US" smtClean="0"/>
              <a:pPr/>
              <a:t>69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lvl="0"/>
            <a:endParaRPr lang="en-US" dirty="0"/>
          </a:p>
        </p:txBody>
      </p:sp>
      <p:sp>
        <p:nvSpPr>
          <p:cNvPr id="4" name="Slide Number Placeholder 3"/>
          <p:cNvSpPr>
            <a:spLocks noGrp="1"/>
          </p:cNvSpPr>
          <p:nvPr>
            <p:ph type="sldNum" sz="quarter" idx="10"/>
          </p:nvPr>
        </p:nvSpPr>
        <p:spPr>
          <a:xfrm>
            <a:off x="6172199" y="8685213"/>
            <a:ext cx="684213" cy="457200"/>
          </a:xfrm>
          <a:prstGeom prst="rect">
            <a:avLst/>
          </a:prstGeom>
        </p:spPr>
        <p:txBody>
          <a:bodyPr/>
          <a:lstStyle/>
          <a:p>
            <a:fld id="{99E6DB69-7076-4361-959B-3CA7F7702302}" type="slidenum">
              <a:rPr lang="en-US" smtClean="0"/>
              <a:pPr/>
              <a:t>7</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a:xfrm>
            <a:off x="6172199" y="8685213"/>
            <a:ext cx="684213" cy="457200"/>
          </a:xfrm>
          <a:prstGeom prst="rect">
            <a:avLst/>
          </a:prstGeom>
        </p:spPr>
        <p:txBody>
          <a:bodyPr/>
          <a:lstStyle/>
          <a:p>
            <a:fld id="{8B263312-38AA-4E1E-B2B5-0F8F122B24FE}" type="slidenum">
              <a:rPr lang="en-US" smtClean="0"/>
              <a:pPr/>
              <a:t>70</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fontScale="55000" lnSpcReduction="20000"/>
          </a:bodyPr>
          <a:lstStyle/>
          <a:p>
            <a:endParaRPr lang="en-US" dirty="0"/>
          </a:p>
        </p:txBody>
      </p:sp>
      <p:sp>
        <p:nvSpPr>
          <p:cNvPr id="4" name="Slide Number Placeholder 3"/>
          <p:cNvSpPr>
            <a:spLocks noGrp="1"/>
          </p:cNvSpPr>
          <p:nvPr>
            <p:ph type="sldNum" sz="quarter" idx="10"/>
          </p:nvPr>
        </p:nvSpPr>
        <p:spPr>
          <a:xfrm>
            <a:off x="6172199" y="8685213"/>
            <a:ext cx="684213" cy="457200"/>
          </a:xfrm>
          <a:prstGeom prst="rect">
            <a:avLst/>
          </a:prstGeom>
        </p:spPr>
        <p:txBody>
          <a:bodyPr/>
          <a:lstStyle/>
          <a:p>
            <a:fld id="{8980CB99-47E3-46F4-AAEB-3919FBEFC014}" type="slidenum">
              <a:rPr lang="en-US" smtClean="0">
                <a:latin typeface="Segoe" pitchFamily="34" charset="0"/>
              </a:rPr>
              <a:pPr/>
              <a:t>71</a:t>
            </a:fld>
            <a:endParaRPr lang="en-US" dirty="0">
              <a:latin typeface="Segoe"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fontScale="55000" lnSpcReduction="20000"/>
          </a:bodyPr>
          <a:lstStyle/>
          <a:p>
            <a:endParaRPr lang="en-US" dirty="0"/>
          </a:p>
        </p:txBody>
      </p:sp>
      <p:sp>
        <p:nvSpPr>
          <p:cNvPr id="4" name="Slide Number Placeholder 3"/>
          <p:cNvSpPr>
            <a:spLocks noGrp="1"/>
          </p:cNvSpPr>
          <p:nvPr>
            <p:ph type="sldNum" sz="quarter" idx="10"/>
          </p:nvPr>
        </p:nvSpPr>
        <p:spPr>
          <a:xfrm>
            <a:off x="6172199" y="8685213"/>
            <a:ext cx="684213" cy="457200"/>
          </a:xfrm>
          <a:prstGeom prst="rect">
            <a:avLst/>
          </a:prstGeom>
        </p:spPr>
        <p:txBody>
          <a:bodyPr/>
          <a:lstStyle/>
          <a:p>
            <a:fld id="{8980CB99-47E3-46F4-AAEB-3919FBEFC014}" type="slidenum">
              <a:rPr lang="en-US" smtClean="0">
                <a:latin typeface="Segoe" pitchFamily="34" charset="0"/>
              </a:rPr>
              <a:pPr/>
              <a:t>72</a:t>
            </a:fld>
            <a:endParaRPr lang="en-US" dirty="0">
              <a:latin typeface="Segoe"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lIns="89725" tIns="44862" rIns="89725" bIns="44862">
            <a:normAutofit fontScale="55000" lnSpcReduction="20000"/>
          </a:bodyPr>
          <a:lstStyle/>
          <a:p>
            <a:pPr defTabSz="914300">
              <a:defRPr/>
            </a:pPr>
            <a:endParaRPr lang="en-US" dirty="0"/>
          </a:p>
        </p:txBody>
      </p:sp>
      <p:sp>
        <p:nvSpPr>
          <p:cNvPr id="4" name="Date Placeholder 3"/>
          <p:cNvSpPr>
            <a:spLocks noGrp="1"/>
          </p:cNvSpPr>
          <p:nvPr>
            <p:ph type="dt" idx="10"/>
          </p:nvPr>
        </p:nvSpPr>
        <p:spPr/>
        <p:txBody>
          <a:bodyPr/>
          <a:lstStyle/>
          <a:p>
            <a:pPr>
              <a:defRPr/>
            </a:pPr>
            <a:fld id="{9AA8A4E5-350E-4E93-90A8-CE7A194F7E55}" type="datetime8">
              <a:rPr lang="en-US" smtClean="0"/>
              <a:pPr>
                <a:defRPr/>
              </a:pPr>
              <a:t>11/14/2009 1:26 PM</a:t>
            </a:fld>
            <a:endParaRPr lang="en-US" dirty="0"/>
          </a:p>
        </p:txBody>
      </p:sp>
      <p:sp>
        <p:nvSpPr>
          <p:cNvPr id="5" name="Footer Placeholder 4"/>
          <p:cNvSpPr>
            <a:spLocks noGrp="1"/>
          </p:cNvSpPr>
          <p:nvPr>
            <p:ph type="ftr" sz="quarter" idx="11"/>
          </p:nvPr>
        </p:nvSpPr>
        <p:spPr/>
        <p:txBody>
          <a:bodyPr/>
          <a:lstStyle/>
          <a:p>
            <a:pPr>
              <a:defRPr/>
            </a:pPr>
            <a:r>
              <a:rPr lang="en-US" dirty="0" smtClean="0"/>
              <a:t>© 2005 Microsoft Corporation. All rights reserved.</a:t>
            </a:r>
          </a:p>
          <a:p>
            <a:pPr>
              <a:defRPr/>
            </a:pPr>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pPr>
              <a:defRPr/>
            </a:pPr>
            <a:fld id="{716716FC-D02C-4BEF-AAE7-2E4523AB30E5}"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lIns="89725" tIns="44862" rIns="89725" bIns="44862">
            <a:normAutofit fontScale="55000" lnSpcReduction="20000"/>
          </a:bodyPr>
          <a:lstStyle/>
          <a:p>
            <a:pPr defTabSz="914313">
              <a:lnSpc>
                <a:spcPct val="90000"/>
              </a:lnSpc>
              <a:spcAft>
                <a:spcPts val="333"/>
              </a:spcAft>
              <a:defRPr/>
            </a:pPr>
            <a:endParaRPr lang="en-US" dirty="0"/>
          </a:p>
        </p:txBody>
      </p:sp>
      <p:sp>
        <p:nvSpPr>
          <p:cNvPr id="4" name="Date Placeholder 3"/>
          <p:cNvSpPr>
            <a:spLocks noGrp="1"/>
          </p:cNvSpPr>
          <p:nvPr>
            <p:ph type="dt" idx="10"/>
          </p:nvPr>
        </p:nvSpPr>
        <p:spPr/>
        <p:txBody>
          <a:bodyPr/>
          <a:lstStyle/>
          <a:p>
            <a:pPr>
              <a:defRPr/>
            </a:pPr>
            <a:fld id="{9AA8A4E5-350E-4E93-90A8-CE7A194F7E55}" type="datetime8">
              <a:rPr lang="en-US" smtClean="0"/>
              <a:pPr>
                <a:defRPr/>
              </a:pPr>
              <a:t>11/14/2009 1:26 PM</a:t>
            </a:fld>
            <a:endParaRPr lang="en-US" dirty="0"/>
          </a:p>
        </p:txBody>
      </p:sp>
      <p:sp>
        <p:nvSpPr>
          <p:cNvPr id="5" name="Footer Placeholder 4"/>
          <p:cNvSpPr>
            <a:spLocks noGrp="1"/>
          </p:cNvSpPr>
          <p:nvPr>
            <p:ph type="ftr" sz="quarter" idx="11"/>
          </p:nvPr>
        </p:nvSpPr>
        <p:spPr/>
        <p:txBody>
          <a:bodyPr/>
          <a:lstStyle/>
          <a:p>
            <a:pPr>
              <a:defRPr/>
            </a:pPr>
            <a:r>
              <a:rPr lang="en-US" dirty="0" smtClean="0"/>
              <a:t>© 2005 Microsoft Corporation. All rights reserved.</a:t>
            </a:r>
          </a:p>
          <a:p>
            <a:pPr>
              <a:defRPr/>
            </a:pPr>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pPr>
              <a:defRPr/>
            </a:pPr>
            <a:fld id="{716716FC-D02C-4BEF-AAE7-2E4523AB30E5}"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reeform 6"/>
          <p:cNvSpPr>
            <a:spLocks noEditPoints="1"/>
          </p:cNvSpPr>
          <p:nvPr/>
        </p:nvSpPr>
        <p:spPr bwMode="auto">
          <a:xfrm>
            <a:off x="8203475" y="180699"/>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descr="Joint_Launch_Styleguide FINAL-11.png"/>
          <p:cNvPicPr>
            <a:picLocks noChangeAspect="1"/>
          </p:cNvPicPr>
          <p:nvPr/>
        </p:nvPicPr>
        <p:blipFill>
          <a:blip r:embed="rId2" cstate="print"/>
          <a:stretch>
            <a:fillRect/>
          </a:stretch>
        </p:blipFill>
        <p:spPr>
          <a:xfrm>
            <a:off x="23796" y="6227437"/>
            <a:ext cx="806615" cy="580641"/>
          </a:xfrm>
          <a:prstGeom prst="rect">
            <a:avLst/>
          </a:prstGeom>
        </p:spPr>
      </p:pic>
      <p:sp>
        <p:nvSpPr>
          <p:cNvPr id="4" name="Freeform 6"/>
          <p:cNvSpPr>
            <a:spLocks noEditPoints="1"/>
          </p:cNvSpPr>
          <p:nvPr/>
        </p:nvSpPr>
        <p:spPr bwMode="auto">
          <a:xfrm>
            <a:off x="8203475" y="180699"/>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Freeform 6"/>
          <p:cNvSpPr>
            <a:spLocks noEditPoints="1"/>
          </p:cNvSpPr>
          <p:nvPr/>
        </p:nvSpPr>
        <p:spPr bwMode="auto">
          <a:xfrm>
            <a:off x="8203475" y="180699"/>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noEditPoints="1"/>
          </p:cNvSpPr>
          <p:nvPr userDrawn="1"/>
        </p:nvSpPr>
        <p:spPr bwMode="auto">
          <a:xfrm>
            <a:off x="8203475" y="180699"/>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7" name="Picture 6" descr="Joint_Launch_Styleguide FINAL-11.png"/>
          <p:cNvPicPr>
            <a:picLocks noChangeAspect="1"/>
          </p:cNvPicPr>
          <p:nvPr userDrawn="1"/>
        </p:nvPicPr>
        <p:blipFill>
          <a:blip r:embed="rId2" cstate="print"/>
          <a:stretch>
            <a:fillRect/>
          </a:stretch>
        </p:blipFill>
        <p:spPr>
          <a:xfrm>
            <a:off x="23796" y="6227437"/>
            <a:ext cx="806615" cy="580641"/>
          </a:xfrm>
          <a:prstGeom prst="rect">
            <a:avLst/>
          </a:prstGeom>
        </p:spPr>
      </p:pic>
    </p:spTree>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_No_Logos">
    <p:spTree>
      <p:nvGrpSpPr>
        <p:cNvPr id="1" name=""/>
        <p:cNvGrpSpPr/>
        <p:nvPr/>
      </p:nvGrpSpPr>
      <p:grpSpPr>
        <a:xfrm>
          <a:off x="0" y="0"/>
          <a:ext cx="0" cy="0"/>
          <a:chOff x="0" y="0"/>
          <a:chExt cx="0" cy="0"/>
        </a:xfrm>
      </p:grpSpPr>
      <p:pic>
        <p:nvPicPr>
          <p:cNvPr id="6" name="Picture 2" descr="C:\Documents and Settings\justin\Desktop\771\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Joint_Launch_Styleguide FINAL-11.png"/>
          <p:cNvPicPr>
            <a:picLocks noChangeAspect="1"/>
          </p:cNvPicPr>
          <p:nvPr/>
        </p:nvPicPr>
        <p:blipFill>
          <a:blip r:embed="rId2" cstate="print"/>
          <a:stretch>
            <a:fillRect/>
          </a:stretch>
        </p:blipFill>
        <p:spPr>
          <a:xfrm>
            <a:off x="23796" y="6227437"/>
            <a:ext cx="806615" cy="580641"/>
          </a:xfrm>
          <a:prstGeom prst="rect">
            <a:avLst/>
          </a:prstGeom>
        </p:spPr>
      </p:pic>
      <p:sp>
        <p:nvSpPr>
          <p:cNvPr id="3" name="Freeform 6"/>
          <p:cNvSpPr>
            <a:spLocks noEditPoints="1"/>
          </p:cNvSpPr>
          <p:nvPr/>
        </p:nvSpPr>
        <p:spPr bwMode="auto">
          <a:xfrm>
            <a:off x="8203475" y="180699"/>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 name="Freeform 6"/>
          <p:cNvSpPr>
            <a:spLocks noEditPoints="1"/>
          </p:cNvSpPr>
          <p:nvPr userDrawn="1"/>
        </p:nvSpPr>
        <p:spPr bwMode="auto">
          <a:xfrm>
            <a:off x="8203475" y="180699"/>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5" name="Picture 4" descr="Joint_Launch_Styleguide FINAL-11.png"/>
          <p:cNvPicPr>
            <a:picLocks noChangeAspect="1"/>
          </p:cNvPicPr>
          <p:nvPr userDrawn="1"/>
        </p:nvPicPr>
        <p:blipFill>
          <a:blip r:embed="rId2" cstate="print"/>
          <a:stretch>
            <a:fillRect/>
          </a:stretch>
        </p:blipFill>
        <p:spPr>
          <a:xfrm>
            <a:off x="23796" y="6227437"/>
            <a:ext cx="806615" cy="580641"/>
          </a:xfrm>
          <a:prstGeom prst="rect">
            <a:avLst/>
          </a:prstGeom>
        </p:spPr>
      </p:pic>
    </p:spTree>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_no_logos">
    <p:spTree>
      <p:nvGrpSpPr>
        <p:cNvPr id="1" name=""/>
        <p:cNvGrpSpPr/>
        <p:nvPr/>
      </p:nvGrpSpPr>
      <p:grpSpPr>
        <a:xfrm>
          <a:off x="0" y="0"/>
          <a:ext cx="0" cy="0"/>
          <a:chOff x="0" y="0"/>
          <a:chExt cx="0" cy="0"/>
        </a:xfrm>
      </p:grpSpPr>
      <p:pic>
        <p:nvPicPr>
          <p:cNvPr id="1026" name="Picture 2" descr="C:\Documents and Settings\justin\Desktop\771\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estion_Answ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a:off x="328477" y="1666851"/>
            <a:ext cx="8449056" cy="945720"/>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4" name="Rectangle 3"/>
          <p:cNvSpPr/>
          <p:nvPr/>
        </p:nvSpPr>
        <p:spPr bwMode="auto">
          <a:xfrm>
            <a:off x="420953" y="1662384"/>
            <a:ext cx="8264105" cy="832460"/>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5" name="Snip Single Corner Rectangle 4"/>
          <p:cNvSpPr/>
          <p:nvPr/>
        </p:nvSpPr>
        <p:spPr>
          <a:xfrm>
            <a:off x="328478" y="1178509"/>
            <a:ext cx="8451420" cy="485812"/>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sp>
        <p:nvSpPr>
          <p:cNvPr id="6" name="Rectangle 5"/>
          <p:cNvSpPr/>
          <p:nvPr/>
        </p:nvSpPr>
        <p:spPr>
          <a:xfrm>
            <a:off x="328477" y="3393469"/>
            <a:ext cx="8449056" cy="945720"/>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7" name="Rectangle 6"/>
          <p:cNvSpPr/>
          <p:nvPr/>
        </p:nvSpPr>
        <p:spPr bwMode="auto">
          <a:xfrm>
            <a:off x="420953" y="3389002"/>
            <a:ext cx="8264105" cy="832460"/>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8" name="Snip Single Corner Rectangle 7"/>
          <p:cNvSpPr/>
          <p:nvPr/>
        </p:nvSpPr>
        <p:spPr>
          <a:xfrm>
            <a:off x="328478" y="2905127"/>
            <a:ext cx="8451420" cy="485812"/>
          </a:xfrm>
          <a:prstGeom prst="snip1Rect">
            <a:avLst>
              <a:gd name="adj" fmla="val 38178"/>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sp>
        <p:nvSpPr>
          <p:cNvPr id="9" name="Rectangle 8"/>
          <p:cNvSpPr/>
          <p:nvPr/>
        </p:nvSpPr>
        <p:spPr>
          <a:xfrm>
            <a:off x="328477" y="5120087"/>
            <a:ext cx="8449056" cy="945720"/>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tx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0" name="Rectangle 9"/>
          <p:cNvSpPr/>
          <p:nvPr/>
        </p:nvSpPr>
        <p:spPr bwMode="auto">
          <a:xfrm>
            <a:off x="420953" y="5115620"/>
            <a:ext cx="8264105" cy="832460"/>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1" name="Snip Single Corner Rectangle 10"/>
          <p:cNvSpPr/>
          <p:nvPr/>
        </p:nvSpPr>
        <p:spPr>
          <a:xfrm>
            <a:off x="328478" y="4631745"/>
            <a:ext cx="8451420" cy="485812"/>
          </a:xfrm>
          <a:prstGeom prst="snip1Rect">
            <a:avLst>
              <a:gd name="adj" fmla="val 38178"/>
            </a:avLst>
          </a:prstGeom>
          <a:gradFill flip="none" rotWithShape="1">
            <a:gsLst>
              <a:gs pos="0">
                <a:schemeClr val="bg2">
                  <a:lumMod val="50000"/>
                </a:schemeClr>
              </a:gs>
              <a:gs pos="31000">
                <a:schemeClr val="bg2">
                  <a:lumMod val="75000"/>
                </a:schemeClr>
              </a:gs>
              <a:gs pos="81000">
                <a:schemeClr val="bg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2300" dirty="0">
              <a:gradFill>
                <a:gsLst>
                  <a:gs pos="0">
                    <a:schemeClr val="bg1"/>
                  </a:gs>
                  <a:gs pos="100000">
                    <a:schemeClr val="bg1"/>
                  </a:gs>
                </a:gsLst>
                <a:lin ang="13500000" scaled="1"/>
              </a:gradFill>
              <a:latin typeface="Segoe" pitchFamily="34" charset="0"/>
            </a:endParaRPr>
          </a:p>
        </p:txBody>
      </p:sp>
      <p:sp>
        <p:nvSpPr>
          <p:cNvPr id="12" name="Text Placeholder 23"/>
          <p:cNvSpPr>
            <a:spLocks noGrp="1"/>
          </p:cNvSpPr>
          <p:nvPr>
            <p:ph type="body" sz="quarter" idx="10"/>
          </p:nvPr>
        </p:nvSpPr>
        <p:spPr>
          <a:xfrm>
            <a:off x="533400" y="1752600"/>
            <a:ext cx="4953000" cy="246221"/>
          </a:xfrm>
        </p:spPr>
        <p:txBody>
          <a:bodyPr/>
          <a:lstStyle>
            <a:lvl1pPr marL="230188" indent="-230188">
              <a:buSzPct val="85000"/>
              <a:defRPr sz="1600"/>
            </a:lvl1pPr>
          </a:lstStyle>
          <a:p>
            <a:pPr lvl="0"/>
            <a:r>
              <a:rPr lang="en-US" smtClean="0"/>
              <a:t>Click to edit Master text styles</a:t>
            </a:r>
          </a:p>
        </p:txBody>
      </p:sp>
      <p:sp>
        <p:nvSpPr>
          <p:cNvPr id="13" name="Text Placeholder 23"/>
          <p:cNvSpPr>
            <a:spLocks noGrp="1"/>
          </p:cNvSpPr>
          <p:nvPr>
            <p:ph type="body" sz="quarter" idx="11"/>
          </p:nvPr>
        </p:nvSpPr>
        <p:spPr>
          <a:xfrm>
            <a:off x="533400" y="3505200"/>
            <a:ext cx="4953000" cy="246221"/>
          </a:xfrm>
        </p:spPr>
        <p:txBody>
          <a:bodyPr/>
          <a:lstStyle>
            <a:lvl1pPr marL="230188" indent="-230188">
              <a:buSzPct val="85000"/>
              <a:defRPr sz="1600"/>
            </a:lvl1pPr>
          </a:lstStyle>
          <a:p>
            <a:pPr lvl="0"/>
            <a:r>
              <a:rPr lang="en-US" smtClean="0"/>
              <a:t>Click to edit Master text styles</a:t>
            </a:r>
          </a:p>
        </p:txBody>
      </p:sp>
      <p:sp>
        <p:nvSpPr>
          <p:cNvPr id="14" name="Text Placeholder 23"/>
          <p:cNvSpPr>
            <a:spLocks noGrp="1"/>
          </p:cNvSpPr>
          <p:nvPr>
            <p:ph type="body" sz="quarter" idx="12"/>
          </p:nvPr>
        </p:nvSpPr>
        <p:spPr>
          <a:xfrm>
            <a:off x="533400" y="5257800"/>
            <a:ext cx="4953000" cy="246221"/>
          </a:xfrm>
        </p:spPr>
        <p:txBody>
          <a:bodyPr/>
          <a:lstStyle>
            <a:lvl1pPr marL="230188" indent="-230188">
              <a:buSzPct val="85000"/>
              <a:defRPr sz="1600"/>
            </a:lvl1pPr>
          </a:lstStyle>
          <a:p>
            <a:pPr lvl="0"/>
            <a:r>
              <a:rPr lang="en-US" smtClean="0"/>
              <a:t>Click to edit Master text styles</a:t>
            </a:r>
          </a:p>
        </p:txBody>
      </p:sp>
      <p:sp>
        <p:nvSpPr>
          <p:cNvPr id="15" name="Text Placeholder 27"/>
          <p:cNvSpPr>
            <a:spLocks noGrp="1"/>
          </p:cNvSpPr>
          <p:nvPr>
            <p:ph type="body" sz="quarter" idx="13"/>
          </p:nvPr>
        </p:nvSpPr>
        <p:spPr>
          <a:xfrm>
            <a:off x="533400" y="1267527"/>
            <a:ext cx="5791200" cy="307777"/>
          </a:xfr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ea typeface="+mn-ea"/>
                <a:cs typeface="Segoe UI" pitchFamily="34" charset="0"/>
              </a:defRPr>
            </a:lvl1pPr>
          </a:lstStyle>
          <a:p>
            <a:pPr marL="342900" lvl="0" indent="-342900" algn="l" defTabSz="914363" rtl="0" eaLnBrk="1" latinLnBrk="0" hangingPunct="1">
              <a:spcBef>
                <a:spcPct val="20000"/>
              </a:spcBef>
              <a:spcAft>
                <a:spcPts val="1200"/>
              </a:spcAft>
              <a:buClr>
                <a:srgbClr xmlns:mc="http://schemas.openxmlformats.org/markup-compatibility/2006" xmlns:a14="http://schemas.microsoft.com/office/drawing/2010/main" val="FF5B00" mc:Ignorable=""/>
              </a:buClr>
            </a:pPr>
            <a:r>
              <a:rPr lang="en-US" smtClean="0"/>
              <a:t>Click to edit Master text styles</a:t>
            </a:r>
          </a:p>
        </p:txBody>
      </p:sp>
      <p:sp>
        <p:nvSpPr>
          <p:cNvPr id="16" name="Text Placeholder 27"/>
          <p:cNvSpPr>
            <a:spLocks noGrp="1"/>
          </p:cNvSpPr>
          <p:nvPr>
            <p:ph type="body" sz="quarter" idx="14"/>
          </p:nvPr>
        </p:nvSpPr>
        <p:spPr>
          <a:xfrm>
            <a:off x="533400" y="2994145"/>
            <a:ext cx="5791200" cy="307777"/>
          </a:xfr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ea typeface="+mn-ea"/>
                <a:cs typeface="Segoe UI" pitchFamily="34" charset="0"/>
              </a:defRPr>
            </a:lvl1pPr>
          </a:lstStyle>
          <a:p>
            <a:pPr marL="342900" lvl="0" indent="-342900" algn="l" defTabSz="914363" rtl="0" eaLnBrk="1" latinLnBrk="0" hangingPunct="1">
              <a:spcBef>
                <a:spcPct val="20000"/>
              </a:spcBef>
              <a:spcAft>
                <a:spcPts val="1200"/>
              </a:spcAft>
              <a:buClr>
                <a:srgbClr xmlns:mc="http://schemas.openxmlformats.org/markup-compatibility/2006" xmlns:a14="http://schemas.microsoft.com/office/drawing/2010/main" val="FF5B00" mc:Ignorable=""/>
              </a:buClr>
            </a:pPr>
            <a:r>
              <a:rPr lang="en-US" smtClean="0"/>
              <a:t>Click to edit Master text styles</a:t>
            </a:r>
          </a:p>
        </p:txBody>
      </p:sp>
      <p:sp>
        <p:nvSpPr>
          <p:cNvPr id="17" name="Text Placeholder 27"/>
          <p:cNvSpPr>
            <a:spLocks noGrp="1"/>
          </p:cNvSpPr>
          <p:nvPr>
            <p:ph type="body" sz="quarter" idx="15"/>
          </p:nvPr>
        </p:nvSpPr>
        <p:spPr>
          <a:xfrm>
            <a:off x="533400" y="4720763"/>
            <a:ext cx="5791200" cy="307777"/>
          </a:xfr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ea typeface="+mn-ea"/>
                <a:cs typeface="Segoe UI" pitchFamily="34" charset="0"/>
              </a:defRPr>
            </a:lvl1pPr>
          </a:lstStyle>
          <a:p>
            <a:pPr marL="342900" lvl="0" indent="-342900" algn="l" defTabSz="914363" rtl="0" eaLnBrk="1" latinLnBrk="0" hangingPunct="1">
              <a:spcBef>
                <a:spcPct val="20000"/>
              </a:spcBef>
              <a:spcAft>
                <a:spcPts val="1200"/>
              </a:spcAft>
              <a:buClr>
                <a:srgbClr xmlns:mc="http://schemas.openxmlformats.org/markup-compatibility/2006" xmlns:a14="http://schemas.microsoft.com/office/drawing/2010/main" val="FF5B00" mc:Ignorable=""/>
              </a:buClr>
            </a:pPr>
            <a:r>
              <a:rPr lang="en-US" smtClean="0"/>
              <a:t>Click to edit Master text styles</a:t>
            </a:r>
          </a:p>
        </p:txBody>
      </p:sp>
      <p:sp>
        <p:nvSpPr>
          <p:cNvPr id="18" name="Freeform 6"/>
          <p:cNvSpPr>
            <a:spLocks noEditPoints="1"/>
          </p:cNvSpPr>
          <p:nvPr/>
        </p:nvSpPr>
        <p:spPr bwMode="auto">
          <a:xfrm>
            <a:off x="8203475" y="180699"/>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WALKIN - Prints in GRAYSCALE">
    <p:spTree>
      <p:nvGrpSpPr>
        <p:cNvPr id="1" name=""/>
        <p:cNvGrpSpPr/>
        <p:nvPr/>
      </p:nvGrpSpPr>
      <p:grpSpPr>
        <a:xfrm>
          <a:off x="0" y="0"/>
          <a:ext cx="0" cy="0"/>
          <a:chOff x="0" y="0"/>
          <a:chExt cx="0" cy="0"/>
        </a:xfrm>
      </p:grpSpPr>
      <p:sp>
        <p:nvSpPr>
          <p:cNvPr id="2" name="Freeform 5"/>
          <p:cNvSpPr>
            <a:spLocks/>
          </p:cNvSpPr>
          <p:nvPr/>
        </p:nvSpPr>
        <p:spPr bwMode="auto">
          <a:xfrm>
            <a:off x="-1" y="3478617"/>
            <a:ext cx="8961120" cy="1908895"/>
          </a:xfrm>
          <a:prstGeom prst="snip1Rect">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chemeClr val="bg1"/>
                  </a:gs>
                  <a:gs pos="100000">
                    <a:schemeClr val="bg1"/>
                  </a:gs>
                </a:gsLst>
                <a:lin ang="13500000" scaled="1"/>
              </a:gradFill>
              <a:latin typeface="Segoe Semibold" pitchFamily="34" charset="0"/>
            </a:endParaRPr>
          </a:p>
        </p:txBody>
      </p:sp>
      <p:pic>
        <p:nvPicPr>
          <p:cNvPr id="3" name="Picture 2" descr="Joint_Launch_Styleguide FINAL-11.png"/>
          <p:cNvPicPr>
            <a:picLocks noChangeAspect="1"/>
          </p:cNvPicPr>
          <p:nvPr/>
        </p:nvPicPr>
        <p:blipFill>
          <a:blip r:embed="rId2" cstate="print"/>
          <a:srcRect r="7834"/>
          <a:stretch>
            <a:fillRect/>
          </a:stretch>
        </p:blipFill>
        <p:spPr>
          <a:xfrm>
            <a:off x="301551" y="1199408"/>
            <a:ext cx="5125130" cy="4002911"/>
          </a:xfrm>
          <a:prstGeom prst="rect">
            <a:avLst/>
          </a:prstGeom>
        </p:spPr>
      </p:pic>
      <p:pic>
        <p:nvPicPr>
          <p:cNvPr id="4" name="Picture 3" descr="Joint_Launch_Styleguide FINAL-11.png"/>
          <p:cNvPicPr>
            <a:picLocks noChangeAspect="1"/>
          </p:cNvPicPr>
          <p:nvPr/>
        </p:nvPicPr>
        <p:blipFill>
          <a:blip r:embed="rId3" cstate="print"/>
          <a:stretch>
            <a:fillRect/>
          </a:stretch>
        </p:blipFill>
        <p:spPr>
          <a:xfrm>
            <a:off x="23796" y="6227437"/>
            <a:ext cx="806615" cy="580641"/>
          </a:xfrm>
          <a:prstGeom prst="rect">
            <a:avLst/>
          </a:prstGeom>
        </p:spPr>
      </p:pic>
      <p:sp>
        <p:nvSpPr>
          <p:cNvPr id="5" name="Freeform 6"/>
          <p:cNvSpPr>
            <a:spLocks noEditPoints="1"/>
          </p:cNvSpPr>
          <p:nvPr/>
        </p:nvSpPr>
        <p:spPr bwMode="auto">
          <a:xfrm>
            <a:off x="8203475" y="180699"/>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Text Placeholder 9"/>
          <p:cNvSpPr>
            <a:spLocks noGrp="1"/>
          </p:cNvSpPr>
          <p:nvPr>
            <p:ph type="body" sz="quarter" idx="10" hasCustomPrompt="1"/>
          </p:nvPr>
        </p:nvSpPr>
        <p:spPr>
          <a:xfrm>
            <a:off x="4075290" y="2674761"/>
            <a:ext cx="4651022" cy="553998"/>
          </a:xfrm>
        </p:spPr>
        <p:txBody>
          <a:bodyPr/>
          <a:lstStyle>
            <a:lvl1pPr algn="r">
              <a:buFontTx/>
              <a:buNone/>
              <a:defRPr lang="en-US" sz="3600" kern="1200" dirty="0" smtClean="0">
                <a:gradFill>
                  <a:gsLst>
                    <a:gs pos="0">
                      <a:schemeClr val="tx1"/>
                    </a:gs>
                    <a:gs pos="50000">
                      <a:schemeClr val="tx1"/>
                    </a:gs>
                  </a:gsLst>
                  <a:lin ang="5400000" scaled="0"/>
                </a:gradFill>
                <a:latin typeface="Segoe Semibold" pitchFamily="34" charset="0"/>
                <a:ea typeface="+mn-ea"/>
                <a:cs typeface="+mn-cs"/>
              </a:defRPr>
            </a:lvl1pPr>
          </a:lstStyle>
          <a:p>
            <a:pPr lvl="0"/>
            <a:r>
              <a:rPr lang="en-US" dirty="0" smtClean="0"/>
              <a:t>Title</a:t>
            </a:r>
            <a:endParaRPr lang="en-US" dirty="0"/>
          </a:p>
        </p:txBody>
      </p:sp>
      <p:sp>
        <p:nvSpPr>
          <p:cNvPr id="7" name="Text Placeholder 13"/>
          <p:cNvSpPr>
            <a:spLocks noGrp="1"/>
          </p:cNvSpPr>
          <p:nvPr>
            <p:ph type="body" sz="quarter" idx="12" hasCustomPrompt="1"/>
          </p:nvPr>
        </p:nvSpPr>
        <p:spPr>
          <a:xfrm>
            <a:off x="5520266" y="4186843"/>
            <a:ext cx="3217863" cy="492443"/>
          </a:xfrm>
        </p:spPr>
        <p:txBody>
          <a:bodyPr anchor="ctr"/>
          <a:lstStyle>
            <a:lvl1pPr marL="514350" indent="-514350" algn="r">
              <a:buFontTx/>
              <a:buNone/>
              <a:defRPr kumimoji="0" lang="en-US" sz="3200" b="0" i="0" u="none" strike="noStrike" kern="1200" cap="none" spc="0" normalizeH="0" baseline="0" noProof="0" dirty="0" smtClean="0">
                <a:ln>
                  <a:noFill/>
                </a:ln>
                <a:gradFill>
                  <a:gsLst>
                    <a:gs pos="0">
                      <a:schemeClr val="bg1"/>
                    </a:gs>
                    <a:gs pos="100000">
                      <a:schemeClr val="bg1"/>
                    </a:gs>
                  </a:gsLst>
                  <a:lin ang="13500000" scaled="1"/>
                </a:gradFill>
                <a:effectLst/>
                <a:uLnTx/>
                <a:uFillTx/>
                <a:latin typeface="Segoe" pitchFamily="34" charset="0"/>
                <a:ea typeface="+mn-ea"/>
                <a:cs typeface="+mn-cs"/>
              </a:defRPr>
            </a:lvl1pPr>
          </a:lstStyle>
          <a:p>
            <a:pPr lvl="0"/>
            <a:r>
              <a:rPr lang="en-US" dirty="0" smtClean="0"/>
              <a:t>Subtitle</a:t>
            </a:r>
            <a:endParaRPr lang="en-US" dirty="0"/>
          </a:p>
        </p:txBody>
      </p:sp>
    </p:spTree>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xmlns:mc="http://schemas.openxmlformats.org/markup-compatibility/2006" xmlns:a14="http://schemas.microsoft.com/office/drawing/2010/main" val="FFFFFF" mc:Ignorable=""/>
              </a:buClr>
              <a:buSzPct val="100000"/>
              <a:buFont typeface="Arial" pitchFamily="34" charset="0"/>
              <a:buChar char="•"/>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1pPr>
            <a:lvl2pPr>
              <a:buClr>
                <a:srgbClr xmlns:mc="http://schemas.openxmlformats.org/markup-compatibility/2006" xmlns:a14="http://schemas.microsoft.com/office/drawing/2010/main" val="FFFFFF" mc:Ignorable=""/>
              </a:buClr>
              <a:buSzPct val="100000"/>
              <a:buFont typeface="Arial" pitchFamily="34" charset="0"/>
              <a:buChar char="•"/>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2pPr>
            <a:lvl3pPr>
              <a:buClr>
                <a:srgbClr xmlns:mc="http://schemas.openxmlformats.org/markup-compatibility/2006" xmlns:a14="http://schemas.microsoft.com/office/drawing/2010/main" val="FFFFFF" mc:Ignorable=""/>
              </a:buClr>
              <a:buSzPct val="100000"/>
              <a:buFont typeface="Arial" pitchFamily="34" charset="0"/>
              <a:buChar char="•"/>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3pPr>
            <a:lvl4pPr>
              <a:buClr>
                <a:srgbClr xmlns:mc="http://schemas.openxmlformats.org/markup-compatibility/2006" xmlns:a14="http://schemas.microsoft.com/office/drawing/2010/main" val="FFFFFF" mc:Ignorable=""/>
              </a:buClr>
              <a:buSzPct val="100000"/>
              <a:buFont typeface="Arial" pitchFamily="34" charset="0"/>
              <a:buChar char="•"/>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4pPr>
            <a:lvl5pPr>
              <a:buClr>
                <a:srgbClr xmlns:mc="http://schemas.openxmlformats.org/markup-compatibility/2006" xmlns:a14="http://schemas.microsoft.com/office/drawing/2010/main" val="FFFFFF" mc:Ignorable=""/>
              </a:buClr>
              <a:buSzPct val="100000"/>
              <a:buFont typeface="Arial" pitchFamily="34" charset="0"/>
              <a:buChar char="•"/>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Joint_Launch_Styleguide FINAL-11.png"/>
          <p:cNvPicPr>
            <a:picLocks noChangeAspect="1"/>
          </p:cNvPicPr>
          <p:nvPr/>
        </p:nvPicPr>
        <p:blipFill>
          <a:blip r:embed="rId2" cstate="print"/>
          <a:stretch>
            <a:fillRect/>
          </a:stretch>
        </p:blipFill>
        <p:spPr>
          <a:xfrm>
            <a:off x="23796" y="6227437"/>
            <a:ext cx="806615" cy="580641"/>
          </a:xfrm>
          <a:prstGeom prst="rect">
            <a:avLst/>
          </a:prstGeom>
        </p:spPr>
      </p:pic>
    </p:spTree>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xmlns:mc="http://schemas.openxmlformats.org/markup-compatibility/2006" xmlns:a14="http://schemas.microsoft.com/office/drawing/2010/main" val="FFFFFF" mc:Ignorable=""/>
              </a:buClr>
              <a:buSzPct val="100000"/>
              <a:buFont typeface="Arial" pitchFamily="34" charset="0"/>
              <a:buChar char="•"/>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1pPr>
            <a:lvl2pPr>
              <a:buClr>
                <a:srgbClr xmlns:mc="http://schemas.openxmlformats.org/markup-compatibility/2006" xmlns:a14="http://schemas.microsoft.com/office/drawing/2010/main" val="FFFFFF" mc:Ignorable=""/>
              </a:buClr>
              <a:buSzPct val="100000"/>
              <a:buFont typeface="Arial" pitchFamily="34" charset="0"/>
              <a:buChar char="•"/>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2pPr>
            <a:lvl3pPr>
              <a:buClr>
                <a:srgbClr xmlns:mc="http://schemas.openxmlformats.org/markup-compatibility/2006" xmlns:a14="http://schemas.microsoft.com/office/drawing/2010/main" val="FFFFFF" mc:Ignorable=""/>
              </a:buClr>
              <a:buSzPct val="100000"/>
              <a:buFont typeface="Arial" pitchFamily="34" charset="0"/>
              <a:buChar char="•"/>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3pPr>
            <a:lvl4pPr>
              <a:buClr>
                <a:srgbClr xmlns:mc="http://schemas.openxmlformats.org/markup-compatibility/2006" xmlns:a14="http://schemas.microsoft.com/office/drawing/2010/main" val="FFFFFF" mc:Ignorable=""/>
              </a:buClr>
              <a:buSzPct val="100000"/>
              <a:buFont typeface="Arial" pitchFamily="34" charset="0"/>
              <a:buChar char="•"/>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4pPr>
            <a:lvl5pPr>
              <a:buClr>
                <a:srgbClr xmlns:mc="http://schemas.openxmlformats.org/markup-compatibility/2006" xmlns:a14="http://schemas.microsoft.com/office/drawing/2010/main" val="FFFFFF" mc:Ignorable=""/>
              </a:buClr>
              <a:buSzPct val="100000"/>
              <a:buFont typeface="Arial" pitchFamily="34" charset="0"/>
              <a:buChar char="•"/>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xmlns:mc="http://schemas.openxmlformats.org/markup-compatibility/2006" xmlns:a14="http://schemas.microsoft.com/office/drawing/2010/main" val="FFFF99" mc:Ignorable=""/>
          </a:solidFill>
        </p:spPr>
        <p:txBody>
          <a:bodyPr wrap="square" lIns="152394" tIns="76197" rIns="152394" bIns="76197" anchor="b" anchorCtr="0">
            <a:noAutofit/>
          </a:bodyPr>
          <a:lstStyle>
            <a:lvl1pPr algn="r">
              <a:buFont typeface="Arial" pitchFamily="34" charset="0"/>
              <a:buNone/>
              <a:defRPr spc="-50" baseline="0">
                <a:gradFill>
                  <a:gsLst>
                    <a:gs pos="0">
                      <a:srgbClr xmlns:mc="http://schemas.openxmlformats.org/markup-compatibility/2006" xmlns:a14="http://schemas.microsoft.com/office/drawing/2010/main" val="000000" mc:Ignorable=""/>
                    </a:gs>
                    <a:gs pos="100000">
                      <a:srgbClr xmlns:mc="http://schemas.openxmlformats.org/markup-compatibility/2006" xmlns:a14="http://schemas.microsoft.com/office/drawing/2010/main" val="000000" mc:Ignorable=""/>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Demo">
    <p:spTree>
      <p:nvGrpSpPr>
        <p:cNvPr id="1" name=""/>
        <p:cNvGrpSpPr/>
        <p:nvPr/>
      </p:nvGrpSpPr>
      <p:grpSpPr>
        <a:xfrm>
          <a:off x="0" y="0"/>
          <a:ext cx="0" cy="0"/>
          <a:chOff x="0" y="0"/>
          <a:chExt cx="0" cy="0"/>
        </a:xfrm>
      </p:grpSpPr>
      <p:pic>
        <p:nvPicPr>
          <p:cNvPr id="10" name="Picture 2" descr="C:\Documents and Settings\justin\Desktop\791\paper bg.jpg"/>
          <p:cNvPicPr>
            <a:picLocks noChangeAspect="1" noChangeArrowheads="1"/>
          </p:cNvPicPr>
          <p:nvPr/>
        </p:nvPicPr>
        <p:blipFill>
          <a:blip r:embed="rId2" cstate="print"/>
          <a:srcRect b="20952"/>
          <a:stretch>
            <a:fillRect/>
          </a:stretch>
        </p:blipFill>
        <p:spPr bwMode="auto">
          <a:xfrm>
            <a:off x="0" y="0"/>
            <a:ext cx="9144000" cy="3614057"/>
          </a:xfrm>
          <a:prstGeom prst="rect">
            <a:avLst/>
          </a:prstGeom>
          <a:noFill/>
        </p:spPr>
      </p:pic>
      <p:sp>
        <p:nvSpPr>
          <p:cNvPr id="2" name="Title 1"/>
          <p:cNvSpPr>
            <a:spLocks noGrp="1"/>
          </p:cNvSpPr>
          <p:nvPr>
            <p:ph type="ctrTitle"/>
          </p:nvPr>
        </p:nvSpPr>
        <p:spPr>
          <a:xfrm>
            <a:off x="1719792" y="4441369"/>
            <a:ext cx="7043208" cy="875213"/>
          </a:xfrm>
        </p:spPr>
        <p:txBody>
          <a:bodyPr anchor="ctr" anchorCtr="0">
            <a:noAutofit/>
          </a:bodyPr>
          <a:lstStyle>
            <a:lvl1pPr algn="r">
              <a:lnSpc>
                <a:spcPct val="90000"/>
              </a:lnSpc>
              <a:defRPr sz="3600">
                <a:gradFill>
                  <a:gsLst>
                    <a:gs pos="0">
                      <a:schemeClr val="bg1"/>
                    </a:gs>
                    <a:gs pos="100000">
                      <a:schemeClr val="bg1"/>
                    </a:gs>
                  </a:gsLst>
                  <a:lin ang="13500000" scaled="1"/>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19792" y="5211881"/>
            <a:ext cx="7043208" cy="461665"/>
          </a:xfrm>
        </p:spPr>
        <p:txBody>
          <a:bodyPr>
            <a:noAutofit/>
          </a:bodyPr>
          <a:lstStyle>
            <a:lvl1pPr marL="0" indent="0" algn="r">
              <a:lnSpc>
                <a:spcPct val="90000"/>
              </a:lnSpc>
              <a:spcBef>
                <a:spcPts val="0"/>
              </a:spcBef>
              <a:spcAft>
                <a:spcPts val="0"/>
              </a:spcAft>
              <a:buNone/>
              <a:defRPr>
                <a:gradFill>
                  <a:gsLst>
                    <a:gs pos="0">
                      <a:schemeClr val="bg1"/>
                    </a:gs>
                    <a:gs pos="100000">
                      <a:schemeClr val="bg1"/>
                    </a:gs>
                  </a:gsLst>
                  <a:lin ang="135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2636837" y="3613186"/>
            <a:ext cx="6126163" cy="762000"/>
          </a:xfrm>
        </p:spPr>
        <p:txBody>
          <a:bodyPr anchor="ctr" anchorCtr="0">
            <a:noAutofit/>
            <a:scene3d>
              <a:camera prst="orthographicFront"/>
              <a:lightRig rig="flat" dir="t"/>
            </a:scene3d>
            <a:sp3d>
              <a:contourClr>
                <a:srgbClr xmlns:mc="http://schemas.openxmlformats.org/markup-compatibility/2006" xmlns:a14="http://schemas.microsoft.com/office/drawing/2010/main" val="F4A234" mc:Ignorable=""/>
              </a:contourClr>
            </a:sp3d>
          </a:bodyPr>
          <a:lstStyle>
            <a:lvl1pPr marL="0" indent="0" algn="r" defTabSz="914400" rtl="0" eaLnBrk="1" latinLnBrk="0" hangingPunct="1">
              <a:lnSpc>
                <a:spcPct val="90000"/>
              </a:lnSpc>
              <a:spcBef>
                <a:spcPct val="0"/>
              </a:spcBef>
              <a:buFont typeface="Arial" pitchFamily="34" charset="0"/>
              <a:buNone/>
              <a:defRPr lang="en-US" sz="4800" b="0" i="1" kern="1200" dirty="0" smtClean="0">
                <a:ln>
                  <a:noFill/>
                </a:ln>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a typeface="+mj-ea"/>
                <a:cs typeface="+mj-cs"/>
              </a:defRPr>
            </a:lvl1pPr>
          </a:lstStyle>
          <a:p>
            <a:pPr lvl="0"/>
            <a:r>
              <a:rPr lang="en-US" dirty="0" smtClean="0"/>
              <a:t>demo</a:t>
            </a:r>
          </a:p>
        </p:txBody>
      </p:sp>
      <p:sp>
        <p:nvSpPr>
          <p:cNvPr id="11" name="Rectangle 10"/>
          <p:cNvSpPr/>
          <p:nvPr/>
        </p:nvSpPr>
        <p:spPr>
          <a:xfrm>
            <a:off x="-1" y="3522617"/>
            <a:ext cx="9144000" cy="91440"/>
          </a:xfrm>
          <a:prstGeom prst="rect">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sp>
        <p:nvSpPr>
          <p:cNvPr id="9" name="Freeform 6"/>
          <p:cNvSpPr>
            <a:spLocks noEditPoints="1"/>
          </p:cNvSpPr>
          <p:nvPr/>
        </p:nvSpPr>
        <p:spPr bwMode="auto">
          <a:xfrm>
            <a:off x="224246" y="6547871"/>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2" name="Picture 2" descr="C:\Documents and Settings\justin\Desktop\791\new efficiency graphic.png"/>
          <p:cNvPicPr>
            <a:picLocks noChangeAspect="1" noChangeArrowheads="1"/>
          </p:cNvPicPr>
          <p:nvPr/>
        </p:nvPicPr>
        <p:blipFill>
          <a:blip r:embed="rId3" cstate="print"/>
          <a:stretch>
            <a:fillRect/>
          </a:stretch>
        </p:blipFill>
        <p:spPr bwMode="auto">
          <a:xfrm>
            <a:off x="2044090" y="202018"/>
            <a:ext cx="5055821" cy="3141683"/>
          </a:xfrm>
          <a:prstGeom prst="rect">
            <a:avLst/>
          </a:prstGeom>
          <a:noFill/>
        </p:spPr>
      </p:pic>
      <p:pic>
        <p:nvPicPr>
          <p:cNvPr id="13" name="Picture 2" descr="C:\Documents and Settings\justin\Desktop\791\paper bg.jpg"/>
          <p:cNvPicPr>
            <a:picLocks noChangeAspect="1" noChangeArrowheads="1"/>
          </p:cNvPicPr>
          <p:nvPr userDrawn="1"/>
        </p:nvPicPr>
        <p:blipFill>
          <a:blip r:embed="rId2" cstate="print"/>
          <a:srcRect b="20952"/>
          <a:stretch>
            <a:fillRect/>
          </a:stretch>
        </p:blipFill>
        <p:spPr bwMode="auto">
          <a:xfrm>
            <a:off x="0" y="0"/>
            <a:ext cx="9144000" cy="3614057"/>
          </a:xfrm>
          <a:prstGeom prst="rect">
            <a:avLst/>
          </a:prstGeom>
          <a:noFill/>
        </p:spPr>
      </p:pic>
      <p:sp>
        <p:nvSpPr>
          <p:cNvPr id="14" name="Rectangle 13"/>
          <p:cNvSpPr/>
          <p:nvPr userDrawn="1"/>
        </p:nvSpPr>
        <p:spPr>
          <a:xfrm>
            <a:off x="-1" y="3522617"/>
            <a:ext cx="9144000" cy="91440"/>
          </a:xfrm>
          <a:prstGeom prst="rect">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sp>
        <p:nvSpPr>
          <p:cNvPr id="15" name="Freeform 6"/>
          <p:cNvSpPr>
            <a:spLocks noEditPoints="1"/>
          </p:cNvSpPr>
          <p:nvPr userDrawn="1"/>
        </p:nvSpPr>
        <p:spPr bwMode="auto">
          <a:xfrm>
            <a:off x="224246" y="6547871"/>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6" name="Picture 2" descr="C:\Documents and Settings\justin\Desktop\791\new efficiency graphic.png"/>
          <p:cNvPicPr>
            <a:picLocks noChangeAspect="1" noChangeArrowheads="1"/>
          </p:cNvPicPr>
          <p:nvPr userDrawn="1"/>
        </p:nvPicPr>
        <p:blipFill>
          <a:blip r:embed="rId3" cstate="print"/>
          <a:stretch>
            <a:fillRect/>
          </a:stretch>
        </p:blipFill>
        <p:spPr bwMode="auto">
          <a:xfrm>
            <a:off x="2044090" y="202018"/>
            <a:ext cx="5055821" cy="3141683"/>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2" descr="C:\Documents and Settings\justin\Desktop\791\new efficiency graphic.png"/>
          <p:cNvPicPr>
            <a:picLocks noChangeAspect="1" noChangeArrowheads="1"/>
          </p:cNvPicPr>
          <p:nvPr/>
        </p:nvPicPr>
        <p:blipFill>
          <a:blip r:embed="rId2" cstate="print"/>
          <a:srcRect/>
          <a:stretch>
            <a:fillRect/>
          </a:stretch>
        </p:blipFill>
        <p:spPr bwMode="auto">
          <a:xfrm>
            <a:off x="903768" y="972670"/>
            <a:ext cx="7400260" cy="3069923"/>
          </a:xfrm>
          <a:prstGeom prst="rect">
            <a:avLst/>
          </a:prstGeom>
          <a:noFill/>
        </p:spPr>
      </p:pic>
      <p:sp>
        <p:nvSpPr>
          <p:cNvPr id="7" name="Title 1"/>
          <p:cNvSpPr>
            <a:spLocks noGrp="1"/>
          </p:cNvSpPr>
          <p:nvPr>
            <p:ph type="ctrTitle"/>
          </p:nvPr>
        </p:nvSpPr>
        <p:spPr>
          <a:xfrm>
            <a:off x="999478" y="4343400"/>
            <a:ext cx="7772400" cy="631825"/>
          </a:xfrm>
        </p:spPr>
        <p:txBody>
          <a:bodyPr>
            <a:noAutofit/>
          </a:bodyPr>
          <a:lstStyle>
            <a:lvl1pPr algn="r">
              <a:defRPr kumimoji="0" lang="en-US" sz="3200" b="0" i="0" u="none" strike="noStrike" kern="1200" cap="none" spc="0" normalizeH="0" baseline="0" noProof="0" dirty="0">
                <a:ln>
                  <a:noFill/>
                </a:ln>
                <a:gradFill>
                  <a:gsLst>
                    <a:gs pos="0">
                      <a:schemeClr val="tx1"/>
                    </a:gs>
                    <a:gs pos="100000">
                      <a:schemeClr val="tx1"/>
                    </a:gs>
                  </a:gsLst>
                  <a:lin ang="13500000" scaled="1"/>
                </a:gradFill>
                <a:effectLst/>
                <a:uLnTx/>
                <a:uFillTx/>
                <a:latin typeface="Segoe Semibold" pitchFamily="34" charset="0"/>
                <a:ea typeface="+mj-ea"/>
                <a:cs typeface="+mj-cs"/>
              </a:defRPr>
            </a:lvl1pPr>
          </a:lstStyle>
          <a:p>
            <a:r>
              <a:rPr lang="en-US" smtClean="0"/>
              <a:t>Click to edit Master title style</a:t>
            </a:r>
            <a:endParaRPr lang="en-US" dirty="0"/>
          </a:p>
        </p:txBody>
      </p:sp>
      <p:sp>
        <p:nvSpPr>
          <p:cNvPr id="8" name="Subtitle 2"/>
          <p:cNvSpPr>
            <a:spLocks noGrp="1"/>
          </p:cNvSpPr>
          <p:nvPr>
            <p:ph type="subTitle" idx="1" hasCustomPrompt="1"/>
          </p:nvPr>
        </p:nvSpPr>
        <p:spPr>
          <a:xfrm>
            <a:off x="3810000" y="5117911"/>
            <a:ext cx="4953000" cy="857954"/>
          </a:xfrm>
        </p:spPr>
        <p:txBody>
          <a:bodyPr vert="horz" lIns="0" tIns="0" rIns="0" bIns="0" rtlCol="0">
            <a:noAutofit/>
          </a:bodyPr>
          <a:lstStyle>
            <a:lvl1pPr marL="0" indent="0" algn="r" defTabSz="914400" rtl="0" eaLnBrk="1" latinLnBrk="0" hangingPunct="1">
              <a:spcBef>
                <a:spcPts val="0"/>
              </a:spcBef>
              <a:spcAft>
                <a:spcPts val="0"/>
              </a:spcAft>
              <a:buClr>
                <a:srgbClr xmlns:mc="http://schemas.openxmlformats.org/markup-compatibility/2006" xmlns:a14="http://schemas.microsoft.com/office/drawing/2010/main" val="FF5B00" mc:Ignorable=""/>
              </a:buClr>
              <a:buSzPct val="65000"/>
              <a:buFont typeface="Wingdings 3" pitchFamily="18" charset="2"/>
              <a:buNone/>
              <a:defRPr lang="en-US" sz="1800" b="0" kern="1200" cap="all" baseline="0" dirty="0">
                <a:gradFill>
                  <a:gsLst>
                    <a:gs pos="0">
                      <a:schemeClr val="tx1"/>
                    </a:gs>
                    <a:gs pos="100000">
                      <a:schemeClr val="tx1"/>
                    </a:gs>
                  </a:gsLst>
                  <a:lin ang="5400000" scaled="0"/>
                </a:gradFill>
                <a:latin typeface="Segoe"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a:t>
            </a:r>
          </a:p>
          <a:p>
            <a:r>
              <a:rPr lang="en-US" dirty="0" smtClean="0"/>
              <a:t>TITLE</a:t>
            </a:r>
          </a:p>
          <a:p>
            <a:r>
              <a:rPr lang="en-US" dirty="0" smtClean="0"/>
              <a:t>DATE</a:t>
            </a:r>
            <a:endParaRPr lang="en-US" dirty="0"/>
          </a:p>
        </p:txBody>
      </p:sp>
      <p:pic>
        <p:nvPicPr>
          <p:cNvPr id="5" name="Picture 2" descr="C:\Documents and Settings\justin\Desktop\791\new efficiency graphic.png"/>
          <p:cNvPicPr>
            <a:picLocks noChangeAspect="1" noChangeArrowheads="1"/>
          </p:cNvPicPr>
          <p:nvPr/>
        </p:nvPicPr>
        <p:blipFill>
          <a:blip r:embed="rId2" cstate="print"/>
          <a:srcRect/>
          <a:stretch>
            <a:fillRect/>
          </a:stretch>
        </p:blipFill>
        <p:spPr bwMode="auto">
          <a:xfrm>
            <a:off x="903768" y="972670"/>
            <a:ext cx="7400260" cy="3069923"/>
          </a:xfrm>
          <a:prstGeom prst="rect">
            <a:avLst/>
          </a:prstGeom>
          <a:noFill/>
        </p:spPr>
      </p:pic>
      <p:pic>
        <p:nvPicPr>
          <p:cNvPr id="6" name="Picture 2" descr="C:\Documents and Settings\justin\Desktop\791\new efficiency graphic.png"/>
          <p:cNvPicPr>
            <a:picLocks noChangeAspect="1" noChangeArrowheads="1"/>
          </p:cNvPicPr>
          <p:nvPr userDrawn="1"/>
        </p:nvPicPr>
        <p:blipFill>
          <a:blip r:embed="rId2" cstate="print"/>
          <a:srcRect/>
          <a:stretch>
            <a:fillRect/>
          </a:stretch>
        </p:blipFill>
        <p:spPr bwMode="auto">
          <a:xfrm>
            <a:off x="903768" y="972670"/>
            <a:ext cx="7400260" cy="3069923"/>
          </a:xfrm>
          <a:prstGeom prst="rect">
            <a:avLst/>
          </a:prstGeom>
          <a:noFill/>
        </p:spPr>
      </p:pic>
    </p:spTree>
  </p:cSld>
  <p:clrMapOvr>
    <a:masterClrMapping/>
  </p:clrMapOvr>
  <p:transition xmlns:p14="http://schemas.microsoft.com/office/powerpoint/2010/mai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30188"/>
            <a:ext cx="8382000" cy="1163395"/>
          </a:xfrm>
        </p:spPr>
        <p:txBody>
          <a:bodyPr/>
          <a:lstStyle>
            <a:lvl1pPr>
              <a:defRPr lang="en-US" sz="4800" b="0" kern="1200" cap="none" spc="-150" dirty="0">
                <a:ln w="3175">
                  <a:noFill/>
                </a:ln>
                <a:gradFill flip="none" rotWithShape="1">
                  <a:gsLst>
                    <a:gs pos="0">
                      <a:srgbClr xmlns:mc="http://schemas.openxmlformats.org/markup-compatibility/2006" xmlns:a14="http://schemas.microsoft.com/office/drawing/2010/main" val="FFFFFF" mc:Ignorable=""/>
                    </a:gs>
                    <a:gs pos="43000">
                      <a:srgbClr xmlns:mc="http://schemas.openxmlformats.org/markup-compatibility/2006" xmlns:a14="http://schemas.microsoft.com/office/drawing/2010/main" val="FFD757" mc:Ignorable=""/>
                    </a:gs>
                    <a:gs pos="100000">
                      <a:srgbClr xmlns:mc="http://schemas.openxmlformats.org/markup-compatibility/2006" xmlns:a14="http://schemas.microsoft.com/office/drawing/2010/main" val="FCA904" mc:Ignorable=""/>
                    </a:gs>
                  </a:gsLst>
                  <a:lin ang="162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dirty="0" smtClean="0">
                <a:solidFill>
                  <a:schemeClr val="tx1"/>
                </a:solidFill>
              </a:rPr>
              <a:t>Title</a:t>
            </a:r>
            <a:r>
              <a:rPr lang="en-US" dirty="0" smtClean="0"/>
              <a:t/>
            </a:r>
            <a:br>
              <a:rPr lang="en-US" dirty="0" smtClean="0"/>
            </a:br>
            <a:r>
              <a:rPr lang="en-US" sz="3600" dirty="0" smtClean="0">
                <a:solidFill>
                  <a:schemeClr val="accent1"/>
                </a:solidFill>
                <a:effectLst>
                  <a:outerShdw blurRad="38100" dist="38100" dir="2700000" algn="tl">
                    <a:srgbClr xmlns:mc="http://schemas.openxmlformats.org/markup-compatibility/2006" xmlns:a14="http://schemas.microsoft.com/office/drawing/2010/main" val="000000" mc:Ignorable="">
                      <a:alpha val="43137"/>
                    </a:srgbClr>
                  </a:outerShdw>
                </a:effectLst>
              </a:rPr>
              <a:t>Subtitle color</a:t>
            </a:r>
            <a:endParaRPr lang="en-US" dirty="0"/>
          </a:p>
        </p:txBody>
      </p:sp>
      <p:sp>
        <p:nvSpPr>
          <p:cNvPr id="4" name="Content Placeholder 3"/>
          <p:cNvSpPr>
            <a:spLocks noGrp="1"/>
          </p:cNvSpPr>
          <p:nvPr>
            <p:ph sz="quarter" idx="10" hasCustomPrompt="1"/>
          </p:nvPr>
        </p:nvSpPr>
        <p:spPr>
          <a:xfrm>
            <a:off x="457200" y="1600200"/>
            <a:ext cx="8229600" cy="4044184"/>
          </a:xfrm>
        </p:spPr>
        <p:txBody>
          <a:bodyPr/>
          <a:lstStyle>
            <a:lvl1pPr>
              <a:buNone/>
              <a:defRPr/>
            </a:lvl1pPr>
          </a:lstStyle>
          <a:p>
            <a:pPr>
              <a:buSzPct val="80000"/>
              <a:buBlip>
                <a:blip r:embed="rId2"/>
              </a:buBlip>
            </a:pPr>
            <a:r>
              <a:rPr lang="en-US" dirty="0" smtClean="0"/>
              <a:t>Example of a slide with a subhead</a:t>
            </a:r>
          </a:p>
          <a:p>
            <a:pPr lvl="1">
              <a:buSzPct val="80000"/>
              <a:buBlip>
                <a:blip r:embed="rId3"/>
              </a:buBlip>
            </a:pPr>
            <a:r>
              <a:rPr lang="en-US" dirty="0" smtClean="0"/>
              <a:t>Set the slide title in “title case”</a:t>
            </a:r>
          </a:p>
          <a:p>
            <a:pPr lvl="1">
              <a:buSzPct val="80000"/>
              <a:buBlip>
                <a:blip r:embed="rId3"/>
              </a:buBlip>
            </a:pPr>
            <a:r>
              <a:rPr lang="en-US" dirty="0" smtClean="0"/>
              <a:t>Set subheads in “sentence case”</a:t>
            </a:r>
          </a:p>
          <a:p>
            <a:pPr lvl="1">
              <a:buSzPct val="80000"/>
              <a:buBlip>
                <a:blip r:embed="rId3"/>
              </a:buBlip>
            </a:pPr>
            <a:r>
              <a:rPr lang="en-US" dirty="0" smtClean="0"/>
              <a:t>Generally set subhead to 36pt or smaller so it will fit on a single line</a:t>
            </a:r>
          </a:p>
          <a:p>
            <a:pPr lvl="1">
              <a:buSzPct val="80000"/>
              <a:buBlip>
                <a:blip r:embed="rId3"/>
              </a:buBlip>
            </a:pPr>
            <a:r>
              <a:rPr lang="en-US" dirty="0" smtClean="0"/>
              <a:t>The subhead color is defined for this template but must be selected; In PowerPoint 2007, it is the fourth font color from the left</a:t>
            </a:r>
          </a:p>
          <a:p>
            <a:pPr lvl="0"/>
            <a:endParaRPr lang="en-US" dirty="0"/>
          </a:p>
        </p:txBody>
      </p:sp>
      <p:sp>
        <p:nvSpPr>
          <p:cNvPr id="5" name="Slide Number Placeholder 3"/>
          <p:cNvSpPr>
            <a:spLocks noGrp="1"/>
          </p:cNvSpPr>
          <p:nvPr>
            <p:ph type="sldNum" sz="quarter" idx="11"/>
          </p:nvPr>
        </p:nvSpPr>
        <p:spPr>
          <a:xfrm>
            <a:off x="8445500" y="6330950"/>
            <a:ext cx="509239" cy="365125"/>
          </a:xfrm>
          <a:prstGeom prst="rect">
            <a:avLst/>
          </a:prstGeom>
        </p:spPr>
        <p:txBody>
          <a:bodyPr/>
          <a:lstStyle/>
          <a:p>
            <a:fld id="{0686800F-65A3-4649-8B73-7EFFA3F0CB78}" type="slidenum">
              <a:rPr lang="en-US" smtClean="0"/>
              <a:pPr/>
              <a:t>‹#›</a:t>
            </a:fld>
            <a:endParaRPr lang="en-US" dirty="0"/>
          </a:p>
        </p:txBody>
      </p:sp>
    </p:spTree>
    <p:extLst>
      <p:ext uri="{BB962C8B-B14F-4D97-AF65-F5344CB8AC3E}">
        <p14:creationId xmlns:p14="http://schemas.microsoft.com/office/powerpoint/2010/main" val="1705478536"/>
      </p:ext>
    </p:extLst>
  </p:cSld>
  <p:clrMapOvr>
    <a:masterClrMapping/>
  </p:clrMapOvr>
  <p:transition xmlns:p14="http://schemas.microsoft.com/office/powerpoint/2010/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Demo_Layout">
    <p:spTree>
      <p:nvGrpSpPr>
        <p:cNvPr id="1" name=""/>
        <p:cNvGrpSpPr/>
        <p:nvPr/>
      </p:nvGrpSpPr>
      <p:grpSpPr>
        <a:xfrm>
          <a:off x="0" y="0"/>
          <a:ext cx="0" cy="0"/>
          <a:chOff x="0" y="0"/>
          <a:chExt cx="0" cy="0"/>
        </a:xfrm>
      </p:grpSpPr>
      <p:pic>
        <p:nvPicPr>
          <p:cNvPr id="3" name="Picture 2" descr="C:\Documents and Settings\justin\Desktop\791\paper bg.jpg"/>
          <p:cNvPicPr>
            <a:picLocks noChangeAspect="1" noChangeArrowheads="1"/>
          </p:cNvPicPr>
          <p:nvPr/>
        </p:nvPicPr>
        <p:blipFill>
          <a:blip r:embed="rId2" cstate="print"/>
          <a:srcRect b="20952"/>
          <a:stretch>
            <a:fillRect/>
          </a:stretch>
        </p:blipFill>
        <p:spPr bwMode="auto">
          <a:xfrm>
            <a:off x="0" y="0"/>
            <a:ext cx="9144000" cy="3614057"/>
          </a:xfrm>
          <a:prstGeom prst="rect">
            <a:avLst/>
          </a:prstGeom>
          <a:noFill/>
        </p:spPr>
      </p:pic>
      <p:sp>
        <p:nvSpPr>
          <p:cNvPr id="4" name="Snip Single Corner Rectangle 3"/>
          <p:cNvSpPr/>
          <p:nvPr/>
        </p:nvSpPr>
        <p:spPr>
          <a:xfrm flipV="1">
            <a:off x="0" y="3594463"/>
            <a:ext cx="8961120" cy="762000"/>
          </a:xfrm>
          <a:prstGeom prst="snip1Rect">
            <a:avLst/>
          </a:prstGeom>
          <a:gradFill flip="none" rotWithShape="1">
            <a:gsLst>
              <a:gs pos="0">
                <a:schemeClr val="accent1">
                  <a:lumMod val="20000"/>
                  <a:lumOff val="80000"/>
                  <a:alpha val="0"/>
                </a:schemeClr>
              </a:gs>
              <a:gs pos="50000">
                <a:schemeClr val="accent1">
                  <a:lumMod val="60000"/>
                  <a:lumOff val="40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pitchFamily="34" charset="0"/>
            </a:endParaRPr>
          </a:p>
        </p:txBody>
      </p:sp>
      <p:sp>
        <p:nvSpPr>
          <p:cNvPr id="5" name="Title 1"/>
          <p:cNvSpPr>
            <a:spLocks noGrp="1"/>
          </p:cNvSpPr>
          <p:nvPr>
            <p:ph type="ctrTitle"/>
          </p:nvPr>
        </p:nvSpPr>
        <p:spPr>
          <a:xfrm>
            <a:off x="1719792" y="4441369"/>
            <a:ext cx="7043208" cy="740231"/>
          </a:xfrm>
        </p:spPr>
        <p:txBody>
          <a:bodyPr anchor="b" anchorCtr="0">
            <a:noAutofit/>
          </a:bodyPr>
          <a:lstStyle>
            <a:lvl1pPr algn="r">
              <a:lnSpc>
                <a:spcPct val="90000"/>
              </a:lnSpc>
              <a:defRPr sz="3600">
                <a:gradFill>
                  <a:gsLst>
                    <a:gs pos="0">
                      <a:schemeClr val="tx1"/>
                    </a:gs>
                    <a:gs pos="100000">
                      <a:schemeClr val="tx1"/>
                    </a:gs>
                  </a:gsLst>
                  <a:lin ang="13500000" scaled="1"/>
                </a:gradFill>
              </a:defRPr>
            </a:lvl1pPr>
          </a:lstStyle>
          <a:p>
            <a:r>
              <a:rPr lang="en-US" smtClean="0"/>
              <a:t>Click to edit Master title style</a:t>
            </a:r>
            <a:endParaRPr lang="en-US" dirty="0"/>
          </a:p>
        </p:txBody>
      </p:sp>
      <p:sp>
        <p:nvSpPr>
          <p:cNvPr id="6" name="Subtitle 2"/>
          <p:cNvSpPr>
            <a:spLocks noGrp="1"/>
          </p:cNvSpPr>
          <p:nvPr>
            <p:ph type="subTitle" idx="1"/>
          </p:nvPr>
        </p:nvSpPr>
        <p:spPr>
          <a:xfrm>
            <a:off x="1719792" y="5257800"/>
            <a:ext cx="7043208" cy="461665"/>
          </a:xfrm>
        </p:spPr>
        <p:txBody>
          <a:bodyPr>
            <a:noAutofit/>
          </a:bodyPr>
          <a:lstStyle>
            <a:lvl1pPr marL="0" indent="0" algn="r">
              <a:lnSpc>
                <a:spcPct val="90000"/>
              </a:lnSpc>
              <a:spcBef>
                <a:spcPts val="0"/>
              </a:spcBef>
              <a:spcAft>
                <a:spcPts val="0"/>
              </a:spcAft>
              <a:buNone/>
              <a:defRPr sz="2000">
                <a:gradFill>
                  <a:gsLst>
                    <a:gs pos="0">
                      <a:schemeClr val="tx1"/>
                    </a:gs>
                    <a:gs pos="100000">
                      <a:schemeClr val="tx1"/>
                    </a:gs>
                  </a:gsLst>
                  <a:lin ang="135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2636837" y="3613186"/>
            <a:ext cx="6126163" cy="762000"/>
          </a:xfrm>
        </p:spPr>
        <p:txBody>
          <a:bodyPr anchor="ctr" anchorCtr="0">
            <a:noAutofit/>
            <a:scene3d>
              <a:camera prst="orthographicFront"/>
              <a:lightRig rig="flat" dir="t"/>
            </a:scene3d>
            <a:sp3d>
              <a:contourClr>
                <a:srgbClr xmlns:mc="http://schemas.openxmlformats.org/markup-compatibility/2006" xmlns:a14="http://schemas.microsoft.com/office/drawing/2010/main" val="F4A234" mc:Ignorable=""/>
              </a:contourClr>
            </a:sp3d>
          </a:bodyPr>
          <a:lstStyle>
            <a:lvl1pPr marL="0" indent="0" algn="r" defTabSz="914400" rtl="0" eaLnBrk="1" latinLnBrk="0" hangingPunct="1">
              <a:lnSpc>
                <a:spcPct val="90000"/>
              </a:lnSpc>
              <a:spcBef>
                <a:spcPct val="0"/>
              </a:spcBef>
              <a:buFont typeface="Arial" pitchFamily="34" charset="0"/>
              <a:buNone/>
              <a:defRPr lang="en-US" sz="4800" b="0" i="1" kern="1200" baseline="0" dirty="0" smtClean="0">
                <a:ln>
                  <a:noFill/>
                </a:ln>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a typeface="+mj-ea"/>
                <a:cs typeface="+mj-cs"/>
              </a:defRPr>
            </a:lvl1pPr>
          </a:lstStyle>
          <a:p>
            <a:pPr lvl="0"/>
            <a:r>
              <a:rPr lang="en-US" dirty="0" smtClean="0"/>
              <a:t>click to edit</a:t>
            </a:r>
          </a:p>
        </p:txBody>
      </p:sp>
      <p:sp>
        <p:nvSpPr>
          <p:cNvPr id="8" name="Rectangle 7"/>
          <p:cNvSpPr/>
          <p:nvPr/>
        </p:nvSpPr>
        <p:spPr>
          <a:xfrm>
            <a:off x="-1" y="3522617"/>
            <a:ext cx="9144000" cy="91440"/>
          </a:xfrm>
          <a:prstGeom prst="rect">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pic>
        <p:nvPicPr>
          <p:cNvPr id="9" name="Picture 2" descr="C:\Documents and Settings\justin\Desktop\791\new efficiency graphic.png"/>
          <p:cNvPicPr>
            <a:picLocks noChangeAspect="1" noChangeArrowheads="1"/>
          </p:cNvPicPr>
          <p:nvPr/>
        </p:nvPicPr>
        <p:blipFill>
          <a:blip r:embed="rId3" cstate="print"/>
          <a:stretch>
            <a:fillRect/>
          </a:stretch>
        </p:blipFill>
        <p:spPr bwMode="auto">
          <a:xfrm>
            <a:off x="2044090" y="202018"/>
            <a:ext cx="5055820" cy="3141683"/>
          </a:xfrm>
          <a:prstGeom prst="rect">
            <a:avLst/>
          </a:prstGeom>
          <a:noFill/>
        </p:spPr>
      </p:pic>
      <p:sp>
        <p:nvSpPr>
          <p:cNvPr id="13" name="Freeform 6"/>
          <p:cNvSpPr>
            <a:spLocks noEditPoints="1"/>
          </p:cNvSpPr>
          <p:nvPr/>
        </p:nvSpPr>
        <p:spPr bwMode="auto">
          <a:xfrm>
            <a:off x="224246" y="6547871"/>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Demo_Layout">
    <p:spTree>
      <p:nvGrpSpPr>
        <p:cNvPr id="1" name=""/>
        <p:cNvGrpSpPr/>
        <p:nvPr/>
      </p:nvGrpSpPr>
      <p:grpSpPr>
        <a:xfrm>
          <a:off x="0" y="0"/>
          <a:ext cx="0" cy="0"/>
          <a:chOff x="0" y="0"/>
          <a:chExt cx="0" cy="0"/>
        </a:xfrm>
      </p:grpSpPr>
      <p:pic>
        <p:nvPicPr>
          <p:cNvPr id="3" name="Picture 2" descr="C:\Documents and Settings\justin\Desktop\791\paper bg.jpg"/>
          <p:cNvPicPr>
            <a:picLocks noChangeAspect="1" noChangeArrowheads="1"/>
          </p:cNvPicPr>
          <p:nvPr/>
        </p:nvPicPr>
        <p:blipFill>
          <a:blip r:embed="rId2" cstate="print"/>
          <a:srcRect b="20952"/>
          <a:stretch>
            <a:fillRect/>
          </a:stretch>
        </p:blipFill>
        <p:spPr bwMode="auto">
          <a:xfrm>
            <a:off x="0" y="0"/>
            <a:ext cx="9144000" cy="3614057"/>
          </a:xfrm>
          <a:prstGeom prst="rect">
            <a:avLst/>
          </a:prstGeom>
          <a:noFill/>
        </p:spPr>
      </p:pic>
      <p:sp>
        <p:nvSpPr>
          <p:cNvPr id="5" name="Title 1"/>
          <p:cNvSpPr>
            <a:spLocks noGrp="1"/>
          </p:cNvSpPr>
          <p:nvPr>
            <p:ph type="ctrTitle"/>
          </p:nvPr>
        </p:nvSpPr>
        <p:spPr>
          <a:xfrm>
            <a:off x="1719792" y="4441369"/>
            <a:ext cx="7043208" cy="740231"/>
          </a:xfrm>
        </p:spPr>
        <p:txBody>
          <a:bodyPr anchor="b" anchorCtr="0">
            <a:noAutofit/>
          </a:bodyPr>
          <a:lstStyle>
            <a:lvl1pPr algn="r">
              <a:lnSpc>
                <a:spcPct val="90000"/>
              </a:lnSpc>
              <a:defRPr sz="3600">
                <a:gradFill>
                  <a:gsLst>
                    <a:gs pos="0">
                      <a:schemeClr val="tx1"/>
                    </a:gs>
                    <a:gs pos="100000">
                      <a:schemeClr val="tx1"/>
                    </a:gs>
                  </a:gsLst>
                  <a:lin ang="13500000" scaled="1"/>
                </a:gradFill>
              </a:defRPr>
            </a:lvl1pPr>
          </a:lstStyle>
          <a:p>
            <a:r>
              <a:rPr lang="en-US" smtClean="0"/>
              <a:t>Click to edit Master title style</a:t>
            </a:r>
            <a:endParaRPr lang="en-US" dirty="0"/>
          </a:p>
        </p:txBody>
      </p:sp>
      <p:sp>
        <p:nvSpPr>
          <p:cNvPr id="6" name="Subtitle 2"/>
          <p:cNvSpPr>
            <a:spLocks noGrp="1"/>
          </p:cNvSpPr>
          <p:nvPr>
            <p:ph type="subTitle" idx="1"/>
          </p:nvPr>
        </p:nvSpPr>
        <p:spPr>
          <a:xfrm>
            <a:off x="1719792" y="5257800"/>
            <a:ext cx="7043208" cy="461665"/>
          </a:xfrm>
        </p:spPr>
        <p:txBody>
          <a:bodyPr>
            <a:noAutofit/>
          </a:bodyPr>
          <a:lstStyle>
            <a:lvl1pPr marL="0" indent="0" algn="r">
              <a:lnSpc>
                <a:spcPct val="90000"/>
              </a:lnSpc>
              <a:spcBef>
                <a:spcPts val="0"/>
              </a:spcBef>
              <a:spcAft>
                <a:spcPts val="0"/>
              </a:spcAft>
              <a:buNone/>
              <a:defRPr sz="2000">
                <a:gradFill>
                  <a:gsLst>
                    <a:gs pos="0">
                      <a:schemeClr val="tx1"/>
                    </a:gs>
                    <a:gs pos="100000">
                      <a:schemeClr val="tx1"/>
                    </a:gs>
                  </a:gsLst>
                  <a:lin ang="135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9" name="Picture 2" descr="C:\Documents and Settings\justin\Desktop\791\new efficiency graphic.png"/>
          <p:cNvPicPr>
            <a:picLocks noChangeAspect="1" noChangeArrowheads="1"/>
          </p:cNvPicPr>
          <p:nvPr/>
        </p:nvPicPr>
        <p:blipFill>
          <a:blip r:embed="rId3" cstate="print"/>
          <a:stretch>
            <a:fillRect/>
          </a:stretch>
        </p:blipFill>
        <p:spPr bwMode="auto">
          <a:xfrm>
            <a:off x="2044090" y="202018"/>
            <a:ext cx="5055820" cy="3141683"/>
          </a:xfrm>
          <a:prstGeom prst="rect">
            <a:avLst/>
          </a:prstGeom>
          <a:noFill/>
        </p:spPr>
      </p:pic>
      <p:sp>
        <p:nvSpPr>
          <p:cNvPr id="10" name="Snip Single Corner Rectangle 9"/>
          <p:cNvSpPr/>
          <p:nvPr/>
        </p:nvSpPr>
        <p:spPr>
          <a:xfrm flipV="1">
            <a:off x="0" y="3594463"/>
            <a:ext cx="8961120" cy="762000"/>
          </a:xfrm>
          <a:prstGeom prst="snip1Rect">
            <a:avLst/>
          </a:prstGeom>
          <a:gradFill flip="none" rotWithShape="1">
            <a:gsLst>
              <a:gs pos="0">
                <a:schemeClr val="accent3">
                  <a:lumMod val="20000"/>
                  <a:lumOff val="80000"/>
                  <a:alpha val="0"/>
                </a:schemeClr>
              </a:gs>
              <a:gs pos="50000">
                <a:schemeClr val="accent2">
                  <a:lumMod val="60000"/>
                  <a:lumOff val="40000"/>
                </a:schemeClr>
              </a:gs>
              <a:gs pos="100000">
                <a:schemeClr val="accent2">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pitchFamily="34" charset="0"/>
            </a:endParaRPr>
          </a:p>
        </p:txBody>
      </p:sp>
      <p:sp>
        <p:nvSpPr>
          <p:cNvPr id="11" name="Text Placeholder 6"/>
          <p:cNvSpPr>
            <a:spLocks noGrp="1"/>
          </p:cNvSpPr>
          <p:nvPr>
            <p:ph type="body" sz="quarter" idx="10" hasCustomPrompt="1"/>
          </p:nvPr>
        </p:nvSpPr>
        <p:spPr>
          <a:xfrm>
            <a:off x="2636837" y="3608912"/>
            <a:ext cx="6126163" cy="762000"/>
          </a:xfrm>
        </p:spPr>
        <p:txBody>
          <a:bodyPr vert="horz" wrap="square" lIns="0" tIns="0" rIns="0" bIns="0" rtlCol="0" anchor="ctr" anchorCtr="0">
            <a:noAutofit/>
            <a:scene3d>
              <a:camera prst="orthographicFront"/>
              <a:lightRig rig="flat" dir="t"/>
            </a:scene3d>
            <a:sp3d>
              <a:contourClr>
                <a:srgbClr xmlns:mc="http://schemas.openxmlformats.org/markup-compatibility/2006" xmlns:a14="http://schemas.microsoft.com/office/drawing/2010/main" val="F4A234" mc:Ignorable=""/>
              </a:contourClr>
            </a:sp3d>
          </a:bodyPr>
          <a:lstStyle>
            <a:lvl1pPr marL="0" indent="0" algn="r" defTabSz="914400" rtl="0" eaLnBrk="1" latinLnBrk="0" hangingPunct="1">
              <a:lnSpc>
                <a:spcPct val="90000"/>
              </a:lnSpc>
              <a:spcBef>
                <a:spcPct val="0"/>
              </a:spcBef>
              <a:buFont typeface="Arial" pitchFamily="34" charset="0"/>
              <a:buNone/>
              <a:defRPr lang="en-US" sz="4800" b="0" i="1" kern="1200" baseline="0" dirty="0" smtClean="0">
                <a:ln>
                  <a:noFill/>
                </a:ln>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a typeface="+mj-ea"/>
                <a:cs typeface="+mj-cs"/>
              </a:defRPr>
            </a:lvl1pPr>
          </a:lstStyle>
          <a:p>
            <a:pPr marL="0" lvl="0" indent="0" algn="r" defTabSz="914400" rtl="0" eaLnBrk="1" latinLnBrk="0" hangingPunct="1">
              <a:lnSpc>
                <a:spcPct val="90000"/>
              </a:lnSpc>
              <a:spcBef>
                <a:spcPct val="0"/>
              </a:spcBef>
              <a:spcAft>
                <a:spcPts val="600"/>
              </a:spcAft>
              <a:buClr>
                <a:srgbClr xmlns:mc="http://schemas.openxmlformats.org/markup-compatibility/2006" xmlns:a14="http://schemas.microsoft.com/office/drawing/2010/main" val="FF5B00" mc:Ignorable=""/>
              </a:buClr>
              <a:buSzPct val="65000"/>
              <a:buFont typeface="Arial" pitchFamily="34" charset="0"/>
              <a:buNone/>
            </a:pPr>
            <a:r>
              <a:rPr lang="en-US" dirty="0" smtClean="0"/>
              <a:t>click to edit</a:t>
            </a:r>
          </a:p>
        </p:txBody>
      </p:sp>
      <p:sp>
        <p:nvSpPr>
          <p:cNvPr id="12" name="Rectangle 11"/>
          <p:cNvSpPr/>
          <p:nvPr/>
        </p:nvSpPr>
        <p:spPr>
          <a:xfrm>
            <a:off x="-1" y="3522617"/>
            <a:ext cx="9144000" cy="91440"/>
          </a:xfrm>
          <a:prstGeom prst="rect">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rtl="0" eaLnBrk="1" fontAlgn="base" latinLnBrk="0" hangingPunct="1">
              <a:lnSpc>
                <a:spcPct val="90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600" kern="1200" dirty="0">
              <a:gradFill>
                <a:gsLst>
                  <a:gs pos="0">
                    <a:schemeClr val="tx1"/>
                  </a:gs>
                  <a:gs pos="100000">
                    <a:schemeClr val="tx1"/>
                  </a:gs>
                </a:gsLst>
                <a:lin ang="13500000" scaled="1"/>
              </a:gradFill>
              <a:latin typeface="Segoe Semibold" pitchFamily="34" charset="0"/>
              <a:ea typeface="+mn-ea"/>
              <a:cs typeface="+mn-cs"/>
            </a:endParaRPr>
          </a:p>
        </p:txBody>
      </p:sp>
      <p:sp>
        <p:nvSpPr>
          <p:cNvPr id="13" name="Freeform 6"/>
          <p:cNvSpPr>
            <a:spLocks noEditPoints="1"/>
          </p:cNvSpPr>
          <p:nvPr/>
        </p:nvSpPr>
        <p:spPr bwMode="auto">
          <a:xfrm>
            <a:off x="224246" y="6547871"/>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Demo_Layout">
    <p:spTree>
      <p:nvGrpSpPr>
        <p:cNvPr id="1" name=""/>
        <p:cNvGrpSpPr/>
        <p:nvPr/>
      </p:nvGrpSpPr>
      <p:grpSpPr>
        <a:xfrm>
          <a:off x="0" y="0"/>
          <a:ext cx="0" cy="0"/>
          <a:chOff x="0" y="0"/>
          <a:chExt cx="0" cy="0"/>
        </a:xfrm>
      </p:grpSpPr>
      <p:pic>
        <p:nvPicPr>
          <p:cNvPr id="3" name="Picture 2" descr="C:\Documents and Settings\justin\Desktop\791\paper bg.jpg"/>
          <p:cNvPicPr>
            <a:picLocks noChangeAspect="1" noChangeArrowheads="1"/>
          </p:cNvPicPr>
          <p:nvPr/>
        </p:nvPicPr>
        <p:blipFill>
          <a:blip r:embed="rId2" cstate="print"/>
          <a:srcRect b="20952"/>
          <a:stretch>
            <a:fillRect/>
          </a:stretch>
        </p:blipFill>
        <p:spPr bwMode="auto">
          <a:xfrm>
            <a:off x="0" y="0"/>
            <a:ext cx="9144000" cy="3614057"/>
          </a:xfrm>
          <a:prstGeom prst="rect">
            <a:avLst/>
          </a:prstGeom>
          <a:noFill/>
        </p:spPr>
      </p:pic>
      <p:sp>
        <p:nvSpPr>
          <p:cNvPr id="5" name="Title 1"/>
          <p:cNvSpPr>
            <a:spLocks noGrp="1"/>
          </p:cNvSpPr>
          <p:nvPr>
            <p:ph type="ctrTitle"/>
          </p:nvPr>
        </p:nvSpPr>
        <p:spPr>
          <a:xfrm>
            <a:off x="1719792" y="4441369"/>
            <a:ext cx="7043208" cy="740231"/>
          </a:xfrm>
        </p:spPr>
        <p:txBody>
          <a:bodyPr anchor="b" anchorCtr="0">
            <a:noAutofit/>
          </a:bodyPr>
          <a:lstStyle>
            <a:lvl1pPr algn="r">
              <a:lnSpc>
                <a:spcPct val="90000"/>
              </a:lnSpc>
              <a:defRPr sz="3600">
                <a:gradFill>
                  <a:gsLst>
                    <a:gs pos="0">
                      <a:schemeClr val="tx1"/>
                    </a:gs>
                    <a:gs pos="100000">
                      <a:schemeClr val="tx1"/>
                    </a:gs>
                  </a:gsLst>
                  <a:lin ang="13500000" scaled="1"/>
                </a:gradFill>
              </a:defRPr>
            </a:lvl1pPr>
          </a:lstStyle>
          <a:p>
            <a:r>
              <a:rPr lang="en-US" smtClean="0"/>
              <a:t>Click to edit Master title style</a:t>
            </a:r>
            <a:endParaRPr lang="en-US" dirty="0"/>
          </a:p>
        </p:txBody>
      </p:sp>
      <p:sp>
        <p:nvSpPr>
          <p:cNvPr id="6" name="Subtitle 2"/>
          <p:cNvSpPr>
            <a:spLocks noGrp="1"/>
          </p:cNvSpPr>
          <p:nvPr>
            <p:ph type="subTitle" idx="1"/>
          </p:nvPr>
        </p:nvSpPr>
        <p:spPr>
          <a:xfrm>
            <a:off x="1719792" y="5257800"/>
            <a:ext cx="7043208" cy="461665"/>
          </a:xfrm>
        </p:spPr>
        <p:txBody>
          <a:bodyPr>
            <a:noAutofit/>
          </a:bodyPr>
          <a:lstStyle>
            <a:lvl1pPr marL="0" indent="0" algn="r">
              <a:lnSpc>
                <a:spcPct val="90000"/>
              </a:lnSpc>
              <a:spcBef>
                <a:spcPts val="0"/>
              </a:spcBef>
              <a:spcAft>
                <a:spcPts val="0"/>
              </a:spcAft>
              <a:buNone/>
              <a:defRPr sz="2000">
                <a:gradFill>
                  <a:gsLst>
                    <a:gs pos="0">
                      <a:schemeClr val="tx1"/>
                    </a:gs>
                    <a:gs pos="100000">
                      <a:schemeClr val="tx1"/>
                    </a:gs>
                  </a:gsLst>
                  <a:lin ang="135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9" name="Picture 2" descr="C:\Documents and Settings\justin\Desktop\791\new efficiency graphic.png"/>
          <p:cNvPicPr>
            <a:picLocks noChangeAspect="1" noChangeArrowheads="1"/>
          </p:cNvPicPr>
          <p:nvPr/>
        </p:nvPicPr>
        <p:blipFill>
          <a:blip r:embed="rId3" cstate="print"/>
          <a:stretch>
            <a:fillRect/>
          </a:stretch>
        </p:blipFill>
        <p:spPr bwMode="auto">
          <a:xfrm>
            <a:off x="2044090" y="202018"/>
            <a:ext cx="5055820" cy="3141683"/>
          </a:xfrm>
          <a:prstGeom prst="rect">
            <a:avLst/>
          </a:prstGeom>
          <a:noFill/>
        </p:spPr>
      </p:pic>
      <p:sp>
        <p:nvSpPr>
          <p:cNvPr id="13" name="Freeform 6"/>
          <p:cNvSpPr>
            <a:spLocks noEditPoints="1"/>
          </p:cNvSpPr>
          <p:nvPr/>
        </p:nvSpPr>
        <p:spPr bwMode="auto">
          <a:xfrm>
            <a:off x="224246" y="6547871"/>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Snip Single Corner Rectangle 13"/>
          <p:cNvSpPr/>
          <p:nvPr/>
        </p:nvSpPr>
        <p:spPr>
          <a:xfrm flipV="1">
            <a:off x="0" y="3594463"/>
            <a:ext cx="8961120" cy="762000"/>
          </a:xfrm>
          <a:prstGeom prst="snip1Rect">
            <a:avLst/>
          </a:prstGeom>
          <a:gradFill flip="none" rotWithShape="1">
            <a:gsLst>
              <a:gs pos="0">
                <a:schemeClr val="bg2">
                  <a:lumMod val="20000"/>
                  <a:lumOff val="80000"/>
                  <a:alpha val="0"/>
                </a:schemeClr>
              </a:gs>
              <a:gs pos="50000">
                <a:schemeClr val="bg2">
                  <a:lumMod val="60000"/>
                  <a:lumOff val="40000"/>
                </a:schemeClr>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pitchFamily="34" charset="0"/>
            </a:endParaRPr>
          </a:p>
        </p:txBody>
      </p:sp>
      <p:sp>
        <p:nvSpPr>
          <p:cNvPr id="15" name="Rectangle 14"/>
          <p:cNvSpPr/>
          <p:nvPr/>
        </p:nvSpPr>
        <p:spPr>
          <a:xfrm>
            <a:off x="-1" y="3522617"/>
            <a:ext cx="9144000" cy="91440"/>
          </a:xfrm>
          <a:prstGeom prst="rect">
            <a:avLst/>
          </a:prstGeom>
          <a:gradFill flip="none" rotWithShape="1">
            <a:gsLst>
              <a:gs pos="0">
                <a:schemeClr val="bg2">
                  <a:lumMod val="50000"/>
                </a:schemeClr>
              </a:gs>
              <a:gs pos="31000">
                <a:schemeClr val="bg2">
                  <a:lumMod val="75000"/>
                </a:schemeClr>
              </a:gs>
              <a:gs pos="81000">
                <a:schemeClr val="bg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rtl="0" eaLnBrk="1" fontAlgn="base" latinLnBrk="0" hangingPunct="1">
              <a:lnSpc>
                <a:spcPct val="90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2300" kern="1200" dirty="0">
              <a:gradFill>
                <a:gsLst>
                  <a:gs pos="0">
                    <a:schemeClr val="bg1"/>
                  </a:gs>
                  <a:gs pos="100000">
                    <a:schemeClr val="bg1"/>
                  </a:gs>
                </a:gsLst>
                <a:lin ang="13500000" scaled="1"/>
              </a:gradFill>
              <a:latin typeface="Segoe" pitchFamily="34" charset="0"/>
              <a:ea typeface="+mn-ea"/>
              <a:cs typeface="+mn-cs"/>
            </a:endParaRPr>
          </a:p>
        </p:txBody>
      </p:sp>
      <p:sp>
        <p:nvSpPr>
          <p:cNvPr id="16" name="Text Placeholder 6"/>
          <p:cNvSpPr>
            <a:spLocks noGrp="1"/>
          </p:cNvSpPr>
          <p:nvPr>
            <p:ph type="body" sz="quarter" idx="10" hasCustomPrompt="1"/>
          </p:nvPr>
        </p:nvSpPr>
        <p:spPr>
          <a:xfrm>
            <a:off x="2636837" y="3608912"/>
            <a:ext cx="6126163" cy="762000"/>
          </a:xfrm>
        </p:spPr>
        <p:txBody>
          <a:bodyPr vert="horz" wrap="square" lIns="0" tIns="0" rIns="0" bIns="0" rtlCol="0" anchor="ctr" anchorCtr="0">
            <a:noAutofit/>
            <a:scene3d>
              <a:camera prst="orthographicFront"/>
              <a:lightRig rig="flat" dir="t"/>
            </a:scene3d>
            <a:sp3d>
              <a:contourClr>
                <a:srgbClr xmlns:mc="http://schemas.openxmlformats.org/markup-compatibility/2006" xmlns:a14="http://schemas.microsoft.com/office/drawing/2010/main" val="F4A234" mc:Ignorable=""/>
              </a:contourClr>
            </a:sp3d>
          </a:bodyPr>
          <a:lstStyle>
            <a:lvl1pPr marL="0" indent="0" algn="r" defTabSz="914400" rtl="0" eaLnBrk="1" latinLnBrk="0" hangingPunct="1">
              <a:lnSpc>
                <a:spcPct val="90000"/>
              </a:lnSpc>
              <a:spcBef>
                <a:spcPct val="0"/>
              </a:spcBef>
              <a:buFont typeface="Arial" pitchFamily="34" charset="0"/>
              <a:buNone/>
              <a:defRPr lang="en-US" sz="4800" b="0" i="1" kern="1200" baseline="0" dirty="0" smtClean="0">
                <a:ln>
                  <a:noFill/>
                </a:ln>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a typeface="+mj-ea"/>
                <a:cs typeface="+mj-cs"/>
              </a:defRPr>
            </a:lvl1pPr>
          </a:lstStyle>
          <a:p>
            <a:pPr marL="0" lvl="0" indent="0" algn="r" defTabSz="914400" rtl="0" eaLnBrk="1" latinLnBrk="0" hangingPunct="1">
              <a:lnSpc>
                <a:spcPct val="90000"/>
              </a:lnSpc>
              <a:spcBef>
                <a:spcPct val="0"/>
              </a:spcBef>
              <a:spcAft>
                <a:spcPts val="600"/>
              </a:spcAft>
              <a:buClr>
                <a:srgbClr xmlns:mc="http://schemas.openxmlformats.org/markup-compatibility/2006" xmlns:a14="http://schemas.microsoft.com/office/drawing/2010/main" val="FF5B00" mc:Ignorable=""/>
              </a:buClr>
              <a:buSzPct val="65000"/>
              <a:buFont typeface="Arial" pitchFamily="34" charset="0"/>
              <a:buNone/>
            </a:pPr>
            <a:r>
              <a:rPr lang="en-US" dirty="0" smtClean="0"/>
              <a:t>click to edit</a:t>
            </a:r>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686053"/>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1" u="none" strike="noStrike" kern="1200" cap="none" spc="-642" normalizeH="0" baseline="0" noProof="0" dirty="0" smtClean="0">
                <a:ln w="11430"/>
                <a:gradFill>
                  <a:gsLst>
                    <a:gs pos="0">
                      <a:schemeClr val="tx1"/>
                    </a:gs>
                    <a:gs pos="100000">
                      <a:schemeClr val="tx1"/>
                    </a:gs>
                  </a:gsLst>
                  <a:lin ang="5400000" scaled="0"/>
                </a:gradFill>
                <a:effectLst/>
                <a:uLnTx/>
                <a:uFillTx/>
                <a:latin typeface="+mj-lt"/>
                <a:ea typeface="+mn-ea"/>
                <a:cs typeface="+mn-cs"/>
              </a:defRPr>
            </a:lvl1pPr>
          </a:lstStyle>
          <a:p>
            <a:pPr lvl="0"/>
            <a:r>
              <a:rPr lang="en-US" dirty="0" smtClean="0"/>
              <a:t>click to…</a:t>
            </a:r>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2000548"/>
          </a:xfrm>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Joint_Launch_Styleguide FINAL-11.png"/>
          <p:cNvPicPr>
            <a:picLocks noChangeAspect="1"/>
          </p:cNvPicPr>
          <p:nvPr/>
        </p:nvPicPr>
        <p:blipFill>
          <a:blip r:embed="rId2" cstate="print"/>
          <a:stretch>
            <a:fillRect/>
          </a:stretch>
        </p:blipFill>
        <p:spPr>
          <a:xfrm>
            <a:off x="23796" y="6227437"/>
            <a:ext cx="806615" cy="580641"/>
          </a:xfrm>
          <a:prstGeom prst="rect">
            <a:avLst/>
          </a:prstGeom>
        </p:spPr>
      </p:pic>
      <p:sp>
        <p:nvSpPr>
          <p:cNvPr id="7" name="Freeform 6"/>
          <p:cNvSpPr>
            <a:spLocks noEditPoints="1"/>
          </p:cNvSpPr>
          <p:nvPr/>
        </p:nvSpPr>
        <p:spPr bwMode="auto">
          <a:xfrm>
            <a:off x="8203475" y="180699"/>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Joint_Launch_Styleguide FINAL-11.png"/>
          <p:cNvPicPr>
            <a:picLocks noChangeAspect="1"/>
          </p:cNvPicPr>
          <p:nvPr/>
        </p:nvPicPr>
        <p:blipFill>
          <a:blip r:embed="rId2" cstate="print"/>
          <a:stretch>
            <a:fillRect/>
          </a:stretch>
        </p:blipFill>
        <p:spPr>
          <a:xfrm>
            <a:off x="23796" y="6227437"/>
            <a:ext cx="806615" cy="580641"/>
          </a:xfrm>
          <a:prstGeom prst="rect">
            <a:avLst/>
          </a:prstGeom>
        </p:spPr>
      </p:pic>
      <p:sp>
        <p:nvSpPr>
          <p:cNvPr id="5" name="Freeform 6"/>
          <p:cNvSpPr>
            <a:spLocks noEditPoints="1"/>
          </p:cNvSpPr>
          <p:nvPr/>
        </p:nvSpPr>
        <p:spPr bwMode="auto">
          <a:xfrm>
            <a:off x="8203475" y="180699"/>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noEditPoints="1"/>
          </p:cNvSpPr>
          <p:nvPr/>
        </p:nvSpPr>
        <p:spPr bwMode="auto">
          <a:xfrm>
            <a:off x="8203475" y="180699"/>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Freeform 6"/>
          <p:cNvSpPr>
            <a:spLocks noEditPoints="1"/>
          </p:cNvSpPr>
          <p:nvPr userDrawn="1"/>
        </p:nvSpPr>
        <p:spPr bwMode="auto">
          <a:xfrm>
            <a:off x="8203475" y="180699"/>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8" name="Picture 7" descr="Joint_Launch_Styleguide FINAL-11.png"/>
          <p:cNvPicPr>
            <a:picLocks noChangeAspect="1"/>
          </p:cNvPicPr>
          <p:nvPr userDrawn="1"/>
        </p:nvPicPr>
        <p:blipFill>
          <a:blip r:embed="rId2" cstate="print"/>
          <a:stretch>
            <a:fillRect/>
          </a:stretch>
        </p:blipFill>
        <p:spPr>
          <a:xfrm>
            <a:off x="23796" y="6227437"/>
            <a:ext cx="806615" cy="580641"/>
          </a:xfrm>
          <a:prstGeom prst="rect">
            <a:avLst/>
          </a:prstGeom>
        </p:spPr>
      </p:pic>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Joint_Launch_Styleguide FINAL-11.png"/>
          <p:cNvPicPr>
            <a:picLocks noChangeAspect="1"/>
          </p:cNvPicPr>
          <p:nvPr/>
        </p:nvPicPr>
        <p:blipFill>
          <a:blip r:embed="rId2" cstate="print"/>
          <a:stretch>
            <a:fillRect/>
          </a:stretch>
        </p:blipFill>
        <p:spPr>
          <a:xfrm>
            <a:off x="23796" y="6227437"/>
            <a:ext cx="806615" cy="580641"/>
          </a:xfrm>
          <a:prstGeom prst="rect">
            <a:avLst/>
          </a:prstGeom>
        </p:spPr>
      </p:pic>
      <p:sp>
        <p:nvSpPr>
          <p:cNvPr id="6" name="Freeform 6"/>
          <p:cNvSpPr>
            <a:spLocks noEditPoints="1"/>
          </p:cNvSpPr>
          <p:nvPr/>
        </p:nvSpPr>
        <p:spPr bwMode="auto">
          <a:xfrm>
            <a:off x="8203475" y="180699"/>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noEditPoints="1"/>
          </p:cNvSpPr>
          <p:nvPr/>
        </p:nvSpPr>
        <p:spPr bwMode="auto">
          <a:xfrm>
            <a:off x="8203475" y="180699"/>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7"/>
          <p:cNvSpPr>
            <a:spLocks noEditPoints="1"/>
          </p:cNvSpPr>
          <p:nvPr userDrawn="1"/>
        </p:nvSpPr>
        <p:spPr bwMode="auto">
          <a:xfrm>
            <a:off x="8203475" y="180699"/>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9" name="Picture 8" descr="Joint_Launch_Styleguide FINAL-11.png"/>
          <p:cNvPicPr>
            <a:picLocks noChangeAspect="1"/>
          </p:cNvPicPr>
          <p:nvPr userDrawn="1"/>
        </p:nvPicPr>
        <p:blipFill>
          <a:blip r:embed="rId2" cstate="print"/>
          <a:stretch>
            <a:fillRect/>
          </a:stretch>
        </p:blipFill>
        <p:spPr>
          <a:xfrm>
            <a:off x="23796" y="6227437"/>
            <a:ext cx="806615" cy="580641"/>
          </a:xfrm>
          <a:prstGeom prst="rect">
            <a:avLst/>
          </a:prstGeom>
        </p:spPr>
      </p:pic>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image" Target="../media/image3.jpeg"/><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image" Target="../media/image5.png"/><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2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bg1">
              <a:alpha val="17000"/>
            </a:schemeClr>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438912" y="346908"/>
            <a:ext cx="8382000" cy="535531"/>
          </a:xfrm>
          <a:prstGeom prst="rect">
            <a:avLst/>
          </a:prstGeom>
        </p:spPr>
        <p:txBody>
          <a:bodyPr vert="horz" lIns="91440" tIns="45720" rIns="91440" bIns="4572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18" r:id="rId1"/>
  </p:sldLayoutIdLst>
  <p:transition xmlns:p14="http://schemas.microsoft.com/office/powerpoint/2010/main">
    <p:fade/>
  </p:transition>
  <p:txStyles>
    <p:titleStyle>
      <a:lvl1pPr algn="l" defTabSz="914400" rtl="0" eaLnBrk="1" latinLnBrk="0" hangingPunct="1">
        <a:lnSpc>
          <a:spcPct val="90000"/>
        </a:lnSpc>
        <a:spcBef>
          <a:spcPct val="0"/>
        </a:spcBef>
        <a:buNone/>
        <a:defRPr lang="en-US" sz="3200" b="0" kern="1200" cap="none" spc="0" dirty="0">
          <a:ln w="3175">
            <a:noFill/>
          </a:ln>
          <a:gradFill>
            <a:gsLst>
              <a:gs pos="0">
                <a:schemeClr val="bg1"/>
              </a:gs>
              <a:gs pos="100000">
                <a:schemeClr val="bg1"/>
              </a:gs>
            </a:gsLst>
            <a:lin ang="13500000" scaled="1"/>
          </a:gradFill>
          <a:effectLst/>
          <a:latin typeface="Segoe Semibold" pitchFamily="34" charset="0"/>
          <a:ea typeface="+mj-ea"/>
          <a:cs typeface="+mj-cs"/>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82000" cy="4431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Because_Graphic.png"/>
          <p:cNvPicPr>
            <a:picLocks noChangeAspect="1"/>
          </p:cNvPicPr>
          <p:nvPr/>
        </p:nvPicPr>
        <p:blipFill>
          <a:blip r:embed="rId22" cstate="print"/>
          <a:stretch>
            <a:fillRect/>
          </a:stretch>
        </p:blipFill>
        <p:spPr>
          <a:xfrm>
            <a:off x="6848851" y="6117334"/>
            <a:ext cx="2295149" cy="740666"/>
          </a:xfrm>
          <a:prstGeom prst="rect">
            <a:avLst/>
          </a:prstGeom>
        </p:spPr>
      </p:pic>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3" r:id="rId19"/>
  </p:sldLayoutIdLst>
  <p:transition xmlns:p14="http://schemas.microsoft.com/office/powerpoint/2010/main">
    <p:fade/>
  </p:transition>
  <p:txStyles>
    <p:titleStyle>
      <a:lvl1pPr algn="l" defTabSz="914400" rtl="0" eaLnBrk="1" latinLnBrk="0" hangingPunct="1">
        <a:lnSpc>
          <a:spcPct val="90000"/>
        </a:lnSpc>
        <a:spcBef>
          <a:spcPct val="0"/>
        </a:spcBef>
        <a:buNone/>
        <a:defRPr lang="en-US" sz="3200" b="0" kern="1200" cap="none" spc="0" dirty="0">
          <a:ln w="3175">
            <a:noFill/>
          </a:ln>
          <a:gradFill>
            <a:gsLst>
              <a:gs pos="0">
                <a:schemeClr val="tx1"/>
              </a:gs>
              <a:gs pos="100000">
                <a:schemeClr val="tx1"/>
              </a:gs>
            </a:gsLst>
            <a:lin ang="13500000" scaled="1"/>
          </a:gradFill>
          <a:effectLst/>
          <a:latin typeface="Segoe Semibold" pitchFamily="34" charset="0"/>
          <a:ea typeface="+mj-ea"/>
          <a:cs typeface="+mj-cs"/>
        </a:defRPr>
      </a:lvl1pPr>
    </p:titleStyle>
    <p:bodyStyle>
      <a:lvl1pPr marL="346075" indent="-346075" algn="l" defTabSz="914363" rtl="0" eaLnBrk="1" latinLnBrk="0" hangingPunct="1">
        <a:lnSpc>
          <a:spcPct val="100000"/>
        </a:lnSpc>
        <a:spcBef>
          <a:spcPts val="0"/>
        </a:spcBef>
        <a:spcAft>
          <a:spcPts val="600"/>
        </a:spcAft>
        <a:buSzPct val="65000"/>
        <a:buFontTx/>
        <a:buBlip>
          <a:blip r:embed="rId23"/>
        </a:buBlip>
        <a:defRPr lang="en-US" sz="2800" b="0" kern="1200" dirty="0" smtClean="0">
          <a:gradFill>
            <a:gsLst>
              <a:gs pos="0">
                <a:schemeClr val="tx1"/>
              </a:gs>
              <a:gs pos="81000">
                <a:schemeClr val="tx1"/>
              </a:gs>
            </a:gsLst>
            <a:lin ang="13500000" scaled="1"/>
          </a:gradFill>
          <a:latin typeface="Segoe" pitchFamily="34" charset="0"/>
          <a:ea typeface="+mn-ea"/>
          <a:cs typeface="+mn-cs"/>
        </a:defRPr>
      </a:lvl1pPr>
      <a:lvl2pPr marL="630238" indent="-284163" algn="l" defTabSz="914363" rtl="0" eaLnBrk="1" latinLnBrk="0" hangingPunct="1">
        <a:lnSpc>
          <a:spcPct val="100000"/>
        </a:lnSpc>
        <a:spcBef>
          <a:spcPts val="0"/>
        </a:spcBef>
        <a:spcAft>
          <a:spcPts val="600"/>
        </a:spcAft>
        <a:buSzPct val="65000"/>
        <a:buFontTx/>
        <a:buBlip>
          <a:blip r:embed="rId23"/>
        </a:buBlip>
        <a:defRPr lang="en-US" sz="2400" b="0" kern="1200" dirty="0" smtClean="0">
          <a:gradFill>
            <a:gsLst>
              <a:gs pos="0">
                <a:schemeClr val="tx1"/>
              </a:gs>
              <a:gs pos="81000">
                <a:schemeClr val="tx1"/>
              </a:gs>
            </a:gsLst>
            <a:lin ang="13500000" scaled="1"/>
          </a:gradFill>
          <a:latin typeface="Segoe" pitchFamily="34" charset="0"/>
          <a:ea typeface="+mn-ea"/>
          <a:cs typeface="+mn-cs"/>
        </a:defRPr>
      </a:lvl2pPr>
      <a:lvl3pPr marL="860425" indent="-292100" algn="l" defTabSz="914363" rtl="0" eaLnBrk="1" latinLnBrk="0" hangingPunct="1">
        <a:lnSpc>
          <a:spcPct val="100000"/>
        </a:lnSpc>
        <a:spcBef>
          <a:spcPts val="0"/>
        </a:spcBef>
        <a:spcAft>
          <a:spcPts val="600"/>
        </a:spcAft>
        <a:buSzPct val="65000"/>
        <a:buFontTx/>
        <a:buBlip>
          <a:blip r:embed="rId23"/>
        </a:buBlip>
        <a:defRPr lang="en-US" sz="2000" b="0" kern="1200" dirty="0" smtClean="0">
          <a:gradFill>
            <a:gsLst>
              <a:gs pos="0">
                <a:schemeClr val="tx1"/>
              </a:gs>
              <a:gs pos="81000">
                <a:schemeClr val="tx1"/>
              </a:gs>
            </a:gsLst>
            <a:lin ang="13500000" scaled="1"/>
          </a:gradFill>
          <a:latin typeface="Segoe" pitchFamily="34" charset="0"/>
          <a:ea typeface="+mn-ea"/>
          <a:cs typeface="+mn-cs"/>
        </a:defRPr>
      </a:lvl3pPr>
      <a:lvl4pPr marL="1144588" indent="-284163" algn="l" defTabSz="914363" rtl="0" eaLnBrk="1" latinLnBrk="0" hangingPunct="1">
        <a:lnSpc>
          <a:spcPct val="100000"/>
        </a:lnSpc>
        <a:spcBef>
          <a:spcPts val="0"/>
        </a:spcBef>
        <a:spcAft>
          <a:spcPts val="600"/>
        </a:spcAft>
        <a:buSzPct val="65000"/>
        <a:buFontTx/>
        <a:buBlip>
          <a:blip r:embed="rId23"/>
        </a:buBlip>
        <a:defRPr lang="en-US" sz="2000" b="0" kern="1200" dirty="0" smtClean="0">
          <a:gradFill>
            <a:gsLst>
              <a:gs pos="0">
                <a:schemeClr val="tx1"/>
              </a:gs>
              <a:gs pos="81000">
                <a:schemeClr val="tx1"/>
              </a:gs>
            </a:gsLst>
            <a:lin ang="13500000" scaled="1"/>
          </a:gradFill>
          <a:latin typeface="Segoe" pitchFamily="34" charset="0"/>
          <a:ea typeface="+mn-ea"/>
          <a:cs typeface="+mn-cs"/>
        </a:defRPr>
      </a:lvl4pPr>
      <a:lvl5pPr marL="1428750" indent="-284163" algn="l" defTabSz="914363" rtl="0" eaLnBrk="1" latinLnBrk="0" hangingPunct="1">
        <a:lnSpc>
          <a:spcPct val="100000"/>
        </a:lnSpc>
        <a:spcBef>
          <a:spcPts val="0"/>
        </a:spcBef>
        <a:spcAft>
          <a:spcPts val="600"/>
        </a:spcAft>
        <a:buSzPct val="65000"/>
        <a:buFontTx/>
        <a:buBlip>
          <a:blip r:embed="rId23"/>
        </a:buBlip>
        <a:defRPr lang="en-US" sz="1800" b="0" kern="1200" dirty="0">
          <a:gradFill>
            <a:gsLst>
              <a:gs pos="0">
                <a:schemeClr val="tx1"/>
              </a:gs>
              <a:gs pos="81000">
                <a:schemeClr val="tx1"/>
              </a:gs>
            </a:gsLst>
            <a:lin ang="13500000" scaled="1"/>
          </a:gradFill>
          <a:latin typeface="Segoe"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tx2">
              <a:lumMod val="75000"/>
              <a:alpha val="17000"/>
            </a:schemeClr>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pic>
        <p:nvPicPr>
          <p:cNvPr id="4" name="Picture 3" descr="white rectangle.png"/>
          <p:cNvPicPr>
            <a:picLocks noChangeAspect="1"/>
          </p:cNvPicPr>
          <p:nvPr/>
        </p:nvPicPr>
        <p:blipFill>
          <a:blip r:embed="rId4" cstate="print">
            <a:lum bright="93000" contrast="-100000"/>
          </a:blip>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4431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2" r:id="rId1"/>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3200" b="0" kern="1200" cap="none" spc="-150" dirty="0">
          <a:ln w="3175">
            <a:noFill/>
          </a:ln>
          <a:gradFill flip="none" rotWithShape="1">
            <a:gsLst>
              <a:gs pos="0">
                <a:schemeClr val="tx1"/>
              </a:gs>
              <a:gs pos="86000">
                <a:schemeClr val="tx1"/>
              </a:gs>
            </a:gsLst>
            <a:lin ang="5400000" scaled="0"/>
            <a:tileRect/>
          </a:gradFill>
          <a:effectLst/>
          <a:latin typeface="Segoe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0.xml"/><Relationship Id="rId1" Type="http://schemas.openxmlformats.org/officeDocument/2006/relationships/tags" Target="../tags/tag1.xml"/><Relationship Id="rId5" Type="http://schemas.openxmlformats.org/officeDocument/2006/relationships/image" Target="../media/image18.png"/><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1.xml"/><Relationship Id="rId1" Type="http://schemas.openxmlformats.org/officeDocument/2006/relationships/tags" Target="../tags/tag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1.xml"/><Relationship Id="rId1" Type="http://schemas.openxmlformats.org/officeDocument/2006/relationships/tags" Target="../tags/tag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1.xml"/><Relationship Id="rId1" Type="http://schemas.openxmlformats.org/officeDocument/2006/relationships/tags" Target="../tags/tag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1.xml"/><Relationship Id="rId1" Type="http://schemas.openxmlformats.org/officeDocument/2006/relationships/tags" Target="../tags/tag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1.xml"/><Relationship Id="rId1" Type="http://schemas.openxmlformats.org/officeDocument/2006/relationships/tags" Target="../tags/tag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1.xml"/><Relationship Id="rId1" Type="http://schemas.openxmlformats.org/officeDocument/2006/relationships/tags" Target="../tags/tag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slideLayout" Target="../slideLayouts/slideLayout20.xml"/><Relationship Id="rId7" Type="http://schemas.openxmlformats.org/officeDocument/2006/relationships/oleObject" Target="../embeddings/oleObject2.bin"/><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19.emf"/><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9.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29.emf"/><Relationship Id="rId4" Type="http://schemas.openxmlformats.org/officeDocument/2006/relationships/oleObject" Target="../embeddings/oleObject3.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5.xml"/><Relationship Id="rId1" Type="http://schemas.openxmlformats.org/officeDocument/2006/relationships/slideLayout" Target="../slideLayouts/slideLayout20.xml"/><Relationship Id="rId5" Type="http://schemas.openxmlformats.org/officeDocument/2006/relationships/image" Target="../media/image32.png"/><Relationship Id="rId4" Type="http://schemas.openxmlformats.org/officeDocument/2006/relationships/image" Target="../media/image31.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9.xml"/><Relationship Id="rId1" Type="http://schemas.openxmlformats.org/officeDocument/2006/relationships/tags" Target="../tags/tag10.xml"/><Relationship Id="rId5" Type="http://schemas.openxmlformats.org/officeDocument/2006/relationships/image" Target="../media/image32.png"/><Relationship Id="rId4" Type="http://schemas.openxmlformats.org/officeDocument/2006/relationships/image" Target="../media/image33.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54.xml"/><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9.emf"/><Relationship Id="rId5" Type="http://schemas.openxmlformats.org/officeDocument/2006/relationships/oleObject" Target="../embeddings/oleObject5.bin"/><Relationship Id="rId10" Type="http://schemas.openxmlformats.org/officeDocument/2006/relationships/image" Target="../media/image34.wmf"/><Relationship Id="rId4" Type="http://schemas.openxmlformats.org/officeDocument/2006/relationships/image" Target="../media/image13.png"/><Relationship Id="rId9" Type="http://schemas.openxmlformats.org/officeDocument/2006/relationships/oleObject" Target="../embeddings/oleObject8.bin"/></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7" Type="http://schemas.openxmlformats.org/officeDocument/2006/relationships/image" Target="../media/image39.png"/><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image" Target="../media/image38.png"/><Relationship Id="rId5" Type="http://schemas.openxmlformats.org/officeDocument/2006/relationships/image" Target="../media/image37.emf"/><Relationship Id="rId4" Type="http://schemas.openxmlformats.org/officeDocument/2006/relationships/oleObject" Target="../embeddings/oleObject9.bin"/></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9.xml"/><Relationship Id="rId1" Type="http://schemas.openxmlformats.org/officeDocument/2006/relationships/slideLayout" Target="../slideLayouts/slideLayout1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Exchange 2010 High Availability</a:t>
            </a:r>
            <a:endParaRPr lang="en-US" dirty="0"/>
          </a:p>
        </p:txBody>
      </p:sp>
      <p:sp>
        <p:nvSpPr>
          <p:cNvPr id="3" name="Subtitle 2"/>
          <p:cNvSpPr>
            <a:spLocks noGrp="1"/>
          </p:cNvSpPr>
          <p:nvPr>
            <p:ph type="subTitle" idx="1"/>
          </p:nvPr>
        </p:nvSpPr>
        <p:spPr/>
        <p:txBody>
          <a:bodyPr/>
          <a:lstStyle/>
          <a:p>
            <a:r>
              <a:rPr lang="en-US" dirty="0" smtClean="0"/>
              <a:t>Angi Livermore</a:t>
            </a:r>
          </a:p>
          <a:p>
            <a:r>
              <a:rPr lang="en-US" dirty="0" smtClean="0"/>
              <a:t>Principal Technology Specialist</a:t>
            </a:r>
          </a:p>
          <a:p>
            <a:r>
              <a:rPr lang="en-US" dirty="0" smtClean="0"/>
              <a:t>Microsoft Corporation</a:t>
            </a:r>
          </a:p>
        </p:txBody>
      </p:sp>
    </p:spTree>
    <p:extLst>
      <p:ext uri="{BB962C8B-B14F-4D97-AF65-F5344CB8AC3E}">
        <p14:creationId xmlns:p14="http://schemas.microsoft.com/office/powerpoint/2010/main" val="23307094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Freeform 6"/>
          <p:cNvSpPr>
            <a:spLocks/>
          </p:cNvSpPr>
          <p:nvPr/>
        </p:nvSpPr>
        <p:spPr bwMode="auto">
          <a:xfrm>
            <a:off x="236018" y="2228850"/>
            <a:ext cx="8683348" cy="4448940"/>
          </a:xfrm>
          <a:custGeom>
            <a:avLst/>
            <a:gdLst/>
            <a:ahLst/>
            <a:cxnLst>
              <a:cxn ang="0">
                <a:pos x="1806" y="544"/>
              </a:cxn>
              <a:cxn ang="0">
                <a:pos x="1806" y="0"/>
              </a:cxn>
              <a:cxn ang="0">
                <a:pos x="0" y="0"/>
              </a:cxn>
              <a:cxn ang="0">
                <a:pos x="0" y="544"/>
              </a:cxn>
              <a:cxn ang="0">
                <a:pos x="0" y="1592"/>
              </a:cxn>
              <a:cxn ang="0">
                <a:pos x="0" y="2136"/>
              </a:cxn>
              <a:cxn ang="0">
                <a:pos x="4169" y="2136"/>
              </a:cxn>
              <a:cxn ang="0">
                <a:pos x="4169" y="544"/>
              </a:cxn>
              <a:cxn ang="0">
                <a:pos x="1806" y="544"/>
              </a:cxn>
            </a:cxnLst>
            <a:rect l="0" t="0" r="r" b="b"/>
            <a:pathLst>
              <a:path w="4169" h="2136">
                <a:moveTo>
                  <a:pt x="1806" y="544"/>
                </a:moveTo>
                <a:lnTo>
                  <a:pt x="1806" y="0"/>
                </a:lnTo>
                <a:lnTo>
                  <a:pt x="0" y="0"/>
                </a:lnTo>
                <a:lnTo>
                  <a:pt x="0" y="544"/>
                </a:lnTo>
                <a:lnTo>
                  <a:pt x="0" y="1592"/>
                </a:lnTo>
                <a:lnTo>
                  <a:pt x="0" y="2136"/>
                </a:lnTo>
                <a:lnTo>
                  <a:pt x="4169" y="2136"/>
                </a:lnTo>
                <a:lnTo>
                  <a:pt x="4169" y="544"/>
                </a:lnTo>
                <a:lnTo>
                  <a:pt x="1806" y="544"/>
                </a:lnTo>
                <a:close/>
              </a:path>
            </a:pathLst>
          </a:cu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403" name="Freeform 17"/>
          <p:cNvSpPr>
            <a:spLocks/>
          </p:cNvSpPr>
          <p:nvPr/>
        </p:nvSpPr>
        <p:spPr bwMode="auto">
          <a:xfrm>
            <a:off x="292609" y="3690139"/>
            <a:ext cx="6688950" cy="1171288"/>
          </a:xfrm>
          <a:custGeom>
            <a:avLst/>
            <a:gdLst/>
            <a:ahLst/>
            <a:cxnLst>
              <a:cxn ang="0">
                <a:pos x="3803" y="0"/>
              </a:cxn>
              <a:cxn ang="0">
                <a:pos x="0" y="0"/>
              </a:cxn>
              <a:cxn ang="0">
                <a:pos x="0" y="806"/>
              </a:cxn>
              <a:cxn ang="0">
                <a:pos x="3803" y="806"/>
              </a:cxn>
              <a:cxn ang="0">
                <a:pos x="4766" y="806"/>
              </a:cxn>
              <a:cxn ang="0">
                <a:pos x="4766" y="0"/>
              </a:cxn>
              <a:cxn ang="0">
                <a:pos x="3803" y="0"/>
              </a:cxn>
            </a:cxnLst>
            <a:rect l="0" t="0" r="r" b="b"/>
            <a:pathLst>
              <a:path w="4766" h="806">
                <a:moveTo>
                  <a:pt x="3803" y="0"/>
                </a:moveTo>
                <a:lnTo>
                  <a:pt x="0" y="0"/>
                </a:lnTo>
                <a:lnTo>
                  <a:pt x="0" y="806"/>
                </a:lnTo>
                <a:lnTo>
                  <a:pt x="3803" y="806"/>
                </a:lnTo>
                <a:lnTo>
                  <a:pt x="4766" y="806"/>
                </a:lnTo>
                <a:lnTo>
                  <a:pt x="4766" y="0"/>
                </a:lnTo>
                <a:lnTo>
                  <a:pt x="3803" y="0"/>
                </a:lnTo>
                <a:close/>
              </a:path>
            </a:pathLst>
          </a:custGeom>
          <a:solidFill>
            <a:schemeClr val="accent3">
              <a:lumMod val="60000"/>
              <a:lumOff val="40000"/>
            </a:schemeClr>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700" dirty="0" smtClean="0">
              <a:gradFill>
                <a:gsLst>
                  <a:gs pos="0">
                    <a:schemeClr val="bg1"/>
                  </a:gs>
                  <a:gs pos="100000">
                    <a:schemeClr val="bg1"/>
                  </a:gs>
                </a:gsLst>
                <a:lin ang="13500000" scaled="1"/>
              </a:gradFill>
              <a:latin typeface="Segoe Semibold" pitchFamily="34" charset="0"/>
            </a:endParaRPr>
          </a:p>
        </p:txBody>
      </p:sp>
      <p:grpSp>
        <p:nvGrpSpPr>
          <p:cNvPr id="2" name="Group 80"/>
          <p:cNvGrpSpPr/>
          <p:nvPr/>
        </p:nvGrpSpPr>
        <p:grpSpPr>
          <a:xfrm flipV="1">
            <a:off x="304803" y="4374233"/>
            <a:ext cx="6553200" cy="357636"/>
            <a:chOff x="1845840" y="2207421"/>
            <a:chExt cx="3637823" cy="535779"/>
          </a:xfrm>
          <a:effectLst>
            <a:outerShdw blurRad="50800" dist="38100" dir="8100000" algn="tr" rotWithShape="0">
              <a:prstClr val="black">
                <a:alpha val="40000"/>
              </a:prstClr>
            </a:outerShdw>
          </a:effectLst>
        </p:grpSpPr>
        <p:cxnSp>
          <p:nvCxnSpPr>
            <p:cNvPr id="146" name="Straight Connector 145"/>
            <p:cNvCxnSpPr>
              <a:stCxn id="148" idx="0"/>
              <a:endCxn id="147" idx="0"/>
            </p:cNvCxnSpPr>
            <p:nvPr/>
          </p:nvCxnSpPr>
          <p:spPr>
            <a:xfrm flipV="1">
              <a:off x="2184620" y="2207421"/>
              <a:ext cx="3033713" cy="2379"/>
            </a:xfrm>
            <a:prstGeom prst="line">
              <a:avLst/>
            </a:prstGeom>
            <a:ln w="19050">
              <a:solidFill>
                <a:srgbClr xmlns:mc="http://schemas.openxmlformats.org/markup-compatibility/2006" xmlns:a14="http://schemas.microsoft.com/office/drawing/2010/main" val="FF0000" mc:Ignorable=""/>
              </a:solidFill>
              <a:prstDash val="sysDot"/>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7" name="Arc 146"/>
            <p:cNvSpPr/>
            <p:nvPr/>
          </p:nvSpPr>
          <p:spPr>
            <a:xfrm>
              <a:off x="4953001" y="2209800"/>
              <a:ext cx="530662" cy="533400"/>
            </a:xfrm>
            <a:prstGeom prst="arc">
              <a:avLst>
                <a:gd name="adj1" fmla="val 16200000"/>
                <a:gd name="adj2" fmla="val 1230439"/>
              </a:avLst>
            </a:prstGeom>
            <a:ln w="19050">
              <a:solidFill>
                <a:srgbClr xmlns:mc="http://schemas.openxmlformats.org/markup-compatibility/2006" xmlns:a14="http://schemas.microsoft.com/office/drawing/2010/main" val="FF0000" mc:Ignorable=""/>
              </a:solidFill>
              <a:prstDash val="sysDot"/>
              <a:headEnd type="non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8" name="Arc 147"/>
            <p:cNvSpPr/>
            <p:nvPr/>
          </p:nvSpPr>
          <p:spPr>
            <a:xfrm flipH="1">
              <a:off x="1845840" y="2209800"/>
              <a:ext cx="677559" cy="533400"/>
            </a:xfrm>
            <a:prstGeom prst="arc">
              <a:avLst>
                <a:gd name="adj1" fmla="val 16200000"/>
                <a:gd name="adj2" fmla="val 1187635"/>
              </a:avLst>
            </a:prstGeom>
            <a:ln w="19050">
              <a:solidFill>
                <a:srgbClr xmlns:mc="http://schemas.openxmlformats.org/markup-compatibility/2006" xmlns:a14="http://schemas.microsoft.com/office/drawing/2010/main" val="FF0000" mc:Ignorable=""/>
              </a:solidFill>
              <a:prstDash val="sysDot"/>
              <a:headEnd type="non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319" name="Straight Arrow Connector 318"/>
          <p:cNvCxnSpPr>
            <a:endCxn id="313" idx="0"/>
          </p:cNvCxnSpPr>
          <p:nvPr/>
        </p:nvCxnSpPr>
        <p:spPr>
          <a:xfrm rot="16200000" flipH="1">
            <a:off x="1796618" y="2192081"/>
            <a:ext cx="1196462" cy="65298"/>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1" name="Title 160"/>
          <p:cNvSpPr>
            <a:spLocks noGrp="1"/>
          </p:cNvSpPr>
          <p:nvPr>
            <p:ph type="title"/>
          </p:nvPr>
        </p:nvSpPr>
        <p:spPr/>
        <p:txBody>
          <a:bodyPr/>
          <a:lstStyle/>
          <a:p>
            <a:r>
              <a:rPr lang="en-US" spc="-50" dirty="0" smtClean="0"/>
              <a:t>Exchange 2010 Mailbox Resiliency Overview </a:t>
            </a:r>
            <a:endParaRPr lang="en-US" spc="-50" dirty="0"/>
          </a:p>
        </p:txBody>
      </p:sp>
      <p:sp>
        <p:nvSpPr>
          <p:cNvPr id="314" name="Rectangle 313"/>
          <p:cNvSpPr/>
          <p:nvPr/>
        </p:nvSpPr>
        <p:spPr>
          <a:xfrm>
            <a:off x="520854" y="4074612"/>
            <a:ext cx="1007253"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1</a:t>
            </a:r>
            <a:endParaRPr lang="en-US" sz="1200" dirty="0">
              <a:gradFill>
                <a:gsLst>
                  <a:gs pos="0">
                    <a:schemeClr val="bg1"/>
                  </a:gs>
                  <a:gs pos="100000">
                    <a:schemeClr val="bg1"/>
                  </a:gs>
                </a:gsLst>
                <a:lin ang="13500000" scaled="1"/>
              </a:gradFill>
              <a:latin typeface="Segoe Semibold" pitchFamily="34" charset="0"/>
            </a:endParaRPr>
          </a:p>
        </p:txBody>
      </p:sp>
      <p:sp>
        <p:nvSpPr>
          <p:cNvPr id="315" name="Rectangle 314"/>
          <p:cNvSpPr/>
          <p:nvPr/>
        </p:nvSpPr>
        <p:spPr>
          <a:xfrm>
            <a:off x="1838058"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2</a:t>
            </a:r>
            <a:endParaRPr lang="en-US" sz="1200" dirty="0">
              <a:gradFill>
                <a:gsLst>
                  <a:gs pos="0">
                    <a:schemeClr val="bg1"/>
                  </a:gs>
                  <a:gs pos="100000">
                    <a:schemeClr val="bg1"/>
                  </a:gs>
                </a:gsLst>
                <a:lin ang="13500000" scaled="1"/>
              </a:gradFill>
              <a:latin typeface="Segoe Semibold" pitchFamily="34" charset="0"/>
            </a:endParaRPr>
          </a:p>
        </p:txBody>
      </p:sp>
      <p:sp>
        <p:nvSpPr>
          <p:cNvPr id="316" name="Rectangle 315"/>
          <p:cNvSpPr/>
          <p:nvPr/>
        </p:nvSpPr>
        <p:spPr>
          <a:xfrm>
            <a:off x="3154724"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3</a:t>
            </a:r>
            <a:endParaRPr lang="en-US" sz="1200" dirty="0">
              <a:gradFill>
                <a:gsLst>
                  <a:gs pos="0">
                    <a:schemeClr val="bg1"/>
                  </a:gs>
                  <a:gs pos="100000">
                    <a:schemeClr val="bg1"/>
                  </a:gs>
                </a:gsLst>
                <a:lin ang="13500000" scaled="1"/>
              </a:gradFill>
              <a:latin typeface="Segoe Semibold" pitchFamily="34" charset="0"/>
            </a:endParaRPr>
          </a:p>
        </p:txBody>
      </p:sp>
      <p:cxnSp>
        <p:nvCxnSpPr>
          <p:cNvPr id="317" name="Straight Arrow Connector 316"/>
          <p:cNvCxnSpPr>
            <a:stCxn id="315" idx="2"/>
          </p:cNvCxnSpPr>
          <p:nvPr/>
        </p:nvCxnSpPr>
        <p:spPr>
          <a:xfrm rot="16200000" flipH="1">
            <a:off x="2146909" y="4843868"/>
            <a:ext cx="391150" cy="3013"/>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0" name="Straight Arrow Connector 319"/>
          <p:cNvCxnSpPr>
            <a:stCxn id="313" idx="2"/>
            <a:endCxn id="314" idx="0"/>
          </p:cNvCxnSpPr>
          <p:nvPr/>
        </p:nvCxnSpPr>
        <p:spPr>
          <a:xfrm rot="5400000">
            <a:off x="1387759" y="3034872"/>
            <a:ext cx="676463" cy="1403017"/>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2" name="Straight Arrow Connector 321"/>
          <p:cNvCxnSpPr>
            <a:stCxn id="313" idx="2"/>
            <a:endCxn id="316" idx="0"/>
          </p:cNvCxnSpPr>
          <p:nvPr/>
        </p:nvCxnSpPr>
        <p:spPr>
          <a:xfrm rot="16200000" flipH="1">
            <a:off x="2704340" y="3121307"/>
            <a:ext cx="676463" cy="1230146"/>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3" name="Rectangle 322"/>
          <p:cNvSpPr/>
          <p:nvPr/>
        </p:nvSpPr>
        <p:spPr>
          <a:xfrm>
            <a:off x="4477928"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4</a:t>
            </a:r>
            <a:endParaRPr lang="en-US" sz="1200" dirty="0">
              <a:gradFill>
                <a:gsLst>
                  <a:gs pos="0">
                    <a:schemeClr val="bg1"/>
                  </a:gs>
                  <a:gs pos="100000">
                    <a:schemeClr val="bg1"/>
                  </a:gs>
                </a:gsLst>
                <a:lin ang="13500000" scaled="1"/>
              </a:gradFill>
              <a:latin typeface="Segoe Semibold" pitchFamily="34" charset="0"/>
            </a:endParaRPr>
          </a:p>
        </p:txBody>
      </p:sp>
      <p:sp>
        <p:nvSpPr>
          <p:cNvPr id="324" name="Rectangle 323"/>
          <p:cNvSpPr/>
          <p:nvPr/>
        </p:nvSpPr>
        <p:spPr>
          <a:xfrm>
            <a:off x="5715000"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5</a:t>
            </a:r>
            <a:endParaRPr lang="en-US" sz="1200" dirty="0">
              <a:gradFill>
                <a:gsLst>
                  <a:gs pos="0">
                    <a:schemeClr val="bg1"/>
                  </a:gs>
                  <a:gs pos="100000">
                    <a:schemeClr val="bg1"/>
                  </a:gs>
                </a:gsLst>
                <a:lin ang="13500000" scaled="1"/>
              </a:gradFill>
              <a:latin typeface="Segoe Semibold" pitchFamily="34" charset="0"/>
            </a:endParaRPr>
          </a:p>
        </p:txBody>
      </p:sp>
      <p:cxnSp>
        <p:nvCxnSpPr>
          <p:cNvPr id="327" name="Straight Arrow Connector 326"/>
          <p:cNvCxnSpPr>
            <a:stCxn id="313" idx="2"/>
            <a:endCxn id="323" idx="0"/>
          </p:cNvCxnSpPr>
          <p:nvPr/>
        </p:nvCxnSpPr>
        <p:spPr>
          <a:xfrm rot="16200000" flipH="1">
            <a:off x="3365942" y="2459705"/>
            <a:ext cx="676463" cy="2553350"/>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8" name="Straight Arrow Connector 327"/>
          <p:cNvCxnSpPr>
            <a:stCxn id="313" idx="2"/>
            <a:endCxn id="324" idx="0"/>
          </p:cNvCxnSpPr>
          <p:nvPr/>
        </p:nvCxnSpPr>
        <p:spPr>
          <a:xfrm rot="16200000" flipH="1">
            <a:off x="3984478" y="1841169"/>
            <a:ext cx="676463" cy="3790422"/>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a:stCxn id="315" idx="3"/>
            <a:endCxn id="316" idx="1"/>
          </p:cNvCxnSpPr>
          <p:nvPr/>
        </p:nvCxnSpPr>
        <p:spPr>
          <a:xfrm>
            <a:off x="2843898" y="4362206"/>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0" name="Straight Arrow Connector 329"/>
          <p:cNvCxnSpPr/>
          <p:nvPr/>
        </p:nvCxnSpPr>
        <p:spPr>
          <a:xfrm>
            <a:off x="1533258"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a:off x="4165002"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2" name="Straight Arrow Connector 331"/>
          <p:cNvCxnSpPr/>
          <p:nvPr/>
        </p:nvCxnSpPr>
        <p:spPr>
          <a:xfrm>
            <a:off x="5405810"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33" name="TextBox 332"/>
          <p:cNvSpPr txBox="1"/>
          <p:nvPr/>
        </p:nvSpPr>
        <p:spPr>
          <a:xfrm>
            <a:off x="7014715" y="5105121"/>
            <a:ext cx="1805023" cy="535531"/>
          </a:xfrm>
          <a:prstGeom prst="rect">
            <a:avLst/>
          </a:prstGeom>
          <a:noFill/>
        </p:spPr>
        <p:txBody>
          <a:bodyPr wrap="square" rtlCol="0">
            <a:spAutoFit/>
          </a:bodyPr>
          <a:lstStyle/>
          <a:p>
            <a:pPr defTabSz="914363">
              <a:lnSpc>
                <a:spcPct val="90000"/>
              </a:lnSpc>
              <a:spcAft>
                <a:spcPts val="400"/>
              </a:spcAft>
              <a:buSzPct val="85000"/>
            </a:pPr>
            <a:r>
              <a:rPr lang="en-US" sz="1600" dirty="0" smtClean="0">
                <a:gradFill>
                  <a:gsLst>
                    <a:gs pos="0">
                      <a:schemeClr val="tx1"/>
                    </a:gs>
                    <a:gs pos="81000">
                      <a:schemeClr val="tx1"/>
                    </a:gs>
                  </a:gsLst>
                  <a:lin ang="13500000" scaled="1"/>
                </a:gradFill>
                <a:latin typeface="Segoe" pitchFamily="34" charset="0"/>
              </a:rPr>
              <a:t>Database Availability Group</a:t>
            </a:r>
          </a:p>
        </p:txBody>
      </p:sp>
      <p:sp>
        <p:nvSpPr>
          <p:cNvPr id="334" name="TextBox 333"/>
          <p:cNvSpPr txBox="1"/>
          <p:nvPr/>
        </p:nvSpPr>
        <p:spPr>
          <a:xfrm>
            <a:off x="1164573" y="1326577"/>
            <a:ext cx="713742" cy="286232"/>
          </a:xfrm>
          <a:prstGeom prst="rect">
            <a:avLst/>
          </a:prstGeom>
          <a:noFill/>
        </p:spPr>
        <p:txBody>
          <a:bodyPr wrap="square" rtlCol="0">
            <a:spAutoFit/>
          </a:bodyPr>
          <a:lstStyle/>
          <a:p>
            <a:pPr defTabSz="914363">
              <a:lnSpc>
                <a:spcPct val="90000"/>
              </a:lnSpc>
              <a:spcAft>
                <a:spcPts val="400"/>
              </a:spcAft>
              <a:buSzPct val="85000"/>
            </a:pPr>
            <a:r>
              <a:rPr lang="en-US" sz="1400" dirty="0" smtClean="0">
                <a:gradFill>
                  <a:gsLst>
                    <a:gs pos="0">
                      <a:schemeClr val="tx1"/>
                    </a:gs>
                    <a:gs pos="81000">
                      <a:schemeClr val="tx1"/>
                    </a:gs>
                  </a:gsLst>
                  <a:lin ang="13500000" scaled="1"/>
                </a:gradFill>
                <a:latin typeface="Segoe" pitchFamily="34" charset="0"/>
              </a:rPr>
              <a:t>Client</a:t>
            </a:r>
          </a:p>
        </p:txBody>
      </p:sp>
      <p:cxnSp>
        <p:nvCxnSpPr>
          <p:cNvPr id="336" name="Straight Arrow Connector 335"/>
          <p:cNvCxnSpPr/>
          <p:nvPr/>
        </p:nvCxnSpPr>
        <p:spPr>
          <a:xfrm rot="5400000">
            <a:off x="786658" y="4868084"/>
            <a:ext cx="478688" cy="3067"/>
          </a:xfrm>
          <a:prstGeom prst="straightConnector1">
            <a:avLst/>
          </a:prstGeom>
          <a:ln w="25400">
            <a:solidFill>
              <a:schemeClr val="accent1"/>
            </a:solidFill>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1" name="Straight Arrow Connector 350"/>
          <p:cNvCxnSpPr>
            <a:stCxn id="316" idx="2"/>
          </p:cNvCxnSpPr>
          <p:nvPr/>
        </p:nvCxnSpPr>
        <p:spPr>
          <a:xfrm rot="16200000" flipH="1">
            <a:off x="3453531" y="4853912"/>
            <a:ext cx="412416" cy="4191"/>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2" name="Straight Arrow Connector 351"/>
          <p:cNvCxnSpPr>
            <a:stCxn id="323" idx="2"/>
          </p:cNvCxnSpPr>
          <p:nvPr/>
        </p:nvCxnSpPr>
        <p:spPr>
          <a:xfrm rot="16200000" flipH="1">
            <a:off x="4775533" y="4855115"/>
            <a:ext cx="412416" cy="1786"/>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3" name="Straight Arrow Connector 352"/>
          <p:cNvCxnSpPr>
            <a:stCxn id="324" idx="2"/>
          </p:cNvCxnSpPr>
          <p:nvPr/>
        </p:nvCxnSpPr>
        <p:spPr>
          <a:xfrm rot="16200000" flipH="1">
            <a:off x="6012531" y="4855189"/>
            <a:ext cx="412416" cy="1638"/>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6" name="Snip Single Corner Rectangle 375"/>
          <p:cNvSpPr/>
          <p:nvPr/>
        </p:nvSpPr>
        <p:spPr bwMode="auto">
          <a:xfrm>
            <a:off x="7044088" y="4267647"/>
            <a:ext cx="1815854" cy="593780"/>
          </a:xfrm>
          <a:prstGeom prst="snip1Rect">
            <a:avLst/>
          </a:prstGeom>
          <a:solidFill>
            <a:srgbClr xmlns:mc="http://schemas.openxmlformats.org/markup-compatibility/2006" xmlns:a14="http://schemas.microsoft.com/office/drawing/2010/main" val="0066CC" mc:Ignorable=""/>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45720"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30" dirty="0" smtClean="0">
                <a:gradFill>
                  <a:gsLst>
                    <a:gs pos="0">
                      <a:schemeClr val="bg1"/>
                    </a:gs>
                    <a:gs pos="100000">
                      <a:schemeClr val="bg1"/>
                    </a:gs>
                  </a:gsLst>
                  <a:lin ang="13500000" scaled="1"/>
                </a:gradFill>
                <a:latin typeface="Segoe Semibold" pitchFamily="34" charset="0"/>
              </a:rPr>
              <a:t>Failover managed within Exchange</a:t>
            </a:r>
            <a:endParaRPr lang="en-US" sz="1600" spc="-30" dirty="0">
              <a:gradFill>
                <a:gsLst>
                  <a:gs pos="0">
                    <a:schemeClr val="bg1"/>
                  </a:gs>
                  <a:gs pos="100000">
                    <a:schemeClr val="bg1"/>
                  </a:gs>
                </a:gsLst>
                <a:lin ang="13500000" scaled="1"/>
              </a:gradFill>
              <a:latin typeface="Segoe Semibold" pitchFamily="34" charset="0"/>
            </a:endParaRPr>
          </a:p>
        </p:txBody>
      </p:sp>
      <p:pic>
        <p:nvPicPr>
          <p:cNvPr id="377" name="Picture 376" descr="Computer.png"/>
          <p:cNvPicPr>
            <a:picLocks noChangeAspect="1"/>
          </p:cNvPicPr>
          <p:nvPr/>
        </p:nvPicPr>
        <p:blipFill>
          <a:blip r:embed="rId3" cstate="print"/>
          <a:stretch>
            <a:fillRect/>
          </a:stretch>
        </p:blipFill>
        <p:spPr>
          <a:xfrm>
            <a:off x="1809571" y="838200"/>
            <a:ext cx="960405" cy="960405"/>
          </a:xfrm>
          <a:prstGeom prst="rect">
            <a:avLst/>
          </a:prstGeom>
        </p:spPr>
      </p:pic>
      <p:grpSp>
        <p:nvGrpSpPr>
          <p:cNvPr id="3" name="Group 203"/>
          <p:cNvGrpSpPr/>
          <p:nvPr/>
        </p:nvGrpSpPr>
        <p:grpSpPr>
          <a:xfrm>
            <a:off x="236018" y="1908919"/>
            <a:ext cx="1931804" cy="297833"/>
            <a:chOff x="10685322" y="730254"/>
            <a:chExt cx="1931804" cy="367932"/>
          </a:xfrm>
        </p:grpSpPr>
        <p:sp>
          <p:nvSpPr>
            <p:cNvPr id="389" name="Snip Single Corner Rectangle 388"/>
            <p:cNvSpPr/>
            <p:nvPr/>
          </p:nvSpPr>
          <p:spPr>
            <a:xfrm>
              <a:off x="10685322" y="730254"/>
              <a:ext cx="1668658" cy="367932"/>
            </a:xfrm>
            <a:prstGeom prst="snip1Rect">
              <a:avLst>
                <a:gd name="adj" fmla="val 42163"/>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pPr>
              <a:endParaRPr lang="en-US" dirty="0" smtClean="0">
                <a:gradFill>
                  <a:gsLst>
                    <a:gs pos="0">
                      <a:schemeClr val="bg1"/>
                    </a:gs>
                    <a:gs pos="100000">
                      <a:schemeClr val="bg1"/>
                    </a:gs>
                  </a:gsLst>
                  <a:lin ang="13500000" scaled="1"/>
                </a:gradFill>
                <a:latin typeface="Segoe" pitchFamily="34" charset="0"/>
              </a:endParaRPr>
            </a:p>
          </p:txBody>
        </p:sp>
        <p:sp>
          <p:nvSpPr>
            <p:cNvPr id="390" name="Rectangle 389"/>
            <p:cNvSpPr/>
            <p:nvPr/>
          </p:nvSpPr>
          <p:spPr>
            <a:xfrm>
              <a:off x="10780321" y="744943"/>
              <a:ext cx="1836805" cy="276999"/>
            </a:xfrm>
            <a:prstGeom prst="rect">
              <a:avLst/>
            </a:prstGeom>
          </p:spPr>
          <p:txBody>
            <a:bodyPr wrap="square">
              <a:spAutoFit/>
            </a:bodyPr>
            <a:lstStyle/>
            <a:p>
              <a:pPr>
                <a:spcBef>
                  <a:spcPct val="20000"/>
                </a:spcBef>
                <a:spcAft>
                  <a:spcPts val="1200"/>
                </a:spcAft>
                <a:buClr>
                  <a:srgbClr xmlns:mc="http://schemas.openxmlformats.org/markup-compatibility/2006" xmlns:a14="http://schemas.microsoft.com/office/drawing/2010/main" val="FF5B00" mc:Ignorable=""/>
                </a:buClr>
              </a:pPr>
              <a:r>
                <a:rPr lang="en-US" sz="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cs typeface="Segoe UI" pitchFamily="34" charset="0"/>
                </a:rPr>
                <a:t>AD site: San Jose</a:t>
              </a:r>
            </a:p>
          </p:txBody>
        </p:sp>
      </p:grpSp>
      <p:sp>
        <p:nvSpPr>
          <p:cNvPr id="105" name="Rectangle 104"/>
          <p:cNvSpPr/>
          <p:nvPr/>
        </p:nvSpPr>
        <p:spPr>
          <a:xfrm>
            <a:off x="707250" y="5032761"/>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6" name="Rectangle 105"/>
          <p:cNvSpPr/>
          <p:nvPr/>
        </p:nvSpPr>
        <p:spPr>
          <a:xfrm>
            <a:off x="2013283" y="5040950"/>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7" name="Rectangle 106"/>
          <p:cNvSpPr/>
          <p:nvPr/>
        </p:nvSpPr>
        <p:spPr>
          <a:xfrm>
            <a:off x="3331127"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8" name="Rectangle 107"/>
          <p:cNvSpPr/>
          <p:nvPr/>
        </p:nvSpPr>
        <p:spPr>
          <a:xfrm>
            <a:off x="4651926"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9" name="Rectangle 108"/>
          <p:cNvSpPr/>
          <p:nvPr/>
        </p:nvSpPr>
        <p:spPr>
          <a:xfrm>
            <a:off x="5888850"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cxnSp>
        <p:nvCxnSpPr>
          <p:cNvPr id="110" name="Straight Arrow Connector 109"/>
          <p:cNvCxnSpPr/>
          <p:nvPr/>
        </p:nvCxnSpPr>
        <p:spPr>
          <a:xfrm rot="16200000" flipH="1">
            <a:off x="3481433" y="5303761"/>
            <a:ext cx="387070" cy="6595"/>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16200000" flipH="1">
            <a:off x="4760819" y="5307030"/>
            <a:ext cx="387070" cy="57"/>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5400000">
            <a:off x="6051880" y="5305843"/>
            <a:ext cx="388839" cy="4200"/>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3" name="Can 112"/>
          <p:cNvSpPr/>
          <p:nvPr/>
        </p:nvSpPr>
        <p:spPr bwMode="auto">
          <a:xfrm>
            <a:off x="839838"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4" name="Can 113"/>
          <p:cNvSpPr/>
          <p:nvPr/>
        </p:nvSpPr>
        <p:spPr bwMode="auto">
          <a:xfrm>
            <a:off x="858290" y="6020678"/>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5" name="Can 114"/>
          <p:cNvSpPr/>
          <p:nvPr/>
        </p:nvSpPr>
        <p:spPr bwMode="auto">
          <a:xfrm>
            <a:off x="839838" y="5117422"/>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6" name="Can 115"/>
          <p:cNvSpPr/>
          <p:nvPr/>
        </p:nvSpPr>
        <p:spPr bwMode="auto">
          <a:xfrm>
            <a:off x="2145871" y="5117422"/>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7" name="Can 116"/>
          <p:cNvSpPr/>
          <p:nvPr/>
        </p:nvSpPr>
        <p:spPr bwMode="auto">
          <a:xfrm>
            <a:off x="2145871"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8" name="Can 117"/>
          <p:cNvSpPr/>
          <p:nvPr/>
        </p:nvSpPr>
        <p:spPr bwMode="auto">
          <a:xfrm>
            <a:off x="3463715" y="5117422"/>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9" name="Can 118"/>
          <p:cNvSpPr/>
          <p:nvPr/>
        </p:nvSpPr>
        <p:spPr bwMode="auto">
          <a:xfrm>
            <a:off x="3463715"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0" name="Can 119"/>
          <p:cNvSpPr/>
          <p:nvPr/>
        </p:nvSpPr>
        <p:spPr bwMode="auto">
          <a:xfrm>
            <a:off x="3463715"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1" name="Can 120"/>
          <p:cNvSpPr/>
          <p:nvPr/>
        </p:nvSpPr>
        <p:spPr bwMode="auto">
          <a:xfrm>
            <a:off x="4784514" y="5117422"/>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2" name="Can 121"/>
          <p:cNvSpPr/>
          <p:nvPr/>
        </p:nvSpPr>
        <p:spPr bwMode="auto">
          <a:xfrm>
            <a:off x="4784514"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3" name="Can 122"/>
          <p:cNvSpPr/>
          <p:nvPr/>
        </p:nvSpPr>
        <p:spPr bwMode="auto">
          <a:xfrm>
            <a:off x="4784514"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4" name="Can 123"/>
          <p:cNvSpPr/>
          <p:nvPr/>
        </p:nvSpPr>
        <p:spPr bwMode="auto">
          <a:xfrm>
            <a:off x="6021438" y="5117422"/>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5" name="Can 124"/>
          <p:cNvSpPr/>
          <p:nvPr/>
        </p:nvSpPr>
        <p:spPr bwMode="auto">
          <a:xfrm>
            <a:off x="6021438" y="5569953"/>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6" name="Can 125"/>
          <p:cNvSpPr/>
          <p:nvPr/>
        </p:nvSpPr>
        <p:spPr bwMode="auto">
          <a:xfrm>
            <a:off x="6021438"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7" name="Can 126"/>
          <p:cNvSpPr/>
          <p:nvPr/>
        </p:nvSpPr>
        <p:spPr bwMode="auto">
          <a:xfrm>
            <a:off x="2145871"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8" name="TextBox 127"/>
          <p:cNvSpPr txBox="1"/>
          <p:nvPr/>
        </p:nvSpPr>
        <p:spPr>
          <a:xfrm>
            <a:off x="818100"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29" name="TextBox 128"/>
          <p:cNvSpPr txBox="1"/>
          <p:nvPr/>
        </p:nvSpPr>
        <p:spPr>
          <a:xfrm>
            <a:off x="830856"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30" name="TextBox 129"/>
          <p:cNvSpPr txBox="1"/>
          <p:nvPr/>
        </p:nvSpPr>
        <p:spPr>
          <a:xfrm>
            <a:off x="827104"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sp>
        <p:nvSpPr>
          <p:cNvPr id="131" name="TextBox 130"/>
          <p:cNvSpPr txBox="1"/>
          <p:nvPr/>
        </p:nvSpPr>
        <p:spPr>
          <a:xfrm>
            <a:off x="2133707"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32" name="TextBox 131"/>
          <p:cNvSpPr txBox="1"/>
          <p:nvPr/>
        </p:nvSpPr>
        <p:spPr>
          <a:xfrm>
            <a:off x="2133707"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33" name="TextBox 132"/>
          <p:cNvSpPr txBox="1"/>
          <p:nvPr/>
        </p:nvSpPr>
        <p:spPr>
          <a:xfrm>
            <a:off x="3451551"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34" name="TextBox 133"/>
          <p:cNvSpPr txBox="1"/>
          <p:nvPr/>
        </p:nvSpPr>
        <p:spPr>
          <a:xfrm>
            <a:off x="3451551"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35" name="TextBox 134"/>
          <p:cNvSpPr txBox="1"/>
          <p:nvPr/>
        </p:nvSpPr>
        <p:spPr>
          <a:xfrm>
            <a:off x="3451551"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36" name="TextBox 135"/>
          <p:cNvSpPr txBox="1"/>
          <p:nvPr/>
        </p:nvSpPr>
        <p:spPr>
          <a:xfrm>
            <a:off x="4772350"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37" name="TextBox 136"/>
          <p:cNvSpPr txBox="1"/>
          <p:nvPr/>
        </p:nvSpPr>
        <p:spPr>
          <a:xfrm>
            <a:off x="4772350"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sp>
        <p:nvSpPr>
          <p:cNvPr id="138" name="TextBox 137"/>
          <p:cNvSpPr txBox="1"/>
          <p:nvPr/>
        </p:nvSpPr>
        <p:spPr>
          <a:xfrm>
            <a:off x="4772350"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39" name="TextBox 138"/>
          <p:cNvSpPr txBox="1"/>
          <p:nvPr/>
        </p:nvSpPr>
        <p:spPr>
          <a:xfrm>
            <a:off x="6015597"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40" name="TextBox 139"/>
          <p:cNvSpPr txBox="1"/>
          <p:nvPr/>
        </p:nvSpPr>
        <p:spPr>
          <a:xfrm>
            <a:off x="6015597" y="5652063"/>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41" name="TextBox 140"/>
          <p:cNvSpPr txBox="1"/>
          <p:nvPr/>
        </p:nvSpPr>
        <p:spPr>
          <a:xfrm>
            <a:off x="6015597"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42" name="TextBox 141"/>
          <p:cNvSpPr txBox="1"/>
          <p:nvPr/>
        </p:nvSpPr>
        <p:spPr>
          <a:xfrm>
            <a:off x="2133707"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cxnSp>
        <p:nvCxnSpPr>
          <p:cNvPr id="321" name="Straight Arrow Connector 320"/>
          <p:cNvCxnSpPr>
            <a:stCxn id="313" idx="2"/>
            <a:endCxn id="315" idx="0"/>
          </p:cNvCxnSpPr>
          <p:nvPr/>
        </p:nvCxnSpPr>
        <p:spPr>
          <a:xfrm rot="5400000">
            <a:off x="2046007" y="3693120"/>
            <a:ext cx="676463" cy="86520"/>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13" name="Rectangle 312"/>
          <p:cNvSpPr/>
          <p:nvPr/>
        </p:nvSpPr>
        <p:spPr>
          <a:xfrm>
            <a:off x="1654596" y="2822961"/>
            <a:ext cx="1545804"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chemeClr val="bg1"/>
                    </a:gs>
                    <a:gs pos="100000">
                      <a:schemeClr val="bg1"/>
                    </a:gs>
                  </a:gsLst>
                  <a:lin ang="13500000" scaled="1"/>
                </a:gradFill>
                <a:latin typeface="Segoe Semibold" pitchFamily="34" charset="0"/>
              </a:rPr>
              <a:t>Client </a:t>
            </a:r>
            <a:br>
              <a:rPr lang="en-US" sz="1400" dirty="0" smtClean="0">
                <a:gradFill>
                  <a:gsLst>
                    <a:gs pos="0">
                      <a:schemeClr val="bg1"/>
                    </a:gs>
                    <a:gs pos="100000">
                      <a:schemeClr val="bg1"/>
                    </a:gs>
                  </a:gsLst>
                  <a:lin ang="13500000" scaled="1"/>
                </a:gradFill>
                <a:latin typeface="Segoe Semibold" pitchFamily="34" charset="0"/>
              </a:rPr>
            </a:br>
            <a:r>
              <a:rPr lang="en-US" sz="1400" dirty="0" smtClean="0">
                <a:gradFill>
                  <a:gsLst>
                    <a:gs pos="0">
                      <a:schemeClr val="bg1"/>
                    </a:gs>
                    <a:gs pos="100000">
                      <a:schemeClr val="bg1"/>
                    </a:gs>
                  </a:gsLst>
                  <a:lin ang="13500000" scaled="1"/>
                </a:gradFill>
                <a:latin typeface="Segoe Semibold" pitchFamily="34" charset="0"/>
              </a:rPr>
              <a:t>Access Server</a:t>
            </a:r>
          </a:p>
        </p:txBody>
      </p:sp>
      <p:cxnSp>
        <p:nvCxnSpPr>
          <p:cNvPr id="154" name="Straight Arrow Connector 153"/>
          <p:cNvCxnSpPr/>
          <p:nvPr/>
        </p:nvCxnSpPr>
        <p:spPr>
          <a:xfrm>
            <a:off x="381000" y="5367016"/>
            <a:ext cx="397878" cy="10846"/>
          </a:xfrm>
          <a:prstGeom prst="straightConnector1">
            <a:avLst/>
          </a:prstGeom>
          <a:ln w="82550" cmpd="sng">
            <a:solidFill>
              <a:srgbClr xmlns:mc="http://schemas.openxmlformats.org/markup-compatibility/2006" xmlns:a14="http://schemas.microsoft.com/office/drawing/2010/main" val="FF0000" mc:Ignorable=""/>
            </a:solidFill>
            <a:tailEnd type="triangle"/>
          </a:ln>
        </p:spPr>
        <p:style>
          <a:lnRef idx="3">
            <a:schemeClr val="accent2"/>
          </a:lnRef>
          <a:fillRef idx="0">
            <a:schemeClr val="accent2"/>
          </a:fillRef>
          <a:effectRef idx="2">
            <a:schemeClr val="accent2"/>
          </a:effectRef>
          <a:fontRef idx="minor">
            <a:schemeClr val="tx1"/>
          </a:fontRef>
        </p:style>
      </p:cxnSp>
      <p:cxnSp>
        <p:nvCxnSpPr>
          <p:cNvPr id="155" name="Straight Arrow Connector 154"/>
          <p:cNvCxnSpPr/>
          <p:nvPr/>
        </p:nvCxnSpPr>
        <p:spPr>
          <a:xfrm>
            <a:off x="1705598" y="6275555"/>
            <a:ext cx="387730" cy="5861"/>
          </a:xfrm>
          <a:prstGeom prst="straightConnector1">
            <a:avLst/>
          </a:prstGeom>
          <a:ln w="82550" cmpd="sng">
            <a:solidFill>
              <a:srgbClr xmlns:mc="http://schemas.openxmlformats.org/markup-compatibility/2006" xmlns:a14="http://schemas.microsoft.com/office/drawing/2010/main" val="FF0000" mc:Ignorable=""/>
            </a:solidFill>
            <a:tailEnd type="triangle"/>
          </a:ln>
        </p:spPr>
        <p:style>
          <a:lnRef idx="3">
            <a:schemeClr val="accent2"/>
          </a:lnRef>
          <a:fillRef idx="0">
            <a:schemeClr val="accent2"/>
          </a:fillRef>
          <a:effectRef idx="2">
            <a:schemeClr val="accent2"/>
          </a:effectRef>
          <a:fontRef idx="minor">
            <a:schemeClr val="tx1"/>
          </a:fontRef>
        </p:style>
      </p:cxnSp>
      <p:cxnSp>
        <p:nvCxnSpPr>
          <p:cNvPr id="156" name="Straight Arrow Connector 155"/>
          <p:cNvCxnSpPr/>
          <p:nvPr/>
        </p:nvCxnSpPr>
        <p:spPr>
          <a:xfrm flipV="1">
            <a:off x="4404724" y="5807733"/>
            <a:ext cx="370371" cy="18619"/>
          </a:xfrm>
          <a:prstGeom prst="straightConnector1">
            <a:avLst/>
          </a:prstGeom>
          <a:ln w="82550" cmpd="sng">
            <a:solidFill>
              <a:srgbClr xmlns:mc="http://schemas.openxmlformats.org/markup-compatibility/2006" xmlns:a14="http://schemas.microsoft.com/office/drawing/2010/main" val="FF0000" mc:Ignorable=""/>
            </a:solidFill>
            <a:tailEnd type="triangle"/>
          </a:ln>
        </p:spPr>
        <p:style>
          <a:lnRef idx="3">
            <a:schemeClr val="accent2"/>
          </a:lnRef>
          <a:fillRef idx="0">
            <a:schemeClr val="accent2"/>
          </a:fillRef>
          <a:effectRef idx="2">
            <a:schemeClr val="accent2"/>
          </a:effectRef>
          <a:fontRef idx="minor">
            <a:schemeClr val="tx1"/>
          </a:fontRef>
        </p:style>
      </p:cxnSp>
      <p:sp>
        <p:nvSpPr>
          <p:cNvPr id="78" name="Freeform 6"/>
          <p:cNvSpPr>
            <a:spLocks noEditPoints="1"/>
          </p:cNvSpPr>
          <p:nvPr/>
        </p:nvSpPr>
        <p:spPr bwMode="auto">
          <a:xfrm>
            <a:off x="8203475" y="180699"/>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Freeform 6"/>
          <p:cNvSpPr>
            <a:spLocks/>
          </p:cNvSpPr>
          <p:nvPr/>
        </p:nvSpPr>
        <p:spPr bwMode="auto">
          <a:xfrm>
            <a:off x="236018" y="2228850"/>
            <a:ext cx="8683348" cy="4448940"/>
          </a:xfrm>
          <a:custGeom>
            <a:avLst/>
            <a:gdLst/>
            <a:ahLst/>
            <a:cxnLst>
              <a:cxn ang="0">
                <a:pos x="1806" y="544"/>
              </a:cxn>
              <a:cxn ang="0">
                <a:pos x="1806" y="0"/>
              </a:cxn>
              <a:cxn ang="0">
                <a:pos x="0" y="0"/>
              </a:cxn>
              <a:cxn ang="0">
                <a:pos x="0" y="544"/>
              </a:cxn>
              <a:cxn ang="0">
                <a:pos x="0" y="1592"/>
              </a:cxn>
              <a:cxn ang="0">
                <a:pos x="0" y="2136"/>
              </a:cxn>
              <a:cxn ang="0">
                <a:pos x="4169" y="2136"/>
              </a:cxn>
              <a:cxn ang="0">
                <a:pos x="4169" y="544"/>
              </a:cxn>
              <a:cxn ang="0">
                <a:pos x="1806" y="544"/>
              </a:cxn>
            </a:cxnLst>
            <a:rect l="0" t="0" r="r" b="b"/>
            <a:pathLst>
              <a:path w="4169" h="2136">
                <a:moveTo>
                  <a:pt x="1806" y="544"/>
                </a:moveTo>
                <a:lnTo>
                  <a:pt x="1806" y="0"/>
                </a:lnTo>
                <a:lnTo>
                  <a:pt x="0" y="0"/>
                </a:lnTo>
                <a:lnTo>
                  <a:pt x="0" y="544"/>
                </a:lnTo>
                <a:lnTo>
                  <a:pt x="0" y="1592"/>
                </a:lnTo>
                <a:lnTo>
                  <a:pt x="0" y="2136"/>
                </a:lnTo>
                <a:lnTo>
                  <a:pt x="4169" y="2136"/>
                </a:lnTo>
                <a:lnTo>
                  <a:pt x="4169" y="544"/>
                </a:lnTo>
                <a:lnTo>
                  <a:pt x="1806" y="544"/>
                </a:lnTo>
                <a:close/>
              </a:path>
            </a:pathLst>
          </a:cu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403" name="Freeform 17"/>
          <p:cNvSpPr>
            <a:spLocks/>
          </p:cNvSpPr>
          <p:nvPr/>
        </p:nvSpPr>
        <p:spPr bwMode="auto">
          <a:xfrm>
            <a:off x="292609" y="3690139"/>
            <a:ext cx="6688950" cy="1171288"/>
          </a:xfrm>
          <a:custGeom>
            <a:avLst/>
            <a:gdLst/>
            <a:ahLst/>
            <a:cxnLst>
              <a:cxn ang="0">
                <a:pos x="3803" y="0"/>
              </a:cxn>
              <a:cxn ang="0">
                <a:pos x="0" y="0"/>
              </a:cxn>
              <a:cxn ang="0">
                <a:pos x="0" y="806"/>
              </a:cxn>
              <a:cxn ang="0">
                <a:pos x="3803" y="806"/>
              </a:cxn>
              <a:cxn ang="0">
                <a:pos x="4766" y="806"/>
              </a:cxn>
              <a:cxn ang="0">
                <a:pos x="4766" y="0"/>
              </a:cxn>
              <a:cxn ang="0">
                <a:pos x="3803" y="0"/>
              </a:cxn>
            </a:cxnLst>
            <a:rect l="0" t="0" r="r" b="b"/>
            <a:pathLst>
              <a:path w="4766" h="806">
                <a:moveTo>
                  <a:pt x="3803" y="0"/>
                </a:moveTo>
                <a:lnTo>
                  <a:pt x="0" y="0"/>
                </a:lnTo>
                <a:lnTo>
                  <a:pt x="0" y="806"/>
                </a:lnTo>
                <a:lnTo>
                  <a:pt x="3803" y="806"/>
                </a:lnTo>
                <a:lnTo>
                  <a:pt x="4766" y="806"/>
                </a:lnTo>
                <a:lnTo>
                  <a:pt x="4766" y="0"/>
                </a:lnTo>
                <a:lnTo>
                  <a:pt x="3803" y="0"/>
                </a:lnTo>
                <a:close/>
              </a:path>
            </a:pathLst>
          </a:custGeom>
          <a:solidFill>
            <a:schemeClr val="accent3">
              <a:lumMod val="60000"/>
              <a:lumOff val="40000"/>
            </a:schemeClr>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700" dirty="0" smtClean="0">
              <a:gradFill>
                <a:gsLst>
                  <a:gs pos="0">
                    <a:schemeClr val="bg1"/>
                  </a:gs>
                  <a:gs pos="100000">
                    <a:schemeClr val="bg1"/>
                  </a:gs>
                </a:gsLst>
                <a:lin ang="13500000" scaled="1"/>
              </a:gradFill>
              <a:latin typeface="Segoe Semibold" pitchFamily="34" charset="0"/>
            </a:endParaRPr>
          </a:p>
        </p:txBody>
      </p:sp>
      <p:grpSp>
        <p:nvGrpSpPr>
          <p:cNvPr id="2" name="Group 80"/>
          <p:cNvGrpSpPr/>
          <p:nvPr/>
        </p:nvGrpSpPr>
        <p:grpSpPr>
          <a:xfrm flipV="1">
            <a:off x="304803" y="4374233"/>
            <a:ext cx="6553200" cy="357636"/>
            <a:chOff x="1845840" y="2207421"/>
            <a:chExt cx="3637823" cy="535779"/>
          </a:xfrm>
          <a:effectLst>
            <a:outerShdw blurRad="50800" dist="38100" dir="8100000" algn="tr" rotWithShape="0">
              <a:prstClr val="black">
                <a:alpha val="40000"/>
              </a:prstClr>
            </a:outerShdw>
          </a:effectLst>
        </p:grpSpPr>
        <p:cxnSp>
          <p:nvCxnSpPr>
            <p:cNvPr id="146" name="Straight Connector 145"/>
            <p:cNvCxnSpPr>
              <a:stCxn id="148" idx="0"/>
              <a:endCxn id="147" idx="0"/>
            </p:cNvCxnSpPr>
            <p:nvPr/>
          </p:nvCxnSpPr>
          <p:spPr>
            <a:xfrm flipV="1">
              <a:off x="2184620" y="2207421"/>
              <a:ext cx="3033713" cy="2379"/>
            </a:xfrm>
            <a:prstGeom prst="line">
              <a:avLst/>
            </a:prstGeom>
            <a:ln w="19050">
              <a:solidFill>
                <a:srgbClr xmlns:mc="http://schemas.openxmlformats.org/markup-compatibility/2006" xmlns:a14="http://schemas.microsoft.com/office/drawing/2010/main" val="FF0000" mc:Ignorable=""/>
              </a:solidFill>
              <a:prstDash val="sysDot"/>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7" name="Arc 146"/>
            <p:cNvSpPr/>
            <p:nvPr/>
          </p:nvSpPr>
          <p:spPr>
            <a:xfrm>
              <a:off x="4953001" y="2209800"/>
              <a:ext cx="530662" cy="533400"/>
            </a:xfrm>
            <a:prstGeom prst="arc">
              <a:avLst>
                <a:gd name="adj1" fmla="val 16200000"/>
                <a:gd name="adj2" fmla="val 1230439"/>
              </a:avLst>
            </a:prstGeom>
            <a:ln w="19050">
              <a:solidFill>
                <a:srgbClr xmlns:mc="http://schemas.openxmlformats.org/markup-compatibility/2006" xmlns:a14="http://schemas.microsoft.com/office/drawing/2010/main" val="FF0000" mc:Ignorable=""/>
              </a:solidFill>
              <a:prstDash val="sysDot"/>
              <a:headEnd type="non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8" name="Arc 147"/>
            <p:cNvSpPr/>
            <p:nvPr/>
          </p:nvSpPr>
          <p:spPr>
            <a:xfrm flipH="1">
              <a:off x="1845840" y="2209800"/>
              <a:ext cx="677559" cy="533400"/>
            </a:xfrm>
            <a:prstGeom prst="arc">
              <a:avLst>
                <a:gd name="adj1" fmla="val 16200000"/>
                <a:gd name="adj2" fmla="val 1187635"/>
              </a:avLst>
            </a:prstGeom>
            <a:ln w="19050">
              <a:solidFill>
                <a:srgbClr xmlns:mc="http://schemas.openxmlformats.org/markup-compatibility/2006" xmlns:a14="http://schemas.microsoft.com/office/drawing/2010/main" val="FF0000" mc:Ignorable=""/>
              </a:solidFill>
              <a:prstDash val="sysDot"/>
              <a:headEnd type="non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319" name="Straight Arrow Connector 318"/>
          <p:cNvCxnSpPr>
            <a:endCxn id="313" idx="0"/>
          </p:cNvCxnSpPr>
          <p:nvPr/>
        </p:nvCxnSpPr>
        <p:spPr>
          <a:xfrm rot="16200000" flipH="1">
            <a:off x="1796618" y="2192081"/>
            <a:ext cx="1196462" cy="65298"/>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1" name="Title 160"/>
          <p:cNvSpPr>
            <a:spLocks noGrp="1"/>
          </p:cNvSpPr>
          <p:nvPr>
            <p:ph type="title"/>
          </p:nvPr>
        </p:nvSpPr>
        <p:spPr/>
        <p:txBody>
          <a:bodyPr/>
          <a:lstStyle/>
          <a:p>
            <a:r>
              <a:rPr lang="en-US" spc="-50" dirty="0" smtClean="0"/>
              <a:t>Exchange 2010 Mailbox Resiliency Overview </a:t>
            </a:r>
            <a:endParaRPr lang="en-US" spc="-50" dirty="0"/>
          </a:p>
        </p:txBody>
      </p:sp>
      <p:sp>
        <p:nvSpPr>
          <p:cNvPr id="314" name="Rectangle 313"/>
          <p:cNvSpPr/>
          <p:nvPr/>
        </p:nvSpPr>
        <p:spPr>
          <a:xfrm>
            <a:off x="520854" y="4074612"/>
            <a:ext cx="1007253"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1</a:t>
            </a:r>
            <a:endParaRPr lang="en-US" sz="1200" dirty="0">
              <a:gradFill>
                <a:gsLst>
                  <a:gs pos="0">
                    <a:schemeClr val="bg1"/>
                  </a:gs>
                  <a:gs pos="100000">
                    <a:schemeClr val="bg1"/>
                  </a:gs>
                </a:gsLst>
                <a:lin ang="13500000" scaled="1"/>
              </a:gradFill>
              <a:latin typeface="Segoe Semibold" pitchFamily="34" charset="0"/>
            </a:endParaRPr>
          </a:p>
        </p:txBody>
      </p:sp>
      <p:sp>
        <p:nvSpPr>
          <p:cNvPr id="315" name="Rectangle 314"/>
          <p:cNvSpPr/>
          <p:nvPr/>
        </p:nvSpPr>
        <p:spPr>
          <a:xfrm>
            <a:off x="1838058"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2</a:t>
            </a:r>
            <a:endParaRPr lang="en-US" sz="1200" dirty="0">
              <a:gradFill>
                <a:gsLst>
                  <a:gs pos="0">
                    <a:schemeClr val="bg1"/>
                  </a:gs>
                  <a:gs pos="100000">
                    <a:schemeClr val="bg1"/>
                  </a:gs>
                </a:gsLst>
                <a:lin ang="13500000" scaled="1"/>
              </a:gradFill>
              <a:latin typeface="Segoe Semibold" pitchFamily="34" charset="0"/>
            </a:endParaRPr>
          </a:p>
        </p:txBody>
      </p:sp>
      <p:sp>
        <p:nvSpPr>
          <p:cNvPr id="316" name="Rectangle 315"/>
          <p:cNvSpPr/>
          <p:nvPr/>
        </p:nvSpPr>
        <p:spPr>
          <a:xfrm>
            <a:off x="3154724"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3</a:t>
            </a:r>
            <a:endParaRPr lang="en-US" sz="1200" dirty="0">
              <a:gradFill>
                <a:gsLst>
                  <a:gs pos="0">
                    <a:schemeClr val="bg1"/>
                  </a:gs>
                  <a:gs pos="100000">
                    <a:schemeClr val="bg1"/>
                  </a:gs>
                </a:gsLst>
                <a:lin ang="13500000" scaled="1"/>
              </a:gradFill>
              <a:latin typeface="Segoe Semibold" pitchFamily="34" charset="0"/>
            </a:endParaRPr>
          </a:p>
        </p:txBody>
      </p:sp>
      <p:cxnSp>
        <p:nvCxnSpPr>
          <p:cNvPr id="317" name="Straight Arrow Connector 316"/>
          <p:cNvCxnSpPr>
            <a:stCxn id="315" idx="2"/>
          </p:cNvCxnSpPr>
          <p:nvPr/>
        </p:nvCxnSpPr>
        <p:spPr>
          <a:xfrm rot="16200000" flipH="1">
            <a:off x="2146909" y="4843868"/>
            <a:ext cx="391150" cy="3013"/>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0" name="Straight Arrow Connector 319"/>
          <p:cNvCxnSpPr>
            <a:stCxn id="313" idx="2"/>
            <a:endCxn id="314" idx="0"/>
          </p:cNvCxnSpPr>
          <p:nvPr/>
        </p:nvCxnSpPr>
        <p:spPr>
          <a:xfrm rot="5400000">
            <a:off x="1387759" y="3034872"/>
            <a:ext cx="676463" cy="1403017"/>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2" name="Straight Arrow Connector 321"/>
          <p:cNvCxnSpPr>
            <a:stCxn id="313" idx="2"/>
            <a:endCxn id="316" idx="0"/>
          </p:cNvCxnSpPr>
          <p:nvPr/>
        </p:nvCxnSpPr>
        <p:spPr>
          <a:xfrm rot="16200000" flipH="1">
            <a:off x="2704340" y="3121307"/>
            <a:ext cx="676463" cy="1230146"/>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3" name="Rectangle 322"/>
          <p:cNvSpPr/>
          <p:nvPr/>
        </p:nvSpPr>
        <p:spPr>
          <a:xfrm>
            <a:off x="4477928"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4</a:t>
            </a:r>
            <a:endParaRPr lang="en-US" sz="1200" dirty="0">
              <a:gradFill>
                <a:gsLst>
                  <a:gs pos="0">
                    <a:schemeClr val="bg1"/>
                  </a:gs>
                  <a:gs pos="100000">
                    <a:schemeClr val="bg1"/>
                  </a:gs>
                </a:gsLst>
                <a:lin ang="13500000" scaled="1"/>
              </a:gradFill>
              <a:latin typeface="Segoe Semibold" pitchFamily="34" charset="0"/>
            </a:endParaRPr>
          </a:p>
        </p:txBody>
      </p:sp>
      <p:sp>
        <p:nvSpPr>
          <p:cNvPr id="324" name="Rectangle 323"/>
          <p:cNvSpPr/>
          <p:nvPr/>
        </p:nvSpPr>
        <p:spPr>
          <a:xfrm>
            <a:off x="5715000"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5</a:t>
            </a:r>
            <a:endParaRPr lang="en-US" sz="1200" dirty="0">
              <a:gradFill>
                <a:gsLst>
                  <a:gs pos="0">
                    <a:schemeClr val="bg1"/>
                  </a:gs>
                  <a:gs pos="100000">
                    <a:schemeClr val="bg1"/>
                  </a:gs>
                </a:gsLst>
                <a:lin ang="13500000" scaled="1"/>
              </a:gradFill>
              <a:latin typeface="Segoe Semibold" pitchFamily="34" charset="0"/>
            </a:endParaRPr>
          </a:p>
        </p:txBody>
      </p:sp>
      <p:cxnSp>
        <p:nvCxnSpPr>
          <p:cNvPr id="327" name="Straight Arrow Connector 326"/>
          <p:cNvCxnSpPr>
            <a:stCxn id="313" idx="2"/>
            <a:endCxn id="323" idx="0"/>
          </p:cNvCxnSpPr>
          <p:nvPr/>
        </p:nvCxnSpPr>
        <p:spPr>
          <a:xfrm rot="16200000" flipH="1">
            <a:off x="3365942" y="2459705"/>
            <a:ext cx="676463" cy="2553350"/>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8" name="Straight Arrow Connector 327"/>
          <p:cNvCxnSpPr>
            <a:stCxn id="313" idx="2"/>
            <a:endCxn id="324" idx="0"/>
          </p:cNvCxnSpPr>
          <p:nvPr/>
        </p:nvCxnSpPr>
        <p:spPr>
          <a:xfrm rot="16200000" flipH="1">
            <a:off x="3984478" y="1841169"/>
            <a:ext cx="676463" cy="3790422"/>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a:stCxn id="315" idx="3"/>
            <a:endCxn id="316" idx="1"/>
          </p:cNvCxnSpPr>
          <p:nvPr/>
        </p:nvCxnSpPr>
        <p:spPr>
          <a:xfrm>
            <a:off x="2843898" y="4362206"/>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0" name="Straight Arrow Connector 329"/>
          <p:cNvCxnSpPr/>
          <p:nvPr/>
        </p:nvCxnSpPr>
        <p:spPr>
          <a:xfrm>
            <a:off x="1533258"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a:off x="4165002"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2" name="Straight Arrow Connector 331"/>
          <p:cNvCxnSpPr/>
          <p:nvPr/>
        </p:nvCxnSpPr>
        <p:spPr>
          <a:xfrm>
            <a:off x="5405810"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33" name="TextBox 332"/>
          <p:cNvSpPr txBox="1"/>
          <p:nvPr/>
        </p:nvSpPr>
        <p:spPr>
          <a:xfrm>
            <a:off x="7014715" y="5105121"/>
            <a:ext cx="1805023" cy="535531"/>
          </a:xfrm>
          <a:prstGeom prst="rect">
            <a:avLst/>
          </a:prstGeom>
          <a:noFill/>
        </p:spPr>
        <p:txBody>
          <a:bodyPr wrap="square" rtlCol="0">
            <a:spAutoFit/>
          </a:bodyPr>
          <a:lstStyle/>
          <a:p>
            <a:pPr defTabSz="914363">
              <a:lnSpc>
                <a:spcPct val="90000"/>
              </a:lnSpc>
              <a:spcAft>
                <a:spcPts val="400"/>
              </a:spcAft>
              <a:buSzPct val="85000"/>
            </a:pPr>
            <a:r>
              <a:rPr lang="en-US" sz="1600" dirty="0" smtClean="0">
                <a:gradFill>
                  <a:gsLst>
                    <a:gs pos="0">
                      <a:schemeClr val="tx1"/>
                    </a:gs>
                    <a:gs pos="81000">
                      <a:schemeClr val="tx1"/>
                    </a:gs>
                  </a:gsLst>
                  <a:lin ang="13500000" scaled="1"/>
                </a:gradFill>
                <a:latin typeface="Segoe" pitchFamily="34" charset="0"/>
              </a:rPr>
              <a:t>Database Availability Group</a:t>
            </a:r>
          </a:p>
        </p:txBody>
      </p:sp>
      <p:sp>
        <p:nvSpPr>
          <p:cNvPr id="334" name="TextBox 333"/>
          <p:cNvSpPr txBox="1"/>
          <p:nvPr/>
        </p:nvSpPr>
        <p:spPr>
          <a:xfrm>
            <a:off x="1164573" y="1326577"/>
            <a:ext cx="713742" cy="286232"/>
          </a:xfrm>
          <a:prstGeom prst="rect">
            <a:avLst/>
          </a:prstGeom>
          <a:noFill/>
        </p:spPr>
        <p:txBody>
          <a:bodyPr wrap="square" rtlCol="0">
            <a:spAutoFit/>
          </a:bodyPr>
          <a:lstStyle/>
          <a:p>
            <a:pPr defTabSz="914363">
              <a:lnSpc>
                <a:spcPct val="90000"/>
              </a:lnSpc>
              <a:spcAft>
                <a:spcPts val="400"/>
              </a:spcAft>
              <a:buSzPct val="85000"/>
            </a:pPr>
            <a:r>
              <a:rPr lang="en-US" sz="1400" dirty="0" smtClean="0">
                <a:gradFill>
                  <a:gsLst>
                    <a:gs pos="0">
                      <a:schemeClr val="tx1"/>
                    </a:gs>
                    <a:gs pos="81000">
                      <a:schemeClr val="tx1"/>
                    </a:gs>
                  </a:gsLst>
                  <a:lin ang="13500000" scaled="1"/>
                </a:gradFill>
                <a:latin typeface="Segoe" pitchFamily="34" charset="0"/>
              </a:rPr>
              <a:t>Client</a:t>
            </a:r>
          </a:p>
        </p:txBody>
      </p:sp>
      <p:cxnSp>
        <p:nvCxnSpPr>
          <p:cNvPr id="336" name="Straight Arrow Connector 335"/>
          <p:cNvCxnSpPr/>
          <p:nvPr/>
        </p:nvCxnSpPr>
        <p:spPr>
          <a:xfrm rot="5400000">
            <a:off x="786658" y="4868084"/>
            <a:ext cx="478688" cy="3067"/>
          </a:xfrm>
          <a:prstGeom prst="straightConnector1">
            <a:avLst/>
          </a:prstGeom>
          <a:ln w="25400">
            <a:solidFill>
              <a:schemeClr val="accent1"/>
            </a:solidFill>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1" name="Straight Arrow Connector 350"/>
          <p:cNvCxnSpPr>
            <a:stCxn id="316" idx="2"/>
          </p:cNvCxnSpPr>
          <p:nvPr/>
        </p:nvCxnSpPr>
        <p:spPr>
          <a:xfrm rot="16200000" flipH="1">
            <a:off x="3453531" y="4853912"/>
            <a:ext cx="412416" cy="4191"/>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2" name="Straight Arrow Connector 351"/>
          <p:cNvCxnSpPr>
            <a:stCxn id="323" idx="2"/>
          </p:cNvCxnSpPr>
          <p:nvPr/>
        </p:nvCxnSpPr>
        <p:spPr>
          <a:xfrm rot="16200000" flipH="1">
            <a:off x="4775533" y="4855115"/>
            <a:ext cx="412416" cy="1786"/>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3" name="Straight Arrow Connector 352"/>
          <p:cNvCxnSpPr>
            <a:stCxn id="324" idx="2"/>
          </p:cNvCxnSpPr>
          <p:nvPr/>
        </p:nvCxnSpPr>
        <p:spPr>
          <a:xfrm rot="16200000" flipH="1">
            <a:off x="6012531" y="4855189"/>
            <a:ext cx="412416" cy="1638"/>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6" name="Snip Single Corner Rectangle 375"/>
          <p:cNvSpPr/>
          <p:nvPr/>
        </p:nvSpPr>
        <p:spPr bwMode="auto">
          <a:xfrm>
            <a:off x="7044088" y="4267647"/>
            <a:ext cx="1815854" cy="593780"/>
          </a:xfrm>
          <a:prstGeom prst="snip1Rect">
            <a:avLst/>
          </a:prstGeom>
          <a:solidFill>
            <a:srgbClr xmlns:mc="http://schemas.openxmlformats.org/markup-compatibility/2006" xmlns:a14="http://schemas.microsoft.com/office/drawing/2010/main" val="0066CC" mc:Ignorable=""/>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45720"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30" dirty="0" smtClean="0">
                <a:gradFill>
                  <a:gsLst>
                    <a:gs pos="0">
                      <a:schemeClr val="bg1"/>
                    </a:gs>
                    <a:gs pos="100000">
                      <a:schemeClr val="bg1"/>
                    </a:gs>
                  </a:gsLst>
                  <a:lin ang="13500000" scaled="1"/>
                </a:gradFill>
                <a:latin typeface="Segoe Semibold" pitchFamily="34" charset="0"/>
              </a:rPr>
              <a:t>Failover managed within Exchange</a:t>
            </a:r>
            <a:endParaRPr lang="en-US" sz="1600" spc="-30" dirty="0">
              <a:gradFill>
                <a:gsLst>
                  <a:gs pos="0">
                    <a:schemeClr val="bg1"/>
                  </a:gs>
                  <a:gs pos="100000">
                    <a:schemeClr val="bg1"/>
                  </a:gs>
                </a:gsLst>
                <a:lin ang="13500000" scaled="1"/>
              </a:gradFill>
              <a:latin typeface="Segoe Semibold" pitchFamily="34" charset="0"/>
            </a:endParaRPr>
          </a:p>
        </p:txBody>
      </p:sp>
      <p:pic>
        <p:nvPicPr>
          <p:cNvPr id="377" name="Picture 376" descr="Computer.png"/>
          <p:cNvPicPr>
            <a:picLocks noChangeAspect="1"/>
          </p:cNvPicPr>
          <p:nvPr/>
        </p:nvPicPr>
        <p:blipFill>
          <a:blip r:embed="rId3" cstate="print"/>
          <a:stretch>
            <a:fillRect/>
          </a:stretch>
        </p:blipFill>
        <p:spPr>
          <a:xfrm>
            <a:off x="1809571" y="838200"/>
            <a:ext cx="960405" cy="960405"/>
          </a:xfrm>
          <a:prstGeom prst="rect">
            <a:avLst/>
          </a:prstGeom>
        </p:spPr>
      </p:pic>
      <p:grpSp>
        <p:nvGrpSpPr>
          <p:cNvPr id="3" name="Group 203"/>
          <p:cNvGrpSpPr/>
          <p:nvPr/>
        </p:nvGrpSpPr>
        <p:grpSpPr>
          <a:xfrm>
            <a:off x="236018" y="1908919"/>
            <a:ext cx="1931804" cy="297833"/>
            <a:chOff x="10685322" y="730254"/>
            <a:chExt cx="1931804" cy="367932"/>
          </a:xfrm>
        </p:grpSpPr>
        <p:sp>
          <p:nvSpPr>
            <p:cNvPr id="389" name="Snip Single Corner Rectangle 388"/>
            <p:cNvSpPr/>
            <p:nvPr/>
          </p:nvSpPr>
          <p:spPr>
            <a:xfrm>
              <a:off x="10685322" y="730254"/>
              <a:ext cx="1668658" cy="367932"/>
            </a:xfrm>
            <a:prstGeom prst="snip1Rect">
              <a:avLst>
                <a:gd name="adj" fmla="val 42163"/>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pPr>
              <a:endParaRPr lang="en-US" dirty="0" smtClean="0">
                <a:gradFill>
                  <a:gsLst>
                    <a:gs pos="0">
                      <a:schemeClr val="bg1"/>
                    </a:gs>
                    <a:gs pos="100000">
                      <a:schemeClr val="bg1"/>
                    </a:gs>
                  </a:gsLst>
                  <a:lin ang="13500000" scaled="1"/>
                </a:gradFill>
                <a:latin typeface="Segoe" pitchFamily="34" charset="0"/>
              </a:endParaRPr>
            </a:p>
          </p:txBody>
        </p:sp>
        <p:sp>
          <p:nvSpPr>
            <p:cNvPr id="390" name="Rectangle 389"/>
            <p:cNvSpPr/>
            <p:nvPr/>
          </p:nvSpPr>
          <p:spPr>
            <a:xfrm>
              <a:off x="10780321" y="744943"/>
              <a:ext cx="1836805" cy="276999"/>
            </a:xfrm>
            <a:prstGeom prst="rect">
              <a:avLst/>
            </a:prstGeom>
          </p:spPr>
          <p:txBody>
            <a:bodyPr wrap="square">
              <a:spAutoFit/>
            </a:bodyPr>
            <a:lstStyle/>
            <a:p>
              <a:pPr>
                <a:spcBef>
                  <a:spcPct val="20000"/>
                </a:spcBef>
                <a:spcAft>
                  <a:spcPts val="1200"/>
                </a:spcAft>
                <a:buClr>
                  <a:srgbClr xmlns:mc="http://schemas.openxmlformats.org/markup-compatibility/2006" xmlns:a14="http://schemas.microsoft.com/office/drawing/2010/main" val="FF5B00" mc:Ignorable=""/>
                </a:buClr>
              </a:pPr>
              <a:r>
                <a:rPr lang="en-US" sz="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cs typeface="Segoe UI" pitchFamily="34" charset="0"/>
                </a:rPr>
                <a:t>AD site: San Jose</a:t>
              </a:r>
            </a:p>
          </p:txBody>
        </p:sp>
      </p:grpSp>
      <p:sp>
        <p:nvSpPr>
          <p:cNvPr id="105" name="Rectangle 104"/>
          <p:cNvSpPr/>
          <p:nvPr/>
        </p:nvSpPr>
        <p:spPr>
          <a:xfrm>
            <a:off x="707250" y="5032761"/>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6" name="Rectangle 105"/>
          <p:cNvSpPr/>
          <p:nvPr/>
        </p:nvSpPr>
        <p:spPr>
          <a:xfrm>
            <a:off x="2013283" y="5040950"/>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7" name="Rectangle 106"/>
          <p:cNvSpPr/>
          <p:nvPr/>
        </p:nvSpPr>
        <p:spPr>
          <a:xfrm>
            <a:off x="3331127"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8" name="Rectangle 107"/>
          <p:cNvSpPr/>
          <p:nvPr/>
        </p:nvSpPr>
        <p:spPr>
          <a:xfrm>
            <a:off x="4651926"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9" name="Rectangle 108"/>
          <p:cNvSpPr/>
          <p:nvPr/>
        </p:nvSpPr>
        <p:spPr>
          <a:xfrm>
            <a:off x="5888850"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cxnSp>
        <p:nvCxnSpPr>
          <p:cNvPr id="110" name="Straight Arrow Connector 109"/>
          <p:cNvCxnSpPr/>
          <p:nvPr/>
        </p:nvCxnSpPr>
        <p:spPr>
          <a:xfrm rot="16200000" flipH="1">
            <a:off x="3481433" y="5303761"/>
            <a:ext cx="387070" cy="6595"/>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16200000" flipH="1">
            <a:off x="4760819" y="5307030"/>
            <a:ext cx="387070" cy="57"/>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5400000">
            <a:off x="6051880" y="5305843"/>
            <a:ext cx="388839" cy="4200"/>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3" name="Can 112"/>
          <p:cNvSpPr/>
          <p:nvPr/>
        </p:nvSpPr>
        <p:spPr bwMode="auto">
          <a:xfrm>
            <a:off x="839838"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4" name="Can 113"/>
          <p:cNvSpPr/>
          <p:nvPr/>
        </p:nvSpPr>
        <p:spPr bwMode="auto">
          <a:xfrm>
            <a:off x="858290" y="6020678"/>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5" name="Can 114"/>
          <p:cNvSpPr/>
          <p:nvPr/>
        </p:nvSpPr>
        <p:spPr bwMode="auto">
          <a:xfrm>
            <a:off x="839838" y="5117422"/>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6" name="Can 115"/>
          <p:cNvSpPr/>
          <p:nvPr/>
        </p:nvSpPr>
        <p:spPr bwMode="auto">
          <a:xfrm>
            <a:off x="2145871" y="5117422"/>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7" name="Can 116"/>
          <p:cNvSpPr/>
          <p:nvPr/>
        </p:nvSpPr>
        <p:spPr bwMode="auto">
          <a:xfrm>
            <a:off x="2145871"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8" name="Can 117"/>
          <p:cNvSpPr/>
          <p:nvPr/>
        </p:nvSpPr>
        <p:spPr bwMode="auto">
          <a:xfrm>
            <a:off x="3463715" y="5117422"/>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9" name="Can 118"/>
          <p:cNvSpPr/>
          <p:nvPr/>
        </p:nvSpPr>
        <p:spPr bwMode="auto">
          <a:xfrm>
            <a:off x="3463715"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0" name="Can 119"/>
          <p:cNvSpPr/>
          <p:nvPr/>
        </p:nvSpPr>
        <p:spPr bwMode="auto">
          <a:xfrm>
            <a:off x="3463715"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1" name="Can 120"/>
          <p:cNvSpPr/>
          <p:nvPr/>
        </p:nvSpPr>
        <p:spPr bwMode="auto">
          <a:xfrm>
            <a:off x="4784514" y="5117422"/>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2" name="Can 121"/>
          <p:cNvSpPr/>
          <p:nvPr/>
        </p:nvSpPr>
        <p:spPr bwMode="auto">
          <a:xfrm>
            <a:off x="4784514"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3" name="Can 122"/>
          <p:cNvSpPr/>
          <p:nvPr/>
        </p:nvSpPr>
        <p:spPr bwMode="auto">
          <a:xfrm>
            <a:off x="4784514"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4" name="Can 123"/>
          <p:cNvSpPr/>
          <p:nvPr/>
        </p:nvSpPr>
        <p:spPr bwMode="auto">
          <a:xfrm>
            <a:off x="6021438" y="5117422"/>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5" name="Can 124"/>
          <p:cNvSpPr/>
          <p:nvPr/>
        </p:nvSpPr>
        <p:spPr bwMode="auto">
          <a:xfrm>
            <a:off x="6021438" y="5569953"/>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6" name="Can 125"/>
          <p:cNvSpPr/>
          <p:nvPr/>
        </p:nvSpPr>
        <p:spPr bwMode="auto">
          <a:xfrm>
            <a:off x="6021438"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7" name="Can 126"/>
          <p:cNvSpPr/>
          <p:nvPr/>
        </p:nvSpPr>
        <p:spPr bwMode="auto">
          <a:xfrm>
            <a:off x="2145871"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8" name="TextBox 127"/>
          <p:cNvSpPr txBox="1"/>
          <p:nvPr/>
        </p:nvSpPr>
        <p:spPr>
          <a:xfrm>
            <a:off x="818100"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29" name="TextBox 128"/>
          <p:cNvSpPr txBox="1"/>
          <p:nvPr/>
        </p:nvSpPr>
        <p:spPr>
          <a:xfrm>
            <a:off x="830856"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30" name="TextBox 129"/>
          <p:cNvSpPr txBox="1"/>
          <p:nvPr/>
        </p:nvSpPr>
        <p:spPr>
          <a:xfrm>
            <a:off x="827104"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sp>
        <p:nvSpPr>
          <p:cNvPr id="131" name="TextBox 130"/>
          <p:cNvSpPr txBox="1"/>
          <p:nvPr/>
        </p:nvSpPr>
        <p:spPr>
          <a:xfrm>
            <a:off x="2133707"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32" name="TextBox 131"/>
          <p:cNvSpPr txBox="1"/>
          <p:nvPr/>
        </p:nvSpPr>
        <p:spPr>
          <a:xfrm>
            <a:off x="2133707"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33" name="TextBox 132"/>
          <p:cNvSpPr txBox="1"/>
          <p:nvPr/>
        </p:nvSpPr>
        <p:spPr>
          <a:xfrm>
            <a:off x="3451551"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34" name="TextBox 133"/>
          <p:cNvSpPr txBox="1"/>
          <p:nvPr/>
        </p:nvSpPr>
        <p:spPr>
          <a:xfrm>
            <a:off x="3451551"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35" name="TextBox 134"/>
          <p:cNvSpPr txBox="1"/>
          <p:nvPr/>
        </p:nvSpPr>
        <p:spPr>
          <a:xfrm>
            <a:off x="3451551"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36" name="TextBox 135"/>
          <p:cNvSpPr txBox="1"/>
          <p:nvPr/>
        </p:nvSpPr>
        <p:spPr>
          <a:xfrm>
            <a:off x="4772350"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37" name="TextBox 136"/>
          <p:cNvSpPr txBox="1"/>
          <p:nvPr/>
        </p:nvSpPr>
        <p:spPr>
          <a:xfrm>
            <a:off x="4772350"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sp>
        <p:nvSpPr>
          <p:cNvPr id="138" name="TextBox 137"/>
          <p:cNvSpPr txBox="1"/>
          <p:nvPr/>
        </p:nvSpPr>
        <p:spPr>
          <a:xfrm>
            <a:off x="4772350"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39" name="TextBox 138"/>
          <p:cNvSpPr txBox="1"/>
          <p:nvPr/>
        </p:nvSpPr>
        <p:spPr>
          <a:xfrm>
            <a:off x="6015597"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40" name="TextBox 139"/>
          <p:cNvSpPr txBox="1"/>
          <p:nvPr/>
        </p:nvSpPr>
        <p:spPr>
          <a:xfrm>
            <a:off x="6015597" y="5652063"/>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41" name="TextBox 140"/>
          <p:cNvSpPr txBox="1"/>
          <p:nvPr/>
        </p:nvSpPr>
        <p:spPr>
          <a:xfrm>
            <a:off x="6015597"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42" name="TextBox 141"/>
          <p:cNvSpPr txBox="1"/>
          <p:nvPr/>
        </p:nvSpPr>
        <p:spPr>
          <a:xfrm>
            <a:off x="2133707"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cxnSp>
        <p:nvCxnSpPr>
          <p:cNvPr id="321" name="Straight Arrow Connector 320"/>
          <p:cNvCxnSpPr>
            <a:stCxn id="313" idx="2"/>
            <a:endCxn id="315" idx="0"/>
          </p:cNvCxnSpPr>
          <p:nvPr/>
        </p:nvCxnSpPr>
        <p:spPr>
          <a:xfrm rot="5400000">
            <a:off x="2046007" y="3693120"/>
            <a:ext cx="676463" cy="86520"/>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9" name="Rectangle 148"/>
          <p:cNvSpPr/>
          <p:nvPr/>
        </p:nvSpPr>
        <p:spPr bwMode="auto">
          <a:xfrm>
            <a:off x="736489" y="5078174"/>
            <a:ext cx="609600" cy="457200"/>
          </a:xfrm>
          <a:prstGeom prst="rect">
            <a:avLst/>
          </a:prstGeom>
          <a:noFill/>
          <a:ln w="92075">
            <a:solidFill>
              <a:srgbClr xmlns:mc="http://schemas.openxmlformats.org/markup-compatibility/2006" xmlns:a14="http://schemas.microsoft.com/office/drawing/2010/main" val="68C33B" mc:Ignorable=""/>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13" name="Rectangle 312"/>
          <p:cNvSpPr/>
          <p:nvPr/>
        </p:nvSpPr>
        <p:spPr>
          <a:xfrm>
            <a:off x="1654596" y="2822961"/>
            <a:ext cx="1545804"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chemeClr val="bg1"/>
                    </a:gs>
                    <a:gs pos="100000">
                      <a:schemeClr val="bg1"/>
                    </a:gs>
                  </a:gsLst>
                  <a:lin ang="13500000" scaled="1"/>
                </a:gradFill>
                <a:latin typeface="Segoe Semibold" pitchFamily="34" charset="0"/>
              </a:rPr>
              <a:t>Client </a:t>
            </a:r>
            <a:br>
              <a:rPr lang="en-US" sz="1400" dirty="0" smtClean="0">
                <a:gradFill>
                  <a:gsLst>
                    <a:gs pos="0">
                      <a:schemeClr val="bg1"/>
                    </a:gs>
                    <a:gs pos="100000">
                      <a:schemeClr val="bg1"/>
                    </a:gs>
                  </a:gsLst>
                  <a:lin ang="13500000" scaled="1"/>
                </a:gradFill>
                <a:latin typeface="Segoe Semibold" pitchFamily="34" charset="0"/>
              </a:rPr>
            </a:br>
            <a:r>
              <a:rPr lang="en-US" sz="1400" dirty="0" smtClean="0">
                <a:gradFill>
                  <a:gsLst>
                    <a:gs pos="0">
                      <a:schemeClr val="bg1"/>
                    </a:gs>
                    <a:gs pos="100000">
                      <a:schemeClr val="bg1"/>
                    </a:gs>
                  </a:gsLst>
                  <a:lin ang="13500000" scaled="1"/>
                </a:gradFill>
                <a:latin typeface="Segoe Semibold" pitchFamily="34" charset="0"/>
              </a:rPr>
              <a:t>Access Server</a:t>
            </a:r>
          </a:p>
        </p:txBody>
      </p:sp>
      <p:cxnSp>
        <p:nvCxnSpPr>
          <p:cNvPr id="154" name="Straight Arrow Connector 153"/>
          <p:cNvCxnSpPr/>
          <p:nvPr/>
        </p:nvCxnSpPr>
        <p:spPr>
          <a:xfrm>
            <a:off x="381000" y="5367016"/>
            <a:ext cx="397878" cy="10846"/>
          </a:xfrm>
          <a:prstGeom prst="straightConnector1">
            <a:avLst/>
          </a:prstGeom>
          <a:ln w="82550" cmpd="sng">
            <a:solidFill>
              <a:srgbClr xmlns:mc="http://schemas.openxmlformats.org/markup-compatibility/2006" xmlns:a14="http://schemas.microsoft.com/office/drawing/2010/main" val="FF0000" mc:Ignorable=""/>
            </a:solidFill>
            <a:tailEnd type="triangle"/>
          </a:ln>
        </p:spPr>
        <p:style>
          <a:lnRef idx="3">
            <a:schemeClr val="accent2"/>
          </a:lnRef>
          <a:fillRef idx="0">
            <a:schemeClr val="accent2"/>
          </a:fillRef>
          <a:effectRef idx="2">
            <a:schemeClr val="accent2"/>
          </a:effectRef>
          <a:fontRef idx="minor">
            <a:schemeClr val="tx1"/>
          </a:fontRef>
        </p:style>
      </p:cxnSp>
      <p:cxnSp>
        <p:nvCxnSpPr>
          <p:cNvPr id="155" name="Straight Arrow Connector 154"/>
          <p:cNvCxnSpPr/>
          <p:nvPr/>
        </p:nvCxnSpPr>
        <p:spPr>
          <a:xfrm>
            <a:off x="1705598" y="6275555"/>
            <a:ext cx="387730" cy="5861"/>
          </a:xfrm>
          <a:prstGeom prst="straightConnector1">
            <a:avLst/>
          </a:prstGeom>
          <a:ln w="82550" cmpd="sng">
            <a:solidFill>
              <a:srgbClr xmlns:mc="http://schemas.openxmlformats.org/markup-compatibility/2006" xmlns:a14="http://schemas.microsoft.com/office/drawing/2010/main" val="FF0000" mc:Ignorable=""/>
            </a:solidFill>
            <a:tailEnd type="triangle"/>
          </a:ln>
        </p:spPr>
        <p:style>
          <a:lnRef idx="3">
            <a:schemeClr val="accent2"/>
          </a:lnRef>
          <a:fillRef idx="0">
            <a:schemeClr val="accent2"/>
          </a:fillRef>
          <a:effectRef idx="2">
            <a:schemeClr val="accent2"/>
          </a:effectRef>
          <a:fontRef idx="minor">
            <a:schemeClr val="tx1"/>
          </a:fontRef>
        </p:style>
      </p:cxnSp>
      <p:cxnSp>
        <p:nvCxnSpPr>
          <p:cNvPr id="156" name="Straight Arrow Connector 155"/>
          <p:cNvCxnSpPr/>
          <p:nvPr/>
        </p:nvCxnSpPr>
        <p:spPr>
          <a:xfrm flipV="1">
            <a:off x="4404724" y="5807733"/>
            <a:ext cx="370371" cy="18619"/>
          </a:xfrm>
          <a:prstGeom prst="straightConnector1">
            <a:avLst/>
          </a:prstGeom>
          <a:ln w="82550" cmpd="sng">
            <a:solidFill>
              <a:srgbClr xmlns:mc="http://schemas.openxmlformats.org/markup-compatibility/2006" xmlns:a14="http://schemas.microsoft.com/office/drawing/2010/main" val="FF0000" mc:Ignorable=""/>
            </a:solidFill>
            <a:tailEnd type="triangle"/>
          </a:ln>
        </p:spPr>
        <p:style>
          <a:lnRef idx="3">
            <a:schemeClr val="accent2"/>
          </a:lnRef>
          <a:fillRef idx="0">
            <a:schemeClr val="accent2"/>
          </a:fillRef>
          <a:effectRef idx="2">
            <a:schemeClr val="accent2"/>
          </a:effectRef>
          <a:fontRef idx="minor">
            <a:schemeClr val="tx1"/>
          </a:fontRef>
        </p:style>
      </p:cxnSp>
      <p:sp>
        <p:nvSpPr>
          <p:cNvPr id="157" name="Rectangle 156"/>
          <p:cNvSpPr/>
          <p:nvPr/>
        </p:nvSpPr>
        <p:spPr bwMode="auto">
          <a:xfrm>
            <a:off x="736489" y="5981942"/>
            <a:ext cx="609600" cy="457200"/>
          </a:xfrm>
          <a:prstGeom prst="rect">
            <a:avLst/>
          </a:prstGeom>
          <a:noFill/>
          <a:ln w="92075">
            <a:solidFill>
              <a:srgbClr xmlns:mc="http://schemas.openxmlformats.org/markup-compatibility/2006" xmlns:a14="http://schemas.microsoft.com/office/drawing/2010/main" val="68C33B" mc:Ignorable=""/>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58" name="Rectangle 157"/>
          <p:cNvSpPr/>
          <p:nvPr/>
        </p:nvSpPr>
        <p:spPr bwMode="auto">
          <a:xfrm>
            <a:off x="3355642" y="5078174"/>
            <a:ext cx="609600" cy="457200"/>
          </a:xfrm>
          <a:prstGeom prst="rect">
            <a:avLst/>
          </a:prstGeom>
          <a:noFill/>
          <a:ln w="92075">
            <a:solidFill>
              <a:srgbClr xmlns:mc="http://schemas.openxmlformats.org/markup-compatibility/2006" xmlns:a14="http://schemas.microsoft.com/office/drawing/2010/main" val="68C33B" mc:Ignorable=""/>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59" name="Rectangle 158"/>
          <p:cNvSpPr/>
          <p:nvPr/>
        </p:nvSpPr>
        <p:spPr bwMode="auto">
          <a:xfrm>
            <a:off x="4674080" y="5078174"/>
            <a:ext cx="609600" cy="457200"/>
          </a:xfrm>
          <a:prstGeom prst="rect">
            <a:avLst/>
          </a:prstGeom>
          <a:noFill/>
          <a:ln w="92075">
            <a:solidFill>
              <a:srgbClr xmlns:mc="http://schemas.openxmlformats.org/markup-compatibility/2006" xmlns:a14="http://schemas.microsoft.com/office/drawing/2010/main" val="68C33B" mc:Ignorable=""/>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60" name="Rectangle 159"/>
          <p:cNvSpPr/>
          <p:nvPr/>
        </p:nvSpPr>
        <p:spPr bwMode="auto">
          <a:xfrm>
            <a:off x="5907456" y="5546007"/>
            <a:ext cx="609600" cy="457200"/>
          </a:xfrm>
          <a:prstGeom prst="rect">
            <a:avLst/>
          </a:prstGeom>
          <a:noFill/>
          <a:ln w="92075">
            <a:solidFill>
              <a:srgbClr xmlns:mc="http://schemas.openxmlformats.org/markup-compatibility/2006" xmlns:a14="http://schemas.microsoft.com/office/drawing/2010/main" val="68C33B" mc:Ignorable=""/>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83" name="Freeform 6"/>
          <p:cNvSpPr>
            <a:spLocks noEditPoints="1"/>
          </p:cNvSpPr>
          <p:nvPr/>
        </p:nvSpPr>
        <p:spPr bwMode="auto">
          <a:xfrm>
            <a:off x="8203475" y="180699"/>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Freeform 6"/>
          <p:cNvSpPr>
            <a:spLocks/>
          </p:cNvSpPr>
          <p:nvPr/>
        </p:nvSpPr>
        <p:spPr bwMode="auto">
          <a:xfrm>
            <a:off x="236018" y="2228850"/>
            <a:ext cx="8683348" cy="4448940"/>
          </a:xfrm>
          <a:custGeom>
            <a:avLst/>
            <a:gdLst/>
            <a:ahLst/>
            <a:cxnLst>
              <a:cxn ang="0">
                <a:pos x="1806" y="544"/>
              </a:cxn>
              <a:cxn ang="0">
                <a:pos x="1806" y="0"/>
              </a:cxn>
              <a:cxn ang="0">
                <a:pos x="0" y="0"/>
              </a:cxn>
              <a:cxn ang="0">
                <a:pos x="0" y="544"/>
              </a:cxn>
              <a:cxn ang="0">
                <a:pos x="0" y="1592"/>
              </a:cxn>
              <a:cxn ang="0">
                <a:pos x="0" y="2136"/>
              </a:cxn>
              <a:cxn ang="0">
                <a:pos x="4169" y="2136"/>
              </a:cxn>
              <a:cxn ang="0">
                <a:pos x="4169" y="544"/>
              </a:cxn>
              <a:cxn ang="0">
                <a:pos x="1806" y="544"/>
              </a:cxn>
            </a:cxnLst>
            <a:rect l="0" t="0" r="r" b="b"/>
            <a:pathLst>
              <a:path w="4169" h="2136">
                <a:moveTo>
                  <a:pt x="1806" y="544"/>
                </a:moveTo>
                <a:lnTo>
                  <a:pt x="1806" y="0"/>
                </a:lnTo>
                <a:lnTo>
                  <a:pt x="0" y="0"/>
                </a:lnTo>
                <a:lnTo>
                  <a:pt x="0" y="544"/>
                </a:lnTo>
                <a:lnTo>
                  <a:pt x="0" y="1592"/>
                </a:lnTo>
                <a:lnTo>
                  <a:pt x="0" y="2136"/>
                </a:lnTo>
                <a:lnTo>
                  <a:pt x="4169" y="2136"/>
                </a:lnTo>
                <a:lnTo>
                  <a:pt x="4169" y="544"/>
                </a:lnTo>
                <a:lnTo>
                  <a:pt x="1806" y="544"/>
                </a:lnTo>
                <a:close/>
              </a:path>
            </a:pathLst>
          </a:cu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403" name="Freeform 17"/>
          <p:cNvSpPr>
            <a:spLocks/>
          </p:cNvSpPr>
          <p:nvPr/>
        </p:nvSpPr>
        <p:spPr bwMode="auto">
          <a:xfrm>
            <a:off x="292609" y="3690139"/>
            <a:ext cx="6688950" cy="1171288"/>
          </a:xfrm>
          <a:custGeom>
            <a:avLst/>
            <a:gdLst/>
            <a:ahLst/>
            <a:cxnLst>
              <a:cxn ang="0">
                <a:pos x="3803" y="0"/>
              </a:cxn>
              <a:cxn ang="0">
                <a:pos x="0" y="0"/>
              </a:cxn>
              <a:cxn ang="0">
                <a:pos x="0" y="806"/>
              </a:cxn>
              <a:cxn ang="0">
                <a:pos x="3803" y="806"/>
              </a:cxn>
              <a:cxn ang="0">
                <a:pos x="4766" y="806"/>
              </a:cxn>
              <a:cxn ang="0">
                <a:pos x="4766" y="0"/>
              </a:cxn>
              <a:cxn ang="0">
                <a:pos x="3803" y="0"/>
              </a:cxn>
            </a:cxnLst>
            <a:rect l="0" t="0" r="r" b="b"/>
            <a:pathLst>
              <a:path w="4766" h="806">
                <a:moveTo>
                  <a:pt x="3803" y="0"/>
                </a:moveTo>
                <a:lnTo>
                  <a:pt x="0" y="0"/>
                </a:lnTo>
                <a:lnTo>
                  <a:pt x="0" y="806"/>
                </a:lnTo>
                <a:lnTo>
                  <a:pt x="3803" y="806"/>
                </a:lnTo>
                <a:lnTo>
                  <a:pt x="4766" y="806"/>
                </a:lnTo>
                <a:lnTo>
                  <a:pt x="4766" y="0"/>
                </a:lnTo>
                <a:lnTo>
                  <a:pt x="3803" y="0"/>
                </a:lnTo>
                <a:close/>
              </a:path>
            </a:pathLst>
          </a:custGeom>
          <a:solidFill>
            <a:schemeClr val="accent3">
              <a:lumMod val="60000"/>
              <a:lumOff val="40000"/>
            </a:schemeClr>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700" dirty="0" smtClean="0">
              <a:gradFill>
                <a:gsLst>
                  <a:gs pos="0">
                    <a:schemeClr val="bg1"/>
                  </a:gs>
                  <a:gs pos="100000">
                    <a:schemeClr val="bg1"/>
                  </a:gs>
                </a:gsLst>
                <a:lin ang="13500000" scaled="1"/>
              </a:gradFill>
              <a:latin typeface="Segoe Semibold" pitchFamily="34" charset="0"/>
            </a:endParaRPr>
          </a:p>
        </p:txBody>
      </p:sp>
      <p:grpSp>
        <p:nvGrpSpPr>
          <p:cNvPr id="2" name="Group 80"/>
          <p:cNvGrpSpPr/>
          <p:nvPr/>
        </p:nvGrpSpPr>
        <p:grpSpPr>
          <a:xfrm flipV="1">
            <a:off x="304803" y="4374233"/>
            <a:ext cx="6553200" cy="357636"/>
            <a:chOff x="1845840" y="2207421"/>
            <a:chExt cx="3637823" cy="535779"/>
          </a:xfrm>
          <a:effectLst>
            <a:outerShdw blurRad="50800" dist="38100" dir="8100000" algn="tr" rotWithShape="0">
              <a:prstClr val="black">
                <a:alpha val="40000"/>
              </a:prstClr>
            </a:outerShdw>
          </a:effectLst>
        </p:grpSpPr>
        <p:cxnSp>
          <p:nvCxnSpPr>
            <p:cNvPr id="146" name="Straight Connector 145"/>
            <p:cNvCxnSpPr>
              <a:stCxn id="148" idx="0"/>
              <a:endCxn id="147" idx="0"/>
            </p:cNvCxnSpPr>
            <p:nvPr/>
          </p:nvCxnSpPr>
          <p:spPr>
            <a:xfrm flipV="1">
              <a:off x="2184620" y="2207421"/>
              <a:ext cx="3033713" cy="2379"/>
            </a:xfrm>
            <a:prstGeom prst="line">
              <a:avLst/>
            </a:prstGeom>
            <a:ln w="19050">
              <a:solidFill>
                <a:srgbClr xmlns:mc="http://schemas.openxmlformats.org/markup-compatibility/2006" xmlns:a14="http://schemas.microsoft.com/office/drawing/2010/main" val="FF0000" mc:Ignorable=""/>
              </a:solidFill>
              <a:prstDash val="sysDot"/>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7" name="Arc 146"/>
            <p:cNvSpPr/>
            <p:nvPr/>
          </p:nvSpPr>
          <p:spPr>
            <a:xfrm>
              <a:off x="4953001" y="2209800"/>
              <a:ext cx="530662" cy="533400"/>
            </a:xfrm>
            <a:prstGeom prst="arc">
              <a:avLst>
                <a:gd name="adj1" fmla="val 16200000"/>
                <a:gd name="adj2" fmla="val 1230439"/>
              </a:avLst>
            </a:prstGeom>
            <a:ln w="19050">
              <a:solidFill>
                <a:srgbClr xmlns:mc="http://schemas.openxmlformats.org/markup-compatibility/2006" xmlns:a14="http://schemas.microsoft.com/office/drawing/2010/main" val="FF0000" mc:Ignorable=""/>
              </a:solidFill>
              <a:prstDash val="sysDot"/>
              <a:headEnd type="non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8" name="Arc 147"/>
            <p:cNvSpPr/>
            <p:nvPr/>
          </p:nvSpPr>
          <p:spPr>
            <a:xfrm flipH="1">
              <a:off x="1845840" y="2209800"/>
              <a:ext cx="677559" cy="533400"/>
            </a:xfrm>
            <a:prstGeom prst="arc">
              <a:avLst>
                <a:gd name="adj1" fmla="val 16200000"/>
                <a:gd name="adj2" fmla="val 1187635"/>
              </a:avLst>
            </a:prstGeom>
            <a:ln w="19050">
              <a:solidFill>
                <a:srgbClr xmlns:mc="http://schemas.openxmlformats.org/markup-compatibility/2006" xmlns:a14="http://schemas.microsoft.com/office/drawing/2010/main" val="FF0000" mc:Ignorable=""/>
              </a:solidFill>
              <a:prstDash val="sysDot"/>
              <a:headEnd type="non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319" name="Straight Arrow Connector 318"/>
          <p:cNvCxnSpPr>
            <a:endCxn id="313" idx="0"/>
          </p:cNvCxnSpPr>
          <p:nvPr/>
        </p:nvCxnSpPr>
        <p:spPr>
          <a:xfrm rot="16200000" flipH="1">
            <a:off x="1796618" y="2192081"/>
            <a:ext cx="1196462" cy="65298"/>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1" name="Title 160"/>
          <p:cNvSpPr>
            <a:spLocks noGrp="1"/>
          </p:cNvSpPr>
          <p:nvPr>
            <p:ph type="title"/>
          </p:nvPr>
        </p:nvSpPr>
        <p:spPr/>
        <p:txBody>
          <a:bodyPr/>
          <a:lstStyle/>
          <a:p>
            <a:r>
              <a:rPr lang="en-US" spc="-50" dirty="0" smtClean="0"/>
              <a:t>Exchange 2010 Mailbox Resiliency Overview </a:t>
            </a:r>
            <a:endParaRPr lang="en-US" spc="-50" dirty="0"/>
          </a:p>
        </p:txBody>
      </p:sp>
      <p:sp>
        <p:nvSpPr>
          <p:cNvPr id="314" name="Rectangle 313"/>
          <p:cNvSpPr/>
          <p:nvPr/>
        </p:nvSpPr>
        <p:spPr>
          <a:xfrm>
            <a:off x="520854" y="4074612"/>
            <a:ext cx="1007253"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1</a:t>
            </a:r>
            <a:endParaRPr lang="en-US" sz="1200" dirty="0">
              <a:gradFill>
                <a:gsLst>
                  <a:gs pos="0">
                    <a:schemeClr val="bg1"/>
                  </a:gs>
                  <a:gs pos="100000">
                    <a:schemeClr val="bg1"/>
                  </a:gs>
                </a:gsLst>
                <a:lin ang="13500000" scaled="1"/>
              </a:gradFill>
              <a:latin typeface="Segoe Semibold" pitchFamily="34" charset="0"/>
            </a:endParaRPr>
          </a:p>
        </p:txBody>
      </p:sp>
      <p:sp>
        <p:nvSpPr>
          <p:cNvPr id="315" name="Rectangle 314"/>
          <p:cNvSpPr/>
          <p:nvPr/>
        </p:nvSpPr>
        <p:spPr>
          <a:xfrm>
            <a:off x="1838058"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2</a:t>
            </a:r>
            <a:endParaRPr lang="en-US" sz="1200" dirty="0">
              <a:gradFill>
                <a:gsLst>
                  <a:gs pos="0">
                    <a:schemeClr val="bg1"/>
                  </a:gs>
                  <a:gs pos="100000">
                    <a:schemeClr val="bg1"/>
                  </a:gs>
                </a:gsLst>
                <a:lin ang="13500000" scaled="1"/>
              </a:gradFill>
              <a:latin typeface="Segoe Semibold" pitchFamily="34" charset="0"/>
            </a:endParaRPr>
          </a:p>
        </p:txBody>
      </p:sp>
      <p:sp>
        <p:nvSpPr>
          <p:cNvPr id="316" name="Rectangle 315"/>
          <p:cNvSpPr/>
          <p:nvPr/>
        </p:nvSpPr>
        <p:spPr>
          <a:xfrm>
            <a:off x="3154724"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3</a:t>
            </a:r>
            <a:endParaRPr lang="en-US" sz="1200" dirty="0">
              <a:gradFill>
                <a:gsLst>
                  <a:gs pos="0">
                    <a:schemeClr val="bg1"/>
                  </a:gs>
                  <a:gs pos="100000">
                    <a:schemeClr val="bg1"/>
                  </a:gs>
                </a:gsLst>
                <a:lin ang="13500000" scaled="1"/>
              </a:gradFill>
              <a:latin typeface="Segoe Semibold" pitchFamily="34" charset="0"/>
            </a:endParaRPr>
          </a:p>
        </p:txBody>
      </p:sp>
      <p:cxnSp>
        <p:nvCxnSpPr>
          <p:cNvPr id="317" name="Straight Arrow Connector 316"/>
          <p:cNvCxnSpPr>
            <a:stCxn id="315" idx="2"/>
          </p:cNvCxnSpPr>
          <p:nvPr/>
        </p:nvCxnSpPr>
        <p:spPr>
          <a:xfrm rot="16200000" flipH="1">
            <a:off x="2146909" y="4843868"/>
            <a:ext cx="391150" cy="3013"/>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0" name="Straight Arrow Connector 319"/>
          <p:cNvCxnSpPr>
            <a:stCxn id="313" idx="2"/>
            <a:endCxn id="314" idx="0"/>
          </p:cNvCxnSpPr>
          <p:nvPr/>
        </p:nvCxnSpPr>
        <p:spPr>
          <a:xfrm rot="5400000">
            <a:off x="1387759" y="3034872"/>
            <a:ext cx="676463" cy="1403017"/>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2" name="Straight Arrow Connector 321"/>
          <p:cNvCxnSpPr>
            <a:stCxn id="313" idx="2"/>
            <a:endCxn id="316" idx="0"/>
          </p:cNvCxnSpPr>
          <p:nvPr/>
        </p:nvCxnSpPr>
        <p:spPr>
          <a:xfrm rot="16200000" flipH="1">
            <a:off x="2704340" y="3121307"/>
            <a:ext cx="676463" cy="1230146"/>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3" name="Rectangle 322"/>
          <p:cNvSpPr/>
          <p:nvPr/>
        </p:nvSpPr>
        <p:spPr>
          <a:xfrm>
            <a:off x="4477928"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4</a:t>
            </a:r>
            <a:endParaRPr lang="en-US" sz="1200" dirty="0">
              <a:gradFill>
                <a:gsLst>
                  <a:gs pos="0">
                    <a:schemeClr val="bg1"/>
                  </a:gs>
                  <a:gs pos="100000">
                    <a:schemeClr val="bg1"/>
                  </a:gs>
                </a:gsLst>
                <a:lin ang="13500000" scaled="1"/>
              </a:gradFill>
              <a:latin typeface="Segoe Semibold" pitchFamily="34" charset="0"/>
            </a:endParaRPr>
          </a:p>
        </p:txBody>
      </p:sp>
      <p:sp>
        <p:nvSpPr>
          <p:cNvPr id="324" name="Rectangle 323"/>
          <p:cNvSpPr/>
          <p:nvPr/>
        </p:nvSpPr>
        <p:spPr>
          <a:xfrm>
            <a:off x="5715000"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5</a:t>
            </a:r>
            <a:endParaRPr lang="en-US" sz="1200" dirty="0">
              <a:gradFill>
                <a:gsLst>
                  <a:gs pos="0">
                    <a:schemeClr val="bg1"/>
                  </a:gs>
                  <a:gs pos="100000">
                    <a:schemeClr val="bg1"/>
                  </a:gs>
                </a:gsLst>
                <a:lin ang="13500000" scaled="1"/>
              </a:gradFill>
              <a:latin typeface="Segoe Semibold" pitchFamily="34" charset="0"/>
            </a:endParaRPr>
          </a:p>
        </p:txBody>
      </p:sp>
      <p:cxnSp>
        <p:nvCxnSpPr>
          <p:cNvPr id="327" name="Straight Arrow Connector 326"/>
          <p:cNvCxnSpPr>
            <a:stCxn id="313" idx="2"/>
            <a:endCxn id="323" idx="0"/>
          </p:cNvCxnSpPr>
          <p:nvPr/>
        </p:nvCxnSpPr>
        <p:spPr>
          <a:xfrm rot="16200000" flipH="1">
            <a:off x="3365942" y="2459705"/>
            <a:ext cx="676463" cy="2553350"/>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8" name="Straight Arrow Connector 327"/>
          <p:cNvCxnSpPr>
            <a:stCxn id="313" idx="2"/>
            <a:endCxn id="324" idx="0"/>
          </p:cNvCxnSpPr>
          <p:nvPr/>
        </p:nvCxnSpPr>
        <p:spPr>
          <a:xfrm rot="16200000" flipH="1">
            <a:off x="3984478" y="1841169"/>
            <a:ext cx="676463" cy="3790422"/>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a:stCxn id="315" idx="3"/>
            <a:endCxn id="316" idx="1"/>
          </p:cNvCxnSpPr>
          <p:nvPr/>
        </p:nvCxnSpPr>
        <p:spPr>
          <a:xfrm>
            <a:off x="2843898" y="4362206"/>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0" name="Straight Arrow Connector 329"/>
          <p:cNvCxnSpPr/>
          <p:nvPr/>
        </p:nvCxnSpPr>
        <p:spPr>
          <a:xfrm>
            <a:off x="1533258"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a:off x="4165002"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2" name="Straight Arrow Connector 331"/>
          <p:cNvCxnSpPr/>
          <p:nvPr/>
        </p:nvCxnSpPr>
        <p:spPr>
          <a:xfrm>
            <a:off x="5405810"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33" name="TextBox 332"/>
          <p:cNvSpPr txBox="1"/>
          <p:nvPr/>
        </p:nvSpPr>
        <p:spPr>
          <a:xfrm>
            <a:off x="7014715" y="5105121"/>
            <a:ext cx="1805023" cy="535531"/>
          </a:xfrm>
          <a:prstGeom prst="rect">
            <a:avLst/>
          </a:prstGeom>
          <a:noFill/>
        </p:spPr>
        <p:txBody>
          <a:bodyPr wrap="square" rtlCol="0">
            <a:spAutoFit/>
          </a:bodyPr>
          <a:lstStyle/>
          <a:p>
            <a:pPr defTabSz="914363">
              <a:lnSpc>
                <a:spcPct val="90000"/>
              </a:lnSpc>
              <a:spcAft>
                <a:spcPts val="400"/>
              </a:spcAft>
              <a:buSzPct val="85000"/>
            </a:pPr>
            <a:r>
              <a:rPr lang="en-US" sz="1600" dirty="0" smtClean="0">
                <a:gradFill>
                  <a:gsLst>
                    <a:gs pos="0">
                      <a:schemeClr val="tx1"/>
                    </a:gs>
                    <a:gs pos="81000">
                      <a:schemeClr val="tx1"/>
                    </a:gs>
                  </a:gsLst>
                  <a:lin ang="13500000" scaled="1"/>
                </a:gradFill>
                <a:latin typeface="Segoe" pitchFamily="34" charset="0"/>
              </a:rPr>
              <a:t>Database Availability Group</a:t>
            </a:r>
          </a:p>
        </p:txBody>
      </p:sp>
      <p:sp>
        <p:nvSpPr>
          <p:cNvPr id="334" name="TextBox 333"/>
          <p:cNvSpPr txBox="1"/>
          <p:nvPr/>
        </p:nvSpPr>
        <p:spPr>
          <a:xfrm>
            <a:off x="1164573" y="1326577"/>
            <a:ext cx="713742" cy="286232"/>
          </a:xfrm>
          <a:prstGeom prst="rect">
            <a:avLst/>
          </a:prstGeom>
          <a:noFill/>
        </p:spPr>
        <p:txBody>
          <a:bodyPr wrap="square" rtlCol="0">
            <a:spAutoFit/>
          </a:bodyPr>
          <a:lstStyle/>
          <a:p>
            <a:pPr defTabSz="914363">
              <a:lnSpc>
                <a:spcPct val="90000"/>
              </a:lnSpc>
              <a:spcAft>
                <a:spcPts val="400"/>
              </a:spcAft>
              <a:buSzPct val="85000"/>
            </a:pPr>
            <a:r>
              <a:rPr lang="en-US" sz="1400" dirty="0" smtClean="0">
                <a:gradFill>
                  <a:gsLst>
                    <a:gs pos="0">
                      <a:schemeClr val="tx1"/>
                    </a:gs>
                    <a:gs pos="81000">
                      <a:schemeClr val="tx1"/>
                    </a:gs>
                  </a:gsLst>
                  <a:lin ang="13500000" scaled="1"/>
                </a:gradFill>
                <a:latin typeface="Segoe" pitchFamily="34" charset="0"/>
              </a:rPr>
              <a:t>Client</a:t>
            </a:r>
          </a:p>
        </p:txBody>
      </p:sp>
      <p:cxnSp>
        <p:nvCxnSpPr>
          <p:cNvPr id="336" name="Straight Arrow Connector 335"/>
          <p:cNvCxnSpPr/>
          <p:nvPr/>
        </p:nvCxnSpPr>
        <p:spPr>
          <a:xfrm rot="5400000">
            <a:off x="786658" y="4868084"/>
            <a:ext cx="478688" cy="3067"/>
          </a:xfrm>
          <a:prstGeom prst="straightConnector1">
            <a:avLst/>
          </a:prstGeom>
          <a:ln w="25400">
            <a:solidFill>
              <a:schemeClr val="accent1"/>
            </a:solidFill>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1" name="Straight Arrow Connector 350"/>
          <p:cNvCxnSpPr>
            <a:stCxn id="316" idx="2"/>
          </p:cNvCxnSpPr>
          <p:nvPr/>
        </p:nvCxnSpPr>
        <p:spPr>
          <a:xfrm rot="16200000" flipH="1">
            <a:off x="3453531" y="4853912"/>
            <a:ext cx="412416" cy="4191"/>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2" name="Straight Arrow Connector 351"/>
          <p:cNvCxnSpPr>
            <a:stCxn id="323" idx="2"/>
          </p:cNvCxnSpPr>
          <p:nvPr/>
        </p:nvCxnSpPr>
        <p:spPr>
          <a:xfrm rot="16200000" flipH="1">
            <a:off x="4775533" y="4855115"/>
            <a:ext cx="412416" cy="1786"/>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3" name="Straight Arrow Connector 352"/>
          <p:cNvCxnSpPr>
            <a:stCxn id="324" idx="2"/>
          </p:cNvCxnSpPr>
          <p:nvPr/>
        </p:nvCxnSpPr>
        <p:spPr>
          <a:xfrm rot="16200000" flipH="1">
            <a:off x="6012531" y="4855189"/>
            <a:ext cx="412416" cy="1638"/>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4" name="Snip Single Corner Rectangle 373"/>
          <p:cNvSpPr/>
          <p:nvPr/>
        </p:nvSpPr>
        <p:spPr bwMode="auto">
          <a:xfrm>
            <a:off x="7044088" y="5828792"/>
            <a:ext cx="1815854" cy="593780"/>
          </a:xfrm>
          <a:prstGeom prst="snip1Rect">
            <a:avLst/>
          </a:prstGeom>
          <a:solidFill>
            <a:srgbClr xmlns:mc="http://schemas.openxmlformats.org/markup-compatibility/2006" xmlns:a14="http://schemas.microsoft.com/office/drawing/2010/main" val="0066CC" mc:Ignorable=""/>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45720" numCol="1" rtlCol="0" anchor="ctr" anchorCtr="0" compatLnSpc="1">
            <a:prstTxWarp prst="textNoShape">
              <a:avLst/>
            </a:prstTxWarp>
          </a:bodyPr>
          <a:lstStyle/>
          <a:p>
            <a:pPr algn="ctr" defTabSz="914099" fontAlgn="base">
              <a:lnSpc>
                <a:spcPct val="90000"/>
              </a:lnSpc>
              <a:spcBef>
                <a:spcPct val="0"/>
              </a:spcBef>
              <a:spcAft>
                <a:spcPct val="0"/>
              </a:spcAft>
            </a:pPr>
            <a:r>
              <a:rPr lang="en-US" sz="1600" dirty="0" smtClean="0">
                <a:gradFill>
                  <a:gsLst>
                    <a:gs pos="0">
                      <a:schemeClr val="bg1"/>
                    </a:gs>
                    <a:gs pos="100000">
                      <a:schemeClr val="bg1"/>
                    </a:gs>
                  </a:gsLst>
                  <a:lin ang="13500000" scaled="1"/>
                </a:gradFill>
                <a:latin typeface="Segoe Semibold" pitchFamily="34" charset="0"/>
              </a:rPr>
              <a:t>Database </a:t>
            </a:r>
            <a:br>
              <a:rPr lang="en-US" sz="1600" dirty="0" smtClean="0">
                <a:gradFill>
                  <a:gsLst>
                    <a:gs pos="0">
                      <a:schemeClr val="bg1"/>
                    </a:gs>
                    <a:gs pos="100000">
                      <a:schemeClr val="bg1"/>
                    </a:gs>
                  </a:gsLst>
                  <a:lin ang="13500000" scaled="1"/>
                </a:gradFill>
                <a:latin typeface="Segoe Semibold" pitchFamily="34" charset="0"/>
              </a:rPr>
            </a:br>
            <a:r>
              <a:rPr lang="en-US" sz="1600" dirty="0" smtClean="0">
                <a:gradFill>
                  <a:gsLst>
                    <a:gs pos="0">
                      <a:schemeClr val="bg1"/>
                    </a:gs>
                    <a:gs pos="100000">
                      <a:schemeClr val="bg1"/>
                    </a:gs>
                  </a:gsLst>
                  <a:lin ang="13500000" scaled="1"/>
                </a:gradFill>
                <a:latin typeface="Segoe Semibold" pitchFamily="34" charset="0"/>
              </a:rPr>
              <a:t>centric failover</a:t>
            </a:r>
            <a:endParaRPr lang="en-US" sz="1600" dirty="0">
              <a:gradFill>
                <a:gsLst>
                  <a:gs pos="0">
                    <a:schemeClr val="bg1"/>
                  </a:gs>
                  <a:gs pos="100000">
                    <a:schemeClr val="bg1"/>
                  </a:gs>
                </a:gsLst>
                <a:lin ang="13500000" scaled="1"/>
              </a:gradFill>
              <a:latin typeface="Segoe Semibold" pitchFamily="34" charset="0"/>
            </a:endParaRPr>
          </a:p>
        </p:txBody>
      </p:sp>
      <p:sp>
        <p:nvSpPr>
          <p:cNvPr id="376" name="Snip Single Corner Rectangle 375"/>
          <p:cNvSpPr/>
          <p:nvPr/>
        </p:nvSpPr>
        <p:spPr bwMode="auto">
          <a:xfrm>
            <a:off x="7044088" y="4267647"/>
            <a:ext cx="1815854" cy="593780"/>
          </a:xfrm>
          <a:prstGeom prst="snip1Rect">
            <a:avLst/>
          </a:prstGeom>
          <a:solidFill>
            <a:srgbClr xmlns:mc="http://schemas.openxmlformats.org/markup-compatibility/2006" xmlns:a14="http://schemas.microsoft.com/office/drawing/2010/main" val="0066CC" mc:Ignorable="">
              <a:alpha val="50000"/>
            </a:srgbClr>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45720"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30" dirty="0" smtClean="0">
                <a:gradFill>
                  <a:gsLst>
                    <a:gs pos="0">
                      <a:schemeClr val="bg1"/>
                    </a:gs>
                    <a:gs pos="100000">
                      <a:schemeClr val="bg1"/>
                    </a:gs>
                  </a:gsLst>
                  <a:lin ang="13500000" scaled="1"/>
                </a:gradFill>
                <a:latin typeface="Segoe Semibold" pitchFamily="34" charset="0"/>
              </a:rPr>
              <a:t>Failover managed within Exchange</a:t>
            </a:r>
            <a:endParaRPr lang="en-US" sz="1600" spc="-30" dirty="0">
              <a:gradFill>
                <a:gsLst>
                  <a:gs pos="0">
                    <a:schemeClr val="bg1"/>
                  </a:gs>
                  <a:gs pos="100000">
                    <a:schemeClr val="bg1"/>
                  </a:gs>
                </a:gsLst>
                <a:lin ang="13500000" scaled="1"/>
              </a:gradFill>
              <a:latin typeface="Segoe Semibold" pitchFamily="34" charset="0"/>
            </a:endParaRPr>
          </a:p>
        </p:txBody>
      </p:sp>
      <p:pic>
        <p:nvPicPr>
          <p:cNvPr id="377" name="Picture 376" descr="Computer.png"/>
          <p:cNvPicPr>
            <a:picLocks noChangeAspect="1"/>
          </p:cNvPicPr>
          <p:nvPr/>
        </p:nvPicPr>
        <p:blipFill>
          <a:blip r:embed="rId3" cstate="print"/>
          <a:stretch>
            <a:fillRect/>
          </a:stretch>
        </p:blipFill>
        <p:spPr>
          <a:xfrm>
            <a:off x="1809571" y="838200"/>
            <a:ext cx="960405" cy="960405"/>
          </a:xfrm>
          <a:prstGeom prst="rect">
            <a:avLst/>
          </a:prstGeom>
        </p:spPr>
      </p:pic>
      <p:grpSp>
        <p:nvGrpSpPr>
          <p:cNvPr id="3" name="Group 203"/>
          <p:cNvGrpSpPr/>
          <p:nvPr/>
        </p:nvGrpSpPr>
        <p:grpSpPr>
          <a:xfrm>
            <a:off x="236018" y="1908919"/>
            <a:ext cx="1931804" cy="297833"/>
            <a:chOff x="10685322" y="730254"/>
            <a:chExt cx="1931804" cy="367932"/>
          </a:xfrm>
        </p:grpSpPr>
        <p:sp>
          <p:nvSpPr>
            <p:cNvPr id="389" name="Snip Single Corner Rectangle 388"/>
            <p:cNvSpPr/>
            <p:nvPr/>
          </p:nvSpPr>
          <p:spPr>
            <a:xfrm>
              <a:off x="10685322" y="730254"/>
              <a:ext cx="1668658" cy="367932"/>
            </a:xfrm>
            <a:prstGeom prst="snip1Rect">
              <a:avLst>
                <a:gd name="adj" fmla="val 42163"/>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pPr>
              <a:endParaRPr lang="en-US" dirty="0" smtClean="0">
                <a:gradFill>
                  <a:gsLst>
                    <a:gs pos="0">
                      <a:schemeClr val="bg1"/>
                    </a:gs>
                    <a:gs pos="100000">
                      <a:schemeClr val="bg1"/>
                    </a:gs>
                  </a:gsLst>
                  <a:lin ang="13500000" scaled="1"/>
                </a:gradFill>
                <a:latin typeface="Segoe" pitchFamily="34" charset="0"/>
              </a:endParaRPr>
            </a:p>
          </p:txBody>
        </p:sp>
        <p:sp>
          <p:nvSpPr>
            <p:cNvPr id="390" name="Rectangle 389"/>
            <p:cNvSpPr/>
            <p:nvPr/>
          </p:nvSpPr>
          <p:spPr>
            <a:xfrm>
              <a:off x="10780321" y="744943"/>
              <a:ext cx="1836805" cy="276999"/>
            </a:xfrm>
            <a:prstGeom prst="rect">
              <a:avLst/>
            </a:prstGeom>
          </p:spPr>
          <p:txBody>
            <a:bodyPr wrap="square">
              <a:spAutoFit/>
            </a:bodyPr>
            <a:lstStyle/>
            <a:p>
              <a:pPr>
                <a:spcBef>
                  <a:spcPct val="20000"/>
                </a:spcBef>
                <a:spcAft>
                  <a:spcPts val="1200"/>
                </a:spcAft>
                <a:buClr>
                  <a:srgbClr xmlns:mc="http://schemas.openxmlformats.org/markup-compatibility/2006" xmlns:a14="http://schemas.microsoft.com/office/drawing/2010/main" val="FF5B00" mc:Ignorable=""/>
                </a:buClr>
              </a:pPr>
              <a:r>
                <a:rPr lang="en-US" sz="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cs typeface="Segoe UI" pitchFamily="34" charset="0"/>
                </a:rPr>
                <a:t>AD site: San Jose</a:t>
              </a:r>
            </a:p>
          </p:txBody>
        </p:sp>
      </p:grpSp>
      <p:sp>
        <p:nvSpPr>
          <p:cNvPr id="105" name="Rectangle 104"/>
          <p:cNvSpPr/>
          <p:nvPr/>
        </p:nvSpPr>
        <p:spPr>
          <a:xfrm>
            <a:off x="707250" y="5032761"/>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6" name="Rectangle 105"/>
          <p:cNvSpPr/>
          <p:nvPr/>
        </p:nvSpPr>
        <p:spPr>
          <a:xfrm>
            <a:off x="2013283" y="5040950"/>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7" name="Rectangle 106"/>
          <p:cNvSpPr/>
          <p:nvPr/>
        </p:nvSpPr>
        <p:spPr>
          <a:xfrm>
            <a:off x="3331127"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8" name="Rectangle 107"/>
          <p:cNvSpPr/>
          <p:nvPr/>
        </p:nvSpPr>
        <p:spPr>
          <a:xfrm>
            <a:off x="4651926"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9" name="Rectangle 108"/>
          <p:cNvSpPr/>
          <p:nvPr/>
        </p:nvSpPr>
        <p:spPr>
          <a:xfrm>
            <a:off x="5888850"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cxnSp>
        <p:nvCxnSpPr>
          <p:cNvPr id="110" name="Straight Arrow Connector 109"/>
          <p:cNvCxnSpPr/>
          <p:nvPr/>
        </p:nvCxnSpPr>
        <p:spPr>
          <a:xfrm rot="16200000" flipH="1">
            <a:off x="3481433" y="5303761"/>
            <a:ext cx="387070" cy="6595"/>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16200000" flipH="1">
            <a:off x="4760819" y="5307030"/>
            <a:ext cx="387070" cy="57"/>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5400000">
            <a:off x="6051880" y="5305843"/>
            <a:ext cx="388839" cy="4200"/>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3" name="Can 112"/>
          <p:cNvSpPr/>
          <p:nvPr/>
        </p:nvSpPr>
        <p:spPr bwMode="auto">
          <a:xfrm>
            <a:off x="839838"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4" name="Can 113"/>
          <p:cNvSpPr/>
          <p:nvPr/>
        </p:nvSpPr>
        <p:spPr bwMode="auto">
          <a:xfrm>
            <a:off x="858290" y="6020678"/>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5" name="Can 114"/>
          <p:cNvSpPr/>
          <p:nvPr/>
        </p:nvSpPr>
        <p:spPr bwMode="auto">
          <a:xfrm>
            <a:off x="839838" y="5117422"/>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6" name="Can 115"/>
          <p:cNvSpPr/>
          <p:nvPr/>
        </p:nvSpPr>
        <p:spPr bwMode="auto">
          <a:xfrm>
            <a:off x="2145871" y="5117422"/>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7" name="Can 116"/>
          <p:cNvSpPr/>
          <p:nvPr/>
        </p:nvSpPr>
        <p:spPr bwMode="auto">
          <a:xfrm>
            <a:off x="2145871"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8" name="Can 117"/>
          <p:cNvSpPr/>
          <p:nvPr/>
        </p:nvSpPr>
        <p:spPr bwMode="auto">
          <a:xfrm>
            <a:off x="3463715" y="5117422"/>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9" name="Can 118"/>
          <p:cNvSpPr/>
          <p:nvPr/>
        </p:nvSpPr>
        <p:spPr bwMode="auto">
          <a:xfrm>
            <a:off x="3463715"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0" name="Can 119"/>
          <p:cNvSpPr/>
          <p:nvPr/>
        </p:nvSpPr>
        <p:spPr bwMode="auto">
          <a:xfrm>
            <a:off x="3463715"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1" name="Can 120"/>
          <p:cNvSpPr/>
          <p:nvPr/>
        </p:nvSpPr>
        <p:spPr bwMode="auto">
          <a:xfrm>
            <a:off x="4784514" y="5117422"/>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2" name="Can 121"/>
          <p:cNvSpPr/>
          <p:nvPr/>
        </p:nvSpPr>
        <p:spPr bwMode="auto">
          <a:xfrm>
            <a:off x="4784514"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3" name="Can 122"/>
          <p:cNvSpPr/>
          <p:nvPr/>
        </p:nvSpPr>
        <p:spPr bwMode="auto">
          <a:xfrm>
            <a:off x="4784514"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4" name="Can 123"/>
          <p:cNvSpPr/>
          <p:nvPr/>
        </p:nvSpPr>
        <p:spPr bwMode="auto">
          <a:xfrm>
            <a:off x="6021438" y="5117422"/>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5" name="Can 124"/>
          <p:cNvSpPr/>
          <p:nvPr/>
        </p:nvSpPr>
        <p:spPr bwMode="auto">
          <a:xfrm>
            <a:off x="6021438" y="5569953"/>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6" name="Can 125"/>
          <p:cNvSpPr/>
          <p:nvPr/>
        </p:nvSpPr>
        <p:spPr bwMode="auto">
          <a:xfrm>
            <a:off x="6021438"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7" name="Can 126"/>
          <p:cNvSpPr/>
          <p:nvPr/>
        </p:nvSpPr>
        <p:spPr bwMode="auto">
          <a:xfrm>
            <a:off x="2145871"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8" name="TextBox 127"/>
          <p:cNvSpPr txBox="1"/>
          <p:nvPr/>
        </p:nvSpPr>
        <p:spPr>
          <a:xfrm>
            <a:off x="818100"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29" name="TextBox 128"/>
          <p:cNvSpPr txBox="1"/>
          <p:nvPr/>
        </p:nvSpPr>
        <p:spPr>
          <a:xfrm>
            <a:off x="830856"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30" name="TextBox 129"/>
          <p:cNvSpPr txBox="1"/>
          <p:nvPr/>
        </p:nvSpPr>
        <p:spPr>
          <a:xfrm>
            <a:off x="827104"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sp>
        <p:nvSpPr>
          <p:cNvPr id="131" name="TextBox 130"/>
          <p:cNvSpPr txBox="1"/>
          <p:nvPr/>
        </p:nvSpPr>
        <p:spPr>
          <a:xfrm>
            <a:off x="2133707"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32" name="TextBox 131"/>
          <p:cNvSpPr txBox="1"/>
          <p:nvPr/>
        </p:nvSpPr>
        <p:spPr>
          <a:xfrm>
            <a:off x="2133707"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33" name="TextBox 132"/>
          <p:cNvSpPr txBox="1"/>
          <p:nvPr/>
        </p:nvSpPr>
        <p:spPr>
          <a:xfrm>
            <a:off x="3451551"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34" name="TextBox 133"/>
          <p:cNvSpPr txBox="1"/>
          <p:nvPr/>
        </p:nvSpPr>
        <p:spPr>
          <a:xfrm>
            <a:off x="3451551"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35" name="TextBox 134"/>
          <p:cNvSpPr txBox="1"/>
          <p:nvPr/>
        </p:nvSpPr>
        <p:spPr>
          <a:xfrm>
            <a:off x="3451551"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36" name="TextBox 135"/>
          <p:cNvSpPr txBox="1"/>
          <p:nvPr/>
        </p:nvSpPr>
        <p:spPr>
          <a:xfrm>
            <a:off x="4772350"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37" name="TextBox 136"/>
          <p:cNvSpPr txBox="1"/>
          <p:nvPr/>
        </p:nvSpPr>
        <p:spPr>
          <a:xfrm>
            <a:off x="4772350"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sp>
        <p:nvSpPr>
          <p:cNvPr id="138" name="TextBox 137"/>
          <p:cNvSpPr txBox="1"/>
          <p:nvPr/>
        </p:nvSpPr>
        <p:spPr>
          <a:xfrm>
            <a:off x="4772350"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39" name="TextBox 138"/>
          <p:cNvSpPr txBox="1"/>
          <p:nvPr/>
        </p:nvSpPr>
        <p:spPr>
          <a:xfrm>
            <a:off x="6015597"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40" name="TextBox 139"/>
          <p:cNvSpPr txBox="1"/>
          <p:nvPr/>
        </p:nvSpPr>
        <p:spPr>
          <a:xfrm>
            <a:off x="6015597" y="5652063"/>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41" name="TextBox 140"/>
          <p:cNvSpPr txBox="1"/>
          <p:nvPr/>
        </p:nvSpPr>
        <p:spPr>
          <a:xfrm>
            <a:off x="6015597"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42" name="TextBox 141"/>
          <p:cNvSpPr txBox="1"/>
          <p:nvPr/>
        </p:nvSpPr>
        <p:spPr>
          <a:xfrm>
            <a:off x="2133707"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cxnSp>
        <p:nvCxnSpPr>
          <p:cNvPr id="321" name="Straight Arrow Connector 320"/>
          <p:cNvCxnSpPr>
            <a:stCxn id="313" idx="2"/>
            <a:endCxn id="315" idx="0"/>
          </p:cNvCxnSpPr>
          <p:nvPr/>
        </p:nvCxnSpPr>
        <p:spPr>
          <a:xfrm rot="5400000">
            <a:off x="2046007" y="3693120"/>
            <a:ext cx="676463" cy="86520"/>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9" name="Rectangle 148"/>
          <p:cNvSpPr/>
          <p:nvPr/>
        </p:nvSpPr>
        <p:spPr bwMode="auto">
          <a:xfrm>
            <a:off x="736489" y="5085263"/>
            <a:ext cx="609600" cy="457200"/>
          </a:xfrm>
          <a:prstGeom prst="rect">
            <a:avLst/>
          </a:prstGeom>
          <a:noFill/>
          <a:ln w="92075">
            <a:solidFill>
              <a:srgbClr xmlns:mc="http://schemas.openxmlformats.org/markup-compatibility/2006" xmlns:a14="http://schemas.microsoft.com/office/drawing/2010/main" val="68C33B" mc:Ignorable=""/>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13" name="Rectangle 312"/>
          <p:cNvSpPr/>
          <p:nvPr/>
        </p:nvSpPr>
        <p:spPr>
          <a:xfrm>
            <a:off x="1654596" y="2822961"/>
            <a:ext cx="1545804"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chemeClr val="bg1"/>
                    </a:gs>
                    <a:gs pos="100000">
                      <a:schemeClr val="bg1"/>
                    </a:gs>
                  </a:gsLst>
                  <a:lin ang="13500000" scaled="1"/>
                </a:gradFill>
                <a:latin typeface="Segoe Semibold" pitchFamily="34" charset="0"/>
              </a:rPr>
              <a:t>Client </a:t>
            </a:r>
            <a:br>
              <a:rPr lang="en-US" sz="1400" dirty="0" smtClean="0">
                <a:gradFill>
                  <a:gsLst>
                    <a:gs pos="0">
                      <a:schemeClr val="bg1"/>
                    </a:gs>
                    <a:gs pos="100000">
                      <a:schemeClr val="bg1"/>
                    </a:gs>
                  </a:gsLst>
                  <a:lin ang="13500000" scaled="1"/>
                </a:gradFill>
                <a:latin typeface="Segoe Semibold" pitchFamily="34" charset="0"/>
              </a:rPr>
            </a:br>
            <a:r>
              <a:rPr lang="en-US" sz="1400" dirty="0" smtClean="0">
                <a:gradFill>
                  <a:gsLst>
                    <a:gs pos="0">
                      <a:schemeClr val="bg1"/>
                    </a:gs>
                    <a:gs pos="100000">
                      <a:schemeClr val="bg1"/>
                    </a:gs>
                  </a:gsLst>
                  <a:lin ang="13500000" scaled="1"/>
                </a:gradFill>
                <a:latin typeface="Segoe Semibold" pitchFamily="34" charset="0"/>
              </a:rPr>
              <a:t>Access Server</a:t>
            </a:r>
          </a:p>
        </p:txBody>
      </p:sp>
      <p:sp>
        <p:nvSpPr>
          <p:cNvPr id="77" name="Freeform 6"/>
          <p:cNvSpPr>
            <a:spLocks noEditPoints="1"/>
          </p:cNvSpPr>
          <p:nvPr/>
        </p:nvSpPr>
        <p:spPr bwMode="auto">
          <a:xfrm>
            <a:off x="8203475" y="180699"/>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Freeform 6"/>
          <p:cNvSpPr>
            <a:spLocks/>
          </p:cNvSpPr>
          <p:nvPr/>
        </p:nvSpPr>
        <p:spPr bwMode="auto">
          <a:xfrm>
            <a:off x="236018" y="2228850"/>
            <a:ext cx="8683348" cy="4448940"/>
          </a:xfrm>
          <a:custGeom>
            <a:avLst/>
            <a:gdLst/>
            <a:ahLst/>
            <a:cxnLst>
              <a:cxn ang="0">
                <a:pos x="1806" y="544"/>
              </a:cxn>
              <a:cxn ang="0">
                <a:pos x="1806" y="0"/>
              </a:cxn>
              <a:cxn ang="0">
                <a:pos x="0" y="0"/>
              </a:cxn>
              <a:cxn ang="0">
                <a:pos x="0" y="544"/>
              </a:cxn>
              <a:cxn ang="0">
                <a:pos x="0" y="1592"/>
              </a:cxn>
              <a:cxn ang="0">
                <a:pos x="0" y="2136"/>
              </a:cxn>
              <a:cxn ang="0">
                <a:pos x="4169" y="2136"/>
              </a:cxn>
              <a:cxn ang="0">
                <a:pos x="4169" y="544"/>
              </a:cxn>
              <a:cxn ang="0">
                <a:pos x="1806" y="544"/>
              </a:cxn>
            </a:cxnLst>
            <a:rect l="0" t="0" r="r" b="b"/>
            <a:pathLst>
              <a:path w="4169" h="2136">
                <a:moveTo>
                  <a:pt x="1806" y="544"/>
                </a:moveTo>
                <a:lnTo>
                  <a:pt x="1806" y="0"/>
                </a:lnTo>
                <a:lnTo>
                  <a:pt x="0" y="0"/>
                </a:lnTo>
                <a:lnTo>
                  <a:pt x="0" y="544"/>
                </a:lnTo>
                <a:lnTo>
                  <a:pt x="0" y="1592"/>
                </a:lnTo>
                <a:lnTo>
                  <a:pt x="0" y="2136"/>
                </a:lnTo>
                <a:lnTo>
                  <a:pt x="4169" y="2136"/>
                </a:lnTo>
                <a:lnTo>
                  <a:pt x="4169" y="544"/>
                </a:lnTo>
                <a:lnTo>
                  <a:pt x="1806" y="544"/>
                </a:lnTo>
                <a:close/>
              </a:path>
            </a:pathLst>
          </a:cu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403" name="Freeform 17"/>
          <p:cNvSpPr>
            <a:spLocks/>
          </p:cNvSpPr>
          <p:nvPr/>
        </p:nvSpPr>
        <p:spPr bwMode="auto">
          <a:xfrm>
            <a:off x="292609" y="3690139"/>
            <a:ext cx="6688950" cy="1171288"/>
          </a:xfrm>
          <a:custGeom>
            <a:avLst/>
            <a:gdLst/>
            <a:ahLst/>
            <a:cxnLst>
              <a:cxn ang="0">
                <a:pos x="3803" y="0"/>
              </a:cxn>
              <a:cxn ang="0">
                <a:pos x="0" y="0"/>
              </a:cxn>
              <a:cxn ang="0">
                <a:pos x="0" y="806"/>
              </a:cxn>
              <a:cxn ang="0">
                <a:pos x="3803" y="806"/>
              </a:cxn>
              <a:cxn ang="0">
                <a:pos x="4766" y="806"/>
              </a:cxn>
              <a:cxn ang="0">
                <a:pos x="4766" y="0"/>
              </a:cxn>
              <a:cxn ang="0">
                <a:pos x="3803" y="0"/>
              </a:cxn>
            </a:cxnLst>
            <a:rect l="0" t="0" r="r" b="b"/>
            <a:pathLst>
              <a:path w="4766" h="806">
                <a:moveTo>
                  <a:pt x="3803" y="0"/>
                </a:moveTo>
                <a:lnTo>
                  <a:pt x="0" y="0"/>
                </a:lnTo>
                <a:lnTo>
                  <a:pt x="0" y="806"/>
                </a:lnTo>
                <a:lnTo>
                  <a:pt x="3803" y="806"/>
                </a:lnTo>
                <a:lnTo>
                  <a:pt x="4766" y="806"/>
                </a:lnTo>
                <a:lnTo>
                  <a:pt x="4766" y="0"/>
                </a:lnTo>
                <a:lnTo>
                  <a:pt x="3803" y="0"/>
                </a:lnTo>
                <a:close/>
              </a:path>
            </a:pathLst>
          </a:custGeom>
          <a:solidFill>
            <a:schemeClr val="accent3">
              <a:lumMod val="60000"/>
              <a:lumOff val="40000"/>
            </a:schemeClr>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700" dirty="0" smtClean="0">
              <a:gradFill>
                <a:gsLst>
                  <a:gs pos="0">
                    <a:schemeClr val="bg1"/>
                  </a:gs>
                  <a:gs pos="100000">
                    <a:schemeClr val="bg1"/>
                  </a:gs>
                </a:gsLst>
                <a:lin ang="13500000" scaled="1"/>
              </a:gradFill>
              <a:latin typeface="Segoe Semibold" pitchFamily="34" charset="0"/>
            </a:endParaRPr>
          </a:p>
        </p:txBody>
      </p:sp>
      <p:grpSp>
        <p:nvGrpSpPr>
          <p:cNvPr id="2" name="Group 80"/>
          <p:cNvGrpSpPr/>
          <p:nvPr/>
        </p:nvGrpSpPr>
        <p:grpSpPr>
          <a:xfrm flipV="1">
            <a:off x="304803" y="4374233"/>
            <a:ext cx="6553200" cy="357636"/>
            <a:chOff x="1845840" y="2207421"/>
            <a:chExt cx="3637823" cy="535779"/>
          </a:xfrm>
          <a:effectLst>
            <a:outerShdw blurRad="50800" dist="38100" dir="8100000" algn="tr" rotWithShape="0">
              <a:prstClr val="black">
                <a:alpha val="40000"/>
              </a:prstClr>
            </a:outerShdw>
          </a:effectLst>
        </p:grpSpPr>
        <p:cxnSp>
          <p:nvCxnSpPr>
            <p:cNvPr id="146" name="Straight Connector 145"/>
            <p:cNvCxnSpPr>
              <a:stCxn id="148" idx="0"/>
              <a:endCxn id="147" idx="0"/>
            </p:cNvCxnSpPr>
            <p:nvPr/>
          </p:nvCxnSpPr>
          <p:spPr>
            <a:xfrm flipV="1">
              <a:off x="2184620" y="2207421"/>
              <a:ext cx="3033713" cy="2379"/>
            </a:xfrm>
            <a:prstGeom prst="line">
              <a:avLst/>
            </a:prstGeom>
            <a:ln w="19050">
              <a:solidFill>
                <a:srgbClr xmlns:mc="http://schemas.openxmlformats.org/markup-compatibility/2006" xmlns:a14="http://schemas.microsoft.com/office/drawing/2010/main" val="FF0000" mc:Ignorable=""/>
              </a:solidFill>
              <a:prstDash val="sysDot"/>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7" name="Arc 146"/>
            <p:cNvSpPr/>
            <p:nvPr/>
          </p:nvSpPr>
          <p:spPr>
            <a:xfrm>
              <a:off x="4953001" y="2209800"/>
              <a:ext cx="530662" cy="533400"/>
            </a:xfrm>
            <a:prstGeom prst="arc">
              <a:avLst>
                <a:gd name="adj1" fmla="val 16200000"/>
                <a:gd name="adj2" fmla="val 1230439"/>
              </a:avLst>
            </a:prstGeom>
            <a:ln w="19050">
              <a:solidFill>
                <a:srgbClr xmlns:mc="http://schemas.openxmlformats.org/markup-compatibility/2006" xmlns:a14="http://schemas.microsoft.com/office/drawing/2010/main" val="FF0000" mc:Ignorable=""/>
              </a:solidFill>
              <a:prstDash val="sysDot"/>
              <a:headEnd type="non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8" name="Arc 147"/>
            <p:cNvSpPr/>
            <p:nvPr/>
          </p:nvSpPr>
          <p:spPr>
            <a:xfrm flipH="1">
              <a:off x="1845840" y="2209800"/>
              <a:ext cx="677559" cy="533400"/>
            </a:xfrm>
            <a:prstGeom prst="arc">
              <a:avLst>
                <a:gd name="adj1" fmla="val 16200000"/>
                <a:gd name="adj2" fmla="val 1187635"/>
              </a:avLst>
            </a:prstGeom>
            <a:ln w="19050">
              <a:solidFill>
                <a:srgbClr xmlns:mc="http://schemas.openxmlformats.org/markup-compatibility/2006" xmlns:a14="http://schemas.microsoft.com/office/drawing/2010/main" val="FF0000" mc:Ignorable=""/>
              </a:solidFill>
              <a:prstDash val="sysDot"/>
              <a:headEnd type="non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319" name="Straight Arrow Connector 318"/>
          <p:cNvCxnSpPr>
            <a:endCxn id="313" idx="0"/>
          </p:cNvCxnSpPr>
          <p:nvPr/>
        </p:nvCxnSpPr>
        <p:spPr>
          <a:xfrm rot="16200000" flipH="1">
            <a:off x="1796618" y="2192081"/>
            <a:ext cx="1196462" cy="65298"/>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1" name="Title 160"/>
          <p:cNvSpPr>
            <a:spLocks noGrp="1"/>
          </p:cNvSpPr>
          <p:nvPr>
            <p:ph type="title"/>
          </p:nvPr>
        </p:nvSpPr>
        <p:spPr/>
        <p:txBody>
          <a:bodyPr/>
          <a:lstStyle/>
          <a:p>
            <a:r>
              <a:rPr lang="en-US" spc="-50" dirty="0" smtClean="0"/>
              <a:t>Exchange 2010 Mailbox Resiliency Overview </a:t>
            </a:r>
            <a:endParaRPr lang="en-US" spc="-50" dirty="0"/>
          </a:p>
        </p:txBody>
      </p:sp>
      <p:sp>
        <p:nvSpPr>
          <p:cNvPr id="314" name="Rectangle 313"/>
          <p:cNvSpPr/>
          <p:nvPr/>
        </p:nvSpPr>
        <p:spPr>
          <a:xfrm>
            <a:off x="520854" y="4074612"/>
            <a:ext cx="1007253"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1</a:t>
            </a:r>
            <a:endParaRPr lang="en-US" sz="1200" dirty="0">
              <a:gradFill>
                <a:gsLst>
                  <a:gs pos="0">
                    <a:schemeClr val="bg1"/>
                  </a:gs>
                  <a:gs pos="100000">
                    <a:schemeClr val="bg1"/>
                  </a:gs>
                </a:gsLst>
                <a:lin ang="13500000" scaled="1"/>
              </a:gradFill>
              <a:latin typeface="Segoe Semibold" pitchFamily="34" charset="0"/>
            </a:endParaRPr>
          </a:p>
        </p:txBody>
      </p:sp>
      <p:sp>
        <p:nvSpPr>
          <p:cNvPr id="315" name="Rectangle 314"/>
          <p:cNvSpPr/>
          <p:nvPr/>
        </p:nvSpPr>
        <p:spPr>
          <a:xfrm>
            <a:off x="1838058"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2</a:t>
            </a:r>
            <a:endParaRPr lang="en-US" sz="1200" dirty="0">
              <a:gradFill>
                <a:gsLst>
                  <a:gs pos="0">
                    <a:schemeClr val="bg1"/>
                  </a:gs>
                  <a:gs pos="100000">
                    <a:schemeClr val="bg1"/>
                  </a:gs>
                </a:gsLst>
                <a:lin ang="13500000" scaled="1"/>
              </a:gradFill>
              <a:latin typeface="Segoe Semibold" pitchFamily="34" charset="0"/>
            </a:endParaRPr>
          </a:p>
        </p:txBody>
      </p:sp>
      <p:sp>
        <p:nvSpPr>
          <p:cNvPr id="316" name="Rectangle 315"/>
          <p:cNvSpPr/>
          <p:nvPr/>
        </p:nvSpPr>
        <p:spPr>
          <a:xfrm>
            <a:off x="3154724"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3</a:t>
            </a:r>
            <a:endParaRPr lang="en-US" sz="1200" dirty="0">
              <a:gradFill>
                <a:gsLst>
                  <a:gs pos="0">
                    <a:schemeClr val="bg1"/>
                  </a:gs>
                  <a:gs pos="100000">
                    <a:schemeClr val="bg1"/>
                  </a:gs>
                </a:gsLst>
                <a:lin ang="13500000" scaled="1"/>
              </a:gradFill>
              <a:latin typeface="Segoe Semibold" pitchFamily="34" charset="0"/>
            </a:endParaRPr>
          </a:p>
        </p:txBody>
      </p:sp>
      <p:cxnSp>
        <p:nvCxnSpPr>
          <p:cNvPr id="317" name="Straight Arrow Connector 316"/>
          <p:cNvCxnSpPr>
            <a:stCxn id="315" idx="2"/>
          </p:cNvCxnSpPr>
          <p:nvPr/>
        </p:nvCxnSpPr>
        <p:spPr>
          <a:xfrm rot="16200000" flipH="1">
            <a:off x="2146909" y="4843868"/>
            <a:ext cx="391150" cy="3013"/>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0" name="Straight Arrow Connector 319"/>
          <p:cNvCxnSpPr>
            <a:stCxn id="313" idx="2"/>
            <a:endCxn id="314" idx="0"/>
          </p:cNvCxnSpPr>
          <p:nvPr/>
        </p:nvCxnSpPr>
        <p:spPr>
          <a:xfrm rot="5400000">
            <a:off x="1387759" y="3034872"/>
            <a:ext cx="676463" cy="1403017"/>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2" name="Straight Arrow Connector 321"/>
          <p:cNvCxnSpPr>
            <a:stCxn id="313" idx="2"/>
            <a:endCxn id="316" idx="0"/>
          </p:cNvCxnSpPr>
          <p:nvPr/>
        </p:nvCxnSpPr>
        <p:spPr>
          <a:xfrm rot="16200000" flipH="1">
            <a:off x="2704340" y="3121307"/>
            <a:ext cx="676463" cy="1230146"/>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3" name="Rectangle 322"/>
          <p:cNvSpPr/>
          <p:nvPr/>
        </p:nvSpPr>
        <p:spPr>
          <a:xfrm>
            <a:off x="4477928"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4</a:t>
            </a:r>
            <a:endParaRPr lang="en-US" sz="1200" dirty="0">
              <a:gradFill>
                <a:gsLst>
                  <a:gs pos="0">
                    <a:schemeClr val="bg1"/>
                  </a:gs>
                  <a:gs pos="100000">
                    <a:schemeClr val="bg1"/>
                  </a:gs>
                </a:gsLst>
                <a:lin ang="13500000" scaled="1"/>
              </a:gradFill>
              <a:latin typeface="Segoe Semibold" pitchFamily="34" charset="0"/>
            </a:endParaRPr>
          </a:p>
        </p:txBody>
      </p:sp>
      <p:sp>
        <p:nvSpPr>
          <p:cNvPr id="324" name="Rectangle 323"/>
          <p:cNvSpPr/>
          <p:nvPr/>
        </p:nvSpPr>
        <p:spPr>
          <a:xfrm>
            <a:off x="5715000"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5</a:t>
            </a:r>
            <a:endParaRPr lang="en-US" sz="1200" dirty="0">
              <a:gradFill>
                <a:gsLst>
                  <a:gs pos="0">
                    <a:schemeClr val="bg1"/>
                  </a:gs>
                  <a:gs pos="100000">
                    <a:schemeClr val="bg1"/>
                  </a:gs>
                </a:gsLst>
                <a:lin ang="13500000" scaled="1"/>
              </a:gradFill>
              <a:latin typeface="Segoe Semibold" pitchFamily="34" charset="0"/>
            </a:endParaRPr>
          </a:p>
        </p:txBody>
      </p:sp>
      <p:cxnSp>
        <p:nvCxnSpPr>
          <p:cNvPr id="327" name="Straight Arrow Connector 326"/>
          <p:cNvCxnSpPr>
            <a:stCxn id="313" idx="2"/>
            <a:endCxn id="323" idx="0"/>
          </p:cNvCxnSpPr>
          <p:nvPr/>
        </p:nvCxnSpPr>
        <p:spPr>
          <a:xfrm rot="16200000" flipH="1">
            <a:off x="3365942" y="2459705"/>
            <a:ext cx="676463" cy="2553350"/>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8" name="Straight Arrow Connector 327"/>
          <p:cNvCxnSpPr>
            <a:stCxn id="313" idx="2"/>
            <a:endCxn id="324" idx="0"/>
          </p:cNvCxnSpPr>
          <p:nvPr/>
        </p:nvCxnSpPr>
        <p:spPr>
          <a:xfrm rot="16200000" flipH="1">
            <a:off x="3984478" y="1841169"/>
            <a:ext cx="676463" cy="3790422"/>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a:stCxn id="315" idx="3"/>
            <a:endCxn id="316" idx="1"/>
          </p:cNvCxnSpPr>
          <p:nvPr/>
        </p:nvCxnSpPr>
        <p:spPr>
          <a:xfrm>
            <a:off x="2843898" y="4362206"/>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0" name="Straight Arrow Connector 329"/>
          <p:cNvCxnSpPr/>
          <p:nvPr/>
        </p:nvCxnSpPr>
        <p:spPr>
          <a:xfrm>
            <a:off x="1533258"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a:off x="4165002"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2" name="Straight Arrow Connector 331"/>
          <p:cNvCxnSpPr/>
          <p:nvPr/>
        </p:nvCxnSpPr>
        <p:spPr>
          <a:xfrm>
            <a:off x="5405810"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33" name="TextBox 332"/>
          <p:cNvSpPr txBox="1"/>
          <p:nvPr/>
        </p:nvSpPr>
        <p:spPr>
          <a:xfrm>
            <a:off x="7014715" y="5105121"/>
            <a:ext cx="1805023" cy="535531"/>
          </a:xfrm>
          <a:prstGeom prst="rect">
            <a:avLst/>
          </a:prstGeom>
          <a:noFill/>
        </p:spPr>
        <p:txBody>
          <a:bodyPr wrap="square" rtlCol="0">
            <a:spAutoFit/>
          </a:bodyPr>
          <a:lstStyle/>
          <a:p>
            <a:pPr defTabSz="914363">
              <a:lnSpc>
                <a:spcPct val="90000"/>
              </a:lnSpc>
              <a:spcAft>
                <a:spcPts val="400"/>
              </a:spcAft>
              <a:buSzPct val="85000"/>
            </a:pPr>
            <a:r>
              <a:rPr lang="en-US" sz="1600" dirty="0" smtClean="0">
                <a:gradFill>
                  <a:gsLst>
                    <a:gs pos="0">
                      <a:schemeClr val="tx1"/>
                    </a:gs>
                    <a:gs pos="81000">
                      <a:schemeClr val="tx1"/>
                    </a:gs>
                  </a:gsLst>
                  <a:lin ang="13500000" scaled="1"/>
                </a:gradFill>
                <a:latin typeface="Segoe" pitchFamily="34" charset="0"/>
              </a:rPr>
              <a:t>Database Availability Group</a:t>
            </a:r>
          </a:p>
        </p:txBody>
      </p:sp>
      <p:sp>
        <p:nvSpPr>
          <p:cNvPr id="334" name="TextBox 333"/>
          <p:cNvSpPr txBox="1"/>
          <p:nvPr/>
        </p:nvSpPr>
        <p:spPr>
          <a:xfrm>
            <a:off x="1164573" y="1326577"/>
            <a:ext cx="713742" cy="286232"/>
          </a:xfrm>
          <a:prstGeom prst="rect">
            <a:avLst/>
          </a:prstGeom>
          <a:noFill/>
        </p:spPr>
        <p:txBody>
          <a:bodyPr wrap="square" rtlCol="0">
            <a:spAutoFit/>
          </a:bodyPr>
          <a:lstStyle/>
          <a:p>
            <a:pPr defTabSz="914363">
              <a:lnSpc>
                <a:spcPct val="90000"/>
              </a:lnSpc>
              <a:spcAft>
                <a:spcPts val="400"/>
              </a:spcAft>
              <a:buSzPct val="85000"/>
            </a:pPr>
            <a:r>
              <a:rPr lang="en-US" sz="1400" dirty="0" smtClean="0">
                <a:gradFill>
                  <a:gsLst>
                    <a:gs pos="0">
                      <a:schemeClr val="tx1"/>
                    </a:gs>
                    <a:gs pos="81000">
                      <a:schemeClr val="tx1"/>
                    </a:gs>
                  </a:gsLst>
                  <a:lin ang="13500000" scaled="1"/>
                </a:gradFill>
                <a:latin typeface="Segoe" pitchFamily="34" charset="0"/>
              </a:rPr>
              <a:t>Client</a:t>
            </a:r>
          </a:p>
        </p:txBody>
      </p:sp>
      <p:cxnSp>
        <p:nvCxnSpPr>
          <p:cNvPr id="336" name="Straight Arrow Connector 335"/>
          <p:cNvCxnSpPr/>
          <p:nvPr/>
        </p:nvCxnSpPr>
        <p:spPr>
          <a:xfrm rot="5400000">
            <a:off x="786658" y="4868084"/>
            <a:ext cx="478688" cy="3067"/>
          </a:xfrm>
          <a:prstGeom prst="straightConnector1">
            <a:avLst/>
          </a:prstGeom>
          <a:ln w="25400">
            <a:solidFill>
              <a:schemeClr val="accent1"/>
            </a:solidFill>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1" name="Straight Arrow Connector 350"/>
          <p:cNvCxnSpPr>
            <a:stCxn id="316" idx="2"/>
          </p:cNvCxnSpPr>
          <p:nvPr/>
        </p:nvCxnSpPr>
        <p:spPr>
          <a:xfrm rot="16200000" flipH="1">
            <a:off x="3453531" y="4853912"/>
            <a:ext cx="412416" cy="4191"/>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2" name="Straight Arrow Connector 351"/>
          <p:cNvCxnSpPr>
            <a:stCxn id="323" idx="2"/>
          </p:cNvCxnSpPr>
          <p:nvPr/>
        </p:nvCxnSpPr>
        <p:spPr>
          <a:xfrm rot="16200000" flipH="1">
            <a:off x="4775533" y="4855115"/>
            <a:ext cx="412416" cy="1786"/>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3" name="Straight Arrow Connector 352"/>
          <p:cNvCxnSpPr>
            <a:stCxn id="324" idx="2"/>
          </p:cNvCxnSpPr>
          <p:nvPr/>
        </p:nvCxnSpPr>
        <p:spPr>
          <a:xfrm rot="16200000" flipH="1">
            <a:off x="6012531" y="4855189"/>
            <a:ext cx="412416" cy="1638"/>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3" name="Snip Single Corner Rectangle 372"/>
          <p:cNvSpPr/>
          <p:nvPr/>
        </p:nvSpPr>
        <p:spPr bwMode="auto">
          <a:xfrm>
            <a:off x="3136076" y="1422809"/>
            <a:ext cx="1976173" cy="593780"/>
          </a:xfrm>
          <a:prstGeom prst="snip1Rect">
            <a:avLst/>
          </a:prstGeom>
          <a:solidFill>
            <a:srgbClr xmlns:mc="http://schemas.openxmlformats.org/markup-compatibility/2006" xmlns:a14="http://schemas.microsoft.com/office/drawing/2010/main" val="0066CC" mc:Ignorable=""/>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45720" numCol="1" rtlCol="0" anchor="ctr" anchorCtr="0" compatLnSpc="1">
            <a:prstTxWarp prst="textNoShape">
              <a:avLst/>
            </a:prstTxWarp>
          </a:bodyPr>
          <a:lstStyle/>
          <a:p>
            <a:pPr algn="ctr" defTabSz="914099" fontAlgn="base">
              <a:lnSpc>
                <a:spcPct val="90000"/>
              </a:lnSpc>
              <a:spcBef>
                <a:spcPct val="0"/>
              </a:spcBef>
              <a:spcAft>
                <a:spcPct val="0"/>
              </a:spcAft>
            </a:pPr>
            <a:r>
              <a:rPr lang="en-US" sz="1600" dirty="0" smtClean="0">
                <a:gradFill>
                  <a:gsLst>
                    <a:gs pos="0">
                      <a:schemeClr val="bg1"/>
                    </a:gs>
                    <a:gs pos="100000">
                      <a:schemeClr val="bg1"/>
                    </a:gs>
                  </a:gsLst>
                  <a:lin ang="13500000" scaled="1"/>
                </a:gradFill>
                <a:latin typeface="Segoe Semibold" pitchFamily="34" charset="0"/>
              </a:rPr>
              <a:t>All clients connect via CAS servers</a:t>
            </a:r>
          </a:p>
        </p:txBody>
      </p:sp>
      <p:sp>
        <p:nvSpPr>
          <p:cNvPr id="374" name="Snip Single Corner Rectangle 373"/>
          <p:cNvSpPr/>
          <p:nvPr/>
        </p:nvSpPr>
        <p:spPr bwMode="auto">
          <a:xfrm>
            <a:off x="7044088" y="5828792"/>
            <a:ext cx="1815854" cy="593780"/>
          </a:xfrm>
          <a:prstGeom prst="snip1Rect">
            <a:avLst/>
          </a:prstGeom>
          <a:solidFill>
            <a:srgbClr xmlns:mc="http://schemas.openxmlformats.org/markup-compatibility/2006" xmlns:a14="http://schemas.microsoft.com/office/drawing/2010/main" val="0066CC" mc:Ignorable="">
              <a:alpha val="50000"/>
            </a:srgbClr>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45720" numCol="1" rtlCol="0" anchor="ctr" anchorCtr="0" compatLnSpc="1">
            <a:prstTxWarp prst="textNoShape">
              <a:avLst/>
            </a:prstTxWarp>
          </a:bodyPr>
          <a:lstStyle/>
          <a:p>
            <a:pPr algn="ctr" defTabSz="914099" fontAlgn="base">
              <a:lnSpc>
                <a:spcPct val="90000"/>
              </a:lnSpc>
              <a:spcBef>
                <a:spcPct val="0"/>
              </a:spcBef>
              <a:spcAft>
                <a:spcPct val="0"/>
              </a:spcAft>
            </a:pPr>
            <a:r>
              <a:rPr lang="en-US" sz="1600" dirty="0" smtClean="0">
                <a:gradFill>
                  <a:gsLst>
                    <a:gs pos="0">
                      <a:schemeClr val="bg1"/>
                    </a:gs>
                    <a:gs pos="100000">
                      <a:schemeClr val="bg1"/>
                    </a:gs>
                  </a:gsLst>
                  <a:lin ang="13500000" scaled="1"/>
                </a:gradFill>
                <a:latin typeface="Segoe Semibold" pitchFamily="34" charset="0"/>
              </a:rPr>
              <a:t>Database </a:t>
            </a:r>
            <a:br>
              <a:rPr lang="en-US" sz="1600" dirty="0" smtClean="0">
                <a:gradFill>
                  <a:gsLst>
                    <a:gs pos="0">
                      <a:schemeClr val="bg1"/>
                    </a:gs>
                    <a:gs pos="100000">
                      <a:schemeClr val="bg1"/>
                    </a:gs>
                  </a:gsLst>
                  <a:lin ang="13500000" scaled="1"/>
                </a:gradFill>
                <a:latin typeface="Segoe Semibold" pitchFamily="34" charset="0"/>
              </a:rPr>
            </a:br>
            <a:r>
              <a:rPr lang="en-US" sz="1600" dirty="0" smtClean="0">
                <a:gradFill>
                  <a:gsLst>
                    <a:gs pos="0">
                      <a:schemeClr val="bg1"/>
                    </a:gs>
                    <a:gs pos="100000">
                      <a:schemeClr val="bg1"/>
                    </a:gs>
                  </a:gsLst>
                  <a:lin ang="13500000" scaled="1"/>
                </a:gradFill>
                <a:latin typeface="Segoe Semibold" pitchFamily="34" charset="0"/>
              </a:rPr>
              <a:t>centric failover</a:t>
            </a:r>
            <a:endParaRPr lang="en-US" sz="1600" dirty="0">
              <a:gradFill>
                <a:gsLst>
                  <a:gs pos="0">
                    <a:schemeClr val="bg1"/>
                  </a:gs>
                  <a:gs pos="100000">
                    <a:schemeClr val="bg1"/>
                  </a:gs>
                </a:gsLst>
                <a:lin ang="13500000" scaled="1"/>
              </a:gradFill>
              <a:latin typeface="Segoe Semibold" pitchFamily="34" charset="0"/>
            </a:endParaRPr>
          </a:p>
        </p:txBody>
      </p:sp>
      <p:sp>
        <p:nvSpPr>
          <p:cNvPr id="376" name="Snip Single Corner Rectangle 375"/>
          <p:cNvSpPr/>
          <p:nvPr/>
        </p:nvSpPr>
        <p:spPr bwMode="auto">
          <a:xfrm>
            <a:off x="7044088" y="4267647"/>
            <a:ext cx="1815854" cy="593780"/>
          </a:xfrm>
          <a:prstGeom prst="snip1Rect">
            <a:avLst/>
          </a:prstGeom>
          <a:solidFill>
            <a:srgbClr xmlns:mc="http://schemas.openxmlformats.org/markup-compatibility/2006" xmlns:a14="http://schemas.microsoft.com/office/drawing/2010/main" val="0066CC" mc:Ignorable="">
              <a:alpha val="50000"/>
            </a:srgbClr>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45720"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30" dirty="0" smtClean="0">
                <a:gradFill>
                  <a:gsLst>
                    <a:gs pos="0">
                      <a:schemeClr val="bg1"/>
                    </a:gs>
                    <a:gs pos="100000">
                      <a:schemeClr val="bg1"/>
                    </a:gs>
                  </a:gsLst>
                  <a:lin ang="13500000" scaled="1"/>
                </a:gradFill>
                <a:latin typeface="Segoe Semibold" pitchFamily="34" charset="0"/>
              </a:rPr>
              <a:t>Failover managed within Exchange</a:t>
            </a:r>
            <a:endParaRPr lang="en-US" sz="1600" spc="-30" dirty="0">
              <a:gradFill>
                <a:gsLst>
                  <a:gs pos="0">
                    <a:schemeClr val="bg1"/>
                  </a:gs>
                  <a:gs pos="100000">
                    <a:schemeClr val="bg1"/>
                  </a:gs>
                </a:gsLst>
                <a:lin ang="13500000" scaled="1"/>
              </a:gradFill>
              <a:latin typeface="Segoe Semibold" pitchFamily="34" charset="0"/>
            </a:endParaRPr>
          </a:p>
        </p:txBody>
      </p:sp>
      <p:pic>
        <p:nvPicPr>
          <p:cNvPr id="377" name="Picture 376" descr="Computer.png"/>
          <p:cNvPicPr>
            <a:picLocks noChangeAspect="1"/>
          </p:cNvPicPr>
          <p:nvPr/>
        </p:nvPicPr>
        <p:blipFill>
          <a:blip r:embed="rId3" cstate="print"/>
          <a:stretch>
            <a:fillRect/>
          </a:stretch>
        </p:blipFill>
        <p:spPr>
          <a:xfrm>
            <a:off x="1809571" y="838200"/>
            <a:ext cx="960405" cy="960405"/>
          </a:xfrm>
          <a:prstGeom prst="rect">
            <a:avLst/>
          </a:prstGeom>
        </p:spPr>
      </p:pic>
      <p:grpSp>
        <p:nvGrpSpPr>
          <p:cNvPr id="3" name="Group 203"/>
          <p:cNvGrpSpPr/>
          <p:nvPr/>
        </p:nvGrpSpPr>
        <p:grpSpPr>
          <a:xfrm>
            <a:off x="236018" y="1908919"/>
            <a:ext cx="1931804" cy="297833"/>
            <a:chOff x="10685322" y="730254"/>
            <a:chExt cx="1931804" cy="367932"/>
          </a:xfrm>
        </p:grpSpPr>
        <p:sp>
          <p:nvSpPr>
            <p:cNvPr id="389" name="Snip Single Corner Rectangle 388"/>
            <p:cNvSpPr/>
            <p:nvPr/>
          </p:nvSpPr>
          <p:spPr>
            <a:xfrm>
              <a:off x="10685322" y="730254"/>
              <a:ext cx="1668658" cy="367932"/>
            </a:xfrm>
            <a:prstGeom prst="snip1Rect">
              <a:avLst>
                <a:gd name="adj" fmla="val 42163"/>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pPr>
              <a:endParaRPr lang="en-US" dirty="0" smtClean="0">
                <a:gradFill>
                  <a:gsLst>
                    <a:gs pos="0">
                      <a:schemeClr val="bg1"/>
                    </a:gs>
                    <a:gs pos="100000">
                      <a:schemeClr val="bg1"/>
                    </a:gs>
                  </a:gsLst>
                  <a:lin ang="13500000" scaled="1"/>
                </a:gradFill>
                <a:latin typeface="Segoe" pitchFamily="34" charset="0"/>
              </a:endParaRPr>
            </a:p>
          </p:txBody>
        </p:sp>
        <p:sp>
          <p:nvSpPr>
            <p:cNvPr id="390" name="Rectangle 389"/>
            <p:cNvSpPr/>
            <p:nvPr/>
          </p:nvSpPr>
          <p:spPr>
            <a:xfrm>
              <a:off x="10780321" y="744943"/>
              <a:ext cx="1836805" cy="276999"/>
            </a:xfrm>
            <a:prstGeom prst="rect">
              <a:avLst/>
            </a:prstGeom>
          </p:spPr>
          <p:txBody>
            <a:bodyPr wrap="square">
              <a:spAutoFit/>
            </a:bodyPr>
            <a:lstStyle/>
            <a:p>
              <a:pPr>
                <a:spcBef>
                  <a:spcPct val="20000"/>
                </a:spcBef>
                <a:spcAft>
                  <a:spcPts val="1200"/>
                </a:spcAft>
                <a:buClr>
                  <a:srgbClr xmlns:mc="http://schemas.openxmlformats.org/markup-compatibility/2006" xmlns:a14="http://schemas.microsoft.com/office/drawing/2010/main" val="FF5B00" mc:Ignorable=""/>
                </a:buClr>
              </a:pPr>
              <a:r>
                <a:rPr lang="en-US" sz="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cs typeface="Segoe UI" pitchFamily="34" charset="0"/>
                </a:rPr>
                <a:t>AD site: San Jose</a:t>
              </a:r>
            </a:p>
          </p:txBody>
        </p:sp>
      </p:grpSp>
      <p:sp>
        <p:nvSpPr>
          <p:cNvPr id="105" name="Rectangle 104"/>
          <p:cNvSpPr/>
          <p:nvPr/>
        </p:nvSpPr>
        <p:spPr>
          <a:xfrm>
            <a:off x="707250" y="5032761"/>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6" name="Rectangle 105"/>
          <p:cNvSpPr/>
          <p:nvPr/>
        </p:nvSpPr>
        <p:spPr>
          <a:xfrm>
            <a:off x="2013283" y="5040950"/>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7" name="Rectangle 106"/>
          <p:cNvSpPr/>
          <p:nvPr/>
        </p:nvSpPr>
        <p:spPr>
          <a:xfrm>
            <a:off x="3331127"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8" name="Rectangle 107"/>
          <p:cNvSpPr/>
          <p:nvPr/>
        </p:nvSpPr>
        <p:spPr>
          <a:xfrm>
            <a:off x="4651926"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9" name="Rectangle 108"/>
          <p:cNvSpPr/>
          <p:nvPr/>
        </p:nvSpPr>
        <p:spPr>
          <a:xfrm>
            <a:off x="5888850"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cxnSp>
        <p:nvCxnSpPr>
          <p:cNvPr id="110" name="Straight Arrow Connector 109"/>
          <p:cNvCxnSpPr/>
          <p:nvPr/>
        </p:nvCxnSpPr>
        <p:spPr>
          <a:xfrm rot="16200000" flipH="1">
            <a:off x="3481433" y="5303761"/>
            <a:ext cx="387070" cy="6595"/>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16200000" flipH="1">
            <a:off x="4760819" y="5307030"/>
            <a:ext cx="387070" cy="57"/>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5400000">
            <a:off x="6051880" y="5305843"/>
            <a:ext cx="388839" cy="4200"/>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3" name="Can 112"/>
          <p:cNvSpPr/>
          <p:nvPr/>
        </p:nvSpPr>
        <p:spPr bwMode="auto">
          <a:xfrm>
            <a:off x="839838"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4" name="Can 113"/>
          <p:cNvSpPr/>
          <p:nvPr/>
        </p:nvSpPr>
        <p:spPr bwMode="auto">
          <a:xfrm>
            <a:off x="858290" y="6020678"/>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5" name="Can 114"/>
          <p:cNvSpPr/>
          <p:nvPr/>
        </p:nvSpPr>
        <p:spPr bwMode="auto">
          <a:xfrm>
            <a:off x="839838" y="5117422"/>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6" name="Can 115"/>
          <p:cNvSpPr/>
          <p:nvPr/>
        </p:nvSpPr>
        <p:spPr bwMode="auto">
          <a:xfrm>
            <a:off x="2145871" y="5117422"/>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7" name="Can 116"/>
          <p:cNvSpPr/>
          <p:nvPr/>
        </p:nvSpPr>
        <p:spPr bwMode="auto">
          <a:xfrm>
            <a:off x="2145871"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8" name="Can 117"/>
          <p:cNvSpPr/>
          <p:nvPr/>
        </p:nvSpPr>
        <p:spPr bwMode="auto">
          <a:xfrm>
            <a:off x="3463715" y="5117422"/>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9" name="Can 118"/>
          <p:cNvSpPr/>
          <p:nvPr/>
        </p:nvSpPr>
        <p:spPr bwMode="auto">
          <a:xfrm>
            <a:off x="3463715"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0" name="Can 119"/>
          <p:cNvSpPr/>
          <p:nvPr/>
        </p:nvSpPr>
        <p:spPr bwMode="auto">
          <a:xfrm>
            <a:off x="3463715"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1" name="Can 120"/>
          <p:cNvSpPr/>
          <p:nvPr/>
        </p:nvSpPr>
        <p:spPr bwMode="auto">
          <a:xfrm>
            <a:off x="4784514" y="5117422"/>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2" name="Can 121"/>
          <p:cNvSpPr/>
          <p:nvPr/>
        </p:nvSpPr>
        <p:spPr bwMode="auto">
          <a:xfrm>
            <a:off x="4784514"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3" name="Can 122"/>
          <p:cNvSpPr/>
          <p:nvPr/>
        </p:nvSpPr>
        <p:spPr bwMode="auto">
          <a:xfrm>
            <a:off x="4784514"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4" name="Can 123"/>
          <p:cNvSpPr/>
          <p:nvPr/>
        </p:nvSpPr>
        <p:spPr bwMode="auto">
          <a:xfrm>
            <a:off x="6021438" y="5117422"/>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5" name="Can 124"/>
          <p:cNvSpPr/>
          <p:nvPr/>
        </p:nvSpPr>
        <p:spPr bwMode="auto">
          <a:xfrm>
            <a:off x="6021438" y="5569953"/>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6" name="Can 125"/>
          <p:cNvSpPr/>
          <p:nvPr/>
        </p:nvSpPr>
        <p:spPr bwMode="auto">
          <a:xfrm>
            <a:off x="6021438"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7" name="Can 126"/>
          <p:cNvSpPr/>
          <p:nvPr/>
        </p:nvSpPr>
        <p:spPr bwMode="auto">
          <a:xfrm>
            <a:off x="2145871"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8" name="TextBox 127"/>
          <p:cNvSpPr txBox="1"/>
          <p:nvPr/>
        </p:nvSpPr>
        <p:spPr>
          <a:xfrm>
            <a:off x="818100"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29" name="TextBox 128"/>
          <p:cNvSpPr txBox="1"/>
          <p:nvPr/>
        </p:nvSpPr>
        <p:spPr>
          <a:xfrm>
            <a:off x="830856"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30" name="TextBox 129"/>
          <p:cNvSpPr txBox="1"/>
          <p:nvPr/>
        </p:nvSpPr>
        <p:spPr>
          <a:xfrm>
            <a:off x="827104"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sp>
        <p:nvSpPr>
          <p:cNvPr id="131" name="TextBox 130"/>
          <p:cNvSpPr txBox="1"/>
          <p:nvPr/>
        </p:nvSpPr>
        <p:spPr>
          <a:xfrm>
            <a:off x="2133707"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32" name="TextBox 131"/>
          <p:cNvSpPr txBox="1"/>
          <p:nvPr/>
        </p:nvSpPr>
        <p:spPr>
          <a:xfrm>
            <a:off x="2133707"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33" name="TextBox 132"/>
          <p:cNvSpPr txBox="1"/>
          <p:nvPr/>
        </p:nvSpPr>
        <p:spPr>
          <a:xfrm>
            <a:off x="3451551"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34" name="TextBox 133"/>
          <p:cNvSpPr txBox="1"/>
          <p:nvPr/>
        </p:nvSpPr>
        <p:spPr>
          <a:xfrm>
            <a:off x="3451551"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35" name="TextBox 134"/>
          <p:cNvSpPr txBox="1"/>
          <p:nvPr/>
        </p:nvSpPr>
        <p:spPr>
          <a:xfrm>
            <a:off x="3451551"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36" name="TextBox 135"/>
          <p:cNvSpPr txBox="1"/>
          <p:nvPr/>
        </p:nvSpPr>
        <p:spPr>
          <a:xfrm>
            <a:off x="4772350"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37" name="TextBox 136"/>
          <p:cNvSpPr txBox="1"/>
          <p:nvPr/>
        </p:nvSpPr>
        <p:spPr>
          <a:xfrm>
            <a:off x="4772350"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sp>
        <p:nvSpPr>
          <p:cNvPr id="138" name="TextBox 137"/>
          <p:cNvSpPr txBox="1"/>
          <p:nvPr/>
        </p:nvSpPr>
        <p:spPr>
          <a:xfrm>
            <a:off x="4772350"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39" name="TextBox 138"/>
          <p:cNvSpPr txBox="1"/>
          <p:nvPr/>
        </p:nvSpPr>
        <p:spPr>
          <a:xfrm>
            <a:off x="6015597"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40" name="TextBox 139"/>
          <p:cNvSpPr txBox="1"/>
          <p:nvPr/>
        </p:nvSpPr>
        <p:spPr>
          <a:xfrm>
            <a:off x="6015597" y="5652063"/>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41" name="TextBox 140"/>
          <p:cNvSpPr txBox="1"/>
          <p:nvPr/>
        </p:nvSpPr>
        <p:spPr>
          <a:xfrm>
            <a:off x="6015597"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42" name="TextBox 141"/>
          <p:cNvSpPr txBox="1"/>
          <p:nvPr/>
        </p:nvSpPr>
        <p:spPr>
          <a:xfrm>
            <a:off x="2133707"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cxnSp>
        <p:nvCxnSpPr>
          <p:cNvPr id="321" name="Straight Arrow Connector 320"/>
          <p:cNvCxnSpPr>
            <a:stCxn id="313" idx="2"/>
            <a:endCxn id="315" idx="0"/>
          </p:cNvCxnSpPr>
          <p:nvPr/>
        </p:nvCxnSpPr>
        <p:spPr>
          <a:xfrm rot="5400000">
            <a:off x="2046007" y="3693120"/>
            <a:ext cx="676463" cy="86520"/>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9" name="Rectangle 148"/>
          <p:cNvSpPr/>
          <p:nvPr/>
        </p:nvSpPr>
        <p:spPr bwMode="auto">
          <a:xfrm>
            <a:off x="736489" y="5085263"/>
            <a:ext cx="609600" cy="457200"/>
          </a:xfrm>
          <a:prstGeom prst="rect">
            <a:avLst/>
          </a:prstGeom>
          <a:noFill/>
          <a:ln w="92075">
            <a:solidFill>
              <a:srgbClr xmlns:mc="http://schemas.openxmlformats.org/markup-compatibility/2006" xmlns:a14="http://schemas.microsoft.com/office/drawing/2010/main" val="68C33B" mc:Ignorable=""/>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13" name="Rectangle 312"/>
          <p:cNvSpPr/>
          <p:nvPr/>
        </p:nvSpPr>
        <p:spPr>
          <a:xfrm>
            <a:off x="1654596" y="2822961"/>
            <a:ext cx="1545804"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chemeClr val="bg1"/>
                    </a:gs>
                    <a:gs pos="100000">
                      <a:schemeClr val="bg1"/>
                    </a:gs>
                  </a:gsLst>
                  <a:lin ang="13500000" scaled="1"/>
                </a:gradFill>
                <a:latin typeface="Segoe Semibold" pitchFamily="34" charset="0"/>
              </a:rPr>
              <a:t>Client </a:t>
            </a:r>
            <a:br>
              <a:rPr lang="en-US" sz="1400" dirty="0" smtClean="0">
                <a:gradFill>
                  <a:gsLst>
                    <a:gs pos="0">
                      <a:schemeClr val="bg1"/>
                    </a:gs>
                    <a:gs pos="100000">
                      <a:schemeClr val="bg1"/>
                    </a:gs>
                  </a:gsLst>
                  <a:lin ang="13500000" scaled="1"/>
                </a:gradFill>
                <a:latin typeface="Segoe Semibold" pitchFamily="34" charset="0"/>
              </a:rPr>
            </a:br>
            <a:r>
              <a:rPr lang="en-US" sz="1400" dirty="0" smtClean="0">
                <a:gradFill>
                  <a:gsLst>
                    <a:gs pos="0">
                      <a:schemeClr val="bg1"/>
                    </a:gs>
                    <a:gs pos="100000">
                      <a:schemeClr val="bg1"/>
                    </a:gs>
                  </a:gsLst>
                  <a:lin ang="13500000" scaled="1"/>
                </a:gradFill>
                <a:latin typeface="Segoe Semibold" pitchFamily="34" charset="0"/>
              </a:rPr>
              <a:t>Access Server</a:t>
            </a:r>
          </a:p>
        </p:txBody>
      </p:sp>
      <p:sp>
        <p:nvSpPr>
          <p:cNvPr id="78" name="Freeform 6"/>
          <p:cNvSpPr>
            <a:spLocks noEditPoints="1"/>
          </p:cNvSpPr>
          <p:nvPr/>
        </p:nvSpPr>
        <p:spPr bwMode="auto">
          <a:xfrm>
            <a:off x="8203475" y="180699"/>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Freeform 6"/>
          <p:cNvSpPr>
            <a:spLocks/>
          </p:cNvSpPr>
          <p:nvPr/>
        </p:nvSpPr>
        <p:spPr bwMode="auto">
          <a:xfrm>
            <a:off x="236018" y="2228850"/>
            <a:ext cx="8683348" cy="4448940"/>
          </a:xfrm>
          <a:custGeom>
            <a:avLst/>
            <a:gdLst/>
            <a:ahLst/>
            <a:cxnLst>
              <a:cxn ang="0">
                <a:pos x="1806" y="544"/>
              </a:cxn>
              <a:cxn ang="0">
                <a:pos x="1806" y="0"/>
              </a:cxn>
              <a:cxn ang="0">
                <a:pos x="0" y="0"/>
              </a:cxn>
              <a:cxn ang="0">
                <a:pos x="0" y="544"/>
              </a:cxn>
              <a:cxn ang="0">
                <a:pos x="0" y="1592"/>
              </a:cxn>
              <a:cxn ang="0">
                <a:pos x="0" y="2136"/>
              </a:cxn>
              <a:cxn ang="0">
                <a:pos x="4169" y="2136"/>
              </a:cxn>
              <a:cxn ang="0">
                <a:pos x="4169" y="544"/>
              </a:cxn>
              <a:cxn ang="0">
                <a:pos x="1806" y="544"/>
              </a:cxn>
            </a:cxnLst>
            <a:rect l="0" t="0" r="r" b="b"/>
            <a:pathLst>
              <a:path w="4169" h="2136">
                <a:moveTo>
                  <a:pt x="1806" y="544"/>
                </a:moveTo>
                <a:lnTo>
                  <a:pt x="1806" y="0"/>
                </a:lnTo>
                <a:lnTo>
                  <a:pt x="0" y="0"/>
                </a:lnTo>
                <a:lnTo>
                  <a:pt x="0" y="544"/>
                </a:lnTo>
                <a:lnTo>
                  <a:pt x="0" y="1592"/>
                </a:lnTo>
                <a:lnTo>
                  <a:pt x="0" y="2136"/>
                </a:lnTo>
                <a:lnTo>
                  <a:pt x="4169" y="2136"/>
                </a:lnTo>
                <a:lnTo>
                  <a:pt x="4169" y="544"/>
                </a:lnTo>
                <a:lnTo>
                  <a:pt x="1806" y="544"/>
                </a:lnTo>
                <a:close/>
              </a:path>
            </a:pathLst>
          </a:cu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403" name="Freeform 17"/>
          <p:cNvSpPr>
            <a:spLocks/>
          </p:cNvSpPr>
          <p:nvPr/>
        </p:nvSpPr>
        <p:spPr bwMode="auto">
          <a:xfrm>
            <a:off x="292609" y="3690139"/>
            <a:ext cx="6688950" cy="1171288"/>
          </a:xfrm>
          <a:custGeom>
            <a:avLst/>
            <a:gdLst/>
            <a:ahLst/>
            <a:cxnLst>
              <a:cxn ang="0">
                <a:pos x="3803" y="0"/>
              </a:cxn>
              <a:cxn ang="0">
                <a:pos x="0" y="0"/>
              </a:cxn>
              <a:cxn ang="0">
                <a:pos x="0" y="806"/>
              </a:cxn>
              <a:cxn ang="0">
                <a:pos x="3803" y="806"/>
              </a:cxn>
              <a:cxn ang="0">
                <a:pos x="4766" y="806"/>
              </a:cxn>
              <a:cxn ang="0">
                <a:pos x="4766" y="0"/>
              </a:cxn>
              <a:cxn ang="0">
                <a:pos x="3803" y="0"/>
              </a:cxn>
            </a:cxnLst>
            <a:rect l="0" t="0" r="r" b="b"/>
            <a:pathLst>
              <a:path w="4766" h="806">
                <a:moveTo>
                  <a:pt x="3803" y="0"/>
                </a:moveTo>
                <a:lnTo>
                  <a:pt x="0" y="0"/>
                </a:lnTo>
                <a:lnTo>
                  <a:pt x="0" y="806"/>
                </a:lnTo>
                <a:lnTo>
                  <a:pt x="3803" y="806"/>
                </a:lnTo>
                <a:lnTo>
                  <a:pt x="4766" y="806"/>
                </a:lnTo>
                <a:lnTo>
                  <a:pt x="4766" y="0"/>
                </a:lnTo>
                <a:lnTo>
                  <a:pt x="3803" y="0"/>
                </a:lnTo>
                <a:close/>
              </a:path>
            </a:pathLst>
          </a:custGeom>
          <a:solidFill>
            <a:schemeClr val="accent3">
              <a:lumMod val="60000"/>
              <a:lumOff val="40000"/>
            </a:schemeClr>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700" dirty="0" smtClean="0">
              <a:gradFill>
                <a:gsLst>
                  <a:gs pos="0">
                    <a:schemeClr val="bg1"/>
                  </a:gs>
                  <a:gs pos="100000">
                    <a:schemeClr val="bg1"/>
                  </a:gs>
                </a:gsLst>
                <a:lin ang="13500000" scaled="1"/>
              </a:gradFill>
              <a:latin typeface="Segoe Semibold" pitchFamily="34" charset="0"/>
            </a:endParaRPr>
          </a:p>
        </p:txBody>
      </p:sp>
      <p:grpSp>
        <p:nvGrpSpPr>
          <p:cNvPr id="2" name="Group 80"/>
          <p:cNvGrpSpPr/>
          <p:nvPr/>
        </p:nvGrpSpPr>
        <p:grpSpPr>
          <a:xfrm flipV="1">
            <a:off x="304803" y="4374233"/>
            <a:ext cx="6553200" cy="357636"/>
            <a:chOff x="1845840" y="2207421"/>
            <a:chExt cx="3637823" cy="535779"/>
          </a:xfrm>
          <a:effectLst>
            <a:outerShdw blurRad="50800" dist="38100" dir="8100000" algn="tr" rotWithShape="0">
              <a:prstClr val="black">
                <a:alpha val="40000"/>
              </a:prstClr>
            </a:outerShdw>
          </a:effectLst>
        </p:grpSpPr>
        <p:cxnSp>
          <p:nvCxnSpPr>
            <p:cNvPr id="146" name="Straight Connector 145"/>
            <p:cNvCxnSpPr>
              <a:stCxn id="148" idx="0"/>
              <a:endCxn id="147" idx="0"/>
            </p:cNvCxnSpPr>
            <p:nvPr/>
          </p:nvCxnSpPr>
          <p:spPr>
            <a:xfrm flipV="1">
              <a:off x="2184620" y="2207421"/>
              <a:ext cx="3033713" cy="2379"/>
            </a:xfrm>
            <a:prstGeom prst="line">
              <a:avLst/>
            </a:prstGeom>
            <a:ln w="19050">
              <a:solidFill>
                <a:srgbClr xmlns:mc="http://schemas.openxmlformats.org/markup-compatibility/2006" xmlns:a14="http://schemas.microsoft.com/office/drawing/2010/main" val="FF0000" mc:Ignorable=""/>
              </a:solidFill>
              <a:prstDash val="sysDot"/>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7" name="Arc 146"/>
            <p:cNvSpPr/>
            <p:nvPr/>
          </p:nvSpPr>
          <p:spPr>
            <a:xfrm>
              <a:off x="4953001" y="2209800"/>
              <a:ext cx="530662" cy="533400"/>
            </a:xfrm>
            <a:prstGeom prst="arc">
              <a:avLst>
                <a:gd name="adj1" fmla="val 16200000"/>
                <a:gd name="adj2" fmla="val 1230439"/>
              </a:avLst>
            </a:prstGeom>
            <a:ln w="19050">
              <a:solidFill>
                <a:srgbClr xmlns:mc="http://schemas.openxmlformats.org/markup-compatibility/2006" xmlns:a14="http://schemas.microsoft.com/office/drawing/2010/main" val="FF0000" mc:Ignorable=""/>
              </a:solidFill>
              <a:prstDash val="sysDot"/>
              <a:headEnd type="non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8" name="Arc 147"/>
            <p:cNvSpPr/>
            <p:nvPr/>
          </p:nvSpPr>
          <p:spPr>
            <a:xfrm flipH="1">
              <a:off x="1845840" y="2209800"/>
              <a:ext cx="677559" cy="533400"/>
            </a:xfrm>
            <a:prstGeom prst="arc">
              <a:avLst>
                <a:gd name="adj1" fmla="val 16200000"/>
                <a:gd name="adj2" fmla="val 1187635"/>
              </a:avLst>
            </a:prstGeom>
            <a:ln w="19050">
              <a:solidFill>
                <a:srgbClr xmlns:mc="http://schemas.openxmlformats.org/markup-compatibility/2006" xmlns:a14="http://schemas.microsoft.com/office/drawing/2010/main" val="FF0000" mc:Ignorable=""/>
              </a:solidFill>
              <a:prstDash val="sysDot"/>
              <a:headEnd type="non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319" name="Straight Arrow Connector 318"/>
          <p:cNvCxnSpPr>
            <a:endCxn id="313" idx="0"/>
          </p:cNvCxnSpPr>
          <p:nvPr/>
        </p:nvCxnSpPr>
        <p:spPr>
          <a:xfrm rot="16200000" flipH="1">
            <a:off x="1796618" y="2192081"/>
            <a:ext cx="1196462" cy="65298"/>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4" name="Straight Arrow Connector 353"/>
          <p:cNvCxnSpPr/>
          <p:nvPr/>
        </p:nvCxnSpPr>
        <p:spPr>
          <a:xfrm rot="16200000" flipH="1">
            <a:off x="1768626" y="2178674"/>
            <a:ext cx="1196462" cy="65298"/>
          </a:xfrm>
          <a:prstGeom prst="straightConnector1">
            <a:avLst/>
          </a:prstGeom>
          <a:ln w="82550" cmpd="sng">
            <a:solidFill>
              <a:srgbClr xmlns:mc="http://schemas.openxmlformats.org/markup-compatibility/2006" xmlns:a14="http://schemas.microsoft.com/office/drawing/2010/main" val="C00000" mc:Ignorable=""/>
            </a:solidFill>
            <a:tailEnd type="triangle"/>
          </a:ln>
        </p:spPr>
        <p:style>
          <a:lnRef idx="3">
            <a:schemeClr val="accent2"/>
          </a:lnRef>
          <a:fillRef idx="0">
            <a:schemeClr val="accent2"/>
          </a:fillRef>
          <a:effectRef idx="2">
            <a:schemeClr val="accent2"/>
          </a:effectRef>
          <a:fontRef idx="minor">
            <a:schemeClr val="tx1"/>
          </a:fontRef>
        </p:style>
      </p:cxnSp>
      <p:sp>
        <p:nvSpPr>
          <p:cNvPr id="161" name="Title 160"/>
          <p:cNvSpPr>
            <a:spLocks noGrp="1"/>
          </p:cNvSpPr>
          <p:nvPr>
            <p:ph type="title"/>
          </p:nvPr>
        </p:nvSpPr>
        <p:spPr/>
        <p:txBody>
          <a:bodyPr/>
          <a:lstStyle/>
          <a:p>
            <a:r>
              <a:rPr lang="en-US" spc="-50" dirty="0" smtClean="0"/>
              <a:t>Exchange 2010 Mailbox Resiliency Overview </a:t>
            </a:r>
            <a:endParaRPr lang="en-US" spc="-50" dirty="0"/>
          </a:p>
        </p:txBody>
      </p:sp>
      <p:sp>
        <p:nvSpPr>
          <p:cNvPr id="314" name="Rectangle 313"/>
          <p:cNvSpPr/>
          <p:nvPr/>
        </p:nvSpPr>
        <p:spPr>
          <a:xfrm>
            <a:off x="520854" y="4074612"/>
            <a:ext cx="1007253"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1</a:t>
            </a:r>
            <a:endParaRPr lang="en-US" sz="1200" dirty="0">
              <a:gradFill>
                <a:gsLst>
                  <a:gs pos="0">
                    <a:schemeClr val="bg1"/>
                  </a:gs>
                  <a:gs pos="100000">
                    <a:schemeClr val="bg1"/>
                  </a:gs>
                </a:gsLst>
                <a:lin ang="13500000" scaled="1"/>
              </a:gradFill>
              <a:latin typeface="Segoe Semibold" pitchFamily="34" charset="0"/>
            </a:endParaRPr>
          </a:p>
        </p:txBody>
      </p:sp>
      <p:sp>
        <p:nvSpPr>
          <p:cNvPr id="315" name="Rectangle 314"/>
          <p:cNvSpPr/>
          <p:nvPr/>
        </p:nvSpPr>
        <p:spPr>
          <a:xfrm>
            <a:off x="1838058"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2</a:t>
            </a:r>
            <a:endParaRPr lang="en-US" sz="1200" dirty="0">
              <a:gradFill>
                <a:gsLst>
                  <a:gs pos="0">
                    <a:schemeClr val="bg1"/>
                  </a:gs>
                  <a:gs pos="100000">
                    <a:schemeClr val="bg1"/>
                  </a:gs>
                </a:gsLst>
                <a:lin ang="13500000" scaled="1"/>
              </a:gradFill>
              <a:latin typeface="Segoe Semibold" pitchFamily="34" charset="0"/>
            </a:endParaRPr>
          </a:p>
        </p:txBody>
      </p:sp>
      <p:sp>
        <p:nvSpPr>
          <p:cNvPr id="316" name="Rectangle 315"/>
          <p:cNvSpPr/>
          <p:nvPr/>
        </p:nvSpPr>
        <p:spPr>
          <a:xfrm>
            <a:off x="3154724"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3</a:t>
            </a:r>
            <a:endParaRPr lang="en-US" sz="1200" dirty="0">
              <a:gradFill>
                <a:gsLst>
                  <a:gs pos="0">
                    <a:schemeClr val="bg1"/>
                  </a:gs>
                  <a:gs pos="100000">
                    <a:schemeClr val="bg1"/>
                  </a:gs>
                </a:gsLst>
                <a:lin ang="13500000" scaled="1"/>
              </a:gradFill>
              <a:latin typeface="Segoe Semibold" pitchFamily="34" charset="0"/>
            </a:endParaRPr>
          </a:p>
        </p:txBody>
      </p:sp>
      <p:cxnSp>
        <p:nvCxnSpPr>
          <p:cNvPr id="317" name="Straight Arrow Connector 316"/>
          <p:cNvCxnSpPr>
            <a:stCxn id="315" idx="2"/>
          </p:cNvCxnSpPr>
          <p:nvPr/>
        </p:nvCxnSpPr>
        <p:spPr>
          <a:xfrm rot="16200000" flipH="1">
            <a:off x="2146909" y="4843868"/>
            <a:ext cx="391150" cy="3013"/>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0" name="Straight Arrow Connector 319"/>
          <p:cNvCxnSpPr>
            <a:stCxn id="313" idx="2"/>
            <a:endCxn id="314" idx="0"/>
          </p:cNvCxnSpPr>
          <p:nvPr/>
        </p:nvCxnSpPr>
        <p:spPr>
          <a:xfrm rot="5400000">
            <a:off x="1387759" y="3034872"/>
            <a:ext cx="676463" cy="1403017"/>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2" name="Straight Arrow Connector 321"/>
          <p:cNvCxnSpPr>
            <a:stCxn id="313" idx="2"/>
            <a:endCxn id="316" idx="0"/>
          </p:cNvCxnSpPr>
          <p:nvPr/>
        </p:nvCxnSpPr>
        <p:spPr>
          <a:xfrm rot="16200000" flipH="1">
            <a:off x="2704340" y="3121307"/>
            <a:ext cx="676463" cy="1230146"/>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3" name="Rectangle 322"/>
          <p:cNvSpPr/>
          <p:nvPr/>
        </p:nvSpPr>
        <p:spPr>
          <a:xfrm>
            <a:off x="4477928"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4</a:t>
            </a:r>
            <a:endParaRPr lang="en-US" sz="1200" dirty="0">
              <a:gradFill>
                <a:gsLst>
                  <a:gs pos="0">
                    <a:schemeClr val="bg1"/>
                  </a:gs>
                  <a:gs pos="100000">
                    <a:schemeClr val="bg1"/>
                  </a:gs>
                </a:gsLst>
                <a:lin ang="13500000" scaled="1"/>
              </a:gradFill>
              <a:latin typeface="Segoe Semibold" pitchFamily="34" charset="0"/>
            </a:endParaRPr>
          </a:p>
        </p:txBody>
      </p:sp>
      <p:sp>
        <p:nvSpPr>
          <p:cNvPr id="324" name="Rectangle 323"/>
          <p:cNvSpPr/>
          <p:nvPr/>
        </p:nvSpPr>
        <p:spPr>
          <a:xfrm>
            <a:off x="5715000"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5</a:t>
            </a:r>
            <a:endParaRPr lang="en-US" sz="1200" dirty="0">
              <a:gradFill>
                <a:gsLst>
                  <a:gs pos="0">
                    <a:schemeClr val="bg1"/>
                  </a:gs>
                  <a:gs pos="100000">
                    <a:schemeClr val="bg1"/>
                  </a:gs>
                </a:gsLst>
                <a:lin ang="13500000" scaled="1"/>
              </a:gradFill>
              <a:latin typeface="Segoe Semibold" pitchFamily="34" charset="0"/>
            </a:endParaRPr>
          </a:p>
        </p:txBody>
      </p:sp>
      <p:cxnSp>
        <p:nvCxnSpPr>
          <p:cNvPr id="327" name="Straight Arrow Connector 326"/>
          <p:cNvCxnSpPr>
            <a:stCxn id="313" idx="2"/>
            <a:endCxn id="323" idx="0"/>
          </p:cNvCxnSpPr>
          <p:nvPr/>
        </p:nvCxnSpPr>
        <p:spPr>
          <a:xfrm rot="16200000" flipH="1">
            <a:off x="3365942" y="2459705"/>
            <a:ext cx="676463" cy="2553350"/>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8" name="Straight Arrow Connector 327"/>
          <p:cNvCxnSpPr>
            <a:stCxn id="313" idx="2"/>
            <a:endCxn id="324" idx="0"/>
          </p:cNvCxnSpPr>
          <p:nvPr/>
        </p:nvCxnSpPr>
        <p:spPr>
          <a:xfrm rot="16200000" flipH="1">
            <a:off x="3984478" y="1841169"/>
            <a:ext cx="676463" cy="3790422"/>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a:stCxn id="315" idx="3"/>
            <a:endCxn id="316" idx="1"/>
          </p:cNvCxnSpPr>
          <p:nvPr/>
        </p:nvCxnSpPr>
        <p:spPr>
          <a:xfrm>
            <a:off x="2843898" y="4362206"/>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0" name="Straight Arrow Connector 329"/>
          <p:cNvCxnSpPr/>
          <p:nvPr/>
        </p:nvCxnSpPr>
        <p:spPr>
          <a:xfrm>
            <a:off x="1533258"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a:off x="4165002"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2" name="Straight Arrow Connector 331"/>
          <p:cNvCxnSpPr/>
          <p:nvPr/>
        </p:nvCxnSpPr>
        <p:spPr>
          <a:xfrm>
            <a:off x="5405810"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33" name="TextBox 332"/>
          <p:cNvSpPr txBox="1"/>
          <p:nvPr/>
        </p:nvSpPr>
        <p:spPr>
          <a:xfrm>
            <a:off x="7014715" y="5105121"/>
            <a:ext cx="1805023" cy="535531"/>
          </a:xfrm>
          <a:prstGeom prst="rect">
            <a:avLst/>
          </a:prstGeom>
          <a:noFill/>
        </p:spPr>
        <p:txBody>
          <a:bodyPr wrap="square" rtlCol="0">
            <a:spAutoFit/>
          </a:bodyPr>
          <a:lstStyle/>
          <a:p>
            <a:pPr defTabSz="914363">
              <a:lnSpc>
                <a:spcPct val="90000"/>
              </a:lnSpc>
              <a:spcAft>
                <a:spcPts val="400"/>
              </a:spcAft>
              <a:buSzPct val="85000"/>
            </a:pPr>
            <a:r>
              <a:rPr lang="en-US" sz="1600" dirty="0" smtClean="0">
                <a:gradFill>
                  <a:gsLst>
                    <a:gs pos="0">
                      <a:schemeClr val="tx1"/>
                    </a:gs>
                    <a:gs pos="81000">
                      <a:schemeClr val="tx1"/>
                    </a:gs>
                  </a:gsLst>
                  <a:lin ang="13500000" scaled="1"/>
                </a:gradFill>
                <a:latin typeface="Segoe" pitchFamily="34" charset="0"/>
              </a:rPr>
              <a:t>Database Availability Group</a:t>
            </a:r>
          </a:p>
        </p:txBody>
      </p:sp>
      <p:sp>
        <p:nvSpPr>
          <p:cNvPr id="334" name="TextBox 333"/>
          <p:cNvSpPr txBox="1"/>
          <p:nvPr/>
        </p:nvSpPr>
        <p:spPr>
          <a:xfrm>
            <a:off x="1164573" y="1326577"/>
            <a:ext cx="713742" cy="286232"/>
          </a:xfrm>
          <a:prstGeom prst="rect">
            <a:avLst/>
          </a:prstGeom>
          <a:noFill/>
        </p:spPr>
        <p:txBody>
          <a:bodyPr wrap="square" rtlCol="0">
            <a:spAutoFit/>
          </a:bodyPr>
          <a:lstStyle/>
          <a:p>
            <a:pPr defTabSz="914363">
              <a:lnSpc>
                <a:spcPct val="90000"/>
              </a:lnSpc>
              <a:spcAft>
                <a:spcPts val="400"/>
              </a:spcAft>
              <a:buSzPct val="85000"/>
            </a:pPr>
            <a:r>
              <a:rPr lang="en-US" sz="1400" dirty="0" smtClean="0">
                <a:gradFill>
                  <a:gsLst>
                    <a:gs pos="0">
                      <a:schemeClr val="tx1"/>
                    </a:gs>
                    <a:gs pos="81000">
                      <a:schemeClr val="tx1"/>
                    </a:gs>
                  </a:gsLst>
                  <a:lin ang="13500000" scaled="1"/>
                </a:gradFill>
                <a:latin typeface="Segoe" pitchFamily="34" charset="0"/>
              </a:rPr>
              <a:t>Client</a:t>
            </a:r>
          </a:p>
        </p:txBody>
      </p:sp>
      <p:cxnSp>
        <p:nvCxnSpPr>
          <p:cNvPr id="336" name="Straight Arrow Connector 335"/>
          <p:cNvCxnSpPr/>
          <p:nvPr/>
        </p:nvCxnSpPr>
        <p:spPr>
          <a:xfrm rot="5400000">
            <a:off x="786658" y="4868084"/>
            <a:ext cx="478688" cy="3067"/>
          </a:xfrm>
          <a:prstGeom prst="straightConnector1">
            <a:avLst/>
          </a:prstGeom>
          <a:ln w="25400">
            <a:solidFill>
              <a:schemeClr val="accent1"/>
            </a:solidFill>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1" name="Straight Arrow Connector 350"/>
          <p:cNvCxnSpPr>
            <a:stCxn id="316" idx="2"/>
          </p:cNvCxnSpPr>
          <p:nvPr/>
        </p:nvCxnSpPr>
        <p:spPr>
          <a:xfrm rot="16200000" flipH="1">
            <a:off x="3453531" y="4853912"/>
            <a:ext cx="412416" cy="4191"/>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2" name="Straight Arrow Connector 351"/>
          <p:cNvCxnSpPr>
            <a:stCxn id="323" idx="2"/>
          </p:cNvCxnSpPr>
          <p:nvPr/>
        </p:nvCxnSpPr>
        <p:spPr>
          <a:xfrm rot="16200000" flipH="1">
            <a:off x="4775533" y="4855115"/>
            <a:ext cx="412416" cy="1786"/>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3" name="Straight Arrow Connector 352"/>
          <p:cNvCxnSpPr>
            <a:stCxn id="324" idx="2"/>
          </p:cNvCxnSpPr>
          <p:nvPr/>
        </p:nvCxnSpPr>
        <p:spPr>
          <a:xfrm rot="16200000" flipH="1">
            <a:off x="6012531" y="4855189"/>
            <a:ext cx="412416" cy="1638"/>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3" name="Snip Single Corner Rectangle 372"/>
          <p:cNvSpPr/>
          <p:nvPr/>
        </p:nvSpPr>
        <p:spPr bwMode="auto">
          <a:xfrm>
            <a:off x="3136076" y="1422809"/>
            <a:ext cx="1976173" cy="593780"/>
          </a:xfrm>
          <a:prstGeom prst="snip1Rect">
            <a:avLst/>
          </a:prstGeom>
          <a:solidFill>
            <a:srgbClr xmlns:mc="http://schemas.openxmlformats.org/markup-compatibility/2006" xmlns:a14="http://schemas.microsoft.com/office/drawing/2010/main" val="0066CC" mc:Ignorable=""/>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45720" numCol="1" rtlCol="0" anchor="ctr" anchorCtr="0" compatLnSpc="1">
            <a:prstTxWarp prst="textNoShape">
              <a:avLst/>
            </a:prstTxWarp>
          </a:bodyPr>
          <a:lstStyle/>
          <a:p>
            <a:pPr algn="ctr" defTabSz="914099" fontAlgn="base">
              <a:lnSpc>
                <a:spcPct val="90000"/>
              </a:lnSpc>
              <a:spcBef>
                <a:spcPct val="0"/>
              </a:spcBef>
              <a:spcAft>
                <a:spcPct val="0"/>
              </a:spcAft>
            </a:pPr>
            <a:r>
              <a:rPr lang="en-US" sz="1600" dirty="0" smtClean="0">
                <a:gradFill>
                  <a:gsLst>
                    <a:gs pos="0">
                      <a:schemeClr val="bg1"/>
                    </a:gs>
                    <a:gs pos="100000">
                      <a:schemeClr val="bg1"/>
                    </a:gs>
                  </a:gsLst>
                  <a:lin ang="13500000" scaled="1"/>
                </a:gradFill>
                <a:latin typeface="Segoe Semibold" pitchFamily="34" charset="0"/>
              </a:rPr>
              <a:t>All clients connect via CAS servers</a:t>
            </a:r>
          </a:p>
        </p:txBody>
      </p:sp>
      <p:sp>
        <p:nvSpPr>
          <p:cNvPr id="374" name="Snip Single Corner Rectangle 373"/>
          <p:cNvSpPr/>
          <p:nvPr/>
        </p:nvSpPr>
        <p:spPr bwMode="auto">
          <a:xfrm>
            <a:off x="7044088" y="5828792"/>
            <a:ext cx="1815854" cy="593780"/>
          </a:xfrm>
          <a:prstGeom prst="snip1Rect">
            <a:avLst/>
          </a:prstGeom>
          <a:solidFill>
            <a:srgbClr xmlns:mc="http://schemas.openxmlformats.org/markup-compatibility/2006" xmlns:a14="http://schemas.microsoft.com/office/drawing/2010/main" val="0066CC" mc:Ignorable="">
              <a:alpha val="50000"/>
            </a:srgbClr>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45720" numCol="1" rtlCol="0" anchor="ctr" anchorCtr="0" compatLnSpc="1">
            <a:prstTxWarp prst="textNoShape">
              <a:avLst/>
            </a:prstTxWarp>
          </a:bodyPr>
          <a:lstStyle/>
          <a:p>
            <a:pPr algn="ctr" defTabSz="914099" fontAlgn="base">
              <a:lnSpc>
                <a:spcPct val="90000"/>
              </a:lnSpc>
              <a:spcBef>
                <a:spcPct val="0"/>
              </a:spcBef>
              <a:spcAft>
                <a:spcPct val="0"/>
              </a:spcAft>
            </a:pPr>
            <a:r>
              <a:rPr lang="en-US" sz="1600" dirty="0" smtClean="0">
                <a:gradFill>
                  <a:gsLst>
                    <a:gs pos="0">
                      <a:schemeClr val="bg1"/>
                    </a:gs>
                    <a:gs pos="100000">
                      <a:schemeClr val="bg1"/>
                    </a:gs>
                  </a:gsLst>
                  <a:lin ang="13500000" scaled="1"/>
                </a:gradFill>
                <a:latin typeface="Segoe Semibold" pitchFamily="34" charset="0"/>
              </a:rPr>
              <a:t>Database </a:t>
            </a:r>
            <a:br>
              <a:rPr lang="en-US" sz="1600" dirty="0" smtClean="0">
                <a:gradFill>
                  <a:gsLst>
                    <a:gs pos="0">
                      <a:schemeClr val="bg1"/>
                    </a:gs>
                    <a:gs pos="100000">
                      <a:schemeClr val="bg1"/>
                    </a:gs>
                  </a:gsLst>
                  <a:lin ang="13500000" scaled="1"/>
                </a:gradFill>
                <a:latin typeface="Segoe Semibold" pitchFamily="34" charset="0"/>
              </a:rPr>
            </a:br>
            <a:r>
              <a:rPr lang="en-US" sz="1600" dirty="0" smtClean="0">
                <a:gradFill>
                  <a:gsLst>
                    <a:gs pos="0">
                      <a:schemeClr val="bg1"/>
                    </a:gs>
                    <a:gs pos="100000">
                      <a:schemeClr val="bg1"/>
                    </a:gs>
                  </a:gsLst>
                  <a:lin ang="13500000" scaled="1"/>
                </a:gradFill>
                <a:latin typeface="Segoe Semibold" pitchFamily="34" charset="0"/>
              </a:rPr>
              <a:t>centric failover</a:t>
            </a:r>
            <a:endParaRPr lang="en-US" sz="1600" dirty="0">
              <a:gradFill>
                <a:gsLst>
                  <a:gs pos="0">
                    <a:schemeClr val="bg1"/>
                  </a:gs>
                  <a:gs pos="100000">
                    <a:schemeClr val="bg1"/>
                  </a:gs>
                </a:gsLst>
                <a:lin ang="13500000" scaled="1"/>
              </a:gradFill>
              <a:latin typeface="Segoe Semibold" pitchFamily="34" charset="0"/>
            </a:endParaRPr>
          </a:p>
        </p:txBody>
      </p:sp>
      <p:sp>
        <p:nvSpPr>
          <p:cNvPr id="376" name="Snip Single Corner Rectangle 375"/>
          <p:cNvSpPr/>
          <p:nvPr/>
        </p:nvSpPr>
        <p:spPr bwMode="auto">
          <a:xfrm>
            <a:off x="7044088" y="4267647"/>
            <a:ext cx="1815854" cy="593780"/>
          </a:xfrm>
          <a:prstGeom prst="snip1Rect">
            <a:avLst/>
          </a:prstGeom>
          <a:solidFill>
            <a:srgbClr xmlns:mc="http://schemas.openxmlformats.org/markup-compatibility/2006" xmlns:a14="http://schemas.microsoft.com/office/drawing/2010/main" val="0066CC" mc:Ignorable="">
              <a:alpha val="50000"/>
            </a:srgbClr>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45720"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30" dirty="0" smtClean="0">
                <a:gradFill>
                  <a:gsLst>
                    <a:gs pos="0">
                      <a:schemeClr val="bg1"/>
                    </a:gs>
                    <a:gs pos="100000">
                      <a:schemeClr val="bg1"/>
                    </a:gs>
                  </a:gsLst>
                  <a:lin ang="13500000" scaled="1"/>
                </a:gradFill>
                <a:latin typeface="Segoe Semibold" pitchFamily="34" charset="0"/>
              </a:rPr>
              <a:t>Failover managed within Exchange</a:t>
            </a:r>
            <a:endParaRPr lang="en-US" sz="1600" spc="-30" dirty="0">
              <a:gradFill>
                <a:gsLst>
                  <a:gs pos="0">
                    <a:schemeClr val="bg1"/>
                  </a:gs>
                  <a:gs pos="100000">
                    <a:schemeClr val="bg1"/>
                  </a:gs>
                </a:gsLst>
                <a:lin ang="13500000" scaled="1"/>
              </a:gradFill>
              <a:latin typeface="Segoe Semibold" pitchFamily="34" charset="0"/>
            </a:endParaRPr>
          </a:p>
        </p:txBody>
      </p:sp>
      <p:pic>
        <p:nvPicPr>
          <p:cNvPr id="377" name="Picture 376" descr="Computer.png"/>
          <p:cNvPicPr>
            <a:picLocks noChangeAspect="1"/>
          </p:cNvPicPr>
          <p:nvPr/>
        </p:nvPicPr>
        <p:blipFill>
          <a:blip r:embed="rId3" cstate="print"/>
          <a:stretch>
            <a:fillRect/>
          </a:stretch>
        </p:blipFill>
        <p:spPr>
          <a:xfrm>
            <a:off x="1809571" y="838200"/>
            <a:ext cx="960405" cy="960405"/>
          </a:xfrm>
          <a:prstGeom prst="rect">
            <a:avLst/>
          </a:prstGeom>
        </p:spPr>
      </p:pic>
      <p:grpSp>
        <p:nvGrpSpPr>
          <p:cNvPr id="3" name="Group 203"/>
          <p:cNvGrpSpPr/>
          <p:nvPr/>
        </p:nvGrpSpPr>
        <p:grpSpPr>
          <a:xfrm>
            <a:off x="236018" y="1908919"/>
            <a:ext cx="1931804" cy="297833"/>
            <a:chOff x="10685322" y="730254"/>
            <a:chExt cx="1931804" cy="367932"/>
          </a:xfrm>
        </p:grpSpPr>
        <p:sp>
          <p:nvSpPr>
            <p:cNvPr id="389" name="Snip Single Corner Rectangle 388"/>
            <p:cNvSpPr/>
            <p:nvPr/>
          </p:nvSpPr>
          <p:spPr>
            <a:xfrm>
              <a:off x="10685322" y="730254"/>
              <a:ext cx="1668658" cy="367932"/>
            </a:xfrm>
            <a:prstGeom prst="snip1Rect">
              <a:avLst>
                <a:gd name="adj" fmla="val 42163"/>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pPr>
              <a:endParaRPr lang="en-US" dirty="0" smtClean="0">
                <a:gradFill>
                  <a:gsLst>
                    <a:gs pos="0">
                      <a:schemeClr val="bg1"/>
                    </a:gs>
                    <a:gs pos="100000">
                      <a:schemeClr val="bg1"/>
                    </a:gs>
                  </a:gsLst>
                  <a:lin ang="13500000" scaled="1"/>
                </a:gradFill>
                <a:latin typeface="Segoe" pitchFamily="34" charset="0"/>
              </a:endParaRPr>
            </a:p>
          </p:txBody>
        </p:sp>
        <p:sp>
          <p:nvSpPr>
            <p:cNvPr id="390" name="Rectangle 389"/>
            <p:cNvSpPr/>
            <p:nvPr/>
          </p:nvSpPr>
          <p:spPr>
            <a:xfrm>
              <a:off x="10780321" y="744943"/>
              <a:ext cx="1836805" cy="276999"/>
            </a:xfrm>
            <a:prstGeom prst="rect">
              <a:avLst/>
            </a:prstGeom>
          </p:spPr>
          <p:txBody>
            <a:bodyPr wrap="square">
              <a:spAutoFit/>
            </a:bodyPr>
            <a:lstStyle/>
            <a:p>
              <a:pPr>
                <a:spcBef>
                  <a:spcPct val="20000"/>
                </a:spcBef>
                <a:spcAft>
                  <a:spcPts val="1200"/>
                </a:spcAft>
                <a:buClr>
                  <a:srgbClr xmlns:mc="http://schemas.openxmlformats.org/markup-compatibility/2006" xmlns:a14="http://schemas.microsoft.com/office/drawing/2010/main" val="FF5B00" mc:Ignorable=""/>
                </a:buClr>
              </a:pPr>
              <a:r>
                <a:rPr lang="en-US" sz="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cs typeface="Segoe UI" pitchFamily="34" charset="0"/>
                </a:rPr>
                <a:t>AD site: San Jose</a:t>
              </a:r>
            </a:p>
          </p:txBody>
        </p:sp>
      </p:grpSp>
      <p:sp>
        <p:nvSpPr>
          <p:cNvPr id="105" name="Rectangle 104"/>
          <p:cNvSpPr/>
          <p:nvPr/>
        </p:nvSpPr>
        <p:spPr>
          <a:xfrm>
            <a:off x="707250" y="5032761"/>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6" name="Rectangle 105"/>
          <p:cNvSpPr/>
          <p:nvPr/>
        </p:nvSpPr>
        <p:spPr>
          <a:xfrm>
            <a:off x="2013283" y="5040950"/>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7" name="Rectangle 106"/>
          <p:cNvSpPr/>
          <p:nvPr/>
        </p:nvSpPr>
        <p:spPr>
          <a:xfrm>
            <a:off x="3331127"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8" name="Rectangle 107"/>
          <p:cNvSpPr/>
          <p:nvPr/>
        </p:nvSpPr>
        <p:spPr>
          <a:xfrm>
            <a:off x="4651926"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9" name="Rectangle 108"/>
          <p:cNvSpPr/>
          <p:nvPr/>
        </p:nvSpPr>
        <p:spPr>
          <a:xfrm>
            <a:off x="5888850"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cxnSp>
        <p:nvCxnSpPr>
          <p:cNvPr id="110" name="Straight Arrow Connector 109"/>
          <p:cNvCxnSpPr/>
          <p:nvPr/>
        </p:nvCxnSpPr>
        <p:spPr>
          <a:xfrm rot="16200000" flipH="1">
            <a:off x="3481433" y="5303761"/>
            <a:ext cx="387070" cy="6595"/>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16200000" flipH="1">
            <a:off x="4760819" y="5307030"/>
            <a:ext cx="387070" cy="57"/>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5400000">
            <a:off x="6051880" y="5305843"/>
            <a:ext cx="388839" cy="4200"/>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3" name="Can 112"/>
          <p:cNvSpPr/>
          <p:nvPr/>
        </p:nvSpPr>
        <p:spPr bwMode="auto">
          <a:xfrm>
            <a:off x="839838"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4" name="Can 113"/>
          <p:cNvSpPr/>
          <p:nvPr/>
        </p:nvSpPr>
        <p:spPr bwMode="auto">
          <a:xfrm>
            <a:off x="858290" y="6020678"/>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5" name="Can 114"/>
          <p:cNvSpPr/>
          <p:nvPr/>
        </p:nvSpPr>
        <p:spPr bwMode="auto">
          <a:xfrm>
            <a:off x="839838" y="5117422"/>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6" name="Can 115"/>
          <p:cNvSpPr/>
          <p:nvPr/>
        </p:nvSpPr>
        <p:spPr bwMode="auto">
          <a:xfrm>
            <a:off x="2145871" y="5117422"/>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7" name="Can 116"/>
          <p:cNvSpPr/>
          <p:nvPr/>
        </p:nvSpPr>
        <p:spPr bwMode="auto">
          <a:xfrm>
            <a:off x="2145871"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8" name="Can 117"/>
          <p:cNvSpPr/>
          <p:nvPr/>
        </p:nvSpPr>
        <p:spPr bwMode="auto">
          <a:xfrm>
            <a:off x="3463715" y="5117422"/>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9" name="Can 118"/>
          <p:cNvSpPr/>
          <p:nvPr/>
        </p:nvSpPr>
        <p:spPr bwMode="auto">
          <a:xfrm>
            <a:off x="3463715"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0" name="Can 119"/>
          <p:cNvSpPr/>
          <p:nvPr/>
        </p:nvSpPr>
        <p:spPr bwMode="auto">
          <a:xfrm>
            <a:off x="3463715"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1" name="Can 120"/>
          <p:cNvSpPr/>
          <p:nvPr/>
        </p:nvSpPr>
        <p:spPr bwMode="auto">
          <a:xfrm>
            <a:off x="4784514" y="5117422"/>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2" name="Can 121"/>
          <p:cNvSpPr/>
          <p:nvPr/>
        </p:nvSpPr>
        <p:spPr bwMode="auto">
          <a:xfrm>
            <a:off x="4784514"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3" name="Can 122"/>
          <p:cNvSpPr/>
          <p:nvPr/>
        </p:nvSpPr>
        <p:spPr bwMode="auto">
          <a:xfrm>
            <a:off x="4784514"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4" name="Can 123"/>
          <p:cNvSpPr/>
          <p:nvPr/>
        </p:nvSpPr>
        <p:spPr bwMode="auto">
          <a:xfrm>
            <a:off x="6021438" y="5117422"/>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5" name="Can 124"/>
          <p:cNvSpPr/>
          <p:nvPr/>
        </p:nvSpPr>
        <p:spPr bwMode="auto">
          <a:xfrm>
            <a:off x="6021438" y="5569953"/>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6" name="Can 125"/>
          <p:cNvSpPr/>
          <p:nvPr/>
        </p:nvSpPr>
        <p:spPr bwMode="auto">
          <a:xfrm>
            <a:off x="6021438"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7" name="Can 126"/>
          <p:cNvSpPr/>
          <p:nvPr/>
        </p:nvSpPr>
        <p:spPr bwMode="auto">
          <a:xfrm>
            <a:off x="2145871"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8" name="TextBox 127"/>
          <p:cNvSpPr txBox="1"/>
          <p:nvPr/>
        </p:nvSpPr>
        <p:spPr>
          <a:xfrm>
            <a:off x="818100"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29" name="TextBox 128"/>
          <p:cNvSpPr txBox="1"/>
          <p:nvPr/>
        </p:nvSpPr>
        <p:spPr>
          <a:xfrm>
            <a:off x="830856"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30" name="TextBox 129"/>
          <p:cNvSpPr txBox="1"/>
          <p:nvPr/>
        </p:nvSpPr>
        <p:spPr>
          <a:xfrm>
            <a:off x="827104"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sp>
        <p:nvSpPr>
          <p:cNvPr id="131" name="TextBox 130"/>
          <p:cNvSpPr txBox="1"/>
          <p:nvPr/>
        </p:nvSpPr>
        <p:spPr>
          <a:xfrm>
            <a:off x="2133707"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32" name="TextBox 131"/>
          <p:cNvSpPr txBox="1"/>
          <p:nvPr/>
        </p:nvSpPr>
        <p:spPr>
          <a:xfrm>
            <a:off x="2133707"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33" name="TextBox 132"/>
          <p:cNvSpPr txBox="1"/>
          <p:nvPr/>
        </p:nvSpPr>
        <p:spPr>
          <a:xfrm>
            <a:off x="3451551"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34" name="TextBox 133"/>
          <p:cNvSpPr txBox="1"/>
          <p:nvPr/>
        </p:nvSpPr>
        <p:spPr>
          <a:xfrm>
            <a:off x="3451551"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35" name="TextBox 134"/>
          <p:cNvSpPr txBox="1"/>
          <p:nvPr/>
        </p:nvSpPr>
        <p:spPr>
          <a:xfrm>
            <a:off x="3451551"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36" name="TextBox 135"/>
          <p:cNvSpPr txBox="1"/>
          <p:nvPr/>
        </p:nvSpPr>
        <p:spPr>
          <a:xfrm>
            <a:off x="4772350"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37" name="TextBox 136"/>
          <p:cNvSpPr txBox="1"/>
          <p:nvPr/>
        </p:nvSpPr>
        <p:spPr>
          <a:xfrm>
            <a:off x="4772350"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sp>
        <p:nvSpPr>
          <p:cNvPr id="138" name="TextBox 137"/>
          <p:cNvSpPr txBox="1"/>
          <p:nvPr/>
        </p:nvSpPr>
        <p:spPr>
          <a:xfrm>
            <a:off x="4772350"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39" name="TextBox 138"/>
          <p:cNvSpPr txBox="1"/>
          <p:nvPr/>
        </p:nvSpPr>
        <p:spPr>
          <a:xfrm>
            <a:off x="6015597"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40" name="TextBox 139"/>
          <p:cNvSpPr txBox="1"/>
          <p:nvPr/>
        </p:nvSpPr>
        <p:spPr>
          <a:xfrm>
            <a:off x="6015597" y="5652063"/>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41" name="TextBox 140"/>
          <p:cNvSpPr txBox="1"/>
          <p:nvPr/>
        </p:nvSpPr>
        <p:spPr>
          <a:xfrm>
            <a:off x="6015597"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42" name="TextBox 141"/>
          <p:cNvSpPr txBox="1"/>
          <p:nvPr/>
        </p:nvSpPr>
        <p:spPr>
          <a:xfrm>
            <a:off x="2133707"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cxnSp>
        <p:nvCxnSpPr>
          <p:cNvPr id="321" name="Straight Arrow Connector 320"/>
          <p:cNvCxnSpPr>
            <a:stCxn id="313" idx="2"/>
            <a:endCxn id="315" idx="0"/>
          </p:cNvCxnSpPr>
          <p:nvPr/>
        </p:nvCxnSpPr>
        <p:spPr>
          <a:xfrm rot="5400000">
            <a:off x="2046007" y="3693120"/>
            <a:ext cx="676463" cy="86520"/>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9" name="Rectangle 148"/>
          <p:cNvSpPr/>
          <p:nvPr/>
        </p:nvSpPr>
        <p:spPr bwMode="auto">
          <a:xfrm>
            <a:off x="736489" y="5085263"/>
            <a:ext cx="609600" cy="457200"/>
          </a:xfrm>
          <a:prstGeom prst="rect">
            <a:avLst/>
          </a:prstGeom>
          <a:noFill/>
          <a:ln w="92075">
            <a:solidFill>
              <a:srgbClr xmlns:mc="http://schemas.openxmlformats.org/markup-compatibility/2006" xmlns:a14="http://schemas.microsoft.com/office/drawing/2010/main" val="68C33B" mc:Ignorable=""/>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13" name="Rectangle 312"/>
          <p:cNvSpPr/>
          <p:nvPr/>
        </p:nvSpPr>
        <p:spPr>
          <a:xfrm>
            <a:off x="1654596" y="2822961"/>
            <a:ext cx="1545804"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chemeClr val="bg1"/>
                    </a:gs>
                    <a:gs pos="100000">
                      <a:schemeClr val="bg1"/>
                    </a:gs>
                  </a:gsLst>
                  <a:lin ang="13500000" scaled="1"/>
                </a:gradFill>
                <a:latin typeface="Segoe Semibold" pitchFamily="34" charset="0"/>
              </a:rPr>
              <a:t>Client </a:t>
            </a:r>
            <a:br>
              <a:rPr lang="en-US" sz="1400" dirty="0" smtClean="0">
                <a:gradFill>
                  <a:gsLst>
                    <a:gs pos="0">
                      <a:schemeClr val="bg1"/>
                    </a:gs>
                    <a:gs pos="100000">
                      <a:schemeClr val="bg1"/>
                    </a:gs>
                  </a:gsLst>
                  <a:lin ang="13500000" scaled="1"/>
                </a:gradFill>
                <a:latin typeface="Segoe Semibold" pitchFamily="34" charset="0"/>
              </a:rPr>
            </a:br>
            <a:r>
              <a:rPr lang="en-US" sz="1400" dirty="0" smtClean="0">
                <a:gradFill>
                  <a:gsLst>
                    <a:gs pos="0">
                      <a:schemeClr val="bg1"/>
                    </a:gs>
                    <a:gs pos="100000">
                      <a:schemeClr val="bg1"/>
                    </a:gs>
                  </a:gsLst>
                  <a:lin ang="13500000" scaled="1"/>
                </a:gradFill>
                <a:latin typeface="Segoe Semibold" pitchFamily="34" charset="0"/>
              </a:rPr>
              <a:t>Access Server</a:t>
            </a:r>
          </a:p>
        </p:txBody>
      </p:sp>
      <p:sp>
        <p:nvSpPr>
          <p:cNvPr id="79" name="Freeform 6"/>
          <p:cNvSpPr>
            <a:spLocks noEditPoints="1"/>
          </p:cNvSpPr>
          <p:nvPr/>
        </p:nvSpPr>
        <p:spPr bwMode="auto">
          <a:xfrm>
            <a:off x="8203475" y="180699"/>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Freeform 6"/>
          <p:cNvSpPr>
            <a:spLocks/>
          </p:cNvSpPr>
          <p:nvPr/>
        </p:nvSpPr>
        <p:spPr bwMode="auto">
          <a:xfrm>
            <a:off x="236018" y="2228850"/>
            <a:ext cx="8683348" cy="4448940"/>
          </a:xfrm>
          <a:custGeom>
            <a:avLst/>
            <a:gdLst/>
            <a:ahLst/>
            <a:cxnLst>
              <a:cxn ang="0">
                <a:pos x="1806" y="544"/>
              </a:cxn>
              <a:cxn ang="0">
                <a:pos x="1806" y="0"/>
              </a:cxn>
              <a:cxn ang="0">
                <a:pos x="0" y="0"/>
              </a:cxn>
              <a:cxn ang="0">
                <a:pos x="0" y="544"/>
              </a:cxn>
              <a:cxn ang="0">
                <a:pos x="0" y="1592"/>
              </a:cxn>
              <a:cxn ang="0">
                <a:pos x="0" y="2136"/>
              </a:cxn>
              <a:cxn ang="0">
                <a:pos x="4169" y="2136"/>
              </a:cxn>
              <a:cxn ang="0">
                <a:pos x="4169" y="544"/>
              </a:cxn>
              <a:cxn ang="0">
                <a:pos x="1806" y="544"/>
              </a:cxn>
            </a:cxnLst>
            <a:rect l="0" t="0" r="r" b="b"/>
            <a:pathLst>
              <a:path w="4169" h="2136">
                <a:moveTo>
                  <a:pt x="1806" y="544"/>
                </a:moveTo>
                <a:lnTo>
                  <a:pt x="1806" y="0"/>
                </a:lnTo>
                <a:lnTo>
                  <a:pt x="0" y="0"/>
                </a:lnTo>
                <a:lnTo>
                  <a:pt x="0" y="544"/>
                </a:lnTo>
                <a:lnTo>
                  <a:pt x="0" y="1592"/>
                </a:lnTo>
                <a:lnTo>
                  <a:pt x="0" y="2136"/>
                </a:lnTo>
                <a:lnTo>
                  <a:pt x="4169" y="2136"/>
                </a:lnTo>
                <a:lnTo>
                  <a:pt x="4169" y="544"/>
                </a:lnTo>
                <a:lnTo>
                  <a:pt x="1806" y="544"/>
                </a:lnTo>
                <a:close/>
              </a:path>
            </a:pathLst>
          </a:cu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403" name="Freeform 17"/>
          <p:cNvSpPr>
            <a:spLocks/>
          </p:cNvSpPr>
          <p:nvPr/>
        </p:nvSpPr>
        <p:spPr bwMode="auto">
          <a:xfrm>
            <a:off x="292609" y="3690139"/>
            <a:ext cx="6688950" cy="1171288"/>
          </a:xfrm>
          <a:custGeom>
            <a:avLst/>
            <a:gdLst/>
            <a:ahLst/>
            <a:cxnLst>
              <a:cxn ang="0">
                <a:pos x="3803" y="0"/>
              </a:cxn>
              <a:cxn ang="0">
                <a:pos x="0" y="0"/>
              </a:cxn>
              <a:cxn ang="0">
                <a:pos x="0" y="806"/>
              </a:cxn>
              <a:cxn ang="0">
                <a:pos x="3803" y="806"/>
              </a:cxn>
              <a:cxn ang="0">
                <a:pos x="4766" y="806"/>
              </a:cxn>
              <a:cxn ang="0">
                <a:pos x="4766" y="0"/>
              </a:cxn>
              <a:cxn ang="0">
                <a:pos x="3803" y="0"/>
              </a:cxn>
            </a:cxnLst>
            <a:rect l="0" t="0" r="r" b="b"/>
            <a:pathLst>
              <a:path w="4766" h="806">
                <a:moveTo>
                  <a:pt x="3803" y="0"/>
                </a:moveTo>
                <a:lnTo>
                  <a:pt x="0" y="0"/>
                </a:lnTo>
                <a:lnTo>
                  <a:pt x="0" y="806"/>
                </a:lnTo>
                <a:lnTo>
                  <a:pt x="3803" y="806"/>
                </a:lnTo>
                <a:lnTo>
                  <a:pt x="4766" y="806"/>
                </a:lnTo>
                <a:lnTo>
                  <a:pt x="4766" y="0"/>
                </a:lnTo>
                <a:lnTo>
                  <a:pt x="3803" y="0"/>
                </a:lnTo>
                <a:close/>
              </a:path>
            </a:pathLst>
          </a:custGeom>
          <a:solidFill>
            <a:schemeClr val="accent3">
              <a:lumMod val="60000"/>
              <a:lumOff val="40000"/>
            </a:schemeClr>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700" dirty="0" smtClean="0">
              <a:gradFill>
                <a:gsLst>
                  <a:gs pos="0">
                    <a:schemeClr val="bg1"/>
                  </a:gs>
                  <a:gs pos="100000">
                    <a:schemeClr val="bg1"/>
                  </a:gs>
                </a:gsLst>
                <a:lin ang="13500000" scaled="1"/>
              </a:gradFill>
              <a:latin typeface="Segoe Semibold" pitchFamily="34" charset="0"/>
            </a:endParaRPr>
          </a:p>
        </p:txBody>
      </p:sp>
      <p:grpSp>
        <p:nvGrpSpPr>
          <p:cNvPr id="2" name="Group 80"/>
          <p:cNvGrpSpPr/>
          <p:nvPr/>
        </p:nvGrpSpPr>
        <p:grpSpPr>
          <a:xfrm flipV="1">
            <a:off x="304803" y="4374233"/>
            <a:ext cx="6553200" cy="357636"/>
            <a:chOff x="1845840" y="2207421"/>
            <a:chExt cx="3637823" cy="535779"/>
          </a:xfrm>
          <a:effectLst>
            <a:outerShdw blurRad="50800" dist="38100" dir="8100000" algn="tr" rotWithShape="0">
              <a:prstClr val="black">
                <a:alpha val="40000"/>
              </a:prstClr>
            </a:outerShdw>
          </a:effectLst>
        </p:grpSpPr>
        <p:cxnSp>
          <p:nvCxnSpPr>
            <p:cNvPr id="146" name="Straight Connector 145"/>
            <p:cNvCxnSpPr>
              <a:stCxn id="148" idx="0"/>
              <a:endCxn id="147" idx="0"/>
            </p:cNvCxnSpPr>
            <p:nvPr/>
          </p:nvCxnSpPr>
          <p:spPr>
            <a:xfrm flipV="1">
              <a:off x="2184620" y="2207421"/>
              <a:ext cx="3033713" cy="2379"/>
            </a:xfrm>
            <a:prstGeom prst="line">
              <a:avLst/>
            </a:prstGeom>
            <a:ln w="19050">
              <a:solidFill>
                <a:srgbClr xmlns:mc="http://schemas.openxmlformats.org/markup-compatibility/2006" xmlns:a14="http://schemas.microsoft.com/office/drawing/2010/main" val="FF0000" mc:Ignorable=""/>
              </a:solidFill>
              <a:prstDash val="sysDot"/>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7" name="Arc 146"/>
            <p:cNvSpPr/>
            <p:nvPr/>
          </p:nvSpPr>
          <p:spPr>
            <a:xfrm>
              <a:off x="4953001" y="2209800"/>
              <a:ext cx="530662" cy="533400"/>
            </a:xfrm>
            <a:prstGeom prst="arc">
              <a:avLst>
                <a:gd name="adj1" fmla="val 16200000"/>
                <a:gd name="adj2" fmla="val 1230439"/>
              </a:avLst>
            </a:prstGeom>
            <a:ln w="19050">
              <a:solidFill>
                <a:srgbClr xmlns:mc="http://schemas.openxmlformats.org/markup-compatibility/2006" xmlns:a14="http://schemas.microsoft.com/office/drawing/2010/main" val="FF0000" mc:Ignorable=""/>
              </a:solidFill>
              <a:prstDash val="sysDot"/>
              <a:headEnd type="non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8" name="Arc 147"/>
            <p:cNvSpPr/>
            <p:nvPr/>
          </p:nvSpPr>
          <p:spPr>
            <a:xfrm flipH="1">
              <a:off x="1845840" y="2209800"/>
              <a:ext cx="677559" cy="533400"/>
            </a:xfrm>
            <a:prstGeom prst="arc">
              <a:avLst>
                <a:gd name="adj1" fmla="val 16200000"/>
                <a:gd name="adj2" fmla="val 1187635"/>
              </a:avLst>
            </a:prstGeom>
            <a:ln w="19050">
              <a:solidFill>
                <a:srgbClr xmlns:mc="http://schemas.openxmlformats.org/markup-compatibility/2006" xmlns:a14="http://schemas.microsoft.com/office/drawing/2010/main" val="FF0000" mc:Ignorable=""/>
              </a:solidFill>
              <a:prstDash val="sysDot"/>
              <a:headEnd type="non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319" name="Straight Arrow Connector 318"/>
          <p:cNvCxnSpPr>
            <a:endCxn id="313" idx="0"/>
          </p:cNvCxnSpPr>
          <p:nvPr/>
        </p:nvCxnSpPr>
        <p:spPr>
          <a:xfrm rot="16200000" flipH="1">
            <a:off x="1796618" y="2192081"/>
            <a:ext cx="1196462" cy="65298"/>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4" name="Straight Arrow Connector 353"/>
          <p:cNvCxnSpPr/>
          <p:nvPr/>
        </p:nvCxnSpPr>
        <p:spPr>
          <a:xfrm rot="16200000" flipH="1">
            <a:off x="1768626" y="2178674"/>
            <a:ext cx="1196462" cy="65298"/>
          </a:xfrm>
          <a:prstGeom prst="straightConnector1">
            <a:avLst/>
          </a:prstGeom>
          <a:ln w="82550" cmpd="sng">
            <a:solidFill>
              <a:srgbClr xmlns:mc="http://schemas.openxmlformats.org/markup-compatibility/2006" xmlns:a14="http://schemas.microsoft.com/office/drawing/2010/main" val="C00000" mc:Ignorable=""/>
            </a:solidFill>
            <a:tailEnd type="triangle"/>
          </a:ln>
        </p:spPr>
        <p:style>
          <a:lnRef idx="3">
            <a:schemeClr val="accent2"/>
          </a:lnRef>
          <a:fillRef idx="0">
            <a:schemeClr val="accent2"/>
          </a:fillRef>
          <a:effectRef idx="2">
            <a:schemeClr val="accent2"/>
          </a:effectRef>
          <a:fontRef idx="minor">
            <a:schemeClr val="tx1"/>
          </a:fontRef>
        </p:style>
      </p:cxnSp>
      <p:sp>
        <p:nvSpPr>
          <p:cNvPr id="161" name="Title 160"/>
          <p:cNvSpPr>
            <a:spLocks noGrp="1"/>
          </p:cNvSpPr>
          <p:nvPr>
            <p:ph type="title"/>
          </p:nvPr>
        </p:nvSpPr>
        <p:spPr/>
        <p:txBody>
          <a:bodyPr/>
          <a:lstStyle/>
          <a:p>
            <a:r>
              <a:rPr lang="en-US" spc="-50" dirty="0" smtClean="0"/>
              <a:t>Exchange 2010 Mailbox Resiliency Overview </a:t>
            </a:r>
            <a:endParaRPr lang="en-US" spc="-50" dirty="0"/>
          </a:p>
        </p:txBody>
      </p:sp>
      <p:sp>
        <p:nvSpPr>
          <p:cNvPr id="314" name="Rectangle 313"/>
          <p:cNvSpPr/>
          <p:nvPr/>
        </p:nvSpPr>
        <p:spPr>
          <a:xfrm>
            <a:off x="520854" y="4074612"/>
            <a:ext cx="1007253"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1</a:t>
            </a:r>
            <a:endParaRPr lang="en-US" sz="1200" dirty="0">
              <a:gradFill>
                <a:gsLst>
                  <a:gs pos="0">
                    <a:schemeClr val="bg1"/>
                  </a:gs>
                  <a:gs pos="100000">
                    <a:schemeClr val="bg1"/>
                  </a:gs>
                </a:gsLst>
                <a:lin ang="13500000" scaled="1"/>
              </a:gradFill>
              <a:latin typeface="Segoe Semibold" pitchFamily="34" charset="0"/>
            </a:endParaRPr>
          </a:p>
        </p:txBody>
      </p:sp>
      <p:sp>
        <p:nvSpPr>
          <p:cNvPr id="315" name="Rectangle 314"/>
          <p:cNvSpPr/>
          <p:nvPr/>
        </p:nvSpPr>
        <p:spPr>
          <a:xfrm>
            <a:off x="1838058"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2</a:t>
            </a:r>
            <a:endParaRPr lang="en-US" sz="1200" dirty="0">
              <a:gradFill>
                <a:gsLst>
                  <a:gs pos="0">
                    <a:schemeClr val="bg1"/>
                  </a:gs>
                  <a:gs pos="100000">
                    <a:schemeClr val="bg1"/>
                  </a:gs>
                </a:gsLst>
                <a:lin ang="13500000" scaled="1"/>
              </a:gradFill>
              <a:latin typeface="Segoe Semibold" pitchFamily="34" charset="0"/>
            </a:endParaRPr>
          </a:p>
        </p:txBody>
      </p:sp>
      <p:sp>
        <p:nvSpPr>
          <p:cNvPr id="316" name="Rectangle 315"/>
          <p:cNvSpPr/>
          <p:nvPr/>
        </p:nvSpPr>
        <p:spPr>
          <a:xfrm>
            <a:off x="3154724"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3</a:t>
            </a:r>
            <a:endParaRPr lang="en-US" sz="1200" dirty="0">
              <a:gradFill>
                <a:gsLst>
                  <a:gs pos="0">
                    <a:schemeClr val="bg1"/>
                  </a:gs>
                  <a:gs pos="100000">
                    <a:schemeClr val="bg1"/>
                  </a:gs>
                </a:gsLst>
                <a:lin ang="13500000" scaled="1"/>
              </a:gradFill>
              <a:latin typeface="Segoe Semibold" pitchFamily="34" charset="0"/>
            </a:endParaRPr>
          </a:p>
        </p:txBody>
      </p:sp>
      <p:cxnSp>
        <p:nvCxnSpPr>
          <p:cNvPr id="317" name="Straight Arrow Connector 316"/>
          <p:cNvCxnSpPr>
            <a:stCxn id="315" idx="2"/>
          </p:cNvCxnSpPr>
          <p:nvPr/>
        </p:nvCxnSpPr>
        <p:spPr>
          <a:xfrm rot="16200000" flipH="1">
            <a:off x="2146909" y="4843868"/>
            <a:ext cx="391150" cy="3013"/>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0" name="Straight Arrow Connector 319"/>
          <p:cNvCxnSpPr>
            <a:stCxn id="313" idx="2"/>
            <a:endCxn id="314" idx="0"/>
          </p:cNvCxnSpPr>
          <p:nvPr/>
        </p:nvCxnSpPr>
        <p:spPr>
          <a:xfrm rot="5400000">
            <a:off x="1387759" y="3034872"/>
            <a:ext cx="676463" cy="1403017"/>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2" name="Straight Arrow Connector 321"/>
          <p:cNvCxnSpPr>
            <a:stCxn id="313" idx="2"/>
            <a:endCxn id="316" idx="0"/>
          </p:cNvCxnSpPr>
          <p:nvPr/>
        </p:nvCxnSpPr>
        <p:spPr>
          <a:xfrm rot="16200000" flipH="1">
            <a:off x="2704340" y="3121307"/>
            <a:ext cx="676463" cy="1230146"/>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3" name="Rectangle 322"/>
          <p:cNvSpPr/>
          <p:nvPr/>
        </p:nvSpPr>
        <p:spPr>
          <a:xfrm>
            <a:off x="4477928"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4</a:t>
            </a:r>
            <a:endParaRPr lang="en-US" sz="1200" dirty="0">
              <a:gradFill>
                <a:gsLst>
                  <a:gs pos="0">
                    <a:schemeClr val="bg1"/>
                  </a:gs>
                  <a:gs pos="100000">
                    <a:schemeClr val="bg1"/>
                  </a:gs>
                </a:gsLst>
                <a:lin ang="13500000" scaled="1"/>
              </a:gradFill>
              <a:latin typeface="Segoe Semibold" pitchFamily="34" charset="0"/>
            </a:endParaRPr>
          </a:p>
        </p:txBody>
      </p:sp>
      <p:sp>
        <p:nvSpPr>
          <p:cNvPr id="324" name="Rectangle 323"/>
          <p:cNvSpPr/>
          <p:nvPr/>
        </p:nvSpPr>
        <p:spPr>
          <a:xfrm>
            <a:off x="5715000"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5</a:t>
            </a:r>
            <a:endParaRPr lang="en-US" sz="1200" dirty="0">
              <a:gradFill>
                <a:gsLst>
                  <a:gs pos="0">
                    <a:schemeClr val="bg1"/>
                  </a:gs>
                  <a:gs pos="100000">
                    <a:schemeClr val="bg1"/>
                  </a:gs>
                </a:gsLst>
                <a:lin ang="13500000" scaled="1"/>
              </a:gradFill>
              <a:latin typeface="Segoe Semibold" pitchFamily="34" charset="0"/>
            </a:endParaRPr>
          </a:p>
        </p:txBody>
      </p:sp>
      <p:cxnSp>
        <p:nvCxnSpPr>
          <p:cNvPr id="327" name="Straight Arrow Connector 326"/>
          <p:cNvCxnSpPr>
            <a:stCxn id="313" idx="2"/>
            <a:endCxn id="323" idx="0"/>
          </p:cNvCxnSpPr>
          <p:nvPr/>
        </p:nvCxnSpPr>
        <p:spPr>
          <a:xfrm rot="16200000" flipH="1">
            <a:off x="3365942" y="2459705"/>
            <a:ext cx="676463" cy="2553350"/>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8" name="Straight Arrow Connector 327"/>
          <p:cNvCxnSpPr>
            <a:stCxn id="313" idx="2"/>
            <a:endCxn id="324" idx="0"/>
          </p:cNvCxnSpPr>
          <p:nvPr/>
        </p:nvCxnSpPr>
        <p:spPr>
          <a:xfrm rot="16200000" flipH="1">
            <a:off x="3984478" y="1841169"/>
            <a:ext cx="676463" cy="3790422"/>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a:stCxn id="315" idx="3"/>
            <a:endCxn id="316" idx="1"/>
          </p:cNvCxnSpPr>
          <p:nvPr/>
        </p:nvCxnSpPr>
        <p:spPr>
          <a:xfrm>
            <a:off x="2843898" y="4362206"/>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0" name="Straight Arrow Connector 329"/>
          <p:cNvCxnSpPr/>
          <p:nvPr/>
        </p:nvCxnSpPr>
        <p:spPr>
          <a:xfrm>
            <a:off x="1533258"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a:off x="4165002"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2" name="Straight Arrow Connector 331"/>
          <p:cNvCxnSpPr/>
          <p:nvPr/>
        </p:nvCxnSpPr>
        <p:spPr>
          <a:xfrm>
            <a:off x="5405810"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33" name="TextBox 332"/>
          <p:cNvSpPr txBox="1"/>
          <p:nvPr/>
        </p:nvSpPr>
        <p:spPr>
          <a:xfrm>
            <a:off x="7014715" y="5105121"/>
            <a:ext cx="1805023" cy="535531"/>
          </a:xfrm>
          <a:prstGeom prst="rect">
            <a:avLst/>
          </a:prstGeom>
          <a:noFill/>
        </p:spPr>
        <p:txBody>
          <a:bodyPr wrap="square" rtlCol="0">
            <a:spAutoFit/>
          </a:bodyPr>
          <a:lstStyle/>
          <a:p>
            <a:pPr defTabSz="914363">
              <a:lnSpc>
                <a:spcPct val="90000"/>
              </a:lnSpc>
              <a:spcAft>
                <a:spcPts val="400"/>
              </a:spcAft>
              <a:buSzPct val="85000"/>
            </a:pPr>
            <a:r>
              <a:rPr lang="en-US" sz="1600" dirty="0" smtClean="0">
                <a:gradFill>
                  <a:gsLst>
                    <a:gs pos="0">
                      <a:schemeClr val="tx1"/>
                    </a:gs>
                    <a:gs pos="81000">
                      <a:schemeClr val="tx1"/>
                    </a:gs>
                  </a:gsLst>
                  <a:lin ang="13500000" scaled="1"/>
                </a:gradFill>
                <a:latin typeface="Segoe" pitchFamily="34" charset="0"/>
              </a:rPr>
              <a:t>Database Availability Group</a:t>
            </a:r>
          </a:p>
        </p:txBody>
      </p:sp>
      <p:sp>
        <p:nvSpPr>
          <p:cNvPr id="334" name="TextBox 333"/>
          <p:cNvSpPr txBox="1"/>
          <p:nvPr/>
        </p:nvSpPr>
        <p:spPr>
          <a:xfrm>
            <a:off x="1164573" y="1326577"/>
            <a:ext cx="713742" cy="286232"/>
          </a:xfrm>
          <a:prstGeom prst="rect">
            <a:avLst/>
          </a:prstGeom>
          <a:noFill/>
        </p:spPr>
        <p:txBody>
          <a:bodyPr wrap="square" rtlCol="0">
            <a:spAutoFit/>
          </a:bodyPr>
          <a:lstStyle/>
          <a:p>
            <a:pPr defTabSz="914363">
              <a:lnSpc>
                <a:spcPct val="90000"/>
              </a:lnSpc>
              <a:spcAft>
                <a:spcPts val="400"/>
              </a:spcAft>
              <a:buSzPct val="85000"/>
            </a:pPr>
            <a:r>
              <a:rPr lang="en-US" sz="1400" dirty="0" smtClean="0">
                <a:gradFill>
                  <a:gsLst>
                    <a:gs pos="0">
                      <a:schemeClr val="tx1"/>
                    </a:gs>
                    <a:gs pos="81000">
                      <a:schemeClr val="tx1"/>
                    </a:gs>
                  </a:gsLst>
                  <a:lin ang="13500000" scaled="1"/>
                </a:gradFill>
                <a:latin typeface="Segoe" pitchFamily="34" charset="0"/>
              </a:rPr>
              <a:t>Client</a:t>
            </a:r>
          </a:p>
        </p:txBody>
      </p:sp>
      <p:cxnSp>
        <p:nvCxnSpPr>
          <p:cNvPr id="336" name="Straight Arrow Connector 335"/>
          <p:cNvCxnSpPr/>
          <p:nvPr/>
        </p:nvCxnSpPr>
        <p:spPr>
          <a:xfrm rot="5400000">
            <a:off x="786658" y="4868084"/>
            <a:ext cx="478688" cy="3067"/>
          </a:xfrm>
          <a:prstGeom prst="straightConnector1">
            <a:avLst/>
          </a:prstGeom>
          <a:ln w="25400">
            <a:solidFill>
              <a:schemeClr val="accent1"/>
            </a:solidFill>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1" name="Straight Arrow Connector 350"/>
          <p:cNvCxnSpPr>
            <a:stCxn id="316" idx="2"/>
          </p:cNvCxnSpPr>
          <p:nvPr/>
        </p:nvCxnSpPr>
        <p:spPr>
          <a:xfrm rot="16200000" flipH="1">
            <a:off x="3453531" y="4853912"/>
            <a:ext cx="412416" cy="4191"/>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2" name="Straight Arrow Connector 351"/>
          <p:cNvCxnSpPr>
            <a:stCxn id="323" idx="2"/>
          </p:cNvCxnSpPr>
          <p:nvPr/>
        </p:nvCxnSpPr>
        <p:spPr>
          <a:xfrm rot="16200000" flipH="1">
            <a:off x="4775533" y="4855115"/>
            <a:ext cx="412416" cy="1786"/>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3" name="Straight Arrow Connector 352"/>
          <p:cNvCxnSpPr>
            <a:stCxn id="324" idx="2"/>
          </p:cNvCxnSpPr>
          <p:nvPr/>
        </p:nvCxnSpPr>
        <p:spPr>
          <a:xfrm rot="16200000" flipH="1">
            <a:off x="6012531" y="4855189"/>
            <a:ext cx="412416" cy="1638"/>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3" name="Snip Single Corner Rectangle 372"/>
          <p:cNvSpPr/>
          <p:nvPr/>
        </p:nvSpPr>
        <p:spPr bwMode="auto">
          <a:xfrm>
            <a:off x="3136076" y="1422809"/>
            <a:ext cx="1976173" cy="593780"/>
          </a:xfrm>
          <a:prstGeom prst="snip1Rect">
            <a:avLst/>
          </a:prstGeom>
          <a:solidFill>
            <a:srgbClr xmlns:mc="http://schemas.openxmlformats.org/markup-compatibility/2006" xmlns:a14="http://schemas.microsoft.com/office/drawing/2010/main" val="0066CC" mc:Ignorable=""/>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45720" numCol="1" rtlCol="0" anchor="ctr" anchorCtr="0" compatLnSpc="1">
            <a:prstTxWarp prst="textNoShape">
              <a:avLst/>
            </a:prstTxWarp>
          </a:bodyPr>
          <a:lstStyle/>
          <a:p>
            <a:pPr algn="ctr" defTabSz="914099" fontAlgn="base">
              <a:lnSpc>
                <a:spcPct val="90000"/>
              </a:lnSpc>
              <a:spcBef>
                <a:spcPct val="0"/>
              </a:spcBef>
              <a:spcAft>
                <a:spcPct val="0"/>
              </a:spcAft>
            </a:pPr>
            <a:r>
              <a:rPr lang="en-US" sz="1600" dirty="0" smtClean="0">
                <a:gradFill>
                  <a:gsLst>
                    <a:gs pos="0">
                      <a:schemeClr val="bg1"/>
                    </a:gs>
                    <a:gs pos="100000">
                      <a:schemeClr val="bg1"/>
                    </a:gs>
                  </a:gsLst>
                  <a:lin ang="13500000" scaled="1"/>
                </a:gradFill>
                <a:latin typeface="Segoe Semibold" pitchFamily="34" charset="0"/>
              </a:rPr>
              <a:t>All clients connect via CAS servers</a:t>
            </a:r>
          </a:p>
        </p:txBody>
      </p:sp>
      <p:sp>
        <p:nvSpPr>
          <p:cNvPr id="374" name="Snip Single Corner Rectangle 373"/>
          <p:cNvSpPr/>
          <p:nvPr/>
        </p:nvSpPr>
        <p:spPr bwMode="auto">
          <a:xfrm>
            <a:off x="7044088" y="5828792"/>
            <a:ext cx="1815854" cy="593780"/>
          </a:xfrm>
          <a:prstGeom prst="snip1Rect">
            <a:avLst/>
          </a:prstGeom>
          <a:solidFill>
            <a:srgbClr xmlns:mc="http://schemas.openxmlformats.org/markup-compatibility/2006" xmlns:a14="http://schemas.microsoft.com/office/drawing/2010/main" val="0066CC" mc:Ignorable="">
              <a:alpha val="50000"/>
            </a:srgbClr>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45720" numCol="1" rtlCol="0" anchor="ctr" anchorCtr="0" compatLnSpc="1">
            <a:prstTxWarp prst="textNoShape">
              <a:avLst/>
            </a:prstTxWarp>
          </a:bodyPr>
          <a:lstStyle/>
          <a:p>
            <a:pPr algn="ctr" defTabSz="914099" fontAlgn="base">
              <a:lnSpc>
                <a:spcPct val="90000"/>
              </a:lnSpc>
              <a:spcBef>
                <a:spcPct val="0"/>
              </a:spcBef>
              <a:spcAft>
                <a:spcPct val="0"/>
              </a:spcAft>
            </a:pPr>
            <a:r>
              <a:rPr lang="en-US" sz="1600" dirty="0" smtClean="0">
                <a:gradFill>
                  <a:gsLst>
                    <a:gs pos="0">
                      <a:schemeClr val="bg1"/>
                    </a:gs>
                    <a:gs pos="100000">
                      <a:schemeClr val="bg1"/>
                    </a:gs>
                  </a:gsLst>
                  <a:lin ang="13500000" scaled="1"/>
                </a:gradFill>
                <a:latin typeface="Segoe Semibold" pitchFamily="34" charset="0"/>
              </a:rPr>
              <a:t>Database </a:t>
            </a:r>
            <a:br>
              <a:rPr lang="en-US" sz="1600" dirty="0" smtClean="0">
                <a:gradFill>
                  <a:gsLst>
                    <a:gs pos="0">
                      <a:schemeClr val="bg1"/>
                    </a:gs>
                    <a:gs pos="100000">
                      <a:schemeClr val="bg1"/>
                    </a:gs>
                  </a:gsLst>
                  <a:lin ang="13500000" scaled="1"/>
                </a:gradFill>
                <a:latin typeface="Segoe Semibold" pitchFamily="34" charset="0"/>
              </a:rPr>
            </a:br>
            <a:r>
              <a:rPr lang="en-US" sz="1600" dirty="0" smtClean="0">
                <a:gradFill>
                  <a:gsLst>
                    <a:gs pos="0">
                      <a:schemeClr val="bg1"/>
                    </a:gs>
                    <a:gs pos="100000">
                      <a:schemeClr val="bg1"/>
                    </a:gs>
                  </a:gsLst>
                  <a:lin ang="13500000" scaled="1"/>
                </a:gradFill>
                <a:latin typeface="Segoe Semibold" pitchFamily="34" charset="0"/>
              </a:rPr>
              <a:t>centric failover</a:t>
            </a:r>
            <a:endParaRPr lang="en-US" sz="1600" dirty="0">
              <a:gradFill>
                <a:gsLst>
                  <a:gs pos="0">
                    <a:schemeClr val="bg1"/>
                  </a:gs>
                  <a:gs pos="100000">
                    <a:schemeClr val="bg1"/>
                  </a:gs>
                </a:gsLst>
                <a:lin ang="13500000" scaled="1"/>
              </a:gradFill>
              <a:latin typeface="Segoe Semibold" pitchFamily="34" charset="0"/>
            </a:endParaRPr>
          </a:p>
        </p:txBody>
      </p:sp>
      <p:sp>
        <p:nvSpPr>
          <p:cNvPr id="376" name="Snip Single Corner Rectangle 375"/>
          <p:cNvSpPr/>
          <p:nvPr/>
        </p:nvSpPr>
        <p:spPr bwMode="auto">
          <a:xfrm>
            <a:off x="7044088" y="4267647"/>
            <a:ext cx="1815854" cy="593780"/>
          </a:xfrm>
          <a:prstGeom prst="snip1Rect">
            <a:avLst/>
          </a:prstGeom>
          <a:solidFill>
            <a:srgbClr xmlns:mc="http://schemas.openxmlformats.org/markup-compatibility/2006" xmlns:a14="http://schemas.microsoft.com/office/drawing/2010/main" val="0066CC" mc:Ignorable="">
              <a:alpha val="50000"/>
            </a:srgbClr>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45720"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30" dirty="0" smtClean="0">
                <a:gradFill>
                  <a:gsLst>
                    <a:gs pos="0">
                      <a:schemeClr val="bg1"/>
                    </a:gs>
                    <a:gs pos="100000">
                      <a:schemeClr val="bg1"/>
                    </a:gs>
                  </a:gsLst>
                  <a:lin ang="13500000" scaled="1"/>
                </a:gradFill>
                <a:latin typeface="Segoe Semibold" pitchFamily="34" charset="0"/>
              </a:rPr>
              <a:t>Failover managed within Exchange</a:t>
            </a:r>
            <a:endParaRPr lang="en-US" sz="1600" spc="-30" dirty="0">
              <a:gradFill>
                <a:gsLst>
                  <a:gs pos="0">
                    <a:schemeClr val="bg1"/>
                  </a:gs>
                  <a:gs pos="100000">
                    <a:schemeClr val="bg1"/>
                  </a:gs>
                </a:gsLst>
                <a:lin ang="13500000" scaled="1"/>
              </a:gradFill>
              <a:latin typeface="Segoe Semibold" pitchFamily="34" charset="0"/>
            </a:endParaRPr>
          </a:p>
        </p:txBody>
      </p:sp>
      <p:pic>
        <p:nvPicPr>
          <p:cNvPr id="377" name="Picture 376" descr="Computer.png"/>
          <p:cNvPicPr>
            <a:picLocks noChangeAspect="1"/>
          </p:cNvPicPr>
          <p:nvPr/>
        </p:nvPicPr>
        <p:blipFill>
          <a:blip r:embed="rId3" cstate="print"/>
          <a:stretch>
            <a:fillRect/>
          </a:stretch>
        </p:blipFill>
        <p:spPr>
          <a:xfrm>
            <a:off x="1809571" y="838200"/>
            <a:ext cx="960405" cy="960405"/>
          </a:xfrm>
          <a:prstGeom prst="rect">
            <a:avLst/>
          </a:prstGeom>
        </p:spPr>
      </p:pic>
      <p:grpSp>
        <p:nvGrpSpPr>
          <p:cNvPr id="3" name="Group 203"/>
          <p:cNvGrpSpPr/>
          <p:nvPr/>
        </p:nvGrpSpPr>
        <p:grpSpPr>
          <a:xfrm>
            <a:off x="236018" y="1908919"/>
            <a:ext cx="1931804" cy="297833"/>
            <a:chOff x="10685322" y="730254"/>
            <a:chExt cx="1931804" cy="367932"/>
          </a:xfrm>
        </p:grpSpPr>
        <p:sp>
          <p:nvSpPr>
            <p:cNvPr id="389" name="Snip Single Corner Rectangle 388"/>
            <p:cNvSpPr/>
            <p:nvPr/>
          </p:nvSpPr>
          <p:spPr>
            <a:xfrm>
              <a:off x="10685322" y="730254"/>
              <a:ext cx="1668658" cy="367932"/>
            </a:xfrm>
            <a:prstGeom prst="snip1Rect">
              <a:avLst>
                <a:gd name="adj" fmla="val 42163"/>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pPr>
              <a:endParaRPr lang="en-US" dirty="0" smtClean="0">
                <a:gradFill>
                  <a:gsLst>
                    <a:gs pos="0">
                      <a:schemeClr val="bg1"/>
                    </a:gs>
                    <a:gs pos="100000">
                      <a:schemeClr val="bg1"/>
                    </a:gs>
                  </a:gsLst>
                  <a:lin ang="13500000" scaled="1"/>
                </a:gradFill>
                <a:latin typeface="Segoe" pitchFamily="34" charset="0"/>
              </a:endParaRPr>
            </a:p>
          </p:txBody>
        </p:sp>
        <p:sp>
          <p:nvSpPr>
            <p:cNvPr id="390" name="Rectangle 389"/>
            <p:cNvSpPr/>
            <p:nvPr/>
          </p:nvSpPr>
          <p:spPr>
            <a:xfrm>
              <a:off x="10780321" y="744943"/>
              <a:ext cx="1836805" cy="276999"/>
            </a:xfrm>
            <a:prstGeom prst="rect">
              <a:avLst/>
            </a:prstGeom>
          </p:spPr>
          <p:txBody>
            <a:bodyPr wrap="square">
              <a:spAutoFit/>
            </a:bodyPr>
            <a:lstStyle/>
            <a:p>
              <a:pPr>
                <a:spcBef>
                  <a:spcPct val="20000"/>
                </a:spcBef>
                <a:spcAft>
                  <a:spcPts val="1200"/>
                </a:spcAft>
                <a:buClr>
                  <a:srgbClr xmlns:mc="http://schemas.openxmlformats.org/markup-compatibility/2006" xmlns:a14="http://schemas.microsoft.com/office/drawing/2010/main" val="FF5B00" mc:Ignorable=""/>
                </a:buClr>
              </a:pPr>
              <a:r>
                <a:rPr lang="en-US" sz="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cs typeface="Segoe UI" pitchFamily="34" charset="0"/>
                </a:rPr>
                <a:t>AD site: San Jose</a:t>
              </a:r>
            </a:p>
          </p:txBody>
        </p:sp>
      </p:grpSp>
      <p:sp>
        <p:nvSpPr>
          <p:cNvPr id="105" name="Rectangle 104"/>
          <p:cNvSpPr/>
          <p:nvPr/>
        </p:nvSpPr>
        <p:spPr>
          <a:xfrm>
            <a:off x="707250" y="5032761"/>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6" name="Rectangle 105"/>
          <p:cNvSpPr/>
          <p:nvPr/>
        </p:nvSpPr>
        <p:spPr>
          <a:xfrm>
            <a:off x="2013283" y="5040950"/>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7" name="Rectangle 106"/>
          <p:cNvSpPr/>
          <p:nvPr/>
        </p:nvSpPr>
        <p:spPr>
          <a:xfrm>
            <a:off x="3331127"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8" name="Rectangle 107"/>
          <p:cNvSpPr/>
          <p:nvPr/>
        </p:nvSpPr>
        <p:spPr>
          <a:xfrm>
            <a:off x="4651926"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9" name="Rectangle 108"/>
          <p:cNvSpPr/>
          <p:nvPr/>
        </p:nvSpPr>
        <p:spPr>
          <a:xfrm>
            <a:off x="5888850"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cxnSp>
        <p:nvCxnSpPr>
          <p:cNvPr id="110" name="Straight Arrow Connector 109"/>
          <p:cNvCxnSpPr/>
          <p:nvPr/>
        </p:nvCxnSpPr>
        <p:spPr>
          <a:xfrm rot="16200000" flipH="1">
            <a:off x="3481433" y="5303761"/>
            <a:ext cx="387070" cy="6595"/>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16200000" flipH="1">
            <a:off x="4760819" y="5307030"/>
            <a:ext cx="387070" cy="57"/>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5400000">
            <a:off x="6051880" y="5305843"/>
            <a:ext cx="388839" cy="4200"/>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3" name="Can 112"/>
          <p:cNvSpPr/>
          <p:nvPr/>
        </p:nvSpPr>
        <p:spPr bwMode="auto">
          <a:xfrm>
            <a:off x="839838"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4" name="Can 113"/>
          <p:cNvSpPr/>
          <p:nvPr/>
        </p:nvSpPr>
        <p:spPr bwMode="auto">
          <a:xfrm>
            <a:off x="858290" y="6020678"/>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5" name="Can 114"/>
          <p:cNvSpPr/>
          <p:nvPr/>
        </p:nvSpPr>
        <p:spPr bwMode="auto">
          <a:xfrm>
            <a:off x="839838" y="5117422"/>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6" name="Can 115"/>
          <p:cNvSpPr/>
          <p:nvPr/>
        </p:nvSpPr>
        <p:spPr bwMode="auto">
          <a:xfrm>
            <a:off x="2145871" y="5117422"/>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7" name="Can 116"/>
          <p:cNvSpPr/>
          <p:nvPr/>
        </p:nvSpPr>
        <p:spPr bwMode="auto">
          <a:xfrm>
            <a:off x="2145871"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8" name="Can 117"/>
          <p:cNvSpPr/>
          <p:nvPr/>
        </p:nvSpPr>
        <p:spPr bwMode="auto">
          <a:xfrm>
            <a:off x="3463715" y="5117422"/>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9" name="Can 118"/>
          <p:cNvSpPr/>
          <p:nvPr/>
        </p:nvSpPr>
        <p:spPr bwMode="auto">
          <a:xfrm>
            <a:off x="3463715"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0" name="Can 119"/>
          <p:cNvSpPr/>
          <p:nvPr/>
        </p:nvSpPr>
        <p:spPr bwMode="auto">
          <a:xfrm>
            <a:off x="3463715"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1" name="Can 120"/>
          <p:cNvSpPr/>
          <p:nvPr/>
        </p:nvSpPr>
        <p:spPr bwMode="auto">
          <a:xfrm>
            <a:off x="4784514" y="5117422"/>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2" name="Can 121"/>
          <p:cNvSpPr/>
          <p:nvPr/>
        </p:nvSpPr>
        <p:spPr bwMode="auto">
          <a:xfrm>
            <a:off x="4784514"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3" name="Can 122"/>
          <p:cNvSpPr/>
          <p:nvPr/>
        </p:nvSpPr>
        <p:spPr bwMode="auto">
          <a:xfrm>
            <a:off x="4784514"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4" name="Can 123"/>
          <p:cNvSpPr/>
          <p:nvPr/>
        </p:nvSpPr>
        <p:spPr bwMode="auto">
          <a:xfrm>
            <a:off x="6021438" y="5117422"/>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5" name="Can 124"/>
          <p:cNvSpPr/>
          <p:nvPr/>
        </p:nvSpPr>
        <p:spPr bwMode="auto">
          <a:xfrm>
            <a:off x="6021438" y="5569953"/>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6" name="Can 125"/>
          <p:cNvSpPr/>
          <p:nvPr/>
        </p:nvSpPr>
        <p:spPr bwMode="auto">
          <a:xfrm>
            <a:off x="6021438"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7" name="Can 126"/>
          <p:cNvSpPr/>
          <p:nvPr/>
        </p:nvSpPr>
        <p:spPr bwMode="auto">
          <a:xfrm>
            <a:off x="2145871"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8" name="TextBox 127"/>
          <p:cNvSpPr txBox="1"/>
          <p:nvPr/>
        </p:nvSpPr>
        <p:spPr>
          <a:xfrm>
            <a:off x="818100"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29" name="TextBox 128"/>
          <p:cNvSpPr txBox="1"/>
          <p:nvPr/>
        </p:nvSpPr>
        <p:spPr>
          <a:xfrm>
            <a:off x="830856"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30" name="TextBox 129"/>
          <p:cNvSpPr txBox="1"/>
          <p:nvPr/>
        </p:nvSpPr>
        <p:spPr>
          <a:xfrm>
            <a:off x="827104"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sp>
        <p:nvSpPr>
          <p:cNvPr id="131" name="TextBox 130"/>
          <p:cNvSpPr txBox="1"/>
          <p:nvPr/>
        </p:nvSpPr>
        <p:spPr>
          <a:xfrm>
            <a:off x="2133707"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32" name="TextBox 131"/>
          <p:cNvSpPr txBox="1"/>
          <p:nvPr/>
        </p:nvSpPr>
        <p:spPr>
          <a:xfrm>
            <a:off x="2133707"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33" name="TextBox 132"/>
          <p:cNvSpPr txBox="1"/>
          <p:nvPr/>
        </p:nvSpPr>
        <p:spPr>
          <a:xfrm>
            <a:off x="3451551"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34" name="TextBox 133"/>
          <p:cNvSpPr txBox="1"/>
          <p:nvPr/>
        </p:nvSpPr>
        <p:spPr>
          <a:xfrm>
            <a:off x="3451551"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35" name="TextBox 134"/>
          <p:cNvSpPr txBox="1"/>
          <p:nvPr/>
        </p:nvSpPr>
        <p:spPr>
          <a:xfrm>
            <a:off x="3451551"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36" name="TextBox 135"/>
          <p:cNvSpPr txBox="1"/>
          <p:nvPr/>
        </p:nvSpPr>
        <p:spPr>
          <a:xfrm>
            <a:off x="4772350"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37" name="TextBox 136"/>
          <p:cNvSpPr txBox="1"/>
          <p:nvPr/>
        </p:nvSpPr>
        <p:spPr>
          <a:xfrm>
            <a:off x="4772350"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sp>
        <p:nvSpPr>
          <p:cNvPr id="138" name="TextBox 137"/>
          <p:cNvSpPr txBox="1"/>
          <p:nvPr/>
        </p:nvSpPr>
        <p:spPr>
          <a:xfrm>
            <a:off x="4772350"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39" name="TextBox 138"/>
          <p:cNvSpPr txBox="1"/>
          <p:nvPr/>
        </p:nvSpPr>
        <p:spPr>
          <a:xfrm>
            <a:off x="6015597"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40" name="TextBox 139"/>
          <p:cNvSpPr txBox="1"/>
          <p:nvPr/>
        </p:nvSpPr>
        <p:spPr>
          <a:xfrm>
            <a:off x="6015597" y="5652063"/>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41" name="TextBox 140"/>
          <p:cNvSpPr txBox="1"/>
          <p:nvPr/>
        </p:nvSpPr>
        <p:spPr>
          <a:xfrm>
            <a:off x="6015597"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42" name="TextBox 141"/>
          <p:cNvSpPr txBox="1"/>
          <p:nvPr/>
        </p:nvSpPr>
        <p:spPr>
          <a:xfrm>
            <a:off x="2133707"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cxnSp>
        <p:nvCxnSpPr>
          <p:cNvPr id="321" name="Straight Arrow Connector 320"/>
          <p:cNvCxnSpPr>
            <a:stCxn id="313" idx="2"/>
            <a:endCxn id="315" idx="0"/>
          </p:cNvCxnSpPr>
          <p:nvPr/>
        </p:nvCxnSpPr>
        <p:spPr>
          <a:xfrm rot="5400000">
            <a:off x="2046007" y="3693120"/>
            <a:ext cx="676463" cy="86520"/>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9" name="Rectangle 148"/>
          <p:cNvSpPr/>
          <p:nvPr/>
        </p:nvSpPr>
        <p:spPr bwMode="auto">
          <a:xfrm>
            <a:off x="736489" y="5085263"/>
            <a:ext cx="609600" cy="457200"/>
          </a:xfrm>
          <a:prstGeom prst="rect">
            <a:avLst/>
          </a:prstGeom>
          <a:noFill/>
          <a:ln w="92075">
            <a:solidFill>
              <a:srgbClr xmlns:mc="http://schemas.openxmlformats.org/markup-compatibility/2006" xmlns:a14="http://schemas.microsoft.com/office/drawing/2010/main" val="68C33B" mc:Ignorable=""/>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cxnSp>
        <p:nvCxnSpPr>
          <p:cNvPr id="151" name="Straight Arrow Connector 150"/>
          <p:cNvCxnSpPr>
            <a:endCxn id="314" idx="0"/>
          </p:cNvCxnSpPr>
          <p:nvPr/>
        </p:nvCxnSpPr>
        <p:spPr>
          <a:xfrm rot="10800000" flipV="1">
            <a:off x="1024482" y="3385894"/>
            <a:ext cx="1422897" cy="688717"/>
          </a:xfrm>
          <a:prstGeom prst="straightConnector1">
            <a:avLst/>
          </a:prstGeom>
          <a:ln w="82550" cmpd="sng">
            <a:solidFill>
              <a:srgbClr xmlns:mc="http://schemas.openxmlformats.org/markup-compatibility/2006" xmlns:a14="http://schemas.microsoft.com/office/drawing/2010/main" val="C00000" mc:Ignorable=""/>
            </a:solidFill>
            <a:tailEnd type="triangle"/>
          </a:ln>
        </p:spPr>
        <p:style>
          <a:lnRef idx="3">
            <a:schemeClr val="accent2"/>
          </a:lnRef>
          <a:fillRef idx="0">
            <a:schemeClr val="accent2"/>
          </a:fillRef>
          <a:effectRef idx="2">
            <a:schemeClr val="accent2"/>
          </a:effectRef>
          <a:fontRef idx="minor">
            <a:schemeClr val="tx1"/>
          </a:fontRef>
        </p:style>
      </p:cxnSp>
      <p:sp>
        <p:nvSpPr>
          <p:cNvPr id="313" name="Rectangle 312"/>
          <p:cNvSpPr/>
          <p:nvPr/>
        </p:nvSpPr>
        <p:spPr>
          <a:xfrm>
            <a:off x="1654596" y="2822961"/>
            <a:ext cx="1545804"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chemeClr val="bg1"/>
                    </a:gs>
                    <a:gs pos="100000">
                      <a:schemeClr val="bg1"/>
                    </a:gs>
                  </a:gsLst>
                  <a:lin ang="13500000" scaled="1"/>
                </a:gradFill>
                <a:latin typeface="Segoe Semibold" pitchFamily="34" charset="0"/>
              </a:rPr>
              <a:t>Client </a:t>
            </a:r>
            <a:br>
              <a:rPr lang="en-US" sz="1400" dirty="0" smtClean="0">
                <a:gradFill>
                  <a:gsLst>
                    <a:gs pos="0">
                      <a:schemeClr val="bg1"/>
                    </a:gs>
                    <a:gs pos="100000">
                      <a:schemeClr val="bg1"/>
                    </a:gs>
                  </a:gsLst>
                  <a:lin ang="13500000" scaled="1"/>
                </a:gradFill>
                <a:latin typeface="Segoe Semibold" pitchFamily="34" charset="0"/>
              </a:rPr>
            </a:br>
            <a:r>
              <a:rPr lang="en-US" sz="1400" dirty="0" smtClean="0">
                <a:gradFill>
                  <a:gsLst>
                    <a:gs pos="0">
                      <a:schemeClr val="bg1"/>
                    </a:gs>
                    <a:gs pos="100000">
                      <a:schemeClr val="bg1"/>
                    </a:gs>
                  </a:gsLst>
                  <a:lin ang="13500000" scaled="1"/>
                </a:gradFill>
                <a:latin typeface="Segoe Semibold" pitchFamily="34" charset="0"/>
              </a:rPr>
              <a:t>Access Server</a:t>
            </a:r>
          </a:p>
        </p:txBody>
      </p:sp>
      <p:sp>
        <p:nvSpPr>
          <p:cNvPr id="80" name="Freeform 6"/>
          <p:cNvSpPr>
            <a:spLocks noEditPoints="1"/>
          </p:cNvSpPr>
          <p:nvPr/>
        </p:nvSpPr>
        <p:spPr bwMode="auto">
          <a:xfrm>
            <a:off x="8203475" y="180699"/>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Freeform 6"/>
          <p:cNvSpPr>
            <a:spLocks/>
          </p:cNvSpPr>
          <p:nvPr/>
        </p:nvSpPr>
        <p:spPr bwMode="auto">
          <a:xfrm>
            <a:off x="236018" y="2228850"/>
            <a:ext cx="8683348" cy="4448940"/>
          </a:xfrm>
          <a:custGeom>
            <a:avLst/>
            <a:gdLst/>
            <a:ahLst/>
            <a:cxnLst>
              <a:cxn ang="0">
                <a:pos x="1806" y="544"/>
              </a:cxn>
              <a:cxn ang="0">
                <a:pos x="1806" y="0"/>
              </a:cxn>
              <a:cxn ang="0">
                <a:pos x="0" y="0"/>
              </a:cxn>
              <a:cxn ang="0">
                <a:pos x="0" y="544"/>
              </a:cxn>
              <a:cxn ang="0">
                <a:pos x="0" y="1592"/>
              </a:cxn>
              <a:cxn ang="0">
                <a:pos x="0" y="2136"/>
              </a:cxn>
              <a:cxn ang="0">
                <a:pos x="4169" y="2136"/>
              </a:cxn>
              <a:cxn ang="0">
                <a:pos x="4169" y="544"/>
              </a:cxn>
              <a:cxn ang="0">
                <a:pos x="1806" y="544"/>
              </a:cxn>
            </a:cxnLst>
            <a:rect l="0" t="0" r="r" b="b"/>
            <a:pathLst>
              <a:path w="4169" h="2136">
                <a:moveTo>
                  <a:pt x="1806" y="544"/>
                </a:moveTo>
                <a:lnTo>
                  <a:pt x="1806" y="0"/>
                </a:lnTo>
                <a:lnTo>
                  <a:pt x="0" y="0"/>
                </a:lnTo>
                <a:lnTo>
                  <a:pt x="0" y="544"/>
                </a:lnTo>
                <a:lnTo>
                  <a:pt x="0" y="1592"/>
                </a:lnTo>
                <a:lnTo>
                  <a:pt x="0" y="2136"/>
                </a:lnTo>
                <a:lnTo>
                  <a:pt x="4169" y="2136"/>
                </a:lnTo>
                <a:lnTo>
                  <a:pt x="4169" y="544"/>
                </a:lnTo>
                <a:lnTo>
                  <a:pt x="1806" y="544"/>
                </a:lnTo>
                <a:close/>
              </a:path>
            </a:pathLst>
          </a:cu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403" name="Freeform 17"/>
          <p:cNvSpPr>
            <a:spLocks/>
          </p:cNvSpPr>
          <p:nvPr/>
        </p:nvSpPr>
        <p:spPr bwMode="auto">
          <a:xfrm>
            <a:off x="292609" y="3690139"/>
            <a:ext cx="6688950" cy="1171288"/>
          </a:xfrm>
          <a:custGeom>
            <a:avLst/>
            <a:gdLst/>
            <a:ahLst/>
            <a:cxnLst>
              <a:cxn ang="0">
                <a:pos x="3803" y="0"/>
              </a:cxn>
              <a:cxn ang="0">
                <a:pos x="0" y="0"/>
              </a:cxn>
              <a:cxn ang="0">
                <a:pos x="0" y="806"/>
              </a:cxn>
              <a:cxn ang="0">
                <a:pos x="3803" y="806"/>
              </a:cxn>
              <a:cxn ang="0">
                <a:pos x="4766" y="806"/>
              </a:cxn>
              <a:cxn ang="0">
                <a:pos x="4766" y="0"/>
              </a:cxn>
              <a:cxn ang="0">
                <a:pos x="3803" y="0"/>
              </a:cxn>
            </a:cxnLst>
            <a:rect l="0" t="0" r="r" b="b"/>
            <a:pathLst>
              <a:path w="4766" h="806">
                <a:moveTo>
                  <a:pt x="3803" y="0"/>
                </a:moveTo>
                <a:lnTo>
                  <a:pt x="0" y="0"/>
                </a:lnTo>
                <a:lnTo>
                  <a:pt x="0" y="806"/>
                </a:lnTo>
                <a:lnTo>
                  <a:pt x="3803" y="806"/>
                </a:lnTo>
                <a:lnTo>
                  <a:pt x="4766" y="806"/>
                </a:lnTo>
                <a:lnTo>
                  <a:pt x="4766" y="0"/>
                </a:lnTo>
                <a:lnTo>
                  <a:pt x="3803" y="0"/>
                </a:lnTo>
                <a:close/>
              </a:path>
            </a:pathLst>
          </a:custGeom>
          <a:solidFill>
            <a:schemeClr val="accent3">
              <a:lumMod val="60000"/>
              <a:lumOff val="40000"/>
            </a:schemeClr>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700" dirty="0" smtClean="0">
              <a:gradFill>
                <a:gsLst>
                  <a:gs pos="0">
                    <a:schemeClr val="bg1"/>
                  </a:gs>
                  <a:gs pos="100000">
                    <a:schemeClr val="bg1"/>
                  </a:gs>
                </a:gsLst>
                <a:lin ang="13500000" scaled="1"/>
              </a:gradFill>
              <a:latin typeface="Segoe Semibold" pitchFamily="34" charset="0"/>
            </a:endParaRPr>
          </a:p>
        </p:txBody>
      </p:sp>
      <p:grpSp>
        <p:nvGrpSpPr>
          <p:cNvPr id="2" name="Group 80"/>
          <p:cNvGrpSpPr/>
          <p:nvPr/>
        </p:nvGrpSpPr>
        <p:grpSpPr>
          <a:xfrm flipV="1">
            <a:off x="304803" y="4374233"/>
            <a:ext cx="6553200" cy="357636"/>
            <a:chOff x="1845840" y="2207421"/>
            <a:chExt cx="3637823" cy="535779"/>
          </a:xfrm>
          <a:effectLst>
            <a:outerShdw blurRad="50800" dist="38100" dir="8100000" algn="tr" rotWithShape="0">
              <a:prstClr val="black">
                <a:alpha val="40000"/>
              </a:prstClr>
            </a:outerShdw>
          </a:effectLst>
        </p:grpSpPr>
        <p:cxnSp>
          <p:nvCxnSpPr>
            <p:cNvPr id="146" name="Straight Connector 145"/>
            <p:cNvCxnSpPr>
              <a:stCxn id="148" idx="0"/>
              <a:endCxn id="147" idx="0"/>
            </p:cNvCxnSpPr>
            <p:nvPr/>
          </p:nvCxnSpPr>
          <p:spPr>
            <a:xfrm flipV="1">
              <a:off x="2184620" y="2207421"/>
              <a:ext cx="3033713" cy="2379"/>
            </a:xfrm>
            <a:prstGeom prst="line">
              <a:avLst/>
            </a:prstGeom>
            <a:ln w="19050">
              <a:solidFill>
                <a:srgbClr xmlns:mc="http://schemas.openxmlformats.org/markup-compatibility/2006" xmlns:a14="http://schemas.microsoft.com/office/drawing/2010/main" val="FF0000" mc:Ignorable=""/>
              </a:solidFill>
              <a:prstDash val="sysDot"/>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7" name="Arc 146"/>
            <p:cNvSpPr/>
            <p:nvPr/>
          </p:nvSpPr>
          <p:spPr>
            <a:xfrm>
              <a:off x="4953001" y="2209800"/>
              <a:ext cx="530662" cy="533400"/>
            </a:xfrm>
            <a:prstGeom prst="arc">
              <a:avLst>
                <a:gd name="adj1" fmla="val 16200000"/>
                <a:gd name="adj2" fmla="val 1230439"/>
              </a:avLst>
            </a:prstGeom>
            <a:ln w="19050">
              <a:solidFill>
                <a:srgbClr xmlns:mc="http://schemas.openxmlformats.org/markup-compatibility/2006" xmlns:a14="http://schemas.microsoft.com/office/drawing/2010/main" val="FF0000" mc:Ignorable=""/>
              </a:solidFill>
              <a:prstDash val="sysDot"/>
              <a:headEnd type="non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8" name="Arc 147"/>
            <p:cNvSpPr/>
            <p:nvPr/>
          </p:nvSpPr>
          <p:spPr>
            <a:xfrm flipH="1">
              <a:off x="1845840" y="2209800"/>
              <a:ext cx="677559" cy="533400"/>
            </a:xfrm>
            <a:prstGeom prst="arc">
              <a:avLst>
                <a:gd name="adj1" fmla="val 16200000"/>
                <a:gd name="adj2" fmla="val 1187635"/>
              </a:avLst>
            </a:prstGeom>
            <a:ln w="19050">
              <a:solidFill>
                <a:srgbClr xmlns:mc="http://schemas.openxmlformats.org/markup-compatibility/2006" xmlns:a14="http://schemas.microsoft.com/office/drawing/2010/main" val="FF0000" mc:Ignorable=""/>
              </a:solidFill>
              <a:prstDash val="sysDot"/>
              <a:headEnd type="non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319" name="Straight Arrow Connector 318"/>
          <p:cNvCxnSpPr>
            <a:endCxn id="313" idx="0"/>
          </p:cNvCxnSpPr>
          <p:nvPr/>
        </p:nvCxnSpPr>
        <p:spPr>
          <a:xfrm rot="16200000" flipH="1">
            <a:off x="1796618" y="2192081"/>
            <a:ext cx="1196462" cy="65298"/>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4" name="Straight Arrow Connector 353"/>
          <p:cNvCxnSpPr/>
          <p:nvPr/>
        </p:nvCxnSpPr>
        <p:spPr>
          <a:xfrm rot="16200000" flipH="1">
            <a:off x="1768626" y="2178674"/>
            <a:ext cx="1196462" cy="65298"/>
          </a:xfrm>
          <a:prstGeom prst="straightConnector1">
            <a:avLst/>
          </a:prstGeom>
          <a:ln w="82550" cmpd="sng">
            <a:solidFill>
              <a:srgbClr xmlns:mc="http://schemas.openxmlformats.org/markup-compatibility/2006" xmlns:a14="http://schemas.microsoft.com/office/drawing/2010/main" val="C00000" mc:Ignorable=""/>
            </a:solidFill>
            <a:tailEnd type="triangle"/>
          </a:ln>
        </p:spPr>
        <p:style>
          <a:lnRef idx="3">
            <a:schemeClr val="accent2"/>
          </a:lnRef>
          <a:fillRef idx="0">
            <a:schemeClr val="accent2"/>
          </a:fillRef>
          <a:effectRef idx="2">
            <a:schemeClr val="accent2"/>
          </a:effectRef>
          <a:fontRef idx="minor">
            <a:schemeClr val="tx1"/>
          </a:fontRef>
        </p:style>
      </p:cxnSp>
      <p:sp>
        <p:nvSpPr>
          <p:cNvPr id="161" name="Title 160"/>
          <p:cNvSpPr>
            <a:spLocks noGrp="1"/>
          </p:cNvSpPr>
          <p:nvPr>
            <p:ph type="title"/>
          </p:nvPr>
        </p:nvSpPr>
        <p:spPr/>
        <p:txBody>
          <a:bodyPr/>
          <a:lstStyle/>
          <a:p>
            <a:r>
              <a:rPr lang="en-US" spc="-50" dirty="0" smtClean="0"/>
              <a:t>Exchange 2010 Mailbox Resiliency Overview </a:t>
            </a:r>
            <a:endParaRPr lang="en-US" spc="-50" dirty="0"/>
          </a:p>
        </p:txBody>
      </p:sp>
      <p:sp>
        <p:nvSpPr>
          <p:cNvPr id="314" name="Rectangle 313"/>
          <p:cNvSpPr/>
          <p:nvPr/>
        </p:nvSpPr>
        <p:spPr>
          <a:xfrm>
            <a:off x="520854" y="4074612"/>
            <a:ext cx="1007253"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1</a:t>
            </a:r>
            <a:endParaRPr lang="en-US" sz="1200" dirty="0">
              <a:gradFill>
                <a:gsLst>
                  <a:gs pos="0">
                    <a:schemeClr val="bg1"/>
                  </a:gs>
                  <a:gs pos="100000">
                    <a:schemeClr val="bg1"/>
                  </a:gs>
                </a:gsLst>
                <a:lin ang="13500000" scaled="1"/>
              </a:gradFill>
              <a:latin typeface="Segoe Semibold" pitchFamily="34" charset="0"/>
            </a:endParaRPr>
          </a:p>
        </p:txBody>
      </p:sp>
      <p:sp>
        <p:nvSpPr>
          <p:cNvPr id="315" name="Rectangle 314"/>
          <p:cNvSpPr/>
          <p:nvPr/>
        </p:nvSpPr>
        <p:spPr>
          <a:xfrm>
            <a:off x="1838058"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2</a:t>
            </a:r>
            <a:endParaRPr lang="en-US" sz="1200" dirty="0">
              <a:gradFill>
                <a:gsLst>
                  <a:gs pos="0">
                    <a:schemeClr val="bg1"/>
                  </a:gs>
                  <a:gs pos="100000">
                    <a:schemeClr val="bg1"/>
                  </a:gs>
                </a:gsLst>
                <a:lin ang="13500000" scaled="1"/>
              </a:gradFill>
              <a:latin typeface="Segoe Semibold" pitchFamily="34" charset="0"/>
            </a:endParaRPr>
          </a:p>
        </p:txBody>
      </p:sp>
      <p:sp>
        <p:nvSpPr>
          <p:cNvPr id="316" name="Rectangle 315"/>
          <p:cNvSpPr/>
          <p:nvPr/>
        </p:nvSpPr>
        <p:spPr>
          <a:xfrm>
            <a:off x="3154724"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3</a:t>
            </a:r>
            <a:endParaRPr lang="en-US" sz="1200" dirty="0">
              <a:gradFill>
                <a:gsLst>
                  <a:gs pos="0">
                    <a:schemeClr val="bg1"/>
                  </a:gs>
                  <a:gs pos="100000">
                    <a:schemeClr val="bg1"/>
                  </a:gs>
                </a:gsLst>
                <a:lin ang="13500000" scaled="1"/>
              </a:gradFill>
              <a:latin typeface="Segoe Semibold" pitchFamily="34" charset="0"/>
            </a:endParaRPr>
          </a:p>
        </p:txBody>
      </p:sp>
      <p:cxnSp>
        <p:nvCxnSpPr>
          <p:cNvPr id="317" name="Straight Arrow Connector 316"/>
          <p:cNvCxnSpPr>
            <a:stCxn id="315" idx="2"/>
          </p:cNvCxnSpPr>
          <p:nvPr/>
        </p:nvCxnSpPr>
        <p:spPr>
          <a:xfrm rot="16200000" flipH="1">
            <a:off x="2146909" y="4843868"/>
            <a:ext cx="391150" cy="3013"/>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0" name="Straight Arrow Connector 319"/>
          <p:cNvCxnSpPr>
            <a:stCxn id="313" idx="2"/>
            <a:endCxn id="314" idx="0"/>
          </p:cNvCxnSpPr>
          <p:nvPr/>
        </p:nvCxnSpPr>
        <p:spPr>
          <a:xfrm rot="5400000">
            <a:off x="1387759" y="3034872"/>
            <a:ext cx="676463" cy="1403017"/>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2" name="Straight Arrow Connector 321"/>
          <p:cNvCxnSpPr>
            <a:stCxn id="313" idx="2"/>
            <a:endCxn id="316" idx="0"/>
          </p:cNvCxnSpPr>
          <p:nvPr/>
        </p:nvCxnSpPr>
        <p:spPr>
          <a:xfrm rot="16200000" flipH="1">
            <a:off x="2704340" y="3121307"/>
            <a:ext cx="676463" cy="1230146"/>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3" name="Rectangle 322"/>
          <p:cNvSpPr/>
          <p:nvPr/>
        </p:nvSpPr>
        <p:spPr>
          <a:xfrm>
            <a:off x="4477928"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4</a:t>
            </a:r>
            <a:endParaRPr lang="en-US" sz="1200" dirty="0">
              <a:gradFill>
                <a:gsLst>
                  <a:gs pos="0">
                    <a:schemeClr val="bg1"/>
                  </a:gs>
                  <a:gs pos="100000">
                    <a:schemeClr val="bg1"/>
                  </a:gs>
                </a:gsLst>
                <a:lin ang="13500000" scaled="1"/>
              </a:gradFill>
              <a:latin typeface="Segoe Semibold" pitchFamily="34" charset="0"/>
            </a:endParaRPr>
          </a:p>
        </p:txBody>
      </p:sp>
      <p:sp>
        <p:nvSpPr>
          <p:cNvPr id="324" name="Rectangle 323"/>
          <p:cNvSpPr/>
          <p:nvPr/>
        </p:nvSpPr>
        <p:spPr>
          <a:xfrm>
            <a:off x="5715000"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5</a:t>
            </a:r>
            <a:endParaRPr lang="en-US" sz="1200" dirty="0">
              <a:gradFill>
                <a:gsLst>
                  <a:gs pos="0">
                    <a:schemeClr val="bg1"/>
                  </a:gs>
                  <a:gs pos="100000">
                    <a:schemeClr val="bg1"/>
                  </a:gs>
                </a:gsLst>
                <a:lin ang="13500000" scaled="1"/>
              </a:gradFill>
              <a:latin typeface="Segoe Semibold" pitchFamily="34" charset="0"/>
            </a:endParaRPr>
          </a:p>
        </p:txBody>
      </p:sp>
      <p:cxnSp>
        <p:nvCxnSpPr>
          <p:cNvPr id="327" name="Straight Arrow Connector 326"/>
          <p:cNvCxnSpPr>
            <a:stCxn id="313" idx="2"/>
            <a:endCxn id="323" idx="0"/>
          </p:cNvCxnSpPr>
          <p:nvPr/>
        </p:nvCxnSpPr>
        <p:spPr>
          <a:xfrm rot="16200000" flipH="1">
            <a:off x="3365942" y="2459705"/>
            <a:ext cx="676463" cy="2553350"/>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8" name="Straight Arrow Connector 327"/>
          <p:cNvCxnSpPr>
            <a:stCxn id="313" idx="2"/>
            <a:endCxn id="324" idx="0"/>
          </p:cNvCxnSpPr>
          <p:nvPr/>
        </p:nvCxnSpPr>
        <p:spPr>
          <a:xfrm rot="16200000" flipH="1">
            <a:off x="3984478" y="1841169"/>
            <a:ext cx="676463" cy="3790422"/>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a:stCxn id="315" idx="3"/>
            <a:endCxn id="316" idx="1"/>
          </p:cNvCxnSpPr>
          <p:nvPr/>
        </p:nvCxnSpPr>
        <p:spPr>
          <a:xfrm>
            <a:off x="2843898" y="4362206"/>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0" name="Straight Arrow Connector 329"/>
          <p:cNvCxnSpPr/>
          <p:nvPr/>
        </p:nvCxnSpPr>
        <p:spPr>
          <a:xfrm>
            <a:off x="1533258"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a:off x="4165002"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2" name="Straight Arrow Connector 331"/>
          <p:cNvCxnSpPr/>
          <p:nvPr/>
        </p:nvCxnSpPr>
        <p:spPr>
          <a:xfrm>
            <a:off x="5405810"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33" name="TextBox 332"/>
          <p:cNvSpPr txBox="1"/>
          <p:nvPr/>
        </p:nvSpPr>
        <p:spPr>
          <a:xfrm>
            <a:off x="7014715" y="5105121"/>
            <a:ext cx="1805023" cy="535531"/>
          </a:xfrm>
          <a:prstGeom prst="rect">
            <a:avLst/>
          </a:prstGeom>
          <a:noFill/>
        </p:spPr>
        <p:txBody>
          <a:bodyPr wrap="square" rtlCol="0">
            <a:spAutoFit/>
          </a:bodyPr>
          <a:lstStyle/>
          <a:p>
            <a:pPr defTabSz="914363">
              <a:lnSpc>
                <a:spcPct val="90000"/>
              </a:lnSpc>
              <a:spcAft>
                <a:spcPts val="400"/>
              </a:spcAft>
              <a:buSzPct val="85000"/>
            </a:pPr>
            <a:r>
              <a:rPr lang="en-US" sz="1600" dirty="0" smtClean="0">
                <a:gradFill>
                  <a:gsLst>
                    <a:gs pos="0">
                      <a:schemeClr val="tx1"/>
                    </a:gs>
                    <a:gs pos="81000">
                      <a:schemeClr val="tx1"/>
                    </a:gs>
                  </a:gsLst>
                  <a:lin ang="13500000" scaled="1"/>
                </a:gradFill>
                <a:latin typeface="Segoe" pitchFamily="34" charset="0"/>
              </a:rPr>
              <a:t>Database Availability Group</a:t>
            </a:r>
          </a:p>
        </p:txBody>
      </p:sp>
      <p:sp>
        <p:nvSpPr>
          <p:cNvPr id="334" name="TextBox 333"/>
          <p:cNvSpPr txBox="1"/>
          <p:nvPr/>
        </p:nvSpPr>
        <p:spPr>
          <a:xfrm>
            <a:off x="1164573" y="1326577"/>
            <a:ext cx="713742" cy="286232"/>
          </a:xfrm>
          <a:prstGeom prst="rect">
            <a:avLst/>
          </a:prstGeom>
          <a:noFill/>
        </p:spPr>
        <p:txBody>
          <a:bodyPr wrap="square" rtlCol="0">
            <a:spAutoFit/>
          </a:bodyPr>
          <a:lstStyle/>
          <a:p>
            <a:pPr defTabSz="914363">
              <a:lnSpc>
                <a:spcPct val="90000"/>
              </a:lnSpc>
              <a:spcAft>
                <a:spcPts val="400"/>
              </a:spcAft>
              <a:buSzPct val="85000"/>
            </a:pPr>
            <a:r>
              <a:rPr lang="en-US" sz="1400" dirty="0" smtClean="0">
                <a:gradFill>
                  <a:gsLst>
                    <a:gs pos="0">
                      <a:schemeClr val="tx1"/>
                    </a:gs>
                    <a:gs pos="81000">
                      <a:schemeClr val="tx1"/>
                    </a:gs>
                  </a:gsLst>
                  <a:lin ang="13500000" scaled="1"/>
                </a:gradFill>
                <a:latin typeface="Segoe" pitchFamily="34" charset="0"/>
              </a:rPr>
              <a:t>Client</a:t>
            </a:r>
          </a:p>
        </p:txBody>
      </p:sp>
      <p:cxnSp>
        <p:nvCxnSpPr>
          <p:cNvPr id="336" name="Straight Arrow Connector 335"/>
          <p:cNvCxnSpPr/>
          <p:nvPr/>
        </p:nvCxnSpPr>
        <p:spPr>
          <a:xfrm rot="5400000">
            <a:off x="786658" y="4868084"/>
            <a:ext cx="478688" cy="3067"/>
          </a:xfrm>
          <a:prstGeom prst="straightConnector1">
            <a:avLst/>
          </a:prstGeom>
          <a:ln w="25400">
            <a:solidFill>
              <a:schemeClr val="accent1"/>
            </a:solidFill>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1" name="Straight Arrow Connector 350"/>
          <p:cNvCxnSpPr>
            <a:stCxn id="316" idx="2"/>
          </p:cNvCxnSpPr>
          <p:nvPr/>
        </p:nvCxnSpPr>
        <p:spPr>
          <a:xfrm rot="16200000" flipH="1">
            <a:off x="3453531" y="4853912"/>
            <a:ext cx="412416" cy="4191"/>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2" name="Straight Arrow Connector 351"/>
          <p:cNvCxnSpPr>
            <a:stCxn id="323" idx="2"/>
          </p:cNvCxnSpPr>
          <p:nvPr/>
        </p:nvCxnSpPr>
        <p:spPr>
          <a:xfrm rot="16200000" flipH="1">
            <a:off x="4775533" y="4855115"/>
            <a:ext cx="412416" cy="1786"/>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3" name="Straight Arrow Connector 352"/>
          <p:cNvCxnSpPr>
            <a:stCxn id="324" idx="2"/>
          </p:cNvCxnSpPr>
          <p:nvPr/>
        </p:nvCxnSpPr>
        <p:spPr>
          <a:xfrm rot="16200000" flipH="1">
            <a:off x="6012531" y="4855189"/>
            <a:ext cx="412416" cy="1638"/>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3" name="Snip Single Corner Rectangle 372"/>
          <p:cNvSpPr/>
          <p:nvPr/>
        </p:nvSpPr>
        <p:spPr bwMode="auto">
          <a:xfrm>
            <a:off x="3136076" y="1422809"/>
            <a:ext cx="1976173" cy="593780"/>
          </a:xfrm>
          <a:prstGeom prst="snip1Rect">
            <a:avLst/>
          </a:prstGeom>
          <a:solidFill>
            <a:srgbClr xmlns:mc="http://schemas.openxmlformats.org/markup-compatibility/2006" xmlns:a14="http://schemas.microsoft.com/office/drawing/2010/main" val="0066CC" mc:Ignorable=""/>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45720" numCol="1" rtlCol="0" anchor="ctr" anchorCtr="0" compatLnSpc="1">
            <a:prstTxWarp prst="textNoShape">
              <a:avLst/>
            </a:prstTxWarp>
          </a:bodyPr>
          <a:lstStyle/>
          <a:p>
            <a:pPr algn="ctr" defTabSz="914099" fontAlgn="base">
              <a:lnSpc>
                <a:spcPct val="90000"/>
              </a:lnSpc>
              <a:spcBef>
                <a:spcPct val="0"/>
              </a:spcBef>
              <a:spcAft>
                <a:spcPct val="0"/>
              </a:spcAft>
            </a:pPr>
            <a:r>
              <a:rPr lang="en-US" sz="1600" dirty="0" smtClean="0">
                <a:gradFill>
                  <a:gsLst>
                    <a:gs pos="0">
                      <a:schemeClr val="bg1"/>
                    </a:gs>
                    <a:gs pos="100000">
                      <a:schemeClr val="bg1"/>
                    </a:gs>
                  </a:gsLst>
                  <a:lin ang="13500000" scaled="1"/>
                </a:gradFill>
                <a:latin typeface="Segoe Semibold" pitchFamily="34" charset="0"/>
              </a:rPr>
              <a:t>All clients connect via CAS servers</a:t>
            </a:r>
          </a:p>
        </p:txBody>
      </p:sp>
      <p:sp>
        <p:nvSpPr>
          <p:cNvPr id="374" name="Snip Single Corner Rectangle 373"/>
          <p:cNvSpPr/>
          <p:nvPr/>
        </p:nvSpPr>
        <p:spPr bwMode="auto">
          <a:xfrm>
            <a:off x="7044088" y="5828792"/>
            <a:ext cx="1815854" cy="593780"/>
          </a:xfrm>
          <a:prstGeom prst="snip1Rect">
            <a:avLst/>
          </a:prstGeom>
          <a:solidFill>
            <a:srgbClr xmlns:mc="http://schemas.openxmlformats.org/markup-compatibility/2006" xmlns:a14="http://schemas.microsoft.com/office/drawing/2010/main" val="0066CC" mc:Ignorable="">
              <a:alpha val="50000"/>
            </a:srgbClr>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45720" numCol="1" rtlCol="0" anchor="ctr" anchorCtr="0" compatLnSpc="1">
            <a:prstTxWarp prst="textNoShape">
              <a:avLst/>
            </a:prstTxWarp>
          </a:bodyPr>
          <a:lstStyle/>
          <a:p>
            <a:pPr algn="ctr" defTabSz="914099" fontAlgn="base">
              <a:lnSpc>
                <a:spcPct val="90000"/>
              </a:lnSpc>
              <a:spcBef>
                <a:spcPct val="0"/>
              </a:spcBef>
              <a:spcAft>
                <a:spcPct val="0"/>
              </a:spcAft>
            </a:pPr>
            <a:r>
              <a:rPr lang="en-US" sz="1600" dirty="0" smtClean="0">
                <a:gradFill>
                  <a:gsLst>
                    <a:gs pos="0">
                      <a:schemeClr val="bg1"/>
                    </a:gs>
                    <a:gs pos="100000">
                      <a:schemeClr val="bg1"/>
                    </a:gs>
                  </a:gsLst>
                  <a:lin ang="13500000" scaled="1"/>
                </a:gradFill>
                <a:latin typeface="Segoe Semibold" pitchFamily="34" charset="0"/>
              </a:rPr>
              <a:t>Database </a:t>
            </a:r>
            <a:br>
              <a:rPr lang="en-US" sz="1600" dirty="0" smtClean="0">
                <a:gradFill>
                  <a:gsLst>
                    <a:gs pos="0">
                      <a:schemeClr val="bg1"/>
                    </a:gs>
                    <a:gs pos="100000">
                      <a:schemeClr val="bg1"/>
                    </a:gs>
                  </a:gsLst>
                  <a:lin ang="13500000" scaled="1"/>
                </a:gradFill>
                <a:latin typeface="Segoe Semibold" pitchFamily="34" charset="0"/>
              </a:rPr>
            </a:br>
            <a:r>
              <a:rPr lang="en-US" sz="1600" dirty="0" smtClean="0">
                <a:gradFill>
                  <a:gsLst>
                    <a:gs pos="0">
                      <a:schemeClr val="bg1"/>
                    </a:gs>
                    <a:gs pos="100000">
                      <a:schemeClr val="bg1"/>
                    </a:gs>
                  </a:gsLst>
                  <a:lin ang="13500000" scaled="1"/>
                </a:gradFill>
                <a:latin typeface="Segoe Semibold" pitchFamily="34" charset="0"/>
              </a:rPr>
              <a:t>centric failover</a:t>
            </a:r>
            <a:endParaRPr lang="en-US" sz="1600" dirty="0">
              <a:gradFill>
                <a:gsLst>
                  <a:gs pos="0">
                    <a:schemeClr val="bg1"/>
                  </a:gs>
                  <a:gs pos="100000">
                    <a:schemeClr val="bg1"/>
                  </a:gs>
                </a:gsLst>
                <a:lin ang="13500000" scaled="1"/>
              </a:gradFill>
              <a:latin typeface="Segoe Semibold" pitchFamily="34" charset="0"/>
            </a:endParaRPr>
          </a:p>
        </p:txBody>
      </p:sp>
      <p:sp>
        <p:nvSpPr>
          <p:cNvPr id="376" name="Snip Single Corner Rectangle 375"/>
          <p:cNvSpPr/>
          <p:nvPr/>
        </p:nvSpPr>
        <p:spPr bwMode="auto">
          <a:xfrm>
            <a:off x="7044088" y="4267647"/>
            <a:ext cx="1815854" cy="593780"/>
          </a:xfrm>
          <a:prstGeom prst="snip1Rect">
            <a:avLst/>
          </a:prstGeom>
          <a:solidFill>
            <a:srgbClr xmlns:mc="http://schemas.openxmlformats.org/markup-compatibility/2006" xmlns:a14="http://schemas.microsoft.com/office/drawing/2010/main" val="0066CC" mc:Ignorable="">
              <a:alpha val="50000"/>
            </a:srgbClr>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45720"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30" dirty="0" smtClean="0">
                <a:gradFill>
                  <a:gsLst>
                    <a:gs pos="0">
                      <a:schemeClr val="bg1"/>
                    </a:gs>
                    <a:gs pos="100000">
                      <a:schemeClr val="bg1"/>
                    </a:gs>
                  </a:gsLst>
                  <a:lin ang="13500000" scaled="1"/>
                </a:gradFill>
                <a:latin typeface="Segoe Semibold" pitchFamily="34" charset="0"/>
              </a:rPr>
              <a:t>Failover managed within Exchange</a:t>
            </a:r>
            <a:endParaRPr lang="en-US" sz="1600" spc="-30" dirty="0">
              <a:gradFill>
                <a:gsLst>
                  <a:gs pos="0">
                    <a:schemeClr val="bg1"/>
                  </a:gs>
                  <a:gs pos="100000">
                    <a:schemeClr val="bg1"/>
                  </a:gs>
                </a:gsLst>
                <a:lin ang="13500000" scaled="1"/>
              </a:gradFill>
              <a:latin typeface="Segoe Semibold" pitchFamily="34" charset="0"/>
            </a:endParaRPr>
          </a:p>
        </p:txBody>
      </p:sp>
      <p:pic>
        <p:nvPicPr>
          <p:cNvPr id="377" name="Picture 376" descr="Computer.png"/>
          <p:cNvPicPr>
            <a:picLocks noChangeAspect="1"/>
          </p:cNvPicPr>
          <p:nvPr/>
        </p:nvPicPr>
        <p:blipFill>
          <a:blip r:embed="rId3" cstate="print"/>
          <a:stretch>
            <a:fillRect/>
          </a:stretch>
        </p:blipFill>
        <p:spPr>
          <a:xfrm>
            <a:off x="1809571" y="838200"/>
            <a:ext cx="960405" cy="960405"/>
          </a:xfrm>
          <a:prstGeom prst="rect">
            <a:avLst/>
          </a:prstGeom>
        </p:spPr>
      </p:pic>
      <p:grpSp>
        <p:nvGrpSpPr>
          <p:cNvPr id="3" name="Group 203"/>
          <p:cNvGrpSpPr/>
          <p:nvPr/>
        </p:nvGrpSpPr>
        <p:grpSpPr>
          <a:xfrm>
            <a:off x="236018" y="1908919"/>
            <a:ext cx="1931804" cy="297833"/>
            <a:chOff x="10685322" y="730254"/>
            <a:chExt cx="1931804" cy="367932"/>
          </a:xfrm>
        </p:grpSpPr>
        <p:sp>
          <p:nvSpPr>
            <p:cNvPr id="389" name="Snip Single Corner Rectangle 388"/>
            <p:cNvSpPr/>
            <p:nvPr/>
          </p:nvSpPr>
          <p:spPr>
            <a:xfrm>
              <a:off x="10685322" y="730254"/>
              <a:ext cx="1668658" cy="367932"/>
            </a:xfrm>
            <a:prstGeom prst="snip1Rect">
              <a:avLst>
                <a:gd name="adj" fmla="val 42163"/>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pPr>
              <a:endParaRPr lang="en-US" dirty="0" smtClean="0">
                <a:gradFill>
                  <a:gsLst>
                    <a:gs pos="0">
                      <a:schemeClr val="bg1"/>
                    </a:gs>
                    <a:gs pos="100000">
                      <a:schemeClr val="bg1"/>
                    </a:gs>
                  </a:gsLst>
                  <a:lin ang="13500000" scaled="1"/>
                </a:gradFill>
                <a:latin typeface="Segoe" pitchFamily="34" charset="0"/>
              </a:endParaRPr>
            </a:p>
          </p:txBody>
        </p:sp>
        <p:sp>
          <p:nvSpPr>
            <p:cNvPr id="390" name="Rectangle 389"/>
            <p:cNvSpPr/>
            <p:nvPr/>
          </p:nvSpPr>
          <p:spPr>
            <a:xfrm>
              <a:off x="10780321" y="744943"/>
              <a:ext cx="1836805" cy="276999"/>
            </a:xfrm>
            <a:prstGeom prst="rect">
              <a:avLst/>
            </a:prstGeom>
          </p:spPr>
          <p:txBody>
            <a:bodyPr wrap="square">
              <a:spAutoFit/>
            </a:bodyPr>
            <a:lstStyle/>
            <a:p>
              <a:pPr>
                <a:spcBef>
                  <a:spcPct val="20000"/>
                </a:spcBef>
                <a:spcAft>
                  <a:spcPts val="1200"/>
                </a:spcAft>
                <a:buClr>
                  <a:srgbClr xmlns:mc="http://schemas.openxmlformats.org/markup-compatibility/2006" xmlns:a14="http://schemas.microsoft.com/office/drawing/2010/main" val="FF5B00" mc:Ignorable=""/>
                </a:buClr>
              </a:pPr>
              <a:r>
                <a:rPr lang="en-US" sz="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cs typeface="Segoe UI" pitchFamily="34" charset="0"/>
                </a:rPr>
                <a:t>AD site: San Jose</a:t>
              </a:r>
            </a:p>
          </p:txBody>
        </p:sp>
      </p:grpSp>
      <p:sp>
        <p:nvSpPr>
          <p:cNvPr id="105" name="Rectangle 104"/>
          <p:cNvSpPr/>
          <p:nvPr/>
        </p:nvSpPr>
        <p:spPr>
          <a:xfrm>
            <a:off x="707250" y="5032761"/>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6" name="Rectangle 105"/>
          <p:cNvSpPr/>
          <p:nvPr/>
        </p:nvSpPr>
        <p:spPr>
          <a:xfrm>
            <a:off x="2013283" y="5040950"/>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7" name="Rectangle 106"/>
          <p:cNvSpPr/>
          <p:nvPr/>
        </p:nvSpPr>
        <p:spPr>
          <a:xfrm>
            <a:off x="3331127"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8" name="Rectangle 107"/>
          <p:cNvSpPr/>
          <p:nvPr/>
        </p:nvSpPr>
        <p:spPr>
          <a:xfrm>
            <a:off x="4651926"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9" name="Rectangle 108"/>
          <p:cNvSpPr/>
          <p:nvPr/>
        </p:nvSpPr>
        <p:spPr>
          <a:xfrm>
            <a:off x="5888850"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cxnSp>
        <p:nvCxnSpPr>
          <p:cNvPr id="110" name="Straight Arrow Connector 109"/>
          <p:cNvCxnSpPr/>
          <p:nvPr/>
        </p:nvCxnSpPr>
        <p:spPr>
          <a:xfrm rot="16200000" flipH="1">
            <a:off x="3481433" y="5303761"/>
            <a:ext cx="387070" cy="6595"/>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16200000" flipH="1">
            <a:off x="4760819" y="5307030"/>
            <a:ext cx="387070" cy="57"/>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5400000">
            <a:off x="6051880" y="5305843"/>
            <a:ext cx="388839" cy="4200"/>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3" name="Can 112"/>
          <p:cNvSpPr/>
          <p:nvPr/>
        </p:nvSpPr>
        <p:spPr bwMode="auto">
          <a:xfrm>
            <a:off x="839838"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4" name="Can 113"/>
          <p:cNvSpPr/>
          <p:nvPr/>
        </p:nvSpPr>
        <p:spPr bwMode="auto">
          <a:xfrm>
            <a:off x="858290" y="6020678"/>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5" name="Can 114"/>
          <p:cNvSpPr/>
          <p:nvPr/>
        </p:nvSpPr>
        <p:spPr bwMode="auto">
          <a:xfrm>
            <a:off x="839838" y="5117422"/>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6" name="Can 115"/>
          <p:cNvSpPr/>
          <p:nvPr/>
        </p:nvSpPr>
        <p:spPr bwMode="auto">
          <a:xfrm>
            <a:off x="2145871" y="5117422"/>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7" name="Can 116"/>
          <p:cNvSpPr/>
          <p:nvPr/>
        </p:nvSpPr>
        <p:spPr bwMode="auto">
          <a:xfrm>
            <a:off x="2145871"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8" name="Can 117"/>
          <p:cNvSpPr/>
          <p:nvPr/>
        </p:nvSpPr>
        <p:spPr bwMode="auto">
          <a:xfrm>
            <a:off x="3463715" y="5117422"/>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9" name="Can 118"/>
          <p:cNvSpPr/>
          <p:nvPr/>
        </p:nvSpPr>
        <p:spPr bwMode="auto">
          <a:xfrm>
            <a:off x="3463715"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0" name="Can 119"/>
          <p:cNvSpPr/>
          <p:nvPr/>
        </p:nvSpPr>
        <p:spPr bwMode="auto">
          <a:xfrm>
            <a:off x="3463715"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1" name="Can 120"/>
          <p:cNvSpPr/>
          <p:nvPr/>
        </p:nvSpPr>
        <p:spPr bwMode="auto">
          <a:xfrm>
            <a:off x="4784514" y="5117422"/>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2" name="Can 121"/>
          <p:cNvSpPr/>
          <p:nvPr/>
        </p:nvSpPr>
        <p:spPr bwMode="auto">
          <a:xfrm>
            <a:off x="4784514"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3" name="Can 122"/>
          <p:cNvSpPr/>
          <p:nvPr/>
        </p:nvSpPr>
        <p:spPr bwMode="auto">
          <a:xfrm>
            <a:off x="4784514"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4" name="Can 123"/>
          <p:cNvSpPr/>
          <p:nvPr/>
        </p:nvSpPr>
        <p:spPr bwMode="auto">
          <a:xfrm>
            <a:off x="6021438" y="5117422"/>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5" name="Can 124"/>
          <p:cNvSpPr/>
          <p:nvPr/>
        </p:nvSpPr>
        <p:spPr bwMode="auto">
          <a:xfrm>
            <a:off x="6021438" y="5569953"/>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6" name="Can 125"/>
          <p:cNvSpPr/>
          <p:nvPr/>
        </p:nvSpPr>
        <p:spPr bwMode="auto">
          <a:xfrm>
            <a:off x="6021438"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7" name="Can 126"/>
          <p:cNvSpPr/>
          <p:nvPr/>
        </p:nvSpPr>
        <p:spPr bwMode="auto">
          <a:xfrm>
            <a:off x="2145871"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8" name="TextBox 127"/>
          <p:cNvSpPr txBox="1"/>
          <p:nvPr/>
        </p:nvSpPr>
        <p:spPr>
          <a:xfrm>
            <a:off x="818100"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29" name="TextBox 128"/>
          <p:cNvSpPr txBox="1"/>
          <p:nvPr/>
        </p:nvSpPr>
        <p:spPr>
          <a:xfrm>
            <a:off x="830856"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30" name="TextBox 129"/>
          <p:cNvSpPr txBox="1"/>
          <p:nvPr/>
        </p:nvSpPr>
        <p:spPr>
          <a:xfrm>
            <a:off x="827104"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sp>
        <p:nvSpPr>
          <p:cNvPr id="131" name="TextBox 130"/>
          <p:cNvSpPr txBox="1"/>
          <p:nvPr/>
        </p:nvSpPr>
        <p:spPr>
          <a:xfrm>
            <a:off x="2133707"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32" name="TextBox 131"/>
          <p:cNvSpPr txBox="1"/>
          <p:nvPr/>
        </p:nvSpPr>
        <p:spPr>
          <a:xfrm>
            <a:off x="2133707"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33" name="TextBox 132"/>
          <p:cNvSpPr txBox="1"/>
          <p:nvPr/>
        </p:nvSpPr>
        <p:spPr>
          <a:xfrm>
            <a:off x="3451551"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34" name="TextBox 133"/>
          <p:cNvSpPr txBox="1"/>
          <p:nvPr/>
        </p:nvSpPr>
        <p:spPr>
          <a:xfrm>
            <a:off x="3451551"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35" name="TextBox 134"/>
          <p:cNvSpPr txBox="1"/>
          <p:nvPr/>
        </p:nvSpPr>
        <p:spPr>
          <a:xfrm>
            <a:off x="3451551"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36" name="TextBox 135"/>
          <p:cNvSpPr txBox="1"/>
          <p:nvPr/>
        </p:nvSpPr>
        <p:spPr>
          <a:xfrm>
            <a:off x="4772350"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37" name="TextBox 136"/>
          <p:cNvSpPr txBox="1"/>
          <p:nvPr/>
        </p:nvSpPr>
        <p:spPr>
          <a:xfrm>
            <a:off x="4772350"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sp>
        <p:nvSpPr>
          <p:cNvPr id="138" name="TextBox 137"/>
          <p:cNvSpPr txBox="1"/>
          <p:nvPr/>
        </p:nvSpPr>
        <p:spPr>
          <a:xfrm>
            <a:off x="4772350"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39" name="TextBox 138"/>
          <p:cNvSpPr txBox="1"/>
          <p:nvPr/>
        </p:nvSpPr>
        <p:spPr>
          <a:xfrm>
            <a:off x="6015597"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40" name="TextBox 139"/>
          <p:cNvSpPr txBox="1"/>
          <p:nvPr/>
        </p:nvSpPr>
        <p:spPr>
          <a:xfrm>
            <a:off x="6015597" y="5652063"/>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41" name="TextBox 140"/>
          <p:cNvSpPr txBox="1"/>
          <p:nvPr/>
        </p:nvSpPr>
        <p:spPr>
          <a:xfrm>
            <a:off x="6015597"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42" name="TextBox 141"/>
          <p:cNvSpPr txBox="1"/>
          <p:nvPr/>
        </p:nvSpPr>
        <p:spPr>
          <a:xfrm>
            <a:off x="2133707"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cxnSp>
        <p:nvCxnSpPr>
          <p:cNvPr id="321" name="Straight Arrow Connector 320"/>
          <p:cNvCxnSpPr>
            <a:stCxn id="313" idx="2"/>
            <a:endCxn id="315" idx="0"/>
          </p:cNvCxnSpPr>
          <p:nvPr/>
        </p:nvCxnSpPr>
        <p:spPr>
          <a:xfrm rot="5400000">
            <a:off x="2046007" y="3693120"/>
            <a:ext cx="676463" cy="86520"/>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9" name="Rectangle 148"/>
          <p:cNvSpPr/>
          <p:nvPr/>
        </p:nvSpPr>
        <p:spPr bwMode="auto">
          <a:xfrm>
            <a:off x="736489" y="5085263"/>
            <a:ext cx="609600" cy="457200"/>
          </a:xfrm>
          <a:prstGeom prst="rect">
            <a:avLst/>
          </a:prstGeom>
          <a:noFill/>
          <a:ln w="92075">
            <a:solidFill>
              <a:srgbClr xmlns:mc="http://schemas.openxmlformats.org/markup-compatibility/2006" xmlns:a14="http://schemas.microsoft.com/office/drawing/2010/main" val="68C33B" mc:Ignorable=""/>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pic>
        <p:nvPicPr>
          <p:cNvPr id="150" name="Picture 1" descr="C:\Users\astridm\AppData\Local\Microsoft\Windows\Temporary Internet Files\Content.IE5\HC0F0K0T\MCj04326270000[1].png"/>
          <p:cNvPicPr>
            <a:picLocks noChangeAspect="1" noChangeArrowheads="1"/>
          </p:cNvPicPr>
          <p:nvPr/>
        </p:nvPicPr>
        <p:blipFill>
          <a:blip r:embed="rId4" cstate="print">
            <a:duotone>
              <a:prstClr val="black"/>
              <a:schemeClr val="tx2">
                <a:tint val="45000"/>
                <a:satMod val="400000"/>
              </a:schemeClr>
            </a:duotone>
          </a:blip>
          <a:srcRect/>
          <a:stretch>
            <a:fillRect/>
          </a:stretch>
        </p:blipFill>
        <p:spPr bwMode="auto">
          <a:xfrm flipH="1">
            <a:off x="957854" y="5023052"/>
            <a:ext cx="762000" cy="762000"/>
          </a:xfrm>
          <a:prstGeom prst="rect">
            <a:avLst/>
          </a:prstGeom>
          <a:noFill/>
        </p:spPr>
      </p:pic>
      <p:cxnSp>
        <p:nvCxnSpPr>
          <p:cNvPr id="151" name="Straight Arrow Connector 150"/>
          <p:cNvCxnSpPr>
            <a:endCxn id="314" idx="0"/>
          </p:cNvCxnSpPr>
          <p:nvPr/>
        </p:nvCxnSpPr>
        <p:spPr>
          <a:xfrm rot="10800000" flipV="1">
            <a:off x="1024482" y="3385894"/>
            <a:ext cx="1422897" cy="688717"/>
          </a:xfrm>
          <a:prstGeom prst="straightConnector1">
            <a:avLst/>
          </a:prstGeom>
          <a:ln w="82550" cmpd="sng">
            <a:solidFill>
              <a:srgbClr xmlns:mc="http://schemas.openxmlformats.org/markup-compatibility/2006" xmlns:a14="http://schemas.microsoft.com/office/drawing/2010/main" val="C00000" mc:Ignorable=""/>
            </a:solidFill>
            <a:tailEnd type="triangle"/>
          </a:ln>
        </p:spPr>
        <p:style>
          <a:lnRef idx="3">
            <a:schemeClr val="accent2"/>
          </a:lnRef>
          <a:fillRef idx="0">
            <a:schemeClr val="accent2"/>
          </a:fillRef>
          <a:effectRef idx="2">
            <a:schemeClr val="accent2"/>
          </a:effectRef>
          <a:fontRef idx="minor">
            <a:schemeClr val="tx1"/>
          </a:fontRef>
        </p:style>
      </p:cxnSp>
      <p:sp>
        <p:nvSpPr>
          <p:cNvPr id="313" name="Rectangle 312"/>
          <p:cNvSpPr/>
          <p:nvPr/>
        </p:nvSpPr>
        <p:spPr>
          <a:xfrm>
            <a:off x="1654596" y="2822961"/>
            <a:ext cx="1545804"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chemeClr val="bg1"/>
                    </a:gs>
                    <a:gs pos="100000">
                      <a:schemeClr val="bg1"/>
                    </a:gs>
                  </a:gsLst>
                  <a:lin ang="13500000" scaled="1"/>
                </a:gradFill>
                <a:latin typeface="Segoe Semibold" pitchFamily="34" charset="0"/>
              </a:rPr>
              <a:t>Client </a:t>
            </a:r>
            <a:br>
              <a:rPr lang="en-US" sz="1400" dirty="0" smtClean="0">
                <a:gradFill>
                  <a:gsLst>
                    <a:gs pos="0">
                      <a:schemeClr val="bg1"/>
                    </a:gs>
                    <a:gs pos="100000">
                      <a:schemeClr val="bg1"/>
                    </a:gs>
                  </a:gsLst>
                  <a:lin ang="13500000" scaled="1"/>
                </a:gradFill>
                <a:latin typeface="Segoe Semibold" pitchFamily="34" charset="0"/>
              </a:rPr>
            </a:br>
            <a:r>
              <a:rPr lang="en-US" sz="1400" dirty="0" smtClean="0">
                <a:gradFill>
                  <a:gsLst>
                    <a:gs pos="0">
                      <a:schemeClr val="bg1"/>
                    </a:gs>
                    <a:gs pos="100000">
                      <a:schemeClr val="bg1"/>
                    </a:gs>
                  </a:gsLst>
                  <a:lin ang="13500000" scaled="1"/>
                </a:gradFill>
                <a:latin typeface="Segoe Semibold" pitchFamily="34" charset="0"/>
              </a:rPr>
              <a:t>Access Server</a:t>
            </a:r>
          </a:p>
        </p:txBody>
      </p:sp>
      <p:pic>
        <p:nvPicPr>
          <p:cNvPr id="153" name="Picture 1" descr="C:\Users\astridm\AppData\Local\Microsoft\Windows\Temporary Internet Files\Content.IE5\HC0F0K0T\MCj04326270000[1].png"/>
          <p:cNvPicPr>
            <a:picLocks noChangeAspect="1" noChangeArrowheads="1"/>
          </p:cNvPicPr>
          <p:nvPr/>
        </p:nvPicPr>
        <p:blipFill>
          <a:blip r:embed="rId4" cstate="print">
            <a:duotone>
              <a:prstClr val="black"/>
              <a:schemeClr val="tx2">
                <a:tint val="45000"/>
                <a:satMod val="400000"/>
              </a:schemeClr>
            </a:duotone>
          </a:blip>
          <a:srcRect/>
          <a:stretch>
            <a:fillRect/>
          </a:stretch>
        </p:blipFill>
        <p:spPr bwMode="auto">
          <a:xfrm flipH="1">
            <a:off x="1895060" y="1766099"/>
            <a:ext cx="762000" cy="762000"/>
          </a:xfrm>
          <a:prstGeom prst="rect">
            <a:avLst/>
          </a:prstGeom>
          <a:noFill/>
        </p:spPr>
      </p:pic>
      <p:sp>
        <p:nvSpPr>
          <p:cNvPr id="82" name="Freeform 6"/>
          <p:cNvSpPr>
            <a:spLocks noEditPoints="1"/>
          </p:cNvSpPr>
          <p:nvPr/>
        </p:nvSpPr>
        <p:spPr bwMode="auto">
          <a:xfrm>
            <a:off x="8203475" y="180699"/>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Freeform 6"/>
          <p:cNvSpPr>
            <a:spLocks/>
          </p:cNvSpPr>
          <p:nvPr/>
        </p:nvSpPr>
        <p:spPr bwMode="auto">
          <a:xfrm>
            <a:off x="236018" y="2228850"/>
            <a:ext cx="8683348" cy="4448940"/>
          </a:xfrm>
          <a:custGeom>
            <a:avLst/>
            <a:gdLst/>
            <a:ahLst/>
            <a:cxnLst>
              <a:cxn ang="0">
                <a:pos x="1806" y="544"/>
              </a:cxn>
              <a:cxn ang="0">
                <a:pos x="1806" y="0"/>
              </a:cxn>
              <a:cxn ang="0">
                <a:pos x="0" y="0"/>
              </a:cxn>
              <a:cxn ang="0">
                <a:pos x="0" y="544"/>
              </a:cxn>
              <a:cxn ang="0">
                <a:pos x="0" y="1592"/>
              </a:cxn>
              <a:cxn ang="0">
                <a:pos x="0" y="2136"/>
              </a:cxn>
              <a:cxn ang="0">
                <a:pos x="4169" y="2136"/>
              </a:cxn>
              <a:cxn ang="0">
                <a:pos x="4169" y="544"/>
              </a:cxn>
              <a:cxn ang="0">
                <a:pos x="1806" y="544"/>
              </a:cxn>
            </a:cxnLst>
            <a:rect l="0" t="0" r="r" b="b"/>
            <a:pathLst>
              <a:path w="4169" h="2136">
                <a:moveTo>
                  <a:pt x="1806" y="544"/>
                </a:moveTo>
                <a:lnTo>
                  <a:pt x="1806" y="0"/>
                </a:lnTo>
                <a:lnTo>
                  <a:pt x="0" y="0"/>
                </a:lnTo>
                <a:lnTo>
                  <a:pt x="0" y="544"/>
                </a:lnTo>
                <a:lnTo>
                  <a:pt x="0" y="1592"/>
                </a:lnTo>
                <a:lnTo>
                  <a:pt x="0" y="2136"/>
                </a:lnTo>
                <a:lnTo>
                  <a:pt x="4169" y="2136"/>
                </a:lnTo>
                <a:lnTo>
                  <a:pt x="4169" y="544"/>
                </a:lnTo>
                <a:lnTo>
                  <a:pt x="1806" y="544"/>
                </a:lnTo>
                <a:close/>
              </a:path>
            </a:pathLst>
          </a:cu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403" name="Freeform 17"/>
          <p:cNvSpPr>
            <a:spLocks/>
          </p:cNvSpPr>
          <p:nvPr/>
        </p:nvSpPr>
        <p:spPr bwMode="auto">
          <a:xfrm>
            <a:off x="292609" y="3690139"/>
            <a:ext cx="6688950" cy="1171288"/>
          </a:xfrm>
          <a:custGeom>
            <a:avLst/>
            <a:gdLst/>
            <a:ahLst/>
            <a:cxnLst>
              <a:cxn ang="0">
                <a:pos x="3803" y="0"/>
              </a:cxn>
              <a:cxn ang="0">
                <a:pos x="0" y="0"/>
              </a:cxn>
              <a:cxn ang="0">
                <a:pos x="0" y="806"/>
              </a:cxn>
              <a:cxn ang="0">
                <a:pos x="3803" y="806"/>
              </a:cxn>
              <a:cxn ang="0">
                <a:pos x="4766" y="806"/>
              </a:cxn>
              <a:cxn ang="0">
                <a:pos x="4766" y="0"/>
              </a:cxn>
              <a:cxn ang="0">
                <a:pos x="3803" y="0"/>
              </a:cxn>
            </a:cxnLst>
            <a:rect l="0" t="0" r="r" b="b"/>
            <a:pathLst>
              <a:path w="4766" h="806">
                <a:moveTo>
                  <a:pt x="3803" y="0"/>
                </a:moveTo>
                <a:lnTo>
                  <a:pt x="0" y="0"/>
                </a:lnTo>
                <a:lnTo>
                  <a:pt x="0" y="806"/>
                </a:lnTo>
                <a:lnTo>
                  <a:pt x="3803" y="806"/>
                </a:lnTo>
                <a:lnTo>
                  <a:pt x="4766" y="806"/>
                </a:lnTo>
                <a:lnTo>
                  <a:pt x="4766" y="0"/>
                </a:lnTo>
                <a:lnTo>
                  <a:pt x="3803" y="0"/>
                </a:lnTo>
                <a:close/>
              </a:path>
            </a:pathLst>
          </a:custGeom>
          <a:solidFill>
            <a:schemeClr val="accent3">
              <a:lumMod val="60000"/>
              <a:lumOff val="40000"/>
            </a:schemeClr>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700" dirty="0" smtClean="0">
              <a:gradFill>
                <a:gsLst>
                  <a:gs pos="0">
                    <a:schemeClr val="bg1"/>
                  </a:gs>
                  <a:gs pos="100000">
                    <a:schemeClr val="bg1"/>
                  </a:gs>
                </a:gsLst>
                <a:lin ang="13500000" scaled="1"/>
              </a:gradFill>
              <a:latin typeface="Segoe Semibold" pitchFamily="34" charset="0"/>
            </a:endParaRPr>
          </a:p>
        </p:txBody>
      </p:sp>
      <p:grpSp>
        <p:nvGrpSpPr>
          <p:cNvPr id="2" name="Group 80"/>
          <p:cNvGrpSpPr/>
          <p:nvPr/>
        </p:nvGrpSpPr>
        <p:grpSpPr>
          <a:xfrm flipV="1">
            <a:off x="304803" y="4374233"/>
            <a:ext cx="6553200" cy="357636"/>
            <a:chOff x="1845840" y="2207421"/>
            <a:chExt cx="3637823" cy="535779"/>
          </a:xfrm>
          <a:effectLst>
            <a:outerShdw blurRad="50800" dist="38100" dir="8100000" algn="tr" rotWithShape="0">
              <a:prstClr val="black">
                <a:alpha val="40000"/>
              </a:prstClr>
            </a:outerShdw>
          </a:effectLst>
        </p:grpSpPr>
        <p:cxnSp>
          <p:nvCxnSpPr>
            <p:cNvPr id="146" name="Straight Connector 145"/>
            <p:cNvCxnSpPr>
              <a:stCxn id="148" idx="0"/>
              <a:endCxn id="147" idx="0"/>
            </p:cNvCxnSpPr>
            <p:nvPr/>
          </p:nvCxnSpPr>
          <p:spPr>
            <a:xfrm flipV="1">
              <a:off x="2184620" y="2207421"/>
              <a:ext cx="3033713" cy="2379"/>
            </a:xfrm>
            <a:prstGeom prst="line">
              <a:avLst/>
            </a:prstGeom>
            <a:ln w="19050">
              <a:solidFill>
                <a:srgbClr xmlns:mc="http://schemas.openxmlformats.org/markup-compatibility/2006" xmlns:a14="http://schemas.microsoft.com/office/drawing/2010/main" val="FF0000" mc:Ignorable=""/>
              </a:solidFill>
              <a:prstDash val="sysDot"/>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7" name="Arc 146"/>
            <p:cNvSpPr/>
            <p:nvPr/>
          </p:nvSpPr>
          <p:spPr>
            <a:xfrm>
              <a:off x="4953001" y="2209800"/>
              <a:ext cx="530662" cy="533400"/>
            </a:xfrm>
            <a:prstGeom prst="arc">
              <a:avLst>
                <a:gd name="adj1" fmla="val 16200000"/>
                <a:gd name="adj2" fmla="val 1230439"/>
              </a:avLst>
            </a:prstGeom>
            <a:ln w="19050">
              <a:solidFill>
                <a:srgbClr xmlns:mc="http://schemas.openxmlformats.org/markup-compatibility/2006" xmlns:a14="http://schemas.microsoft.com/office/drawing/2010/main" val="FF0000" mc:Ignorable=""/>
              </a:solidFill>
              <a:prstDash val="sysDot"/>
              <a:headEnd type="non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8" name="Arc 147"/>
            <p:cNvSpPr/>
            <p:nvPr/>
          </p:nvSpPr>
          <p:spPr>
            <a:xfrm flipH="1">
              <a:off x="1845840" y="2209800"/>
              <a:ext cx="677559" cy="533400"/>
            </a:xfrm>
            <a:prstGeom prst="arc">
              <a:avLst>
                <a:gd name="adj1" fmla="val 16200000"/>
                <a:gd name="adj2" fmla="val 1187635"/>
              </a:avLst>
            </a:prstGeom>
            <a:ln w="19050">
              <a:solidFill>
                <a:srgbClr xmlns:mc="http://schemas.openxmlformats.org/markup-compatibility/2006" xmlns:a14="http://schemas.microsoft.com/office/drawing/2010/main" val="FF0000" mc:Ignorable=""/>
              </a:solidFill>
              <a:prstDash val="sysDot"/>
              <a:headEnd type="non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319" name="Straight Arrow Connector 318"/>
          <p:cNvCxnSpPr>
            <a:endCxn id="313" idx="0"/>
          </p:cNvCxnSpPr>
          <p:nvPr/>
        </p:nvCxnSpPr>
        <p:spPr>
          <a:xfrm rot="16200000" flipH="1">
            <a:off x="1796618" y="2192081"/>
            <a:ext cx="1196462" cy="65298"/>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4" name="Straight Arrow Connector 353"/>
          <p:cNvCxnSpPr/>
          <p:nvPr/>
        </p:nvCxnSpPr>
        <p:spPr>
          <a:xfrm rot="16200000" flipH="1">
            <a:off x="1768626" y="2178674"/>
            <a:ext cx="1196462" cy="65298"/>
          </a:xfrm>
          <a:prstGeom prst="straightConnector1">
            <a:avLst/>
          </a:prstGeom>
          <a:ln w="82550" cmpd="sng">
            <a:solidFill>
              <a:srgbClr xmlns:mc="http://schemas.openxmlformats.org/markup-compatibility/2006" xmlns:a14="http://schemas.microsoft.com/office/drawing/2010/main" val="C00000" mc:Ignorable=""/>
            </a:solidFill>
            <a:tailEnd type="triangle"/>
          </a:ln>
        </p:spPr>
        <p:style>
          <a:lnRef idx="3">
            <a:schemeClr val="accent2"/>
          </a:lnRef>
          <a:fillRef idx="0">
            <a:schemeClr val="accent2"/>
          </a:fillRef>
          <a:effectRef idx="2">
            <a:schemeClr val="accent2"/>
          </a:effectRef>
          <a:fontRef idx="minor">
            <a:schemeClr val="tx1"/>
          </a:fontRef>
        </p:style>
      </p:cxnSp>
      <p:sp>
        <p:nvSpPr>
          <p:cNvPr id="161" name="Title 160"/>
          <p:cNvSpPr>
            <a:spLocks noGrp="1"/>
          </p:cNvSpPr>
          <p:nvPr>
            <p:ph type="title"/>
          </p:nvPr>
        </p:nvSpPr>
        <p:spPr/>
        <p:txBody>
          <a:bodyPr/>
          <a:lstStyle/>
          <a:p>
            <a:r>
              <a:rPr lang="en-US" spc="-50" dirty="0" smtClean="0"/>
              <a:t>Exchange 2010 Mailbox Resiliency Overview </a:t>
            </a:r>
            <a:endParaRPr lang="en-US" spc="-50" dirty="0"/>
          </a:p>
        </p:txBody>
      </p:sp>
      <p:sp>
        <p:nvSpPr>
          <p:cNvPr id="314" name="Rectangle 313"/>
          <p:cNvSpPr/>
          <p:nvPr/>
        </p:nvSpPr>
        <p:spPr>
          <a:xfrm>
            <a:off x="520854" y="4074612"/>
            <a:ext cx="1007253"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1</a:t>
            </a:r>
            <a:endParaRPr lang="en-US" sz="1200" dirty="0">
              <a:gradFill>
                <a:gsLst>
                  <a:gs pos="0">
                    <a:schemeClr val="bg1"/>
                  </a:gs>
                  <a:gs pos="100000">
                    <a:schemeClr val="bg1"/>
                  </a:gs>
                </a:gsLst>
                <a:lin ang="13500000" scaled="1"/>
              </a:gradFill>
              <a:latin typeface="Segoe Semibold" pitchFamily="34" charset="0"/>
            </a:endParaRPr>
          </a:p>
        </p:txBody>
      </p:sp>
      <p:sp>
        <p:nvSpPr>
          <p:cNvPr id="315" name="Rectangle 314"/>
          <p:cNvSpPr/>
          <p:nvPr/>
        </p:nvSpPr>
        <p:spPr>
          <a:xfrm>
            <a:off x="1838058"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2</a:t>
            </a:r>
            <a:endParaRPr lang="en-US" sz="1200" dirty="0">
              <a:gradFill>
                <a:gsLst>
                  <a:gs pos="0">
                    <a:schemeClr val="bg1"/>
                  </a:gs>
                  <a:gs pos="100000">
                    <a:schemeClr val="bg1"/>
                  </a:gs>
                </a:gsLst>
                <a:lin ang="13500000" scaled="1"/>
              </a:gradFill>
              <a:latin typeface="Segoe Semibold" pitchFamily="34" charset="0"/>
            </a:endParaRPr>
          </a:p>
        </p:txBody>
      </p:sp>
      <p:sp>
        <p:nvSpPr>
          <p:cNvPr id="316" name="Rectangle 315"/>
          <p:cNvSpPr/>
          <p:nvPr/>
        </p:nvSpPr>
        <p:spPr>
          <a:xfrm>
            <a:off x="3154724"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3</a:t>
            </a:r>
            <a:endParaRPr lang="en-US" sz="1200" dirty="0">
              <a:gradFill>
                <a:gsLst>
                  <a:gs pos="0">
                    <a:schemeClr val="bg1"/>
                  </a:gs>
                  <a:gs pos="100000">
                    <a:schemeClr val="bg1"/>
                  </a:gs>
                </a:gsLst>
                <a:lin ang="13500000" scaled="1"/>
              </a:gradFill>
              <a:latin typeface="Segoe Semibold" pitchFamily="34" charset="0"/>
            </a:endParaRPr>
          </a:p>
        </p:txBody>
      </p:sp>
      <p:cxnSp>
        <p:nvCxnSpPr>
          <p:cNvPr id="317" name="Straight Arrow Connector 316"/>
          <p:cNvCxnSpPr>
            <a:stCxn id="315" idx="2"/>
          </p:cNvCxnSpPr>
          <p:nvPr/>
        </p:nvCxnSpPr>
        <p:spPr>
          <a:xfrm rot="16200000" flipH="1">
            <a:off x="2146909" y="4843868"/>
            <a:ext cx="391150" cy="3013"/>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0" name="Straight Arrow Connector 319"/>
          <p:cNvCxnSpPr>
            <a:stCxn id="313" idx="2"/>
            <a:endCxn id="314" idx="0"/>
          </p:cNvCxnSpPr>
          <p:nvPr/>
        </p:nvCxnSpPr>
        <p:spPr>
          <a:xfrm rot="5400000">
            <a:off x="1387759" y="3034872"/>
            <a:ext cx="676463" cy="1403017"/>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2" name="Straight Arrow Connector 321"/>
          <p:cNvCxnSpPr>
            <a:stCxn id="313" idx="2"/>
            <a:endCxn id="316" idx="0"/>
          </p:cNvCxnSpPr>
          <p:nvPr/>
        </p:nvCxnSpPr>
        <p:spPr>
          <a:xfrm rot="16200000" flipH="1">
            <a:off x="2704340" y="3121307"/>
            <a:ext cx="676463" cy="1230146"/>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3" name="Rectangle 322"/>
          <p:cNvSpPr/>
          <p:nvPr/>
        </p:nvSpPr>
        <p:spPr>
          <a:xfrm>
            <a:off x="4477928"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4</a:t>
            </a:r>
            <a:endParaRPr lang="en-US" sz="1200" dirty="0">
              <a:gradFill>
                <a:gsLst>
                  <a:gs pos="0">
                    <a:schemeClr val="bg1"/>
                  </a:gs>
                  <a:gs pos="100000">
                    <a:schemeClr val="bg1"/>
                  </a:gs>
                </a:gsLst>
                <a:lin ang="13500000" scaled="1"/>
              </a:gradFill>
              <a:latin typeface="Segoe Semibold" pitchFamily="34" charset="0"/>
            </a:endParaRPr>
          </a:p>
        </p:txBody>
      </p:sp>
      <p:sp>
        <p:nvSpPr>
          <p:cNvPr id="324" name="Rectangle 323"/>
          <p:cNvSpPr/>
          <p:nvPr/>
        </p:nvSpPr>
        <p:spPr>
          <a:xfrm>
            <a:off x="5715000"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5</a:t>
            </a:r>
            <a:endParaRPr lang="en-US" sz="1200" dirty="0">
              <a:gradFill>
                <a:gsLst>
                  <a:gs pos="0">
                    <a:schemeClr val="bg1"/>
                  </a:gs>
                  <a:gs pos="100000">
                    <a:schemeClr val="bg1"/>
                  </a:gs>
                </a:gsLst>
                <a:lin ang="13500000" scaled="1"/>
              </a:gradFill>
              <a:latin typeface="Segoe Semibold" pitchFamily="34" charset="0"/>
            </a:endParaRPr>
          </a:p>
        </p:txBody>
      </p:sp>
      <p:cxnSp>
        <p:nvCxnSpPr>
          <p:cNvPr id="327" name="Straight Arrow Connector 326"/>
          <p:cNvCxnSpPr>
            <a:stCxn id="313" idx="2"/>
            <a:endCxn id="323" idx="0"/>
          </p:cNvCxnSpPr>
          <p:nvPr/>
        </p:nvCxnSpPr>
        <p:spPr>
          <a:xfrm rot="16200000" flipH="1">
            <a:off x="3365942" y="2459705"/>
            <a:ext cx="676463" cy="2553350"/>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8" name="Straight Arrow Connector 327"/>
          <p:cNvCxnSpPr>
            <a:stCxn id="313" idx="2"/>
            <a:endCxn id="324" idx="0"/>
          </p:cNvCxnSpPr>
          <p:nvPr/>
        </p:nvCxnSpPr>
        <p:spPr>
          <a:xfrm rot="16200000" flipH="1">
            <a:off x="3984478" y="1841169"/>
            <a:ext cx="676463" cy="3790422"/>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a:stCxn id="315" idx="3"/>
            <a:endCxn id="316" idx="1"/>
          </p:cNvCxnSpPr>
          <p:nvPr/>
        </p:nvCxnSpPr>
        <p:spPr>
          <a:xfrm>
            <a:off x="2843898" y="4362206"/>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0" name="Straight Arrow Connector 329"/>
          <p:cNvCxnSpPr/>
          <p:nvPr/>
        </p:nvCxnSpPr>
        <p:spPr>
          <a:xfrm>
            <a:off x="1533258"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a:off x="4165002"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2" name="Straight Arrow Connector 331"/>
          <p:cNvCxnSpPr/>
          <p:nvPr/>
        </p:nvCxnSpPr>
        <p:spPr>
          <a:xfrm>
            <a:off x="5405810"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33" name="TextBox 332"/>
          <p:cNvSpPr txBox="1"/>
          <p:nvPr/>
        </p:nvSpPr>
        <p:spPr>
          <a:xfrm>
            <a:off x="7014715" y="5105121"/>
            <a:ext cx="1805023" cy="535531"/>
          </a:xfrm>
          <a:prstGeom prst="rect">
            <a:avLst/>
          </a:prstGeom>
          <a:noFill/>
        </p:spPr>
        <p:txBody>
          <a:bodyPr wrap="square" rtlCol="0">
            <a:spAutoFit/>
          </a:bodyPr>
          <a:lstStyle/>
          <a:p>
            <a:pPr defTabSz="914363">
              <a:lnSpc>
                <a:spcPct val="90000"/>
              </a:lnSpc>
              <a:spcAft>
                <a:spcPts val="400"/>
              </a:spcAft>
              <a:buSzPct val="85000"/>
            </a:pPr>
            <a:r>
              <a:rPr lang="en-US" sz="1600" dirty="0" smtClean="0">
                <a:gradFill>
                  <a:gsLst>
                    <a:gs pos="0">
                      <a:schemeClr val="tx1"/>
                    </a:gs>
                    <a:gs pos="81000">
                      <a:schemeClr val="tx1"/>
                    </a:gs>
                  </a:gsLst>
                  <a:lin ang="13500000" scaled="1"/>
                </a:gradFill>
                <a:latin typeface="Segoe" pitchFamily="34" charset="0"/>
              </a:rPr>
              <a:t>Database Availability Group</a:t>
            </a:r>
          </a:p>
        </p:txBody>
      </p:sp>
      <p:sp>
        <p:nvSpPr>
          <p:cNvPr id="334" name="TextBox 333"/>
          <p:cNvSpPr txBox="1"/>
          <p:nvPr/>
        </p:nvSpPr>
        <p:spPr>
          <a:xfrm>
            <a:off x="1164573" y="1326577"/>
            <a:ext cx="713742" cy="286232"/>
          </a:xfrm>
          <a:prstGeom prst="rect">
            <a:avLst/>
          </a:prstGeom>
          <a:noFill/>
        </p:spPr>
        <p:txBody>
          <a:bodyPr wrap="square" rtlCol="0">
            <a:spAutoFit/>
          </a:bodyPr>
          <a:lstStyle/>
          <a:p>
            <a:pPr defTabSz="914363">
              <a:lnSpc>
                <a:spcPct val="90000"/>
              </a:lnSpc>
              <a:spcAft>
                <a:spcPts val="400"/>
              </a:spcAft>
              <a:buSzPct val="85000"/>
            </a:pPr>
            <a:r>
              <a:rPr lang="en-US" sz="1400" dirty="0" smtClean="0">
                <a:gradFill>
                  <a:gsLst>
                    <a:gs pos="0">
                      <a:schemeClr val="tx1"/>
                    </a:gs>
                    <a:gs pos="81000">
                      <a:schemeClr val="tx1"/>
                    </a:gs>
                  </a:gsLst>
                  <a:lin ang="13500000" scaled="1"/>
                </a:gradFill>
                <a:latin typeface="Segoe" pitchFamily="34" charset="0"/>
              </a:rPr>
              <a:t>Client</a:t>
            </a:r>
          </a:p>
        </p:txBody>
      </p:sp>
      <p:cxnSp>
        <p:nvCxnSpPr>
          <p:cNvPr id="336" name="Straight Arrow Connector 335"/>
          <p:cNvCxnSpPr/>
          <p:nvPr/>
        </p:nvCxnSpPr>
        <p:spPr>
          <a:xfrm rot="5400000">
            <a:off x="786658" y="4868084"/>
            <a:ext cx="478688" cy="3067"/>
          </a:xfrm>
          <a:prstGeom prst="straightConnector1">
            <a:avLst/>
          </a:prstGeom>
          <a:ln w="25400">
            <a:solidFill>
              <a:schemeClr val="accent1"/>
            </a:solidFill>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1" name="Straight Arrow Connector 350"/>
          <p:cNvCxnSpPr>
            <a:stCxn id="316" idx="2"/>
          </p:cNvCxnSpPr>
          <p:nvPr/>
        </p:nvCxnSpPr>
        <p:spPr>
          <a:xfrm rot="16200000" flipH="1">
            <a:off x="3453531" y="4853912"/>
            <a:ext cx="412416" cy="4191"/>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2" name="Straight Arrow Connector 351"/>
          <p:cNvCxnSpPr>
            <a:stCxn id="323" idx="2"/>
          </p:cNvCxnSpPr>
          <p:nvPr/>
        </p:nvCxnSpPr>
        <p:spPr>
          <a:xfrm rot="16200000" flipH="1">
            <a:off x="4775533" y="4855115"/>
            <a:ext cx="412416" cy="1786"/>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3" name="Straight Arrow Connector 352"/>
          <p:cNvCxnSpPr>
            <a:stCxn id="324" idx="2"/>
          </p:cNvCxnSpPr>
          <p:nvPr/>
        </p:nvCxnSpPr>
        <p:spPr>
          <a:xfrm rot="16200000" flipH="1">
            <a:off x="6012531" y="4855189"/>
            <a:ext cx="412416" cy="1638"/>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3" name="Snip Single Corner Rectangle 372"/>
          <p:cNvSpPr/>
          <p:nvPr/>
        </p:nvSpPr>
        <p:spPr bwMode="auto">
          <a:xfrm>
            <a:off x="3136076" y="1422809"/>
            <a:ext cx="1976173" cy="593780"/>
          </a:xfrm>
          <a:prstGeom prst="snip1Rect">
            <a:avLst/>
          </a:prstGeom>
          <a:solidFill>
            <a:srgbClr xmlns:mc="http://schemas.openxmlformats.org/markup-compatibility/2006" xmlns:a14="http://schemas.microsoft.com/office/drawing/2010/main" val="0066CC" mc:Ignorable=""/>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45720" numCol="1" rtlCol="0" anchor="ctr" anchorCtr="0" compatLnSpc="1">
            <a:prstTxWarp prst="textNoShape">
              <a:avLst/>
            </a:prstTxWarp>
          </a:bodyPr>
          <a:lstStyle/>
          <a:p>
            <a:pPr algn="ctr" defTabSz="914099" fontAlgn="base">
              <a:lnSpc>
                <a:spcPct val="90000"/>
              </a:lnSpc>
              <a:spcBef>
                <a:spcPct val="0"/>
              </a:spcBef>
              <a:spcAft>
                <a:spcPct val="0"/>
              </a:spcAft>
            </a:pPr>
            <a:r>
              <a:rPr lang="en-US" sz="1600" dirty="0" smtClean="0">
                <a:gradFill>
                  <a:gsLst>
                    <a:gs pos="0">
                      <a:schemeClr val="bg1"/>
                    </a:gs>
                    <a:gs pos="100000">
                      <a:schemeClr val="bg1"/>
                    </a:gs>
                  </a:gsLst>
                  <a:lin ang="13500000" scaled="1"/>
                </a:gradFill>
                <a:latin typeface="Segoe Semibold" pitchFamily="34" charset="0"/>
              </a:rPr>
              <a:t>All clients connect via CAS servers</a:t>
            </a:r>
          </a:p>
        </p:txBody>
      </p:sp>
      <p:sp>
        <p:nvSpPr>
          <p:cNvPr id="374" name="Snip Single Corner Rectangle 373"/>
          <p:cNvSpPr/>
          <p:nvPr/>
        </p:nvSpPr>
        <p:spPr bwMode="auto">
          <a:xfrm>
            <a:off x="7044088" y="5828792"/>
            <a:ext cx="1815854" cy="593780"/>
          </a:xfrm>
          <a:prstGeom prst="snip1Rect">
            <a:avLst/>
          </a:prstGeom>
          <a:solidFill>
            <a:srgbClr xmlns:mc="http://schemas.openxmlformats.org/markup-compatibility/2006" xmlns:a14="http://schemas.microsoft.com/office/drawing/2010/main" val="0066CC" mc:Ignorable="">
              <a:alpha val="50000"/>
            </a:srgbClr>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45720" numCol="1" rtlCol="0" anchor="ctr" anchorCtr="0" compatLnSpc="1">
            <a:prstTxWarp prst="textNoShape">
              <a:avLst/>
            </a:prstTxWarp>
          </a:bodyPr>
          <a:lstStyle/>
          <a:p>
            <a:pPr algn="ctr" defTabSz="914099" fontAlgn="base">
              <a:lnSpc>
                <a:spcPct val="90000"/>
              </a:lnSpc>
              <a:spcBef>
                <a:spcPct val="0"/>
              </a:spcBef>
              <a:spcAft>
                <a:spcPct val="0"/>
              </a:spcAft>
            </a:pPr>
            <a:r>
              <a:rPr lang="en-US" sz="1600" dirty="0" smtClean="0">
                <a:gradFill>
                  <a:gsLst>
                    <a:gs pos="0">
                      <a:schemeClr val="bg1"/>
                    </a:gs>
                    <a:gs pos="100000">
                      <a:schemeClr val="bg1"/>
                    </a:gs>
                  </a:gsLst>
                  <a:lin ang="13500000" scaled="1"/>
                </a:gradFill>
                <a:latin typeface="Segoe Semibold" pitchFamily="34" charset="0"/>
              </a:rPr>
              <a:t>Database </a:t>
            </a:r>
            <a:br>
              <a:rPr lang="en-US" sz="1600" dirty="0" smtClean="0">
                <a:gradFill>
                  <a:gsLst>
                    <a:gs pos="0">
                      <a:schemeClr val="bg1"/>
                    </a:gs>
                    <a:gs pos="100000">
                      <a:schemeClr val="bg1"/>
                    </a:gs>
                  </a:gsLst>
                  <a:lin ang="13500000" scaled="1"/>
                </a:gradFill>
                <a:latin typeface="Segoe Semibold" pitchFamily="34" charset="0"/>
              </a:rPr>
            </a:br>
            <a:r>
              <a:rPr lang="en-US" sz="1600" dirty="0" smtClean="0">
                <a:gradFill>
                  <a:gsLst>
                    <a:gs pos="0">
                      <a:schemeClr val="bg1"/>
                    </a:gs>
                    <a:gs pos="100000">
                      <a:schemeClr val="bg1"/>
                    </a:gs>
                  </a:gsLst>
                  <a:lin ang="13500000" scaled="1"/>
                </a:gradFill>
                <a:latin typeface="Segoe Semibold" pitchFamily="34" charset="0"/>
              </a:rPr>
              <a:t>centric failover</a:t>
            </a:r>
            <a:endParaRPr lang="en-US" sz="1600" dirty="0">
              <a:gradFill>
                <a:gsLst>
                  <a:gs pos="0">
                    <a:schemeClr val="bg1"/>
                  </a:gs>
                  <a:gs pos="100000">
                    <a:schemeClr val="bg1"/>
                  </a:gs>
                </a:gsLst>
                <a:lin ang="13500000" scaled="1"/>
              </a:gradFill>
              <a:latin typeface="Segoe Semibold" pitchFamily="34" charset="0"/>
            </a:endParaRPr>
          </a:p>
        </p:txBody>
      </p:sp>
      <p:sp>
        <p:nvSpPr>
          <p:cNvPr id="376" name="Snip Single Corner Rectangle 375"/>
          <p:cNvSpPr/>
          <p:nvPr/>
        </p:nvSpPr>
        <p:spPr bwMode="auto">
          <a:xfrm>
            <a:off x="7044088" y="4267647"/>
            <a:ext cx="1815854" cy="593780"/>
          </a:xfrm>
          <a:prstGeom prst="snip1Rect">
            <a:avLst/>
          </a:prstGeom>
          <a:solidFill>
            <a:srgbClr xmlns:mc="http://schemas.openxmlformats.org/markup-compatibility/2006" xmlns:a14="http://schemas.microsoft.com/office/drawing/2010/main" val="0066CC" mc:Ignorable="">
              <a:alpha val="50000"/>
            </a:srgbClr>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45720"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30" dirty="0" smtClean="0">
                <a:gradFill>
                  <a:gsLst>
                    <a:gs pos="0">
                      <a:schemeClr val="bg1"/>
                    </a:gs>
                    <a:gs pos="100000">
                      <a:schemeClr val="bg1"/>
                    </a:gs>
                  </a:gsLst>
                  <a:lin ang="13500000" scaled="1"/>
                </a:gradFill>
                <a:latin typeface="Segoe Semibold" pitchFamily="34" charset="0"/>
              </a:rPr>
              <a:t>Failover managed within Exchange</a:t>
            </a:r>
            <a:endParaRPr lang="en-US" sz="1600" spc="-30" dirty="0">
              <a:gradFill>
                <a:gsLst>
                  <a:gs pos="0">
                    <a:schemeClr val="bg1"/>
                  </a:gs>
                  <a:gs pos="100000">
                    <a:schemeClr val="bg1"/>
                  </a:gs>
                </a:gsLst>
                <a:lin ang="13500000" scaled="1"/>
              </a:gradFill>
              <a:latin typeface="Segoe Semibold" pitchFamily="34" charset="0"/>
            </a:endParaRPr>
          </a:p>
        </p:txBody>
      </p:sp>
      <p:pic>
        <p:nvPicPr>
          <p:cNvPr id="377" name="Picture 376" descr="Computer.png"/>
          <p:cNvPicPr>
            <a:picLocks noChangeAspect="1"/>
          </p:cNvPicPr>
          <p:nvPr/>
        </p:nvPicPr>
        <p:blipFill>
          <a:blip r:embed="rId3" cstate="print"/>
          <a:stretch>
            <a:fillRect/>
          </a:stretch>
        </p:blipFill>
        <p:spPr>
          <a:xfrm>
            <a:off x="1809571" y="838200"/>
            <a:ext cx="960405" cy="960405"/>
          </a:xfrm>
          <a:prstGeom prst="rect">
            <a:avLst/>
          </a:prstGeom>
        </p:spPr>
      </p:pic>
      <p:grpSp>
        <p:nvGrpSpPr>
          <p:cNvPr id="3" name="Group 203"/>
          <p:cNvGrpSpPr/>
          <p:nvPr/>
        </p:nvGrpSpPr>
        <p:grpSpPr>
          <a:xfrm>
            <a:off x="236018" y="1908919"/>
            <a:ext cx="1931804" cy="297833"/>
            <a:chOff x="10685322" y="730254"/>
            <a:chExt cx="1931804" cy="367932"/>
          </a:xfrm>
        </p:grpSpPr>
        <p:sp>
          <p:nvSpPr>
            <p:cNvPr id="389" name="Snip Single Corner Rectangle 388"/>
            <p:cNvSpPr/>
            <p:nvPr/>
          </p:nvSpPr>
          <p:spPr>
            <a:xfrm>
              <a:off x="10685322" y="730254"/>
              <a:ext cx="1668658" cy="367932"/>
            </a:xfrm>
            <a:prstGeom prst="snip1Rect">
              <a:avLst>
                <a:gd name="adj" fmla="val 42163"/>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pPr>
              <a:endParaRPr lang="en-US" dirty="0" smtClean="0">
                <a:gradFill>
                  <a:gsLst>
                    <a:gs pos="0">
                      <a:schemeClr val="bg1"/>
                    </a:gs>
                    <a:gs pos="100000">
                      <a:schemeClr val="bg1"/>
                    </a:gs>
                  </a:gsLst>
                  <a:lin ang="13500000" scaled="1"/>
                </a:gradFill>
                <a:latin typeface="Segoe" pitchFamily="34" charset="0"/>
              </a:endParaRPr>
            </a:p>
          </p:txBody>
        </p:sp>
        <p:sp>
          <p:nvSpPr>
            <p:cNvPr id="390" name="Rectangle 389"/>
            <p:cNvSpPr/>
            <p:nvPr/>
          </p:nvSpPr>
          <p:spPr>
            <a:xfrm>
              <a:off x="10780321" y="744943"/>
              <a:ext cx="1836805" cy="276999"/>
            </a:xfrm>
            <a:prstGeom prst="rect">
              <a:avLst/>
            </a:prstGeom>
          </p:spPr>
          <p:txBody>
            <a:bodyPr wrap="square">
              <a:spAutoFit/>
            </a:bodyPr>
            <a:lstStyle/>
            <a:p>
              <a:pPr>
                <a:spcBef>
                  <a:spcPct val="20000"/>
                </a:spcBef>
                <a:spcAft>
                  <a:spcPts val="1200"/>
                </a:spcAft>
                <a:buClr>
                  <a:srgbClr xmlns:mc="http://schemas.openxmlformats.org/markup-compatibility/2006" xmlns:a14="http://schemas.microsoft.com/office/drawing/2010/main" val="FF5B00" mc:Ignorable=""/>
                </a:buClr>
              </a:pPr>
              <a:r>
                <a:rPr lang="en-US" sz="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cs typeface="Segoe UI" pitchFamily="34" charset="0"/>
                </a:rPr>
                <a:t>AD site: San Jose</a:t>
              </a:r>
            </a:p>
          </p:txBody>
        </p:sp>
      </p:grpSp>
      <p:sp>
        <p:nvSpPr>
          <p:cNvPr id="105" name="Rectangle 104"/>
          <p:cNvSpPr/>
          <p:nvPr/>
        </p:nvSpPr>
        <p:spPr>
          <a:xfrm>
            <a:off x="707250" y="5032761"/>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6" name="Rectangle 105"/>
          <p:cNvSpPr/>
          <p:nvPr/>
        </p:nvSpPr>
        <p:spPr>
          <a:xfrm>
            <a:off x="2013283" y="5040950"/>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7" name="Rectangle 106"/>
          <p:cNvSpPr/>
          <p:nvPr/>
        </p:nvSpPr>
        <p:spPr>
          <a:xfrm>
            <a:off x="3331127"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8" name="Rectangle 107"/>
          <p:cNvSpPr/>
          <p:nvPr/>
        </p:nvSpPr>
        <p:spPr>
          <a:xfrm>
            <a:off x="4651926"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9" name="Rectangle 108"/>
          <p:cNvSpPr/>
          <p:nvPr/>
        </p:nvSpPr>
        <p:spPr>
          <a:xfrm>
            <a:off x="5888850"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cxnSp>
        <p:nvCxnSpPr>
          <p:cNvPr id="110" name="Straight Arrow Connector 109"/>
          <p:cNvCxnSpPr/>
          <p:nvPr/>
        </p:nvCxnSpPr>
        <p:spPr>
          <a:xfrm rot="16200000" flipH="1">
            <a:off x="3481433" y="5303761"/>
            <a:ext cx="387070" cy="6595"/>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16200000" flipH="1">
            <a:off x="4760819" y="5307030"/>
            <a:ext cx="387070" cy="57"/>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5400000">
            <a:off x="6051880" y="5305843"/>
            <a:ext cx="388839" cy="4200"/>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3" name="Can 112"/>
          <p:cNvSpPr/>
          <p:nvPr/>
        </p:nvSpPr>
        <p:spPr bwMode="auto">
          <a:xfrm>
            <a:off x="839838"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4" name="Can 113"/>
          <p:cNvSpPr/>
          <p:nvPr/>
        </p:nvSpPr>
        <p:spPr bwMode="auto">
          <a:xfrm>
            <a:off x="858290" y="6020678"/>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5" name="Can 114"/>
          <p:cNvSpPr/>
          <p:nvPr/>
        </p:nvSpPr>
        <p:spPr bwMode="auto">
          <a:xfrm>
            <a:off x="839838" y="5117422"/>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6" name="Can 115"/>
          <p:cNvSpPr/>
          <p:nvPr/>
        </p:nvSpPr>
        <p:spPr bwMode="auto">
          <a:xfrm>
            <a:off x="2145871" y="5117422"/>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7" name="Can 116"/>
          <p:cNvSpPr/>
          <p:nvPr/>
        </p:nvSpPr>
        <p:spPr bwMode="auto">
          <a:xfrm>
            <a:off x="2145871"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8" name="Can 117"/>
          <p:cNvSpPr/>
          <p:nvPr/>
        </p:nvSpPr>
        <p:spPr bwMode="auto">
          <a:xfrm>
            <a:off x="3463715" y="5117422"/>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9" name="Can 118"/>
          <p:cNvSpPr/>
          <p:nvPr/>
        </p:nvSpPr>
        <p:spPr bwMode="auto">
          <a:xfrm>
            <a:off x="3463715"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0" name="Can 119"/>
          <p:cNvSpPr/>
          <p:nvPr/>
        </p:nvSpPr>
        <p:spPr bwMode="auto">
          <a:xfrm>
            <a:off x="3463715"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1" name="Can 120"/>
          <p:cNvSpPr/>
          <p:nvPr/>
        </p:nvSpPr>
        <p:spPr bwMode="auto">
          <a:xfrm>
            <a:off x="4784514" y="5117422"/>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2" name="Can 121"/>
          <p:cNvSpPr/>
          <p:nvPr/>
        </p:nvSpPr>
        <p:spPr bwMode="auto">
          <a:xfrm>
            <a:off x="4784514"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3" name="Can 122"/>
          <p:cNvSpPr/>
          <p:nvPr/>
        </p:nvSpPr>
        <p:spPr bwMode="auto">
          <a:xfrm>
            <a:off x="4784514"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4" name="Can 123"/>
          <p:cNvSpPr/>
          <p:nvPr/>
        </p:nvSpPr>
        <p:spPr bwMode="auto">
          <a:xfrm>
            <a:off x="6021438" y="5117422"/>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5" name="Can 124"/>
          <p:cNvSpPr/>
          <p:nvPr/>
        </p:nvSpPr>
        <p:spPr bwMode="auto">
          <a:xfrm>
            <a:off x="6021438" y="5569953"/>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6" name="Can 125"/>
          <p:cNvSpPr/>
          <p:nvPr/>
        </p:nvSpPr>
        <p:spPr bwMode="auto">
          <a:xfrm>
            <a:off x="6021438"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7" name="Can 126"/>
          <p:cNvSpPr/>
          <p:nvPr/>
        </p:nvSpPr>
        <p:spPr bwMode="auto">
          <a:xfrm>
            <a:off x="2145871"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8" name="TextBox 127"/>
          <p:cNvSpPr txBox="1"/>
          <p:nvPr/>
        </p:nvSpPr>
        <p:spPr>
          <a:xfrm>
            <a:off x="818100"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29" name="TextBox 128"/>
          <p:cNvSpPr txBox="1"/>
          <p:nvPr/>
        </p:nvSpPr>
        <p:spPr>
          <a:xfrm>
            <a:off x="830856"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30" name="TextBox 129"/>
          <p:cNvSpPr txBox="1"/>
          <p:nvPr/>
        </p:nvSpPr>
        <p:spPr>
          <a:xfrm>
            <a:off x="827104"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sp>
        <p:nvSpPr>
          <p:cNvPr id="131" name="TextBox 130"/>
          <p:cNvSpPr txBox="1"/>
          <p:nvPr/>
        </p:nvSpPr>
        <p:spPr>
          <a:xfrm>
            <a:off x="2133707"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32" name="TextBox 131"/>
          <p:cNvSpPr txBox="1"/>
          <p:nvPr/>
        </p:nvSpPr>
        <p:spPr>
          <a:xfrm>
            <a:off x="2133707"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33" name="TextBox 132"/>
          <p:cNvSpPr txBox="1"/>
          <p:nvPr/>
        </p:nvSpPr>
        <p:spPr>
          <a:xfrm>
            <a:off x="3451551"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34" name="TextBox 133"/>
          <p:cNvSpPr txBox="1"/>
          <p:nvPr/>
        </p:nvSpPr>
        <p:spPr>
          <a:xfrm>
            <a:off x="3451551"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35" name="TextBox 134"/>
          <p:cNvSpPr txBox="1"/>
          <p:nvPr/>
        </p:nvSpPr>
        <p:spPr>
          <a:xfrm>
            <a:off x="3451551"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36" name="TextBox 135"/>
          <p:cNvSpPr txBox="1"/>
          <p:nvPr/>
        </p:nvSpPr>
        <p:spPr>
          <a:xfrm>
            <a:off x="4772350"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37" name="TextBox 136"/>
          <p:cNvSpPr txBox="1"/>
          <p:nvPr/>
        </p:nvSpPr>
        <p:spPr>
          <a:xfrm>
            <a:off x="4772350"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sp>
        <p:nvSpPr>
          <p:cNvPr id="138" name="TextBox 137"/>
          <p:cNvSpPr txBox="1"/>
          <p:nvPr/>
        </p:nvSpPr>
        <p:spPr>
          <a:xfrm>
            <a:off x="4772350"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39" name="TextBox 138"/>
          <p:cNvSpPr txBox="1"/>
          <p:nvPr/>
        </p:nvSpPr>
        <p:spPr>
          <a:xfrm>
            <a:off x="6015597"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40" name="TextBox 139"/>
          <p:cNvSpPr txBox="1"/>
          <p:nvPr/>
        </p:nvSpPr>
        <p:spPr>
          <a:xfrm>
            <a:off x="6015597" y="5652063"/>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41" name="TextBox 140"/>
          <p:cNvSpPr txBox="1"/>
          <p:nvPr/>
        </p:nvSpPr>
        <p:spPr>
          <a:xfrm>
            <a:off x="6015597"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42" name="TextBox 141"/>
          <p:cNvSpPr txBox="1"/>
          <p:nvPr/>
        </p:nvSpPr>
        <p:spPr>
          <a:xfrm>
            <a:off x="2133707"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pic>
        <p:nvPicPr>
          <p:cNvPr id="300" name="Picture 1" descr="C:\Users\astridm\AppData\Local\Microsoft\Windows\Temporary Internet Files\Content.IE5\HC0F0K0T\MCj04326270000[1].png"/>
          <p:cNvPicPr>
            <a:picLocks noChangeAspect="1" noChangeArrowheads="1"/>
          </p:cNvPicPr>
          <p:nvPr/>
        </p:nvPicPr>
        <p:blipFill>
          <a:blip r:embed="rId4" cstate="print">
            <a:duotone>
              <a:schemeClr val="accent3">
                <a:shade val="45000"/>
                <a:satMod val="135000"/>
              </a:schemeClr>
              <a:prstClr val="white"/>
            </a:duotone>
            <a:lum bright="-43000" contrast="47000"/>
          </a:blip>
          <a:srcRect/>
          <a:stretch>
            <a:fillRect/>
          </a:stretch>
        </p:blipFill>
        <p:spPr bwMode="auto">
          <a:xfrm flipH="1">
            <a:off x="2249557" y="5933909"/>
            <a:ext cx="762000" cy="762000"/>
          </a:xfrm>
          <a:prstGeom prst="rect">
            <a:avLst/>
          </a:prstGeom>
          <a:noFill/>
        </p:spPr>
      </p:pic>
      <p:pic>
        <p:nvPicPr>
          <p:cNvPr id="303" name="Picture 1" descr="C:\Users\astridm\AppData\Local\Microsoft\Windows\Temporary Internet Files\Content.IE5\HC0F0K0T\MCj04326270000[1].png"/>
          <p:cNvPicPr>
            <a:picLocks noChangeAspect="1" noChangeArrowheads="1"/>
          </p:cNvPicPr>
          <p:nvPr/>
        </p:nvPicPr>
        <p:blipFill>
          <a:blip r:embed="rId4" cstate="print">
            <a:duotone>
              <a:prstClr val="black"/>
              <a:schemeClr val="tx2">
                <a:tint val="45000"/>
                <a:satMod val="400000"/>
              </a:schemeClr>
            </a:duotone>
          </a:blip>
          <a:srcRect/>
          <a:stretch>
            <a:fillRect/>
          </a:stretch>
        </p:blipFill>
        <p:spPr bwMode="auto">
          <a:xfrm flipH="1">
            <a:off x="2272747" y="5933908"/>
            <a:ext cx="762000" cy="762000"/>
          </a:xfrm>
          <a:prstGeom prst="rect">
            <a:avLst/>
          </a:prstGeom>
          <a:noFill/>
        </p:spPr>
      </p:pic>
      <p:cxnSp>
        <p:nvCxnSpPr>
          <p:cNvPr id="321" name="Straight Arrow Connector 320"/>
          <p:cNvCxnSpPr>
            <a:stCxn id="313" idx="2"/>
            <a:endCxn id="315" idx="0"/>
          </p:cNvCxnSpPr>
          <p:nvPr/>
        </p:nvCxnSpPr>
        <p:spPr>
          <a:xfrm rot="5400000">
            <a:off x="2046007" y="3693120"/>
            <a:ext cx="676463" cy="86520"/>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9" name="Rectangle 148"/>
          <p:cNvSpPr/>
          <p:nvPr/>
        </p:nvSpPr>
        <p:spPr bwMode="auto">
          <a:xfrm>
            <a:off x="736489" y="5085263"/>
            <a:ext cx="609600" cy="457200"/>
          </a:xfrm>
          <a:prstGeom prst="rect">
            <a:avLst/>
          </a:prstGeom>
          <a:noFill/>
          <a:ln w="92075">
            <a:solidFill>
              <a:srgbClr xmlns:mc="http://schemas.openxmlformats.org/markup-compatibility/2006" xmlns:a14="http://schemas.microsoft.com/office/drawing/2010/main" val="68C33B" mc:Ignorable=""/>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pic>
        <p:nvPicPr>
          <p:cNvPr id="150" name="Picture 1" descr="C:\Users\astridm\AppData\Local\Microsoft\Windows\Temporary Internet Files\Content.IE5\HC0F0K0T\MCj04326270000[1].png"/>
          <p:cNvPicPr>
            <a:picLocks noChangeAspect="1" noChangeArrowheads="1"/>
          </p:cNvPicPr>
          <p:nvPr/>
        </p:nvPicPr>
        <p:blipFill>
          <a:blip r:embed="rId4" cstate="print">
            <a:duotone>
              <a:prstClr val="black"/>
              <a:schemeClr val="tx2">
                <a:tint val="45000"/>
                <a:satMod val="400000"/>
              </a:schemeClr>
            </a:duotone>
          </a:blip>
          <a:srcRect/>
          <a:stretch>
            <a:fillRect/>
          </a:stretch>
        </p:blipFill>
        <p:spPr bwMode="auto">
          <a:xfrm flipH="1">
            <a:off x="957854" y="5023052"/>
            <a:ext cx="762000" cy="762000"/>
          </a:xfrm>
          <a:prstGeom prst="rect">
            <a:avLst/>
          </a:prstGeom>
          <a:noFill/>
        </p:spPr>
      </p:pic>
      <p:cxnSp>
        <p:nvCxnSpPr>
          <p:cNvPr id="151" name="Straight Arrow Connector 150"/>
          <p:cNvCxnSpPr>
            <a:endCxn id="314" idx="0"/>
          </p:cNvCxnSpPr>
          <p:nvPr/>
        </p:nvCxnSpPr>
        <p:spPr>
          <a:xfrm rot="10800000" flipV="1">
            <a:off x="1024482" y="3385894"/>
            <a:ext cx="1422897" cy="688717"/>
          </a:xfrm>
          <a:prstGeom prst="straightConnector1">
            <a:avLst/>
          </a:prstGeom>
          <a:ln w="82550" cmpd="sng">
            <a:solidFill>
              <a:srgbClr xmlns:mc="http://schemas.openxmlformats.org/markup-compatibility/2006" xmlns:a14="http://schemas.microsoft.com/office/drawing/2010/main" val="C00000" mc:Ignorable=""/>
            </a:solidFill>
            <a:tailEnd type="triangle"/>
          </a:ln>
        </p:spPr>
        <p:style>
          <a:lnRef idx="3">
            <a:schemeClr val="accent2"/>
          </a:lnRef>
          <a:fillRef idx="0">
            <a:schemeClr val="accent2"/>
          </a:fillRef>
          <a:effectRef idx="2">
            <a:schemeClr val="accent2"/>
          </a:effectRef>
          <a:fontRef idx="minor">
            <a:schemeClr val="tx1"/>
          </a:fontRef>
        </p:style>
      </p:cxnSp>
      <p:sp>
        <p:nvSpPr>
          <p:cNvPr id="313" name="Rectangle 312"/>
          <p:cNvSpPr/>
          <p:nvPr/>
        </p:nvSpPr>
        <p:spPr>
          <a:xfrm>
            <a:off x="1654596" y="2822961"/>
            <a:ext cx="1545804"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chemeClr val="bg1"/>
                    </a:gs>
                    <a:gs pos="100000">
                      <a:schemeClr val="bg1"/>
                    </a:gs>
                  </a:gsLst>
                  <a:lin ang="13500000" scaled="1"/>
                </a:gradFill>
                <a:latin typeface="Segoe Semibold" pitchFamily="34" charset="0"/>
              </a:rPr>
              <a:t>Client </a:t>
            </a:r>
            <a:br>
              <a:rPr lang="en-US" sz="1400" dirty="0" smtClean="0">
                <a:gradFill>
                  <a:gsLst>
                    <a:gs pos="0">
                      <a:schemeClr val="bg1"/>
                    </a:gs>
                    <a:gs pos="100000">
                      <a:schemeClr val="bg1"/>
                    </a:gs>
                  </a:gsLst>
                  <a:lin ang="13500000" scaled="1"/>
                </a:gradFill>
                <a:latin typeface="Segoe Semibold" pitchFamily="34" charset="0"/>
              </a:rPr>
            </a:br>
            <a:r>
              <a:rPr lang="en-US" sz="1400" dirty="0" smtClean="0">
                <a:gradFill>
                  <a:gsLst>
                    <a:gs pos="0">
                      <a:schemeClr val="bg1"/>
                    </a:gs>
                    <a:gs pos="100000">
                      <a:schemeClr val="bg1"/>
                    </a:gs>
                  </a:gsLst>
                  <a:lin ang="13500000" scaled="1"/>
                </a:gradFill>
                <a:latin typeface="Segoe Semibold" pitchFamily="34" charset="0"/>
              </a:rPr>
              <a:t>Access Server</a:t>
            </a:r>
          </a:p>
        </p:txBody>
      </p:sp>
      <p:sp>
        <p:nvSpPr>
          <p:cNvPr id="83" name="Freeform 6"/>
          <p:cNvSpPr>
            <a:spLocks noEditPoints="1"/>
          </p:cNvSpPr>
          <p:nvPr/>
        </p:nvSpPr>
        <p:spPr bwMode="auto">
          <a:xfrm>
            <a:off x="8203475" y="180699"/>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Freeform 6"/>
          <p:cNvSpPr>
            <a:spLocks/>
          </p:cNvSpPr>
          <p:nvPr/>
        </p:nvSpPr>
        <p:spPr bwMode="auto">
          <a:xfrm>
            <a:off x="236018" y="2228850"/>
            <a:ext cx="8683348" cy="4448940"/>
          </a:xfrm>
          <a:custGeom>
            <a:avLst/>
            <a:gdLst/>
            <a:ahLst/>
            <a:cxnLst>
              <a:cxn ang="0">
                <a:pos x="1806" y="544"/>
              </a:cxn>
              <a:cxn ang="0">
                <a:pos x="1806" y="0"/>
              </a:cxn>
              <a:cxn ang="0">
                <a:pos x="0" y="0"/>
              </a:cxn>
              <a:cxn ang="0">
                <a:pos x="0" y="544"/>
              </a:cxn>
              <a:cxn ang="0">
                <a:pos x="0" y="1592"/>
              </a:cxn>
              <a:cxn ang="0">
                <a:pos x="0" y="2136"/>
              </a:cxn>
              <a:cxn ang="0">
                <a:pos x="4169" y="2136"/>
              </a:cxn>
              <a:cxn ang="0">
                <a:pos x="4169" y="544"/>
              </a:cxn>
              <a:cxn ang="0">
                <a:pos x="1806" y="544"/>
              </a:cxn>
            </a:cxnLst>
            <a:rect l="0" t="0" r="r" b="b"/>
            <a:pathLst>
              <a:path w="4169" h="2136">
                <a:moveTo>
                  <a:pt x="1806" y="544"/>
                </a:moveTo>
                <a:lnTo>
                  <a:pt x="1806" y="0"/>
                </a:lnTo>
                <a:lnTo>
                  <a:pt x="0" y="0"/>
                </a:lnTo>
                <a:lnTo>
                  <a:pt x="0" y="544"/>
                </a:lnTo>
                <a:lnTo>
                  <a:pt x="0" y="1592"/>
                </a:lnTo>
                <a:lnTo>
                  <a:pt x="0" y="2136"/>
                </a:lnTo>
                <a:lnTo>
                  <a:pt x="4169" y="2136"/>
                </a:lnTo>
                <a:lnTo>
                  <a:pt x="4169" y="544"/>
                </a:lnTo>
                <a:lnTo>
                  <a:pt x="1806" y="544"/>
                </a:lnTo>
                <a:close/>
              </a:path>
            </a:pathLst>
          </a:cu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403" name="Freeform 17"/>
          <p:cNvSpPr>
            <a:spLocks/>
          </p:cNvSpPr>
          <p:nvPr/>
        </p:nvSpPr>
        <p:spPr bwMode="auto">
          <a:xfrm>
            <a:off x="292609" y="3690139"/>
            <a:ext cx="6688950" cy="1171288"/>
          </a:xfrm>
          <a:custGeom>
            <a:avLst/>
            <a:gdLst/>
            <a:ahLst/>
            <a:cxnLst>
              <a:cxn ang="0">
                <a:pos x="3803" y="0"/>
              </a:cxn>
              <a:cxn ang="0">
                <a:pos x="0" y="0"/>
              </a:cxn>
              <a:cxn ang="0">
                <a:pos x="0" y="806"/>
              </a:cxn>
              <a:cxn ang="0">
                <a:pos x="3803" y="806"/>
              </a:cxn>
              <a:cxn ang="0">
                <a:pos x="4766" y="806"/>
              </a:cxn>
              <a:cxn ang="0">
                <a:pos x="4766" y="0"/>
              </a:cxn>
              <a:cxn ang="0">
                <a:pos x="3803" y="0"/>
              </a:cxn>
            </a:cxnLst>
            <a:rect l="0" t="0" r="r" b="b"/>
            <a:pathLst>
              <a:path w="4766" h="806">
                <a:moveTo>
                  <a:pt x="3803" y="0"/>
                </a:moveTo>
                <a:lnTo>
                  <a:pt x="0" y="0"/>
                </a:lnTo>
                <a:lnTo>
                  <a:pt x="0" y="806"/>
                </a:lnTo>
                <a:lnTo>
                  <a:pt x="3803" y="806"/>
                </a:lnTo>
                <a:lnTo>
                  <a:pt x="4766" y="806"/>
                </a:lnTo>
                <a:lnTo>
                  <a:pt x="4766" y="0"/>
                </a:lnTo>
                <a:lnTo>
                  <a:pt x="3803" y="0"/>
                </a:lnTo>
                <a:close/>
              </a:path>
            </a:pathLst>
          </a:custGeom>
          <a:solidFill>
            <a:schemeClr val="accent3">
              <a:lumMod val="60000"/>
              <a:lumOff val="40000"/>
            </a:schemeClr>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700" dirty="0" smtClean="0">
              <a:gradFill>
                <a:gsLst>
                  <a:gs pos="0">
                    <a:schemeClr val="bg1"/>
                  </a:gs>
                  <a:gs pos="100000">
                    <a:schemeClr val="bg1"/>
                  </a:gs>
                </a:gsLst>
                <a:lin ang="13500000" scaled="1"/>
              </a:gradFill>
              <a:latin typeface="Segoe Semibold" pitchFamily="34" charset="0"/>
            </a:endParaRPr>
          </a:p>
        </p:txBody>
      </p:sp>
      <p:grpSp>
        <p:nvGrpSpPr>
          <p:cNvPr id="2" name="Group 80"/>
          <p:cNvGrpSpPr/>
          <p:nvPr/>
        </p:nvGrpSpPr>
        <p:grpSpPr>
          <a:xfrm flipV="1">
            <a:off x="304803" y="4374233"/>
            <a:ext cx="6553200" cy="357636"/>
            <a:chOff x="1845840" y="2207421"/>
            <a:chExt cx="3637823" cy="535779"/>
          </a:xfrm>
          <a:effectLst>
            <a:outerShdw blurRad="50800" dist="38100" dir="8100000" algn="tr" rotWithShape="0">
              <a:prstClr val="black">
                <a:alpha val="40000"/>
              </a:prstClr>
            </a:outerShdw>
          </a:effectLst>
        </p:grpSpPr>
        <p:cxnSp>
          <p:nvCxnSpPr>
            <p:cNvPr id="146" name="Straight Connector 145"/>
            <p:cNvCxnSpPr>
              <a:stCxn id="148" idx="0"/>
              <a:endCxn id="147" idx="0"/>
            </p:cNvCxnSpPr>
            <p:nvPr/>
          </p:nvCxnSpPr>
          <p:spPr>
            <a:xfrm flipV="1">
              <a:off x="2184620" y="2207421"/>
              <a:ext cx="3033713" cy="2379"/>
            </a:xfrm>
            <a:prstGeom prst="line">
              <a:avLst/>
            </a:prstGeom>
            <a:ln w="19050">
              <a:solidFill>
                <a:srgbClr xmlns:mc="http://schemas.openxmlformats.org/markup-compatibility/2006" xmlns:a14="http://schemas.microsoft.com/office/drawing/2010/main" val="FF0000" mc:Ignorable=""/>
              </a:solidFill>
              <a:prstDash val="sysDot"/>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7" name="Arc 146"/>
            <p:cNvSpPr/>
            <p:nvPr/>
          </p:nvSpPr>
          <p:spPr>
            <a:xfrm>
              <a:off x="4953001" y="2209800"/>
              <a:ext cx="530662" cy="533400"/>
            </a:xfrm>
            <a:prstGeom prst="arc">
              <a:avLst>
                <a:gd name="adj1" fmla="val 16200000"/>
                <a:gd name="adj2" fmla="val 1230439"/>
              </a:avLst>
            </a:prstGeom>
            <a:ln w="19050">
              <a:solidFill>
                <a:srgbClr xmlns:mc="http://schemas.openxmlformats.org/markup-compatibility/2006" xmlns:a14="http://schemas.microsoft.com/office/drawing/2010/main" val="FF0000" mc:Ignorable=""/>
              </a:solidFill>
              <a:prstDash val="sysDot"/>
              <a:headEnd type="non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8" name="Arc 147"/>
            <p:cNvSpPr/>
            <p:nvPr/>
          </p:nvSpPr>
          <p:spPr>
            <a:xfrm flipH="1">
              <a:off x="1845840" y="2209800"/>
              <a:ext cx="677559" cy="533400"/>
            </a:xfrm>
            <a:prstGeom prst="arc">
              <a:avLst>
                <a:gd name="adj1" fmla="val 16200000"/>
                <a:gd name="adj2" fmla="val 1187635"/>
              </a:avLst>
            </a:prstGeom>
            <a:ln w="19050">
              <a:solidFill>
                <a:srgbClr xmlns:mc="http://schemas.openxmlformats.org/markup-compatibility/2006" xmlns:a14="http://schemas.microsoft.com/office/drawing/2010/main" val="FF0000" mc:Ignorable=""/>
              </a:solidFill>
              <a:prstDash val="sysDot"/>
              <a:headEnd type="non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319" name="Straight Arrow Connector 318"/>
          <p:cNvCxnSpPr>
            <a:endCxn id="313" idx="0"/>
          </p:cNvCxnSpPr>
          <p:nvPr/>
        </p:nvCxnSpPr>
        <p:spPr>
          <a:xfrm rot="16200000" flipH="1">
            <a:off x="1796618" y="2192081"/>
            <a:ext cx="1196462" cy="65298"/>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4" name="Straight Arrow Connector 353"/>
          <p:cNvCxnSpPr/>
          <p:nvPr/>
        </p:nvCxnSpPr>
        <p:spPr>
          <a:xfrm rot="16200000" flipH="1">
            <a:off x="1768626" y="2178674"/>
            <a:ext cx="1196462" cy="65298"/>
          </a:xfrm>
          <a:prstGeom prst="straightConnector1">
            <a:avLst/>
          </a:prstGeom>
          <a:ln w="82550" cmpd="sng">
            <a:solidFill>
              <a:srgbClr xmlns:mc="http://schemas.openxmlformats.org/markup-compatibility/2006" xmlns:a14="http://schemas.microsoft.com/office/drawing/2010/main" val="C00000" mc:Ignorable=""/>
            </a:solidFill>
            <a:tailEnd type="triangle"/>
          </a:ln>
        </p:spPr>
        <p:style>
          <a:lnRef idx="3">
            <a:schemeClr val="accent2"/>
          </a:lnRef>
          <a:fillRef idx="0">
            <a:schemeClr val="accent2"/>
          </a:fillRef>
          <a:effectRef idx="2">
            <a:schemeClr val="accent2"/>
          </a:effectRef>
          <a:fontRef idx="minor">
            <a:schemeClr val="tx1"/>
          </a:fontRef>
        </p:style>
      </p:cxnSp>
      <p:sp>
        <p:nvSpPr>
          <p:cNvPr id="161" name="Title 160"/>
          <p:cNvSpPr>
            <a:spLocks noGrp="1"/>
          </p:cNvSpPr>
          <p:nvPr>
            <p:ph type="title"/>
          </p:nvPr>
        </p:nvSpPr>
        <p:spPr/>
        <p:txBody>
          <a:bodyPr/>
          <a:lstStyle/>
          <a:p>
            <a:r>
              <a:rPr lang="en-US" spc="-50" dirty="0" smtClean="0"/>
              <a:t>Exchange 2010 Mailbox Resiliency Overview </a:t>
            </a:r>
            <a:endParaRPr lang="en-US" spc="-50" dirty="0"/>
          </a:p>
        </p:txBody>
      </p:sp>
      <p:sp>
        <p:nvSpPr>
          <p:cNvPr id="314" name="Rectangle 313"/>
          <p:cNvSpPr/>
          <p:nvPr/>
        </p:nvSpPr>
        <p:spPr>
          <a:xfrm>
            <a:off x="520854" y="4074612"/>
            <a:ext cx="1007253"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1</a:t>
            </a:r>
            <a:endParaRPr lang="en-US" sz="1200" dirty="0">
              <a:gradFill>
                <a:gsLst>
                  <a:gs pos="0">
                    <a:schemeClr val="bg1"/>
                  </a:gs>
                  <a:gs pos="100000">
                    <a:schemeClr val="bg1"/>
                  </a:gs>
                </a:gsLst>
                <a:lin ang="13500000" scaled="1"/>
              </a:gradFill>
              <a:latin typeface="Segoe Semibold" pitchFamily="34" charset="0"/>
            </a:endParaRPr>
          </a:p>
        </p:txBody>
      </p:sp>
      <p:sp>
        <p:nvSpPr>
          <p:cNvPr id="315" name="Rectangle 314"/>
          <p:cNvSpPr/>
          <p:nvPr/>
        </p:nvSpPr>
        <p:spPr>
          <a:xfrm>
            <a:off x="1838058"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2</a:t>
            </a:r>
            <a:endParaRPr lang="en-US" sz="1200" dirty="0">
              <a:gradFill>
                <a:gsLst>
                  <a:gs pos="0">
                    <a:schemeClr val="bg1"/>
                  </a:gs>
                  <a:gs pos="100000">
                    <a:schemeClr val="bg1"/>
                  </a:gs>
                </a:gsLst>
                <a:lin ang="13500000" scaled="1"/>
              </a:gradFill>
              <a:latin typeface="Segoe Semibold" pitchFamily="34" charset="0"/>
            </a:endParaRPr>
          </a:p>
        </p:txBody>
      </p:sp>
      <p:sp>
        <p:nvSpPr>
          <p:cNvPr id="316" name="Rectangle 315"/>
          <p:cNvSpPr/>
          <p:nvPr/>
        </p:nvSpPr>
        <p:spPr>
          <a:xfrm>
            <a:off x="3154724"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3</a:t>
            </a:r>
            <a:endParaRPr lang="en-US" sz="1200" dirty="0">
              <a:gradFill>
                <a:gsLst>
                  <a:gs pos="0">
                    <a:schemeClr val="bg1"/>
                  </a:gs>
                  <a:gs pos="100000">
                    <a:schemeClr val="bg1"/>
                  </a:gs>
                </a:gsLst>
                <a:lin ang="13500000" scaled="1"/>
              </a:gradFill>
              <a:latin typeface="Segoe Semibold" pitchFamily="34" charset="0"/>
            </a:endParaRPr>
          </a:p>
        </p:txBody>
      </p:sp>
      <p:cxnSp>
        <p:nvCxnSpPr>
          <p:cNvPr id="317" name="Straight Arrow Connector 316"/>
          <p:cNvCxnSpPr>
            <a:stCxn id="315" idx="2"/>
          </p:cNvCxnSpPr>
          <p:nvPr/>
        </p:nvCxnSpPr>
        <p:spPr>
          <a:xfrm rot="16200000" flipH="1">
            <a:off x="2146909" y="4843868"/>
            <a:ext cx="391150" cy="3013"/>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0" name="Straight Arrow Connector 319"/>
          <p:cNvCxnSpPr>
            <a:stCxn id="313" idx="2"/>
            <a:endCxn id="314" idx="0"/>
          </p:cNvCxnSpPr>
          <p:nvPr/>
        </p:nvCxnSpPr>
        <p:spPr>
          <a:xfrm rot="5400000">
            <a:off x="1387759" y="3034872"/>
            <a:ext cx="676463" cy="1403017"/>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2" name="Straight Arrow Connector 321"/>
          <p:cNvCxnSpPr>
            <a:stCxn id="313" idx="2"/>
            <a:endCxn id="316" idx="0"/>
          </p:cNvCxnSpPr>
          <p:nvPr/>
        </p:nvCxnSpPr>
        <p:spPr>
          <a:xfrm rot="16200000" flipH="1">
            <a:off x="2704340" y="3121307"/>
            <a:ext cx="676463" cy="1230146"/>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3" name="Rectangle 322"/>
          <p:cNvSpPr/>
          <p:nvPr/>
        </p:nvSpPr>
        <p:spPr>
          <a:xfrm>
            <a:off x="4477928"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4</a:t>
            </a:r>
            <a:endParaRPr lang="en-US" sz="1200" dirty="0">
              <a:gradFill>
                <a:gsLst>
                  <a:gs pos="0">
                    <a:schemeClr val="bg1"/>
                  </a:gs>
                  <a:gs pos="100000">
                    <a:schemeClr val="bg1"/>
                  </a:gs>
                </a:gsLst>
                <a:lin ang="13500000" scaled="1"/>
              </a:gradFill>
              <a:latin typeface="Segoe Semibold" pitchFamily="34" charset="0"/>
            </a:endParaRPr>
          </a:p>
        </p:txBody>
      </p:sp>
      <p:sp>
        <p:nvSpPr>
          <p:cNvPr id="324" name="Rectangle 323"/>
          <p:cNvSpPr/>
          <p:nvPr/>
        </p:nvSpPr>
        <p:spPr>
          <a:xfrm>
            <a:off x="5715000"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5</a:t>
            </a:r>
            <a:endParaRPr lang="en-US" sz="1200" dirty="0">
              <a:gradFill>
                <a:gsLst>
                  <a:gs pos="0">
                    <a:schemeClr val="bg1"/>
                  </a:gs>
                  <a:gs pos="100000">
                    <a:schemeClr val="bg1"/>
                  </a:gs>
                </a:gsLst>
                <a:lin ang="13500000" scaled="1"/>
              </a:gradFill>
              <a:latin typeface="Segoe Semibold" pitchFamily="34" charset="0"/>
            </a:endParaRPr>
          </a:p>
        </p:txBody>
      </p:sp>
      <p:cxnSp>
        <p:nvCxnSpPr>
          <p:cNvPr id="327" name="Straight Arrow Connector 326"/>
          <p:cNvCxnSpPr>
            <a:stCxn id="313" idx="2"/>
            <a:endCxn id="323" idx="0"/>
          </p:cNvCxnSpPr>
          <p:nvPr/>
        </p:nvCxnSpPr>
        <p:spPr>
          <a:xfrm rot="16200000" flipH="1">
            <a:off x="3365942" y="2459705"/>
            <a:ext cx="676463" cy="2553350"/>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8" name="Straight Arrow Connector 327"/>
          <p:cNvCxnSpPr>
            <a:stCxn id="313" idx="2"/>
            <a:endCxn id="324" idx="0"/>
          </p:cNvCxnSpPr>
          <p:nvPr/>
        </p:nvCxnSpPr>
        <p:spPr>
          <a:xfrm rot="16200000" flipH="1">
            <a:off x="3984478" y="1841169"/>
            <a:ext cx="676463" cy="3790422"/>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a:stCxn id="315" idx="3"/>
            <a:endCxn id="316" idx="1"/>
          </p:cNvCxnSpPr>
          <p:nvPr/>
        </p:nvCxnSpPr>
        <p:spPr>
          <a:xfrm>
            <a:off x="2843898" y="4362206"/>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0" name="Straight Arrow Connector 329"/>
          <p:cNvCxnSpPr/>
          <p:nvPr/>
        </p:nvCxnSpPr>
        <p:spPr>
          <a:xfrm>
            <a:off x="1533258"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a:off x="4165002"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2" name="Straight Arrow Connector 331"/>
          <p:cNvCxnSpPr/>
          <p:nvPr/>
        </p:nvCxnSpPr>
        <p:spPr>
          <a:xfrm>
            <a:off x="5405810"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33" name="TextBox 332"/>
          <p:cNvSpPr txBox="1"/>
          <p:nvPr/>
        </p:nvSpPr>
        <p:spPr>
          <a:xfrm>
            <a:off x="7014715" y="5105121"/>
            <a:ext cx="1805023" cy="535531"/>
          </a:xfrm>
          <a:prstGeom prst="rect">
            <a:avLst/>
          </a:prstGeom>
          <a:noFill/>
        </p:spPr>
        <p:txBody>
          <a:bodyPr wrap="square" rtlCol="0">
            <a:spAutoFit/>
          </a:bodyPr>
          <a:lstStyle/>
          <a:p>
            <a:pPr defTabSz="914363">
              <a:lnSpc>
                <a:spcPct val="90000"/>
              </a:lnSpc>
              <a:spcAft>
                <a:spcPts val="400"/>
              </a:spcAft>
              <a:buSzPct val="85000"/>
            </a:pPr>
            <a:r>
              <a:rPr lang="en-US" sz="1600" dirty="0" smtClean="0">
                <a:gradFill>
                  <a:gsLst>
                    <a:gs pos="0">
                      <a:schemeClr val="tx1"/>
                    </a:gs>
                    <a:gs pos="81000">
                      <a:schemeClr val="tx1"/>
                    </a:gs>
                  </a:gsLst>
                  <a:lin ang="13500000" scaled="1"/>
                </a:gradFill>
                <a:latin typeface="Segoe" pitchFamily="34" charset="0"/>
              </a:rPr>
              <a:t>Database Availability Group</a:t>
            </a:r>
          </a:p>
        </p:txBody>
      </p:sp>
      <p:sp>
        <p:nvSpPr>
          <p:cNvPr id="334" name="TextBox 333"/>
          <p:cNvSpPr txBox="1"/>
          <p:nvPr/>
        </p:nvSpPr>
        <p:spPr>
          <a:xfrm>
            <a:off x="1164573" y="1326577"/>
            <a:ext cx="713742" cy="286232"/>
          </a:xfrm>
          <a:prstGeom prst="rect">
            <a:avLst/>
          </a:prstGeom>
          <a:noFill/>
        </p:spPr>
        <p:txBody>
          <a:bodyPr wrap="square" rtlCol="0">
            <a:spAutoFit/>
          </a:bodyPr>
          <a:lstStyle/>
          <a:p>
            <a:pPr defTabSz="914363">
              <a:lnSpc>
                <a:spcPct val="90000"/>
              </a:lnSpc>
              <a:spcAft>
                <a:spcPts val="400"/>
              </a:spcAft>
              <a:buSzPct val="85000"/>
            </a:pPr>
            <a:r>
              <a:rPr lang="en-US" sz="1400" dirty="0" smtClean="0">
                <a:gradFill>
                  <a:gsLst>
                    <a:gs pos="0">
                      <a:schemeClr val="tx1"/>
                    </a:gs>
                    <a:gs pos="81000">
                      <a:schemeClr val="tx1"/>
                    </a:gs>
                  </a:gsLst>
                  <a:lin ang="13500000" scaled="1"/>
                </a:gradFill>
                <a:latin typeface="Segoe" pitchFamily="34" charset="0"/>
              </a:rPr>
              <a:t>Client</a:t>
            </a:r>
          </a:p>
        </p:txBody>
      </p:sp>
      <p:cxnSp>
        <p:nvCxnSpPr>
          <p:cNvPr id="336" name="Straight Arrow Connector 335"/>
          <p:cNvCxnSpPr/>
          <p:nvPr/>
        </p:nvCxnSpPr>
        <p:spPr>
          <a:xfrm rot="5400000">
            <a:off x="786658" y="4868084"/>
            <a:ext cx="478688" cy="3067"/>
          </a:xfrm>
          <a:prstGeom prst="straightConnector1">
            <a:avLst/>
          </a:prstGeom>
          <a:ln w="25400">
            <a:solidFill>
              <a:schemeClr val="accent1"/>
            </a:solidFill>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1" name="Straight Arrow Connector 350"/>
          <p:cNvCxnSpPr>
            <a:stCxn id="316" idx="2"/>
          </p:cNvCxnSpPr>
          <p:nvPr/>
        </p:nvCxnSpPr>
        <p:spPr>
          <a:xfrm rot="16200000" flipH="1">
            <a:off x="3453531" y="4853912"/>
            <a:ext cx="412416" cy="4191"/>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2" name="Straight Arrow Connector 351"/>
          <p:cNvCxnSpPr>
            <a:stCxn id="323" idx="2"/>
          </p:cNvCxnSpPr>
          <p:nvPr/>
        </p:nvCxnSpPr>
        <p:spPr>
          <a:xfrm rot="16200000" flipH="1">
            <a:off x="4775533" y="4855115"/>
            <a:ext cx="412416" cy="1786"/>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3" name="Straight Arrow Connector 352"/>
          <p:cNvCxnSpPr>
            <a:stCxn id="324" idx="2"/>
          </p:cNvCxnSpPr>
          <p:nvPr/>
        </p:nvCxnSpPr>
        <p:spPr>
          <a:xfrm rot="16200000" flipH="1">
            <a:off x="6012531" y="4855189"/>
            <a:ext cx="412416" cy="1638"/>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3" name="Snip Single Corner Rectangle 372"/>
          <p:cNvSpPr/>
          <p:nvPr/>
        </p:nvSpPr>
        <p:spPr bwMode="auto">
          <a:xfrm>
            <a:off x="3136076" y="1422809"/>
            <a:ext cx="1976173" cy="593780"/>
          </a:xfrm>
          <a:prstGeom prst="snip1Rect">
            <a:avLst/>
          </a:prstGeom>
          <a:solidFill>
            <a:srgbClr xmlns:mc="http://schemas.openxmlformats.org/markup-compatibility/2006" xmlns:a14="http://schemas.microsoft.com/office/drawing/2010/main" val="0066CC" mc:Ignorable=""/>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45720" numCol="1" rtlCol="0" anchor="ctr" anchorCtr="0" compatLnSpc="1">
            <a:prstTxWarp prst="textNoShape">
              <a:avLst/>
            </a:prstTxWarp>
          </a:bodyPr>
          <a:lstStyle/>
          <a:p>
            <a:pPr algn="ctr" defTabSz="914099" fontAlgn="base">
              <a:lnSpc>
                <a:spcPct val="90000"/>
              </a:lnSpc>
              <a:spcBef>
                <a:spcPct val="0"/>
              </a:spcBef>
              <a:spcAft>
                <a:spcPct val="0"/>
              </a:spcAft>
            </a:pPr>
            <a:r>
              <a:rPr lang="en-US" sz="1600" dirty="0" smtClean="0">
                <a:gradFill>
                  <a:gsLst>
                    <a:gs pos="0">
                      <a:schemeClr val="bg1"/>
                    </a:gs>
                    <a:gs pos="100000">
                      <a:schemeClr val="bg1"/>
                    </a:gs>
                  </a:gsLst>
                  <a:lin ang="13500000" scaled="1"/>
                </a:gradFill>
                <a:latin typeface="Segoe Semibold" pitchFamily="34" charset="0"/>
              </a:rPr>
              <a:t>All clients connect via CAS servers</a:t>
            </a:r>
          </a:p>
        </p:txBody>
      </p:sp>
      <p:sp>
        <p:nvSpPr>
          <p:cNvPr id="374" name="Snip Single Corner Rectangle 373"/>
          <p:cNvSpPr/>
          <p:nvPr/>
        </p:nvSpPr>
        <p:spPr bwMode="auto">
          <a:xfrm>
            <a:off x="7044088" y="5828792"/>
            <a:ext cx="1815854" cy="593780"/>
          </a:xfrm>
          <a:prstGeom prst="snip1Rect">
            <a:avLst/>
          </a:prstGeom>
          <a:solidFill>
            <a:srgbClr xmlns:mc="http://schemas.openxmlformats.org/markup-compatibility/2006" xmlns:a14="http://schemas.microsoft.com/office/drawing/2010/main" val="0066CC" mc:Ignorable="">
              <a:alpha val="50000"/>
            </a:srgbClr>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45720" numCol="1" rtlCol="0" anchor="ctr" anchorCtr="0" compatLnSpc="1">
            <a:prstTxWarp prst="textNoShape">
              <a:avLst/>
            </a:prstTxWarp>
          </a:bodyPr>
          <a:lstStyle/>
          <a:p>
            <a:pPr algn="ctr" defTabSz="914099" fontAlgn="base">
              <a:lnSpc>
                <a:spcPct val="90000"/>
              </a:lnSpc>
              <a:spcBef>
                <a:spcPct val="0"/>
              </a:spcBef>
              <a:spcAft>
                <a:spcPct val="0"/>
              </a:spcAft>
            </a:pPr>
            <a:r>
              <a:rPr lang="en-US" sz="1600" dirty="0" smtClean="0">
                <a:gradFill>
                  <a:gsLst>
                    <a:gs pos="0">
                      <a:schemeClr val="bg1"/>
                    </a:gs>
                    <a:gs pos="100000">
                      <a:schemeClr val="bg1"/>
                    </a:gs>
                  </a:gsLst>
                  <a:lin ang="13500000" scaled="1"/>
                </a:gradFill>
                <a:latin typeface="Segoe Semibold" pitchFamily="34" charset="0"/>
              </a:rPr>
              <a:t>Database </a:t>
            </a:r>
            <a:br>
              <a:rPr lang="en-US" sz="1600" dirty="0" smtClean="0">
                <a:gradFill>
                  <a:gsLst>
                    <a:gs pos="0">
                      <a:schemeClr val="bg1"/>
                    </a:gs>
                    <a:gs pos="100000">
                      <a:schemeClr val="bg1"/>
                    </a:gs>
                  </a:gsLst>
                  <a:lin ang="13500000" scaled="1"/>
                </a:gradFill>
                <a:latin typeface="Segoe Semibold" pitchFamily="34" charset="0"/>
              </a:rPr>
            </a:br>
            <a:r>
              <a:rPr lang="en-US" sz="1600" dirty="0" smtClean="0">
                <a:gradFill>
                  <a:gsLst>
                    <a:gs pos="0">
                      <a:schemeClr val="bg1"/>
                    </a:gs>
                    <a:gs pos="100000">
                      <a:schemeClr val="bg1"/>
                    </a:gs>
                  </a:gsLst>
                  <a:lin ang="13500000" scaled="1"/>
                </a:gradFill>
                <a:latin typeface="Segoe Semibold" pitchFamily="34" charset="0"/>
              </a:rPr>
              <a:t>centric failover</a:t>
            </a:r>
            <a:endParaRPr lang="en-US" sz="1600" dirty="0">
              <a:gradFill>
                <a:gsLst>
                  <a:gs pos="0">
                    <a:schemeClr val="bg1"/>
                  </a:gs>
                  <a:gs pos="100000">
                    <a:schemeClr val="bg1"/>
                  </a:gs>
                </a:gsLst>
                <a:lin ang="13500000" scaled="1"/>
              </a:gradFill>
              <a:latin typeface="Segoe Semibold" pitchFamily="34" charset="0"/>
            </a:endParaRPr>
          </a:p>
        </p:txBody>
      </p:sp>
      <p:sp>
        <p:nvSpPr>
          <p:cNvPr id="376" name="Snip Single Corner Rectangle 375"/>
          <p:cNvSpPr/>
          <p:nvPr/>
        </p:nvSpPr>
        <p:spPr bwMode="auto">
          <a:xfrm>
            <a:off x="7044088" y="4267647"/>
            <a:ext cx="1815854" cy="593780"/>
          </a:xfrm>
          <a:prstGeom prst="snip1Rect">
            <a:avLst/>
          </a:prstGeom>
          <a:solidFill>
            <a:srgbClr xmlns:mc="http://schemas.openxmlformats.org/markup-compatibility/2006" xmlns:a14="http://schemas.microsoft.com/office/drawing/2010/main" val="0066CC" mc:Ignorable="">
              <a:alpha val="50000"/>
            </a:srgbClr>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45720"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30" dirty="0" smtClean="0">
                <a:gradFill>
                  <a:gsLst>
                    <a:gs pos="0">
                      <a:schemeClr val="bg1"/>
                    </a:gs>
                    <a:gs pos="100000">
                      <a:schemeClr val="bg1"/>
                    </a:gs>
                  </a:gsLst>
                  <a:lin ang="13500000" scaled="1"/>
                </a:gradFill>
                <a:latin typeface="Segoe Semibold" pitchFamily="34" charset="0"/>
              </a:rPr>
              <a:t>Failover managed within Exchange</a:t>
            </a:r>
            <a:endParaRPr lang="en-US" sz="1600" spc="-30" dirty="0">
              <a:gradFill>
                <a:gsLst>
                  <a:gs pos="0">
                    <a:schemeClr val="bg1"/>
                  </a:gs>
                  <a:gs pos="100000">
                    <a:schemeClr val="bg1"/>
                  </a:gs>
                </a:gsLst>
                <a:lin ang="13500000" scaled="1"/>
              </a:gradFill>
              <a:latin typeface="Segoe Semibold" pitchFamily="34" charset="0"/>
            </a:endParaRPr>
          </a:p>
        </p:txBody>
      </p:sp>
      <p:pic>
        <p:nvPicPr>
          <p:cNvPr id="377" name="Picture 376" descr="Computer.png"/>
          <p:cNvPicPr>
            <a:picLocks noChangeAspect="1"/>
          </p:cNvPicPr>
          <p:nvPr/>
        </p:nvPicPr>
        <p:blipFill>
          <a:blip r:embed="rId3" cstate="print"/>
          <a:stretch>
            <a:fillRect/>
          </a:stretch>
        </p:blipFill>
        <p:spPr>
          <a:xfrm>
            <a:off x="1809571" y="838200"/>
            <a:ext cx="960405" cy="960405"/>
          </a:xfrm>
          <a:prstGeom prst="rect">
            <a:avLst/>
          </a:prstGeom>
        </p:spPr>
      </p:pic>
      <p:grpSp>
        <p:nvGrpSpPr>
          <p:cNvPr id="3" name="Group 203"/>
          <p:cNvGrpSpPr/>
          <p:nvPr/>
        </p:nvGrpSpPr>
        <p:grpSpPr>
          <a:xfrm>
            <a:off x="236018" y="1908919"/>
            <a:ext cx="1931804" cy="297833"/>
            <a:chOff x="10685322" y="730254"/>
            <a:chExt cx="1931804" cy="367932"/>
          </a:xfrm>
        </p:grpSpPr>
        <p:sp>
          <p:nvSpPr>
            <p:cNvPr id="389" name="Snip Single Corner Rectangle 388"/>
            <p:cNvSpPr/>
            <p:nvPr/>
          </p:nvSpPr>
          <p:spPr>
            <a:xfrm>
              <a:off x="10685322" y="730254"/>
              <a:ext cx="1668658" cy="367932"/>
            </a:xfrm>
            <a:prstGeom prst="snip1Rect">
              <a:avLst>
                <a:gd name="adj" fmla="val 42163"/>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pPr>
              <a:endParaRPr lang="en-US" dirty="0" smtClean="0">
                <a:gradFill>
                  <a:gsLst>
                    <a:gs pos="0">
                      <a:schemeClr val="bg1"/>
                    </a:gs>
                    <a:gs pos="100000">
                      <a:schemeClr val="bg1"/>
                    </a:gs>
                  </a:gsLst>
                  <a:lin ang="13500000" scaled="1"/>
                </a:gradFill>
                <a:latin typeface="Segoe" pitchFamily="34" charset="0"/>
              </a:endParaRPr>
            </a:p>
          </p:txBody>
        </p:sp>
        <p:sp>
          <p:nvSpPr>
            <p:cNvPr id="390" name="Rectangle 389"/>
            <p:cNvSpPr/>
            <p:nvPr/>
          </p:nvSpPr>
          <p:spPr>
            <a:xfrm>
              <a:off x="10780321" y="744943"/>
              <a:ext cx="1836805" cy="276999"/>
            </a:xfrm>
            <a:prstGeom prst="rect">
              <a:avLst/>
            </a:prstGeom>
          </p:spPr>
          <p:txBody>
            <a:bodyPr wrap="square">
              <a:spAutoFit/>
            </a:bodyPr>
            <a:lstStyle/>
            <a:p>
              <a:pPr>
                <a:spcBef>
                  <a:spcPct val="20000"/>
                </a:spcBef>
                <a:spcAft>
                  <a:spcPts val="1200"/>
                </a:spcAft>
                <a:buClr>
                  <a:srgbClr xmlns:mc="http://schemas.openxmlformats.org/markup-compatibility/2006" xmlns:a14="http://schemas.microsoft.com/office/drawing/2010/main" val="FF5B00" mc:Ignorable=""/>
                </a:buClr>
              </a:pPr>
              <a:r>
                <a:rPr lang="en-US" sz="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cs typeface="Segoe UI" pitchFamily="34" charset="0"/>
                </a:rPr>
                <a:t>AD site: San Jose</a:t>
              </a:r>
            </a:p>
          </p:txBody>
        </p:sp>
      </p:grpSp>
      <p:sp>
        <p:nvSpPr>
          <p:cNvPr id="105" name="Rectangle 104"/>
          <p:cNvSpPr/>
          <p:nvPr/>
        </p:nvSpPr>
        <p:spPr>
          <a:xfrm>
            <a:off x="707250" y="5032761"/>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6" name="Rectangle 105"/>
          <p:cNvSpPr/>
          <p:nvPr/>
        </p:nvSpPr>
        <p:spPr>
          <a:xfrm>
            <a:off x="2013283" y="5040950"/>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7" name="Rectangle 106"/>
          <p:cNvSpPr/>
          <p:nvPr/>
        </p:nvSpPr>
        <p:spPr>
          <a:xfrm>
            <a:off x="3331127"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8" name="Rectangle 107"/>
          <p:cNvSpPr/>
          <p:nvPr/>
        </p:nvSpPr>
        <p:spPr>
          <a:xfrm>
            <a:off x="4651926"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9" name="Rectangle 108"/>
          <p:cNvSpPr/>
          <p:nvPr/>
        </p:nvSpPr>
        <p:spPr>
          <a:xfrm>
            <a:off x="5888850"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cxnSp>
        <p:nvCxnSpPr>
          <p:cNvPr id="110" name="Straight Arrow Connector 109"/>
          <p:cNvCxnSpPr/>
          <p:nvPr/>
        </p:nvCxnSpPr>
        <p:spPr>
          <a:xfrm rot="16200000" flipH="1">
            <a:off x="3481433" y="5303761"/>
            <a:ext cx="387070" cy="6595"/>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16200000" flipH="1">
            <a:off x="4760819" y="5307030"/>
            <a:ext cx="387070" cy="57"/>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5400000">
            <a:off x="6051880" y="5305843"/>
            <a:ext cx="388839" cy="4200"/>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3" name="Can 112"/>
          <p:cNvSpPr/>
          <p:nvPr/>
        </p:nvSpPr>
        <p:spPr bwMode="auto">
          <a:xfrm>
            <a:off x="839838"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4" name="Can 113"/>
          <p:cNvSpPr/>
          <p:nvPr/>
        </p:nvSpPr>
        <p:spPr bwMode="auto">
          <a:xfrm>
            <a:off x="858290" y="6020678"/>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5" name="Can 114"/>
          <p:cNvSpPr/>
          <p:nvPr/>
        </p:nvSpPr>
        <p:spPr bwMode="auto">
          <a:xfrm>
            <a:off x="839838" y="5117422"/>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6" name="Can 115"/>
          <p:cNvSpPr/>
          <p:nvPr/>
        </p:nvSpPr>
        <p:spPr bwMode="auto">
          <a:xfrm>
            <a:off x="2145871" y="5117422"/>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7" name="Can 116"/>
          <p:cNvSpPr/>
          <p:nvPr/>
        </p:nvSpPr>
        <p:spPr bwMode="auto">
          <a:xfrm>
            <a:off x="2145871"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8" name="Can 117"/>
          <p:cNvSpPr/>
          <p:nvPr/>
        </p:nvSpPr>
        <p:spPr bwMode="auto">
          <a:xfrm>
            <a:off x="3463715" y="5117422"/>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9" name="Can 118"/>
          <p:cNvSpPr/>
          <p:nvPr/>
        </p:nvSpPr>
        <p:spPr bwMode="auto">
          <a:xfrm>
            <a:off x="3463715"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0" name="Can 119"/>
          <p:cNvSpPr/>
          <p:nvPr/>
        </p:nvSpPr>
        <p:spPr bwMode="auto">
          <a:xfrm>
            <a:off x="3463715"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1" name="Can 120"/>
          <p:cNvSpPr/>
          <p:nvPr/>
        </p:nvSpPr>
        <p:spPr bwMode="auto">
          <a:xfrm>
            <a:off x="4784514" y="5117422"/>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2" name="Can 121"/>
          <p:cNvSpPr/>
          <p:nvPr/>
        </p:nvSpPr>
        <p:spPr bwMode="auto">
          <a:xfrm>
            <a:off x="4784514"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3" name="Can 122"/>
          <p:cNvSpPr/>
          <p:nvPr/>
        </p:nvSpPr>
        <p:spPr bwMode="auto">
          <a:xfrm>
            <a:off x="4784514"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4" name="Can 123"/>
          <p:cNvSpPr/>
          <p:nvPr/>
        </p:nvSpPr>
        <p:spPr bwMode="auto">
          <a:xfrm>
            <a:off x="6021438" y="5117422"/>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5" name="Can 124"/>
          <p:cNvSpPr/>
          <p:nvPr/>
        </p:nvSpPr>
        <p:spPr bwMode="auto">
          <a:xfrm>
            <a:off x="6021438" y="5569953"/>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6" name="Can 125"/>
          <p:cNvSpPr/>
          <p:nvPr/>
        </p:nvSpPr>
        <p:spPr bwMode="auto">
          <a:xfrm>
            <a:off x="6021438"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7" name="Can 126"/>
          <p:cNvSpPr/>
          <p:nvPr/>
        </p:nvSpPr>
        <p:spPr bwMode="auto">
          <a:xfrm>
            <a:off x="2145871"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8" name="TextBox 127"/>
          <p:cNvSpPr txBox="1"/>
          <p:nvPr/>
        </p:nvSpPr>
        <p:spPr>
          <a:xfrm>
            <a:off x="818100"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29" name="TextBox 128"/>
          <p:cNvSpPr txBox="1"/>
          <p:nvPr/>
        </p:nvSpPr>
        <p:spPr>
          <a:xfrm>
            <a:off x="830856"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30" name="TextBox 129"/>
          <p:cNvSpPr txBox="1"/>
          <p:nvPr/>
        </p:nvSpPr>
        <p:spPr>
          <a:xfrm>
            <a:off x="827104"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sp>
        <p:nvSpPr>
          <p:cNvPr id="131" name="TextBox 130"/>
          <p:cNvSpPr txBox="1"/>
          <p:nvPr/>
        </p:nvSpPr>
        <p:spPr>
          <a:xfrm>
            <a:off x="2133707"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32" name="TextBox 131"/>
          <p:cNvSpPr txBox="1"/>
          <p:nvPr/>
        </p:nvSpPr>
        <p:spPr>
          <a:xfrm>
            <a:off x="2133707"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33" name="TextBox 132"/>
          <p:cNvSpPr txBox="1"/>
          <p:nvPr/>
        </p:nvSpPr>
        <p:spPr>
          <a:xfrm>
            <a:off x="3451551"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34" name="TextBox 133"/>
          <p:cNvSpPr txBox="1"/>
          <p:nvPr/>
        </p:nvSpPr>
        <p:spPr>
          <a:xfrm>
            <a:off x="3451551"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35" name="TextBox 134"/>
          <p:cNvSpPr txBox="1"/>
          <p:nvPr/>
        </p:nvSpPr>
        <p:spPr>
          <a:xfrm>
            <a:off x="3451551"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36" name="TextBox 135"/>
          <p:cNvSpPr txBox="1"/>
          <p:nvPr/>
        </p:nvSpPr>
        <p:spPr>
          <a:xfrm>
            <a:off x="4772350"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37" name="TextBox 136"/>
          <p:cNvSpPr txBox="1"/>
          <p:nvPr/>
        </p:nvSpPr>
        <p:spPr>
          <a:xfrm>
            <a:off x="4772350"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sp>
        <p:nvSpPr>
          <p:cNvPr id="138" name="TextBox 137"/>
          <p:cNvSpPr txBox="1"/>
          <p:nvPr/>
        </p:nvSpPr>
        <p:spPr>
          <a:xfrm>
            <a:off x="4772350"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39" name="TextBox 138"/>
          <p:cNvSpPr txBox="1"/>
          <p:nvPr/>
        </p:nvSpPr>
        <p:spPr>
          <a:xfrm>
            <a:off x="6015597"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40" name="TextBox 139"/>
          <p:cNvSpPr txBox="1"/>
          <p:nvPr/>
        </p:nvSpPr>
        <p:spPr>
          <a:xfrm>
            <a:off x="6015597" y="5652063"/>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41" name="TextBox 140"/>
          <p:cNvSpPr txBox="1"/>
          <p:nvPr/>
        </p:nvSpPr>
        <p:spPr>
          <a:xfrm>
            <a:off x="6015597"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42" name="TextBox 141"/>
          <p:cNvSpPr txBox="1"/>
          <p:nvPr/>
        </p:nvSpPr>
        <p:spPr>
          <a:xfrm>
            <a:off x="2133707"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pic>
        <p:nvPicPr>
          <p:cNvPr id="299" name="Picture 1" descr="C:\Users\astridm\AppData\Local\Microsoft\Windows\Temporary Internet Files\Content.IE5\HC0F0K0T\MCj04326270000[1].png"/>
          <p:cNvPicPr>
            <a:picLocks noChangeAspect="1" noChangeArrowheads="1"/>
          </p:cNvPicPr>
          <p:nvPr/>
        </p:nvPicPr>
        <p:blipFill>
          <a:blip r:embed="rId4" cstate="print">
            <a:duotone>
              <a:schemeClr val="accent3">
                <a:shade val="45000"/>
                <a:satMod val="135000"/>
              </a:schemeClr>
              <a:prstClr val="white"/>
            </a:duotone>
            <a:lum bright="-43000" contrast="47000"/>
          </a:blip>
          <a:srcRect/>
          <a:stretch>
            <a:fillRect/>
          </a:stretch>
        </p:blipFill>
        <p:spPr bwMode="auto">
          <a:xfrm flipH="1">
            <a:off x="4919870" y="5370691"/>
            <a:ext cx="762000" cy="762000"/>
          </a:xfrm>
          <a:prstGeom prst="rect">
            <a:avLst/>
          </a:prstGeom>
          <a:noFill/>
        </p:spPr>
      </p:pic>
      <p:pic>
        <p:nvPicPr>
          <p:cNvPr id="300" name="Picture 1" descr="C:\Users\astridm\AppData\Local\Microsoft\Windows\Temporary Internet Files\Content.IE5\HC0F0K0T\MCj04326270000[1].png"/>
          <p:cNvPicPr>
            <a:picLocks noChangeAspect="1" noChangeArrowheads="1"/>
          </p:cNvPicPr>
          <p:nvPr/>
        </p:nvPicPr>
        <p:blipFill>
          <a:blip r:embed="rId4" cstate="print">
            <a:duotone>
              <a:schemeClr val="accent3">
                <a:shade val="45000"/>
                <a:satMod val="135000"/>
              </a:schemeClr>
              <a:prstClr val="white"/>
            </a:duotone>
            <a:lum bright="-43000" contrast="47000"/>
          </a:blip>
          <a:srcRect/>
          <a:stretch>
            <a:fillRect/>
          </a:stretch>
        </p:blipFill>
        <p:spPr bwMode="auto">
          <a:xfrm flipH="1">
            <a:off x="2249557" y="5933909"/>
            <a:ext cx="762000" cy="762000"/>
          </a:xfrm>
          <a:prstGeom prst="rect">
            <a:avLst/>
          </a:prstGeom>
          <a:noFill/>
        </p:spPr>
      </p:pic>
      <p:pic>
        <p:nvPicPr>
          <p:cNvPr id="303" name="Picture 1" descr="C:\Users\astridm\AppData\Local\Microsoft\Windows\Temporary Internet Files\Content.IE5\HC0F0K0T\MCj04326270000[1].png"/>
          <p:cNvPicPr>
            <a:picLocks noChangeAspect="1" noChangeArrowheads="1"/>
          </p:cNvPicPr>
          <p:nvPr/>
        </p:nvPicPr>
        <p:blipFill>
          <a:blip r:embed="rId4" cstate="print">
            <a:duotone>
              <a:prstClr val="black"/>
              <a:schemeClr val="tx2">
                <a:tint val="45000"/>
                <a:satMod val="400000"/>
              </a:schemeClr>
            </a:duotone>
          </a:blip>
          <a:srcRect/>
          <a:stretch>
            <a:fillRect/>
          </a:stretch>
        </p:blipFill>
        <p:spPr bwMode="auto">
          <a:xfrm flipH="1">
            <a:off x="2272747" y="5933908"/>
            <a:ext cx="762000" cy="762000"/>
          </a:xfrm>
          <a:prstGeom prst="rect">
            <a:avLst/>
          </a:prstGeom>
          <a:noFill/>
        </p:spPr>
      </p:pic>
      <p:pic>
        <p:nvPicPr>
          <p:cNvPr id="302" name="Picture 1" descr="C:\Users\astridm\AppData\Local\Microsoft\Windows\Temporary Internet Files\Content.IE5\HC0F0K0T\MCj04326270000[1].png"/>
          <p:cNvPicPr>
            <a:picLocks noChangeAspect="1" noChangeArrowheads="1"/>
          </p:cNvPicPr>
          <p:nvPr/>
        </p:nvPicPr>
        <p:blipFill>
          <a:blip r:embed="rId4" cstate="print">
            <a:duotone>
              <a:prstClr val="black"/>
              <a:schemeClr val="tx2">
                <a:tint val="45000"/>
                <a:satMod val="400000"/>
              </a:schemeClr>
            </a:duotone>
          </a:blip>
          <a:srcRect/>
          <a:stretch>
            <a:fillRect/>
          </a:stretch>
        </p:blipFill>
        <p:spPr bwMode="auto">
          <a:xfrm flipH="1">
            <a:off x="4929808" y="5370691"/>
            <a:ext cx="762000" cy="762000"/>
          </a:xfrm>
          <a:prstGeom prst="rect">
            <a:avLst/>
          </a:prstGeom>
          <a:noFill/>
        </p:spPr>
      </p:pic>
      <p:cxnSp>
        <p:nvCxnSpPr>
          <p:cNvPr id="321" name="Straight Arrow Connector 320"/>
          <p:cNvCxnSpPr>
            <a:stCxn id="313" idx="2"/>
            <a:endCxn id="315" idx="0"/>
          </p:cNvCxnSpPr>
          <p:nvPr/>
        </p:nvCxnSpPr>
        <p:spPr>
          <a:xfrm rot="5400000">
            <a:off x="2046007" y="3693120"/>
            <a:ext cx="676463" cy="86520"/>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9" name="Rectangle 148"/>
          <p:cNvSpPr/>
          <p:nvPr/>
        </p:nvSpPr>
        <p:spPr bwMode="auto">
          <a:xfrm>
            <a:off x="736489" y="5085263"/>
            <a:ext cx="609600" cy="457200"/>
          </a:xfrm>
          <a:prstGeom prst="rect">
            <a:avLst/>
          </a:prstGeom>
          <a:noFill/>
          <a:ln w="92075">
            <a:solidFill>
              <a:srgbClr xmlns:mc="http://schemas.openxmlformats.org/markup-compatibility/2006" xmlns:a14="http://schemas.microsoft.com/office/drawing/2010/main" val="68C33B" mc:Ignorable=""/>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pic>
        <p:nvPicPr>
          <p:cNvPr id="150" name="Picture 1" descr="C:\Users\astridm\AppData\Local\Microsoft\Windows\Temporary Internet Files\Content.IE5\HC0F0K0T\MCj04326270000[1].png"/>
          <p:cNvPicPr>
            <a:picLocks noChangeAspect="1" noChangeArrowheads="1"/>
          </p:cNvPicPr>
          <p:nvPr/>
        </p:nvPicPr>
        <p:blipFill>
          <a:blip r:embed="rId4" cstate="print">
            <a:duotone>
              <a:prstClr val="black"/>
              <a:schemeClr val="tx2">
                <a:tint val="45000"/>
                <a:satMod val="400000"/>
              </a:schemeClr>
            </a:duotone>
          </a:blip>
          <a:srcRect/>
          <a:stretch>
            <a:fillRect/>
          </a:stretch>
        </p:blipFill>
        <p:spPr bwMode="auto">
          <a:xfrm flipH="1">
            <a:off x="957854" y="5023052"/>
            <a:ext cx="762000" cy="762000"/>
          </a:xfrm>
          <a:prstGeom prst="rect">
            <a:avLst/>
          </a:prstGeom>
          <a:noFill/>
        </p:spPr>
      </p:pic>
      <p:cxnSp>
        <p:nvCxnSpPr>
          <p:cNvPr id="151" name="Straight Arrow Connector 150"/>
          <p:cNvCxnSpPr>
            <a:endCxn id="314" idx="0"/>
          </p:cNvCxnSpPr>
          <p:nvPr/>
        </p:nvCxnSpPr>
        <p:spPr>
          <a:xfrm rot="10800000" flipV="1">
            <a:off x="1024482" y="3385894"/>
            <a:ext cx="1422897" cy="688717"/>
          </a:xfrm>
          <a:prstGeom prst="straightConnector1">
            <a:avLst/>
          </a:prstGeom>
          <a:ln w="82550" cmpd="sng">
            <a:solidFill>
              <a:srgbClr xmlns:mc="http://schemas.openxmlformats.org/markup-compatibility/2006" xmlns:a14="http://schemas.microsoft.com/office/drawing/2010/main" val="C00000" mc:Ignorable=""/>
            </a:solidFill>
            <a:tailEnd type="triangle"/>
          </a:ln>
        </p:spPr>
        <p:style>
          <a:lnRef idx="3">
            <a:schemeClr val="accent2"/>
          </a:lnRef>
          <a:fillRef idx="0">
            <a:schemeClr val="accent2"/>
          </a:fillRef>
          <a:effectRef idx="2">
            <a:schemeClr val="accent2"/>
          </a:effectRef>
          <a:fontRef idx="minor">
            <a:schemeClr val="tx1"/>
          </a:fontRef>
        </p:style>
      </p:cxnSp>
      <p:sp>
        <p:nvSpPr>
          <p:cNvPr id="313" name="Rectangle 312"/>
          <p:cNvSpPr/>
          <p:nvPr/>
        </p:nvSpPr>
        <p:spPr>
          <a:xfrm>
            <a:off x="1654596" y="2822961"/>
            <a:ext cx="1545804"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chemeClr val="bg1"/>
                    </a:gs>
                    <a:gs pos="100000">
                      <a:schemeClr val="bg1"/>
                    </a:gs>
                  </a:gsLst>
                  <a:lin ang="13500000" scaled="1"/>
                </a:gradFill>
                <a:latin typeface="Segoe Semibold" pitchFamily="34" charset="0"/>
              </a:rPr>
              <a:t>Client </a:t>
            </a:r>
            <a:br>
              <a:rPr lang="en-US" sz="1400" dirty="0" smtClean="0">
                <a:gradFill>
                  <a:gsLst>
                    <a:gs pos="0">
                      <a:schemeClr val="bg1"/>
                    </a:gs>
                    <a:gs pos="100000">
                      <a:schemeClr val="bg1"/>
                    </a:gs>
                  </a:gsLst>
                  <a:lin ang="13500000" scaled="1"/>
                </a:gradFill>
                <a:latin typeface="Segoe Semibold" pitchFamily="34" charset="0"/>
              </a:rPr>
            </a:br>
            <a:r>
              <a:rPr lang="en-US" sz="1400" dirty="0" smtClean="0">
                <a:gradFill>
                  <a:gsLst>
                    <a:gs pos="0">
                      <a:schemeClr val="bg1"/>
                    </a:gs>
                    <a:gs pos="100000">
                      <a:schemeClr val="bg1"/>
                    </a:gs>
                  </a:gsLst>
                  <a:lin ang="13500000" scaled="1"/>
                </a:gradFill>
                <a:latin typeface="Segoe Semibold" pitchFamily="34" charset="0"/>
              </a:rPr>
              <a:t>Access Server</a:t>
            </a:r>
          </a:p>
        </p:txBody>
      </p:sp>
      <p:sp>
        <p:nvSpPr>
          <p:cNvPr id="85" name="Freeform 6"/>
          <p:cNvSpPr>
            <a:spLocks noEditPoints="1"/>
          </p:cNvSpPr>
          <p:nvPr/>
        </p:nvSpPr>
        <p:spPr bwMode="auto">
          <a:xfrm>
            <a:off x="8203475" y="180699"/>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Freeform 6"/>
          <p:cNvSpPr>
            <a:spLocks/>
          </p:cNvSpPr>
          <p:nvPr/>
        </p:nvSpPr>
        <p:spPr bwMode="auto">
          <a:xfrm>
            <a:off x="236018" y="2228850"/>
            <a:ext cx="8683348" cy="4448940"/>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403" name="Freeform 17"/>
          <p:cNvSpPr>
            <a:spLocks/>
          </p:cNvSpPr>
          <p:nvPr/>
        </p:nvSpPr>
        <p:spPr bwMode="auto">
          <a:xfrm>
            <a:off x="292609" y="3690139"/>
            <a:ext cx="6688950" cy="1171288"/>
          </a:xfrm>
          <a:custGeom>
            <a:avLst/>
            <a:gdLst/>
            <a:ahLst/>
            <a:cxnLst>
              <a:cxn ang="0">
                <a:pos x="3803" y="0"/>
              </a:cxn>
              <a:cxn ang="0">
                <a:pos x="0" y="0"/>
              </a:cxn>
              <a:cxn ang="0">
                <a:pos x="0" y="806"/>
              </a:cxn>
              <a:cxn ang="0">
                <a:pos x="3803" y="806"/>
              </a:cxn>
              <a:cxn ang="0">
                <a:pos x="4766" y="806"/>
              </a:cxn>
              <a:cxn ang="0">
                <a:pos x="4766" y="0"/>
              </a:cxn>
              <a:cxn ang="0">
                <a:pos x="3803" y="0"/>
              </a:cxn>
            </a:cxnLst>
            <a:rect l="0" t="0" r="r" b="b"/>
            <a:pathLst>
              <a:path w="4766" h="806">
                <a:moveTo>
                  <a:pt x="3803" y="0"/>
                </a:moveTo>
                <a:lnTo>
                  <a:pt x="0" y="0"/>
                </a:lnTo>
                <a:lnTo>
                  <a:pt x="0" y="806"/>
                </a:lnTo>
                <a:lnTo>
                  <a:pt x="3803" y="806"/>
                </a:lnTo>
                <a:lnTo>
                  <a:pt x="4766" y="806"/>
                </a:lnTo>
                <a:lnTo>
                  <a:pt x="4766" y="0"/>
                </a:lnTo>
                <a:lnTo>
                  <a:pt x="3803" y="0"/>
                </a:lnTo>
                <a:close/>
              </a:path>
            </a:pathLst>
          </a:custGeom>
          <a:solidFill>
            <a:schemeClr val="accent3">
              <a:lumMod val="60000"/>
              <a:lumOff val="40000"/>
            </a:schemeClr>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700" dirty="0" smtClean="0">
              <a:gradFill>
                <a:gsLst>
                  <a:gs pos="0">
                    <a:schemeClr val="bg1"/>
                  </a:gs>
                  <a:gs pos="100000">
                    <a:schemeClr val="bg1"/>
                  </a:gs>
                </a:gsLst>
                <a:lin ang="13500000" scaled="1"/>
              </a:gradFill>
              <a:latin typeface="Segoe Semibold" pitchFamily="34" charset="0"/>
            </a:endParaRPr>
          </a:p>
        </p:txBody>
      </p:sp>
      <p:grpSp>
        <p:nvGrpSpPr>
          <p:cNvPr id="2" name="Group 80"/>
          <p:cNvGrpSpPr/>
          <p:nvPr/>
        </p:nvGrpSpPr>
        <p:grpSpPr>
          <a:xfrm flipV="1">
            <a:off x="304803" y="4374233"/>
            <a:ext cx="6553200" cy="357636"/>
            <a:chOff x="1845840" y="2207421"/>
            <a:chExt cx="3637823" cy="535779"/>
          </a:xfrm>
          <a:effectLst>
            <a:outerShdw blurRad="50800" dist="38100" dir="8100000" algn="tr" rotWithShape="0">
              <a:prstClr val="black">
                <a:alpha val="40000"/>
              </a:prstClr>
            </a:outerShdw>
          </a:effectLst>
        </p:grpSpPr>
        <p:cxnSp>
          <p:nvCxnSpPr>
            <p:cNvPr id="146" name="Straight Connector 145"/>
            <p:cNvCxnSpPr>
              <a:stCxn id="148" idx="0"/>
              <a:endCxn id="147" idx="0"/>
            </p:cNvCxnSpPr>
            <p:nvPr/>
          </p:nvCxnSpPr>
          <p:spPr>
            <a:xfrm flipV="1">
              <a:off x="2184620" y="2207421"/>
              <a:ext cx="3033713" cy="2379"/>
            </a:xfrm>
            <a:prstGeom prst="line">
              <a:avLst/>
            </a:prstGeom>
            <a:ln w="19050">
              <a:solidFill>
                <a:srgbClr xmlns:mc="http://schemas.openxmlformats.org/markup-compatibility/2006" xmlns:a14="http://schemas.microsoft.com/office/drawing/2010/main" val="FF0000" mc:Ignorable=""/>
              </a:solidFill>
              <a:prstDash val="sysDot"/>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7" name="Arc 146"/>
            <p:cNvSpPr/>
            <p:nvPr/>
          </p:nvSpPr>
          <p:spPr>
            <a:xfrm>
              <a:off x="4953001" y="2209800"/>
              <a:ext cx="530662" cy="533400"/>
            </a:xfrm>
            <a:prstGeom prst="arc">
              <a:avLst>
                <a:gd name="adj1" fmla="val 16200000"/>
                <a:gd name="adj2" fmla="val 1230439"/>
              </a:avLst>
            </a:prstGeom>
            <a:ln w="19050">
              <a:solidFill>
                <a:srgbClr xmlns:mc="http://schemas.openxmlformats.org/markup-compatibility/2006" xmlns:a14="http://schemas.microsoft.com/office/drawing/2010/main" val="FF0000" mc:Ignorable=""/>
              </a:solidFill>
              <a:prstDash val="sysDot"/>
              <a:headEnd type="non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8" name="Arc 147"/>
            <p:cNvSpPr/>
            <p:nvPr/>
          </p:nvSpPr>
          <p:spPr>
            <a:xfrm flipH="1">
              <a:off x="1845840" y="2209800"/>
              <a:ext cx="677559" cy="533400"/>
            </a:xfrm>
            <a:prstGeom prst="arc">
              <a:avLst>
                <a:gd name="adj1" fmla="val 16200000"/>
                <a:gd name="adj2" fmla="val 1187635"/>
              </a:avLst>
            </a:prstGeom>
            <a:ln w="19050">
              <a:solidFill>
                <a:srgbClr xmlns:mc="http://schemas.openxmlformats.org/markup-compatibility/2006" xmlns:a14="http://schemas.microsoft.com/office/drawing/2010/main" val="FF0000" mc:Ignorable=""/>
              </a:solidFill>
              <a:prstDash val="sysDot"/>
              <a:headEnd type="non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319" name="Straight Arrow Connector 318"/>
          <p:cNvCxnSpPr>
            <a:endCxn id="313" idx="0"/>
          </p:cNvCxnSpPr>
          <p:nvPr/>
        </p:nvCxnSpPr>
        <p:spPr>
          <a:xfrm rot="16200000" flipH="1">
            <a:off x="1796618" y="2192081"/>
            <a:ext cx="1196462" cy="65298"/>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4" name="Straight Arrow Connector 353"/>
          <p:cNvCxnSpPr/>
          <p:nvPr/>
        </p:nvCxnSpPr>
        <p:spPr>
          <a:xfrm rot="16200000" flipH="1">
            <a:off x="1768626" y="2178674"/>
            <a:ext cx="1196462" cy="65298"/>
          </a:xfrm>
          <a:prstGeom prst="straightConnector1">
            <a:avLst/>
          </a:prstGeom>
          <a:ln w="82550" cmpd="sng">
            <a:solidFill>
              <a:srgbClr xmlns:mc="http://schemas.openxmlformats.org/markup-compatibility/2006" xmlns:a14="http://schemas.microsoft.com/office/drawing/2010/main" val="C00000" mc:Ignorable=""/>
            </a:solidFill>
            <a:tailEnd type="triangle"/>
          </a:ln>
        </p:spPr>
        <p:style>
          <a:lnRef idx="3">
            <a:schemeClr val="accent2"/>
          </a:lnRef>
          <a:fillRef idx="0">
            <a:schemeClr val="accent2"/>
          </a:fillRef>
          <a:effectRef idx="2">
            <a:schemeClr val="accent2"/>
          </a:effectRef>
          <a:fontRef idx="minor">
            <a:schemeClr val="tx1"/>
          </a:fontRef>
        </p:style>
      </p:cxnSp>
      <p:sp>
        <p:nvSpPr>
          <p:cNvPr id="161" name="Title 160"/>
          <p:cNvSpPr>
            <a:spLocks noGrp="1"/>
          </p:cNvSpPr>
          <p:nvPr>
            <p:ph type="title"/>
          </p:nvPr>
        </p:nvSpPr>
        <p:spPr/>
        <p:txBody>
          <a:bodyPr/>
          <a:lstStyle/>
          <a:p>
            <a:r>
              <a:rPr lang="en-US" spc="-50" dirty="0" smtClean="0"/>
              <a:t>Exchange 2010 Mailbox Resiliency Overview </a:t>
            </a:r>
            <a:endParaRPr lang="en-US" spc="-50" dirty="0"/>
          </a:p>
        </p:txBody>
      </p:sp>
      <p:sp>
        <p:nvSpPr>
          <p:cNvPr id="314" name="Rectangle 313"/>
          <p:cNvSpPr/>
          <p:nvPr/>
        </p:nvSpPr>
        <p:spPr>
          <a:xfrm>
            <a:off x="520854" y="4074612"/>
            <a:ext cx="1007253"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1</a:t>
            </a:r>
            <a:endParaRPr lang="en-US" sz="1200" dirty="0">
              <a:gradFill>
                <a:gsLst>
                  <a:gs pos="0">
                    <a:schemeClr val="bg1"/>
                  </a:gs>
                  <a:gs pos="100000">
                    <a:schemeClr val="bg1"/>
                  </a:gs>
                </a:gsLst>
                <a:lin ang="13500000" scaled="1"/>
              </a:gradFill>
              <a:latin typeface="Segoe Semibold" pitchFamily="34" charset="0"/>
            </a:endParaRPr>
          </a:p>
        </p:txBody>
      </p:sp>
      <p:sp>
        <p:nvSpPr>
          <p:cNvPr id="315" name="Rectangle 314"/>
          <p:cNvSpPr/>
          <p:nvPr/>
        </p:nvSpPr>
        <p:spPr>
          <a:xfrm>
            <a:off x="1838058"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2</a:t>
            </a:r>
            <a:endParaRPr lang="en-US" sz="1200" dirty="0">
              <a:gradFill>
                <a:gsLst>
                  <a:gs pos="0">
                    <a:schemeClr val="bg1"/>
                  </a:gs>
                  <a:gs pos="100000">
                    <a:schemeClr val="bg1"/>
                  </a:gs>
                </a:gsLst>
                <a:lin ang="13500000" scaled="1"/>
              </a:gradFill>
              <a:latin typeface="Segoe Semibold" pitchFamily="34" charset="0"/>
            </a:endParaRPr>
          </a:p>
        </p:txBody>
      </p:sp>
      <p:sp>
        <p:nvSpPr>
          <p:cNvPr id="316" name="Rectangle 315"/>
          <p:cNvSpPr/>
          <p:nvPr/>
        </p:nvSpPr>
        <p:spPr>
          <a:xfrm>
            <a:off x="3154724"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3</a:t>
            </a:r>
            <a:endParaRPr lang="en-US" sz="1200" dirty="0">
              <a:gradFill>
                <a:gsLst>
                  <a:gs pos="0">
                    <a:schemeClr val="bg1"/>
                  </a:gs>
                  <a:gs pos="100000">
                    <a:schemeClr val="bg1"/>
                  </a:gs>
                </a:gsLst>
                <a:lin ang="13500000" scaled="1"/>
              </a:gradFill>
              <a:latin typeface="Segoe Semibold" pitchFamily="34" charset="0"/>
            </a:endParaRPr>
          </a:p>
        </p:txBody>
      </p:sp>
      <p:cxnSp>
        <p:nvCxnSpPr>
          <p:cNvPr id="317" name="Straight Arrow Connector 316"/>
          <p:cNvCxnSpPr>
            <a:stCxn id="315" idx="2"/>
          </p:cNvCxnSpPr>
          <p:nvPr/>
        </p:nvCxnSpPr>
        <p:spPr>
          <a:xfrm rot="16200000" flipH="1">
            <a:off x="2146909" y="4843868"/>
            <a:ext cx="391150" cy="3013"/>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0" name="Straight Arrow Connector 319"/>
          <p:cNvCxnSpPr>
            <a:stCxn id="313" idx="2"/>
            <a:endCxn id="314" idx="0"/>
          </p:cNvCxnSpPr>
          <p:nvPr/>
        </p:nvCxnSpPr>
        <p:spPr>
          <a:xfrm rot="5400000">
            <a:off x="1387759" y="3034872"/>
            <a:ext cx="676463" cy="1403017"/>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2" name="Straight Arrow Connector 321"/>
          <p:cNvCxnSpPr>
            <a:stCxn id="313" idx="2"/>
            <a:endCxn id="316" idx="0"/>
          </p:cNvCxnSpPr>
          <p:nvPr/>
        </p:nvCxnSpPr>
        <p:spPr>
          <a:xfrm rot="16200000" flipH="1">
            <a:off x="2704340" y="3121307"/>
            <a:ext cx="676463" cy="1230146"/>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3" name="Rectangle 322"/>
          <p:cNvSpPr/>
          <p:nvPr/>
        </p:nvSpPr>
        <p:spPr>
          <a:xfrm>
            <a:off x="4477928"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4</a:t>
            </a:r>
            <a:endParaRPr lang="en-US" sz="1200" dirty="0">
              <a:gradFill>
                <a:gsLst>
                  <a:gs pos="0">
                    <a:schemeClr val="bg1"/>
                  </a:gs>
                  <a:gs pos="100000">
                    <a:schemeClr val="bg1"/>
                  </a:gs>
                </a:gsLst>
                <a:lin ang="13500000" scaled="1"/>
              </a:gradFill>
              <a:latin typeface="Segoe Semibold" pitchFamily="34" charset="0"/>
            </a:endParaRPr>
          </a:p>
        </p:txBody>
      </p:sp>
      <p:sp>
        <p:nvSpPr>
          <p:cNvPr id="324" name="Rectangle 323"/>
          <p:cNvSpPr/>
          <p:nvPr/>
        </p:nvSpPr>
        <p:spPr>
          <a:xfrm>
            <a:off x="5715000"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5</a:t>
            </a:r>
            <a:endParaRPr lang="en-US" sz="1200" dirty="0">
              <a:gradFill>
                <a:gsLst>
                  <a:gs pos="0">
                    <a:schemeClr val="bg1"/>
                  </a:gs>
                  <a:gs pos="100000">
                    <a:schemeClr val="bg1"/>
                  </a:gs>
                </a:gsLst>
                <a:lin ang="13500000" scaled="1"/>
              </a:gradFill>
              <a:latin typeface="Segoe Semibold" pitchFamily="34" charset="0"/>
            </a:endParaRPr>
          </a:p>
        </p:txBody>
      </p:sp>
      <p:cxnSp>
        <p:nvCxnSpPr>
          <p:cNvPr id="327" name="Straight Arrow Connector 326"/>
          <p:cNvCxnSpPr>
            <a:stCxn id="313" idx="2"/>
            <a:endCxn id="323" idx="0"/>
          </p:cNvCxnSpPr>
          <p:nvPr/>
        </p:nvCxnSpPr>
        <p:spPr>
          <a:xfrm rot="16200000" flipH="1">
            <a:off x="3365942" y="2459705"/>
            <a:ext cx="676463" cy="2553350"/>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8" name="Straight Arrow Connector 327"/>
          <p:cNvCxnSpPr>
            <a:stCxn id="313" idx="2"/>
            <a:endCxn id="324" idx="0"/>
          </p:cNvCxnSpPr>
          <p:nvPr/>
        </p:nvCxnSpPr>
        <p:spPr>
          <a:xfrm rot="16200000" flipH="1">
            <a:off x="3984478" y="1841169"/>
            <a:ext cx="676463" cy="3790422"/>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a:stCxn id="315" idx="3"/>
            <a:endCxn id="316" idx="1"/>
          </p:cNvCxnSpPr>
          <p:nvPr/>
        </p:nvCxnSpPr>
        <p:spPr>
          <a:xfrm>
            <a:off x="2843898" y="4362206"/>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0" name="Straight Arrow Connector 329"/>
          <p:cNvCxnSpPr/>
          <p:nvPr/>
        </p:nvCxnSpPr>
        <p:spPr>
          <a:xfrm>
            <a:off x="1533258"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a:off x="4165002"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2" name="Straight Arrow Connector 331"/>
          <p:cNvCxnSpPr/>
          <p:nvPr/>
        </p:nvCxnSpPr>
        <p:spPr>
          <a:xfrm>
            <a:off x="5405810"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33" name="TextBox 332"/>
          <p:cNvSpPr txBox="1"/>
          <p:nvPr/>
        </p:nvSpPr>
        <p:spPr>
          <a:xfrm>
            <a:off x="7014715" y="5105121"/>
            <a:ext cx="1805023" cy="535531"/>
          </a:xfrm>
          <a:prstGeom prst="rect">
            <a:avLst/>
          </a:prstGeom>
          <a:noFill/>
        </p:spPr>
        <p:txBody>
          <a:bodyPr wrap="square" rtlCol="0">
            <a:spAutoFit/>
          </a:bodyPr>
          <a:lstStyle/>
          <a:p>
            <a:pPr defTabSz="914363">
              <a:lnSpc>
                <a:spcPct val="90000"/>
              </a:lnSpc>
              <a:spcAft>
                <a:spcPts val="400"/>
              </a:spcAft>
              <a:buSzPct val="85000"/>
            </a:pPr>
            <a:r>
              <a:rPr lang="en-US" sz="1600" dirty="0" smtClean="0">
                <a:gradFill>
                  <a:gsLst>
                    <a:gs pos="0">
                      <a:schemeClr val="tx1"/>
                    </a:gs>
                    <a:gs pos="81000">
                      <a:schemeClr val="tx1"/>
                    </a:gs>
                  </a:gsLst>
                  <a:lin ang="13500000" scaled="1"/>
                </a:gradFill>
                <a:latin typeface="Segoe" pitchFamily="34" charset="0"/>
              </a:rPr>
              <a:t>Database Availability Group</a:t>
            </a:r>
          </a:p>
        </p:txBody>
      </p:sp>
      <p:sp>
        <p:nvSpPr>
          <p:cNvPr id="334" name="TextBox 333"/>
          <p:cNvSpPr txBox="1"/>
          <p:nvPr/>
        </p:nvSpPr>
        <p:spPr>
          <a:xfrm>
            <a:off x="1164573" y="1326577"/>
            <a:ext cx="713742" cy="286232"/>
          </a:xfrm>
          <a:prstGeom prst="rect">
            <a:avLst/>
          </a:prstGeom>
          <a:noFill/>
        </p:spPr>
        <p:txBody>
          <a:bodyPr wrap="square" rtlCol="0">
            <a:spAutoFit/>
          </a:bodyPr>
          <a:lstStyle/>
          <a:p>
            <a:pPr defTabSz="914363">
              <a:lnSpc>
                <a:spcPct val="90000"/>
              </a:lnSpc>
              <a:spcAft>
                <a:spcPts val="400"/>
              </a:spcAft>
              <a:buSzPct val="85000"/>
            </a:pPr>
            <a:r>
              <a:rPr lang="en-US" sz="1400" dirty="0" smtClean="0">
                <a:gradFill>
                  <a:gsLst>
                    <a:gs pos="0">
                      <a:schemeClr val="tx1"/>
                    </a:gs>
                    <a:gs pos="81000">
                      <a:schemeClr val="tx1"/>
                    </a:gs>
                  </a:gsLst>
                  <a:lin ang="13500000" scaled="1"/>
                </a:gradFill>
                <a:latin typeface="Segoe" pitchFamily="34" charset="0"/>
              </a:rPr>
              <a:t>Client</a:t>
            </a:r>
          </a:p>
        </p:txBody>
      </p:sp>
      <p:cxnSp>
        <p:nvCxnSpPr>
          <p:cNvPr id="336" name="Straight Arrow Connector 335"/>
          <p:cNvCxnSpPr/>
          <p:nvPr/>
        </p:nvCxnSpPr>
        <p:spPr>
          <a:xfrm rot="5400000">
            <a:off x="786658" y="4868084"/>
            <a:ext cx="478688" cy="3067"/>
          </a:xfrm>
          <a:prstGeom prst="straightConnector1">
            <a:avLst/>
          </a:prstGeom>
          <a:ln w="25400">
            <a:solidFill>
              <a:schemeClr val="accent1"/>
            </a:solidFill>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1" name="Straight Arrow Connector 350"/>
          <p:cNvCxnSpPr>
            <a:stCxn id="316" idx="2"/>
          </p:cNvCxnSpPr>
          <p:nvPr/>
        </p:nvCxnSpPr>
        <p:spPr>
          <a:xfrm rot="16200000" flipH="1">
            <a:off x="3453531" y="4853912"/>
            <a:ext cx="412416" cy="4191"/>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2" name="Straight Arrow Connector 351"/>
          <p:cNvCxnSpPr>
            <a:stCxn id="323" idx="2"/>
          </p:cNvCxnSpPr>
          <p:nvPr/>
        </p:nvCxnSpPr>
        <p:spPr>
          <a:xfrm rot="16200000" flipH="1">
            <a:off x="4775533" y="4855115"/>
            <a:ext cx="412416" cy="1786"/>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3" name="Straight Arrow Connector 352"/>
          <p:cNvCxnSpPr>
            <a:stCxn id="324" idx="2"/>
          </p:cNvCxnSpPr>
          <p:nvPr/>
        </p:nvCxnSpPr>
        <p:spPr>
          <a:xfrm rot="16200000" flipH="1">
            <a:off x="6012531" y="4855189"/>
            <a:ext cx="412416" cy="1638"/>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3" name="Snip Single Corner Rectangle 372"/>
          <p:cNvSpPr/>
          <p:nvPr/>
        </p:nvSpPr>
        <p:spPr bwMode="auto">
          <a:xfrm>
            <a:off x="3136076" y="1422809"/>
            <a:ext cx="1976173" cy="593780"/>
          </a:xfrm>
          <a:prstGeom prst="snip1Rect">
            <a:avLst/>
          </a:prstGeom>
          <a:solidFill>
            <a:srgbClr xmlns:mc="http://schemas.openxmlformats.org/markup-compatibility/2006" xmlns:a14="http://schemas.microsoft.com/office/drawing/2010/main" val="0066CC" mc:Ignorable=""/>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45720" numCol="1" rtlCol="0" anchor="ctr" anchorCtr="0" compatLnSpc="1">
            <a:prstTxWarp prst="textNoShape">
              <a:avLst/>
            </a:prstTxWarp>
          </a:bodyPr>
          <a:lstStyle/>
          <a:p>
            <a:pPr algn="ctr" defTabSz="914099" fontAlgn="base">
              <a:lnSpc>
                <a:spcPct val="90000"/>
              </a:lnSpc>
              <a:spcBef>
                <a:spcPct val="0"/>
              </a:spcBef>
              <a:spcAft>
                <a:spcPct val="0"/>
              </a:spcAft>
            </a:pPr>
            <a:r>
              <a:rPr lang="en-US" sz="1600" dirty="0" smtClean="0">
                <a:gradFill>
                  <a:gsLst>
                    <a:gs pos="0">
                      <a:schemeClr val="bg1"/>
                    </a:gs>
                    <a:gs pos="100000">
                      <a:schemeClr val="bg1"/>
                    </a:gs>
                  </a:gsLst>
                  <a:lin ang="13500000" scaled="1"/>
                </a:gradFill>
                <a:latin typeface="Segoe Semibold" pitchFamily="34" charset="0"/>
              </a:rPr>
              <a:t>All clients connect via CAS servers</a:t>
            </a:r>
          </a:p>
        </p:txBody>
      </p:sp>
      <p:sp>
        <p:nvSpPr>
          <p:cNvPr id="374" name="Snip Single Corner Rectangle 373"/>
          <p:cNvSpPr/>
          <p:nvPr/>
        </p:nvSpPr>
        <p:spPr bwMode="auto">
          <a:xfrm>
            <a:off x="7044088" y="5828792"/>
            <a:ext cx="1815854" cy="593780"/>
          </a:xfrm>
          <a:prstGeom prst="snip1Rect">
            <a:avLst/>
          </a:prstGeom>
          <a:solidFill>
            <a:srgbClr xmlns:mc="http://schemas.openxmlformats.org/markup-compatibility/2006" xmlns:a14="http://schemas.microsoft.com/office/drawing/2010/main" val="0066CC" mc:Ignorable="">
              <a:alpha val="50000"/>
            </a:srgbClr>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45720" numCol="1" rtlCol="0" anchor="ctr" anchorCtr="0" compatLnSpc="1">
            <a:prstTxWarp prst="textNoShape">
              <a:avLst/>
            </a:prstTxWarp>
          </a:bodyPr>
          <a:lstStyle/>
          <a:p>
            <a:pPr algn="ctr" defTabSz="914099" fontAlgn="base">
              <a:lnSpc>
                <a:spcPct val="90000"/>
              </a:lnSpc>
              <a:spcBef>
                <a:spcPct val="0"/>
              </a:spcBef>
              <a:spcAft>
                <a:spcPct val="0"/>
              </a:spcAft>
            </a:pPr>
            <a:r>
              <a:rPr lang="en-US" sz="1600" dirty="0" smtClean="0">
                <a:gradFill>
                  <a:gsLst>
                    <a:gs pos="0">
                      <a:schemeClr val="bg1"/>
                    </a:gs>
                    <a:gs pos="100000">
                      <a:schemeClr val="bg1"/>
                    </a:gs>
                  </a:gsLst>
                  <a:lin ang="13500000" scaled="1"/>
                </a:gradFill>
                <a:latin typeface="Segoe Semibold" pitchFamily="34" charset="0"/>
              </a:rPr>
              <a:t>Database </a:t>
            </a:r>
            <a:br>
              <a:rPr lang="en-US" sz="1600" dirty="0" smtClean="0">
                <a:gradFill>
                  <a:gsLst>
                    <a:gs pos="0">
                      <a:schemeClr val="bg1"/>
                    </a:gs>
                    <a:gs pos="100000">
                      <a:schemeClr val="bg1"/>
                    </a:gs>
                  </a:gsLst>
                  <a:lin ang="13500000" scaled="1"/>
                </a:gradFill>
                <a:latin typeface="Segoe Semibold" pitchFamily="34" charset="0"/>
              </a:rPr>
            </a:br>
            <a:r>
              <a:rPr lang="en-US" sz="1600" dirty="0" smtClean="0">
                <a:gradFill>
                  <a:gsLst>
                    <a:gs pos="0">
                      <a:schemeClr val="bg1"/>
                    </a:gs>
                    <a:gs pos="100000">
                      <a:schemeClr val="bg1"/>
                    </a:gs>
                  </a:gsLst>
                  <a:lin ang="13500000" scaled="1"/>
                </a:gradFill>
                <a:latin typeface="Segoe Semibold" pitchFamily="34" charset="0"/>
              </a:rPr>
              <a:t>centric failover</a:t>
            </a:r>
            <a:endParaRPr lang="en-US" sz="1600" dirty="0">
              <a:gradFill>
                <a:gsLst>
                  <a:gs pos="0">
                    <a:schemeClr val="bg1"/>
                  </a:gs>
                  <a:gs pos="100000">
                    <a:schemeClr val="bg1"/>
                  </a:gs>
                </a:gsLst>
                <a:lin ang="13500000" scaled="1"/>
              </a:gradFill>
              <a:latin typeface="Segoe Semibold" pitchFamily="34" charset="0"/>
            </a:endParaRPr>
          </a:p>
        </p:txBody>
      </p:sp>
      <p:sp>
        <p:nvSpPr>
          <p:cNvPr id="376" name="Snip Single Corner Rectangle 375"/>
          <p:cNvSpPr/>
          <p:nvPr/>
        </p:nvSpPr>
        <p:spPr bwMode="auto">
          <a:xfrm>
            <a:off x="7044088" y="4267647"/>
            <a:ext cx="1815854" cy="593780"/>
          </a:xfrm>
          <a:prstGeom prst="snip1Rect">
            <a:avLst/>
          </a:prstGeom>
          <a:solidFill>
            <a:srgbClr xmlns:mc="http://schemas.openxmlformats.org/markup-compatibility/2006" xmlns:a14="http://schemas.microsoft.com/office/drawing/2010/main" val="0066CC" mc:Ignorable="">
              <a:alpha val="50000"/>
            </a:srgbClr>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45720"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30" dirty="0" smtClean="0">
                <a:gradFill>
                  <a:gsLst>
                    <a:gs pos="0">
                      <a:schemeClr val="bg1"/>
                    </a:gs>
                    <a:gs pos="100000">
                      <a:schemeClr val="bg1"/>
                    </a:gs>
                  </a:gsLst>
                  <a:lin ang="13500000" scaled="1"/>
                </a:gradFill>
                <a:latin typeface="Segoe Semibold" pitchFamily="34" charset="0"/>
              </a:rPr>
              <a:t>Failover managed within Exchange</a:t>
            </a:r>
            <a:endParaRPr lang="en-US" sz="1600" spc="-30" dirty="0">
              <a:gradFill>
                <a:gsLst>
                  <a:gs pos="0">
                    <a:schemeClr val="bg1"/>
                  </a:gs>
                  <a:gs pos="100000">
                    <a:schemeClr val="bg1"/>
                  </a:gs>
                </a:gsLst>
                <a:lin ang="13500000" scaled="1"/>
              </a:gradFill>
              <a:latin typeface="Segoe Semibold" pitchFamily="34" charset="0"/>
            </a:endParaRPr>
          </a:p>
        </p:txBody>
      </p:sp>
      <p:pic>
        <p:nvPicPr>
          <p:cNvPr id="377" name="Picture 376" descr="Computer.png"/>
          <p:cNvPicPr>
            <a:picLocks noChangeAspect="1"/>
          </p:cNvPicPr>
          <p:nvPr/>
        </p:nvPicPr>
        <p:blipFill>
          <a:blip r:embed="rId3" cstate="print"/>
          <a:stretch>
            <a:fillRect/>
          </a:stretch>
        </p:blipFill>
        <p:spPr>
          <a:xfrm>
            <a:off x="1809571" y="838200"/>
            <a:ext cx="960405" cy="960405"/>
          </a:xfrm>
          <a:prstGeom prst="rect">
            <a:avLst/>
          </a:prstGeom>
        </p:spPr>
      </p:pic>
      <p:grpSp>
        <p:nvGrpSpPr>
          <p:cNvPr id="3" name="Group 203"/>
          <p:cNvGrpSpPr/>
          <p:nvPr/>
        </p:nvGrpSpPr>
        <p:grpSpPr>
          <a:xfrm>
            <a:off x="236018" y="1908919"/>
            <a:ext cx="1931804" cy="297833"/>
            <a:chOff x="10685322" y="730254"/>
            <a:chExt cx="1931804" cy="367932"/>
          </a:xfrm>
        </p:grpSpPr>
        <p:sp>
          <p:nvSpPr>
            <p:cNvPr id="389" name="Snip Single Corner Rectangle 388"/>
            <p:cNvSpPr/>
            <p:nvPr/>
          </p:nvSpPr>
          <p:spPr>
            <a:xfrm>
              <a:off x="10685322" y="730254"/>
              <a:ext cx="1668658" cy="367932"/>
            </a:xfrm>
            <a:prstGeom prst="snip1Rect">
              <a:avLst>
                <a:gd name="adj" fmla="val 42163"/>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pPr>
              <a:endParaRPr lang="en-US" dirty="0" smtClean="0">
                <a:gradFill>
                  <a:gsLst>
                    <a:gs pos="0">
                      <a:schemeClr val="bg1"/>
                    </a:gs>
                    <a:gs pos="100000">
                      <a:schemeClr val="bg1"/>
                    </a:gs>
                  </a:gsLst>
                  <a:lin ang="13500000" scaled="1"/>
                </a:gradFill>
                <a:latin typeface="Segoe" pitchFamily="34" charset="0"/>
              </a:endParaRPr>
            </a:p>
          </p:txBody>
        </p:sp>
        <p:sp>
          <p:nvSpPr>
            <p:cNvPr id="390" name="Rectangle 389"/>
            <p:cNvSpPr/>
            <p:nvPr/>
          </p:nvSpPr>
          <p:spPr>
            <a:xfrm>
              <a:off x="10780321" y="744943"/>
              <a:ext cx="1836805" cy="276999"/>
            </a:xfrm>
            <a:prstGeom prst="rect">
              <a:avLst/>
            </a:prstGeom>
          </p:spPr>
          <p:txBody>
            <a:bodyPr wrap="square">
              <a:spAutoFit/>
            </a:bodyPr>
            <a:lstStyle/>
            <a:p>
              <a:pPr>
                <a:spcBef>
                  <a:spcPct val="20000"/>
                </a:spcBef>
                <a:spcAft>
                  <a:spcPts val="1200"/>
                </a:spcAft>
                <a:buClr>
                  <a:srgbClr xmlns:mc="http://schemas.openxmlformats.org/markup-compatibility/2006" xmlns:a14="http://schemas.microsoft.com/office/drawing/2010/main" val="FF5B00" mc:Ignorable=""/>
                </a:buClr>
              </a:pPr>
              <a:r>
                <a:rPr lang="en-US" sz="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cs typeface="Segoe UI" pitchFamily="34" charset="0"/>
                </a:rPr>
                <a:t>AD site: San Jose</a:t>
              </a:r>
            </a:p>
          </p:txBody>
        </p:sp>
      </p:grpSp>
      <p:sp>
        <p:nvSpPr>
          <p:cNvPr id="313" name="Rectangle 312"/>
          <p:cNvSpPr/>
          <p:nvPr/>
        </p:nvSpPr>
        <p:spPr>
          <a:xfrm>
            <a:off x="1654596" y="2822961"/>
            <a:ext cx="1545804"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chemeClr val="bg1"/>
                    </a:gs>
                    <a:gs pos="100000">
                      <a:schemeClr val="bg1"/>
                    </a:gs>
                  </a:gsLst>
                  <a:lin ang="13500000" scaled="1"/>
                </a:gradFill>
                <a:latin typeface="Segoe Semibold" pitchFamily="34" charset="0"/>
              </a:rPr>
              <a:t>Client </a:t>
            </a:r>
            <a:br>
              <a:rPr lang="en-US" sz="1400" dirty="0" smtClean="0">
                <a:gradFill>
                  <a:gsLst>
                    <a:gs pos="0">
                      <a:schemeClr val="bg1"/>
                    </a:gs>
                    <a:gs pos="100000">
                      <a:schemeClr val="bg1"/>
                    </a:gs>
                  </a:gsLst>
                  <a:lin ang="13500000" scaled="1"/>
                </a:gradFill>
                <a:latin typeface="Segoe Semibold" pitchFamily="34" charset="0"/>
              </a:rPr>
            </a:br>
            <a:r>
              <a:rPr lang="en-US" sz="1400" dirty="0" smtClean="0">
                <a:gradFill>
                  <a:gsLst>
                    <a:gs pos="0">
                      <a:schemeClr val="bg1"/>
                    </a:gs>
                    <a:gs pos="100000">
                      <a:schemeClr val="bg1"/>
                    </a:gs>
                  </a:gsLst>
                  <a:lin ang="13500000" scaled="1"/>
                </a:gradFill>
                <a:latin typeface="Segoe Semibold" pitchFamily="34" charset="0"/>
              </a:rPr>
              <a:t>Access Server</a:t>
            </a:r>
          </a:p>
        </p:txBody>
      </p:sp>
      <p:sp>
        <p:nvSpPr>
          <p:cNvPr id="105" name="Rectangle 104"/>
          <p:cNvSpPr/>
          <p:nvPr/>
        </p:nvSpPr>
        <p:spPr>
          <a:xfrm>
            <a:off x="707250" y="5032761"/>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6" name="Rectangle 105"/>
          <p:cNvSpPr/>
          <p:nvPr/>
        </p:nvSpPr>
        <p:spPr>
          <a:xfrm>
            <a:off x="2013283" y="5040950"/>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7" name="Rectangle 106"/>
          <p:cNvSpPr/>
          <p:nvPr/>
        </p:nvSpPr>
        <p:spPr>
          <a:xfrm>
            <a:off x="3331127"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8" name="Rectangle 107"/>
          <p:cNvSpPr/>
          <p:nvPr/>
        </p:nvSpPr>
        <p:spPr>
          <a:xfrm>
            <a:off x="4651926"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9" name="Rectangle 108"/>
          <p:cNvSpPr/>
          <p:nvPr/>
        </p:nvSpPr>
        <p:spPr>
          <a:xfrm>
            <a:off x="5888850"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cxnSp>
        <p:nvCxnSpPr>
          <p:cNvPr id="110" name="Straight Arrow Connector 109"/>
          <p:cNvCxnSpPr/>
          <p:nvPr/>
        </p:nvCxnSpPr>
        <p:spPr>
          <a:xfrm rot="16200000" flipH="1">
            <a:off x="3481433" y="5303761"/>
            <a:ext cx="387070" cy="6595"/>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16200000" flipH="1">
            <a:off x="4760819" y="5307030"/>
            <a:ext cx="387070" cy="57"/>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5400000">
            <a:off x="6051880" y="5305843"/>
            <a:ext cx="388839" cy="4200"/>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3" name="Can 112"/>
          <p:cNvSpPr/>
          <p:nvPr/>
        </p:nvSpPr>
        <p:spPr bwMode="auto">
          <a:xfrm>
            <a:off x="839838"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4" name="Can 113"/>
          <p:cNvSpPr/>
          <p:nvPr/>
        </p:nvSpPr>
        <p:spPr bwMode="auto">
          <a:xfrm>
            <a:off x="858290" y="6020678"/>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5" name="Can 114"/>
          <p:cNvSpPr/>
          <p:nvPr/>
        </p:nvSpPr>
        <p:spPr bwMode="auto">
          <a:xfrm>
            <a:off x="839838" y="5117422"/>
            <a:ext cx="396239" cy="393192"/>
          </a:xfrm>
          <a:prstGeom prst="can">
            <a:avLst/>
          </a:prstGeom>
          <a:solidFill>
            <a:srgbClr xmlns:mc="http://schemas.openxmlformats.org/markup-compatibility/2006" xmlns:a14="http://schemas.microsoft.com/office/drawing/2010/main" val="FF0000"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6" name="Can 115"/>
          <p:cNvSpPr/>
          <p:nvPr/>
        </p:nvSpPr>
        <p:spPr bwMode="auto">
          <a:xfrm>
            <a:off x="2145871" y="5117422"/>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7" name="Can 116"/>
          <p:cNvSpPr/>
          <p:nvPr/>
        </p:nvSpPr>
        <p:spPr bwMode="auto">
          <a:xfrm>
            <a:off x="2145871"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8" name="Can 117"/>
          <p:cNvSpPr/>
          <p:nvPr/>
        </p:nvSpPr>
        <p:spPr bwMode="auto">
          <a:xfrm>
            <a:off x="3463715" y="5117422"/>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9" name="Can 118"/>
          <p:cNvSpPr/>
          <p:nvPr/>
        </p:nvSpPr>
        <p:spPr bwMode="auto">
          <a:xfrm>
            <a:off x="3463715"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0" name="Can 119"/>
          <p:cNvSpPr/>
          <p:nvPr/>
        </p:nvSpPr>
        <p:spPr bwMode="auto">
          <a:xfrm>
            <a:off x="3463715"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1" name="Can 120"/>
          <p:cNvSpPr/>
          <p:nvPr/>
        </p:nvSpPr>
        <p:spPr bwMode="auto">
          <a:xfrm>
            <a:off x="4784514" y="5117422"/>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2" name="Can 121"/>
          <p:cNvSpPr/>
          <p:nvPr/>
        </p:nvSpPr>
        <p:spPr bwMode="auto">
          <a:xfrm>
            <a:off x="4784514"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3" name="Can 122"/>
          <p:cNvSpPr/>
          <p:nvPr/>
        </p:nvSpPr>
        <p:spPr bwMode="auto">
          <a:xfrm>
            <a:off x="4784514"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4" name="Can 123"/>
          <p:cNvSpPr/>
          <p:nvPr/>
        </p:nvSpPr>
        <p:spPr bwMode="auto">
          <a:xfrm>
            <a:off x="6021438" y="5117422"/>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5" name="Can 124"/>
          <p:cNvSpPr/>
          <p:nvPr/>
        </p:nvSpPr>
        <p:spPr bwMode="auto">
          <a:xfrm>
            <a:off x="6021438" y="5569953"/>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6" name="Can 125"/>
          <p:cNvSpPr/>
          <p:nvPr/>
        </p:nvSpPr>
        <p:spPr bwMode="auto">
          <a:xfrm>
            <a:off x="6021438"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7" name="Can 126"/>
          <p:cNvSpPr/>
          <p:nvPr/>
        </p:nvSpPr>
        <p:spPr bwMode="auto">
          <a:xfrm>
            <a:off x="2145871"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8" name="TextBox 127"/>
          <p:cNvSpPr txBox="1"/>
          <p:nvPr/>
        </p:nvSpPr>
        <p:spPr>
          <a:xfrm>
            <a:off x="818100"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29" name="TextBox 128"/>
          <p:cNvSpPr txBox="1"/>
          <p:nvPr/>
        </p:nvSpPr>
        <p:spPr>
          <a:xfrm>
            <a:off x="830856"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30" name="TextBox 129"/>
          <p:cNvSpPr txBox="1"/>
          <p:nvPr/>
        </p:nvSpPr>
        <p:spPr>
          <a:xfrm>
            <a:off x="827104"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sp>
        <p:nvSpPr>
          <p:cNvPr id="131" name="TextBox 130"/>
          <p:cNvSpPr txBox="1"/>
          <p:nvPr/>
        </p:nvSpPr>
        <p:spPr>
          <a:xfrm>
            <a:off x="2133707"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32" name="TextBox 131"/>
          <p:cNvSpPr txBox="1"/>
          <p:nvPr/>
        </p:nvSpPr>
        <p:spPr>
          <a:xfrm>
            <a:off x="2133707"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33" name="TextBox 132"/>
          <p:cNvSpPr txBox="1"/>
          <p:nvPr/>
        </p:nvSpPr>
        <p:spPr>
          <a:xfrm>
            <a:off x="3451551"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34" name="TextBox 133"/>
          <p:cNvSpPr txBox="1"/>
          <p:nvPr/>
        </p:nvSpPr>
        <p:spPr>
          <a:xfrm>
            <a:off x="3451551"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35" name="TextBox 134"/>
          <p:cNvSpPr txBox="1"/>
          <p:nvPr/>
        </p:nvSpPr>
        <p:spPr>
          <a:xfrm>
            <a:off x="3451551"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36" name="TextBox 135"/>
          <p:cNvSpPr txBox="1"/>
          <p:nvPr/>
        </p:nvSpPr>
        <p:spPr>
          <a:xfrm>
            <a:off x="4772350"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37" name="TextBox 136"/>
          <p:cNvSpPr txBox="1"/>
          <p:nvPr/>
        </p:nvSpPr>
        <p:spPr>
          <a:xfrm>
            <a:off x="4772350"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sp>
        <p:nvSpPr>
          <p:cNvPr id="138" name="TextBox 137"/>
          <p:cNvSpPr txBox="1"/>
          <p:nvPr/>
        </p:nvSpPr>
        <p:spPr>
          <a:xfrm>
            <a:off x="4772350"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39" name="TextBox 138"/>
          <p:cNvSpPr txBox="1"/>
          <p:nvPr/>
        </p:nvSpPr>
        <p:spPr>
          <a:xfrm>
            <a:off x="6015597"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40" name="TextBox 139"/>
          <p:cNvSpPr txBox="1"/>
          <p:nvPr/>
        </p:nvSpPr>
        <p:spPr>
          <a:xfrm>
            <a:off x="6015597" y="5652063"/>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41" name="TextBox 140"/>
          <p:cNvSpPr txBox="1"/>
          <p:nvPr/>
        </p:nvSpPr>
        <p:spPr>
          <a:xfrm>
            <a:off x="6015597"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42" name="TextBox 141"/>
          <p:cNvSpPr txBox="1"/>
          <p:nvPr/>
        </p:nvSpPr>
        <p:spPr>
          <a:xfrm>
            <a:off x="2133707"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pic>
        <p:nvPicPr>
          <p:cNvPr id="299" name="Picture 1" descr="C:\Users\astridm\AppData\Local\Microsoft\Windows\Temporary Internet Files\Content.IE5\HC0F0K0T\MCj04326270000[1].png"/>
          <p:cNvPicPr>
            <a:picLocks noChangeAspect="1" noChangeArrowheads="1"/>
          </p:cNvPicPr>
          <p:nvPr/>
        </p:nvPicPr>
        <p:blipFill>
          <a:blip r:embed="rId4" cstate="print">
            <a:duotone>
              <a:schemeClr val="accent3">
                <a:shade val="45000"/>
                <a:satMod val="135000"/>
              </a:schemeClr>
              <a:prstClr val="white"/>
            </a:duotone>
            <a:lum bright="-43000" contrast="47000"/>
          </a:blip>
          <a:srcRect/>
          <a:stretch>
            <a:fillRect/>
          </a:stretch>
        </p:blipFill>
        <p:spPr bwMode="auto">
          <a:xfrm flipH="1">
            <a:off x="4919870" y="5370691"/>
            <a:ext cx="762000" cy="762000"/>
          </a:xfrm>
          <a:prstGeom prst="rect">
            <a:avLst/>
          </a:prstGeom>
          <a:noFill/>
        </p:spPr>
      </p:pic>
      <p:pic>
        <p:nvPicPr>
          <p:cNvPr id="300" name="Picture 1" descr="C:\Users\astridm\AppData\Local\Microsoft\Windows\Temporary Internet Files\Content.IE5\HC0F0K0T\MCj04326270000[1].png"/>
          <p:cNvPicPr>
            <a:picLocks noChangeAspect="1" noChangeArrowheads="1"/>
          </p:cNvPicPr>
          <p:nvPr/>
        </p:nvPicPr>
        <p:blipFill>
          <a:blip r:embed="rId4" cstate="print">
            <a:duotone>
              <a:schemeClr val="accent3">
                <a:shade val="45000"/>
                <a:satMod val="135000"/>
              </a:schemeClr>
              <a:prstClr val="white"/>
            </a:duotone>
            <a:lum bright="-43000" contrast="47000"/>
          </a:blip>
          <a:srcRect/>
          <a:stretch>
            <a:fillRect/>
          </a:stretch>
        </p:blipFill>
        <p:spPr bwMode="auto">
          <a:xfrm flipH="1">
            <a:off x="2249557" y="5933909"/>
            <a:ext cx="762000" cy="762000"/>
          </a:xfrm>
          <a:prstGeom prst="rect">
            <a:avLst/>
          </a:prstGeom>
          <a:noFill/>
        </p:spPr>
      </p:pic>
      <p:pic>
        <p:nvPicPr>
          <p:cNvPr id="303" name="Picture 1" descr="C:\Users\astridm\AppData\Local\Microsoft\Windows\Temporary Internet Files\Content.IE5\HC0F0K0T\MCj04326270000[1].png"/>
          <p:cNvPicPr>
            <a:picLocks noChangeAspect="1" noChangeArrowheads="1"/>
          </p:cNvPicPr>
          <p:nvPr/>
        </p:nvPicPr>
        <p:blipFill>
          <a:blip r:embed="rId4" cstate="print">
            <a:duotone>
              <a:prstClr val="black"/>
              <a:schemeClr val="tx2">
                <a:tint val="45000"/>
                <a:satMod val="400000"/>
              </a:schemeClr>
            </a:duotone>
          </a:blip>
          <a:srcRect/>
          <a:stretch>
            <a:fillRect/>
          </a:stretch>
        </p:blipFill>
        <p:spPr bwMode="auto">
          <a:xfrm flipH="1">
            <a:off x="2272747" y="5933908"/>
            <a:ext cx="762000" cy="762000"/>
          </a:xfrm>
          <a:prstGeom prst="rect">
            <a:avLst/>
          </a:prstGeom>
          <a:noFill/>
        </p:spPr>
      </p:pic>
      <p:pic>
        <p:nvPicPr>
          <p:cNvPr id="302" name="Picture 1" descr="C:\Users\astridm\AppData\Local\Microsoft\Windows\Temporary Internet Files\Content.IE5\HC0F0K0T\MCj04326270000[1].png"/>
          <p:cNvPicPr>
            <a:picLocks noChangeAspect="1" noChangeArrowheads="1"/>
          </p:cNvPicPr>
          <p:nvPr/>
        </p:nvPicPr>
        <p:blipFill>
          <a:blip r:embed="rId4" cstate="print">
            <a:duotone>
              <a:prstClr val="black"/>
              <a:schemeClr val="tx2">
                <a:tint val="45000"/>
                <a:satMod val="400000"/>
              </a:schemeClr>
            </a:duotone>
          </a:blip>
          <a:srcRect/>
          <a:stretch>
            <a:fillRect/>
          </a:stretch>
        </p:blipFill>
        <p:spPr bwMode="auto">
          <a:xfrm flipH="1">
            <a:off x="4929808" y="5370691"/>
            <a:ext cx="762000" cy="762000"/>
          </a:xfrm>
          <a:prstGeom prst="rect">
            <a:avLst/>
          </a:prstGeom>
          <a:noFill/>
        </p:spPr>
      </p:pic>
      <p:cxnSp>
        <p:nvCxnSpPr>
          <p:cNvPr id="321" name="Straight Arrow Connector 320"/>
          <p:cNvCxnSpPr>
            <a:stCxn id="313" idx="2"/>
            <a:endCxn id="315" idx="0"/>
          </p:cNvCxnSpPr>
          <p:nvPr/>
        </p:nvCxnSpPr>
        <p:spPr>
          <a:xfrm rot="5400000">
            <a:off x="2046007" y="3693120"/>
            <a:ext cx="676463" cy="86520"/>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2" name="Freeform 6"/>
          <p:cNvSpPr>
            <a:spLocks noEditPoints="1"/>
          </p:cNvSpPr>
          <p:nvPr/>
        </p:nvSpPr>
        <p:spPr bwMode="auto">
          <a:xfrm>
            <a:off x="8203475" y="180699"/>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eventsql\dvd\Online_ART\DVD_ART36\Artwork_Imagery\Icons - Illustrations\Newspaper headlines quotes\headline quote white rect.png"/>
          <p:cNvPicPr>
            <a:picLocks noChangeAspect="1" noChangeArrowheads="1"/>
          </p:cNvPicPr>
          <p:nvPr/>
        </p:nvPicPr>
        <p:blipFill>
          <a:blip r:embed="rId3" cstate="print"/>
          <a:srcRect/>
          <a:stretch>
            <a:fillRect/>
          </a:stretch>
        </p:blipFill>
        <p:spPr bwMode="auto">
          <a:xfrm>
            <a:off x="56445" y="3628195"/>
            <a:ext cx="9144000" cy="1295400"/>
          </a:xfrm>
          <a:prstGeom prst="rect">
            <a:avLst/>
          </a:prstGeom>
          <a:noFill/>
        </p:spPr>
      </p:pic>
      <p:sp>
        <p:nvSpPr>
          <p:cNvPr id="9" name="Title 8"/>
          <p:cNvSpPr>
            <a:spLocks noGrp="1"/>
          </p:cNvSpPr>
          <p:nvPr>
            <p:ph type="title"/>
          </p:nvPr>
        </p:nvSpPr>
        <p:spPr/>
        <p:txBody>
          <a:bodyPr/>
          <a:lstStyle/>
          <a:p>
            <a:r>
              <a:rPr lang="en-US" smtClean="0"/>
              <a:t>Why is E-mail Availability Important?</a:t>
            </a:r>
            <a:endParaRPr lang="en-US" dirty="0"/>
          </a:p>
        </p:txBody>
      </p:sp>
      <p:grpSp>
        <p:nvGrpSpPr>
          <p:cNvPr id="10" name="Group 9"/>
          <p:cNvGrpSpPr/>
          <p:nvPr/>
        </p:nvGrpSpPr>
        <p:grpSpPr>
          <a:xfrm>
            <a:off x="353338" y="2351620"/>
            <a:ext cx="8437325" cy="1184890"/>
            <a:chOff x="353338" y="2533900"/>
            <a:chExt cx="8437325" cy="1184890"/>
          </a:xfrm>
        </p:grpSpPr>
        <p:sp>
          <p:nvSpPr>
            <p:cNvPr id="11" name="Rectangle 10"/>
            <p:cNvSpPr/>
            <p:nvPr/>
          </p:nvSpPr>
          <p:spPr>
            <a:xfrm>
              <a:off x="353338" y="2925263"/>
              <a:ext cx="8430768" cy="793527"/>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2" name="Rectangle 11"/>
            <p:cNvSpPr/>
            <p:nvPr/>
          </p:nvSpPr>
          <p:spPr bwMode="auto">
            <a:xfrm>
              <a:off x="445614" y="2934269"/>
              <a:ext cx="8246217" cy="694210"/>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4" name="Rectangle 13"/>
            <p:cNvSpPr/>
            <p:nvPr/>
          </p:nvSpPr>
          <p:spPr>
            <a:xfrm>
              <a:off x="425212" y="3020578"/>
              <a:ext cx="8264518" cy="574516"/>
            </a:xfrm>
            <a:prstGeom prst="rect">
              <a:avLst/>
            </a:prstGeom>
          </p:spPr>
          <p:txBody>
            <a:bodyPr wrap="square">
              <a:spAutoFit/>
            </a:bodyPr>
            <a:lstStyle/>
            <a:p>
              <a:pPr marL="228600" lvl="2" indent="-228600">
                <a:lnSpc>
                  <a:spcPct val="90000"/>
                </a:lnSpc>
                <a:spcBef>
                  <a:spcPct val="20000"/>
                </a:spcBef>
                <a:spcAft>
                  <a:spcPts val="400"/>
                </a:spcAft>
                <a:buClr>
                  <a:srgbClr xmlns:mc="http://schemas.openxmlformats.org/markup-compatibility/2006" xmlns:a14="http://schemas.microsoft.com/office/drawing/2010/main" val="FF5B00" mc:Ignorable=""/>
                </a:buClr>
                <a:buSzPct val="85000"/>
                <a:buFont typeface="Wingdings 3" pitchFamily="18" charset="2"/>
                <a:buChar char="u"/>
              </a:pPr>
              <a:r>
                <a:rPr lang="en-US" sz="1400" dirty="0" smtClean="0">
                  <a:gradFill>
                    <a:gsLst>
                      <a:gs pos="0">
                        <a:schemeClr val="tx1"/>
                      </a:gs>
                      <a:gs pos="100000">
                        <a:schemeClr val="tx1"/>
                      </a:gs>
                    </a:gsLst>
                    <a:lin ang="5400000" scaled="0"/>
                  </a:gradFill>
                  <a:latin typeface="Segoe" pitchFamily="34" charset="0"/>
                </a:rPr>
                <a:t>Time loss after a failure is measured in seconds</a:t>
              </a:r>
            </a:p>
            <a:p>
              <a:pPr marL="228600" lvl="2" indent="-228600">
                <a:lnSpc>
                  <a:spcPct val="90000"/>
                </a:lnSpc>
                <a:spcBef>
                  <a:spcPct val="20000"/>
                </a:spcBef>
                <a:spcAft>
                  <a:spcPts val="400"/>
                </a:spcAft>
                <a:buClr>
                  <a:srgbClr xmlns:mc="http://schemas.openxmlformats.org/markup-compatibility/2006" xmlns:a14="http://schemas.microsoft.com/office/drawing/2010/main" val="FF5B00" mc:Ignorable=""/>
                </a:buClr>
                <a:buSzPct val="85000"/>
                <a:buFont typeface="Wingdings 3" pitchFamily="18" charset="2"/>
                <a:buChar char="u"/>
              </a:pPr>
              <a:r>
                <a:rPr lang="en-US" sz="1400" dirty="0" smtClean="0">
                  <a:gradFill>
                    <a:gsLst>
                      <a:gs pos="0">
                        <a:schemeClr val="tx1"/>
                      </a:gs>
                      <a:gs pos="100000">
                        <a:schemeClr val="tx1"/>
                      </a:gs>
                    </a:gsLst>
                    <a:lin ang="5400000" scaled="0"/>
                  </a:gradFill>
                  <a:latin typeface="Segoe" pitchFamily="34" charset="0"/>
                </a:rPr>
                <a:t>Data loss after a failure needs to be close to zero</a:t>
              </a:r>
            </a:p>
          </p:txBody>
        </p:sp>
        <p:sp>
          <p:nvSpPr>
            <p:cNvPr id="15" name="Snip Single Corner Rectangle 14"/>
            <p:cNvSpPr/>
            <p:nvPr/>
          </p:nvSpPr>
          <p:spPr>
            <a:xfrm>
              <a:off x="353338" y="2533900"/>
              <a:ext cx="8437325" cy="434604"/>
            </a:xfrm>
            <a:prstGeom prst="snip1Rect">
              <a:avLst>
                <a:gd name="adj" fmla="val 46724"/>
              </a:avLst>
            </a:prstGeom>
            <a:gradFill flip="none" rotWithShape="1">
              <a:gsLst>
                <a:gs pos="0">
                  <a:schemeClr val="accent2">
                    <a:lumMod val="50000"/>
                  </a:schemeClr>
                </a:gs>
                <a:gs pos="50000">
                  <a:schemeClr val="accent2">
                    <a:lumMod val="75000"/>
                  </a:schemeClr>
                </a:gs>
                <a:gs pos="100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pPr>
              <a:endParaRPr lang="en-US"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6" name="Rectangle 15"/>
            <p:cNvSpPr/>
            <p:nvPr/>
          </p:nvSpPr>
          <p:spPr>
            <a:xfrm>
              <a:off x="398104" y="2566536"/>
              <a:ext cx="8365885" cy="369332"/>
            </a:xfrm>
            <a:prstGeom prst="rect">
              <a:avLst/>
            </a:prstGeom>
          </p:spPr>
          <p:txBody>
            <a:bodyPr wrap="square">
              <a:spAutoFit/>
            </a:bodyPr>
            <a:lstStyle/>
            <a:p>
              <a:pPr marL="342900" indent="-342900">
                <a:spcBef>
                  <a:spcPct val="20000"/>
                </a:spcBef>
                <a:spcAft>
                  <a:spcPts val="1200"/>
                </a:spcAft>
                <a:buClr>
                  <a:srgbClr xmlns:mc="http://schemas.openxmlformats.org/markup-compatibility/2006" xmlns:a14="http://schemas.microsoft.com/office/drawing/2010/main" val="FF5B00" mc:Ignorable=""/>
                </a:buClr>
              </a:pPr>
              <a:r>
                <a:rPr lang="en-US"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cs typeface="Segoe UI" pitchFamily="34" charset="0"/>
                </a:rPr>
                <a:t>As e-mail becomes more business critical:</a:t>
              </a:r>
            </a:p>
          </p:txBody>
        </p:sp>
      </p:grpSp>
      <p:grpSp>
        <p:nvGrpSpPr>
          <p:cNvPr id="23" name="Group 22"/>
          <p:cNvGrpSpPr/>
          <p:nvPr/>
        </p:nvGrpSpPr>
        <p:grpSpPr>
          <a:xfrm>
            <a:off x="353338" y="1761511"/>
            <a:ext cx="8437325" cy="434604"/>
            <a:chOff x="353338" y="1445421"/>
            <a:chExt cx="8437325" cy="434604"/>
          </a:xfrm>
        </p:grpSpPr>
        <p:sp>
          <p:nvSpPr>
            <p:cNvPr id="21" name="Snip Single Corner Rectangle 20"/>
            <p:cNvSpPr/>
            <p:nvPr/>
          </p:nvSpPr>
          <p:spPr>
            <a:xfrm>
              <a:off x="353338" y="1445421"/>
              <a:ext cx="8437325" cy="434604"/>
            </a:xfrm>
            <a:prstGeom prst="snip1Rect">
              <a:avLst>
                <a:gd name="adj" fmla="val 46724"/>
              </a:avLst>
            </a:prstGeom>
            <a:gradFill flip="none" rotWithShape="1">
              <a:gsLst>
                <a:gs pos="0">
                  <a:schemeClr val="accent2">
                    <a:lumMod val="50000"/>
                  </a:schemeClr>
                </a:gs>
                <a:gs pos="50000">
                  <a:schemeClr val="accent2">
                    <a:lumMod val="75000"/>
                  </a:schemeClr>
                </a:gs>
                <a:gs pos="100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pPr>
              <a:endParaRPr lang="en-US"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2" name="Rectangle 21"/>
            <p:cNvSpPr/>
            <p:nvPr/>
          </p:nvSpPr>
          <p:spPr>
            <a:xfrm>
              <a:off x="398104" y="1478057"/>
              <a:ext cx="8365885" cy="369332"/>
            </a:xfrm>
            <a:prstGeom prst="rect">
              <a:avLst/>
            </a:prstGeom>
          </p:spPr>
          <p:txBody>
            <a:bodyPr wrap="square">
              <a:spAutoFit/>
            </a:bodyPr>
            <a:lstStyle/>
            <a:p>
              <a:pPr marL="342900" indent="-342900">
                <a:spcBef>
                  <a:spcPct val="20000"/>
                </a:spcBef>
                <a:spcAft>
                  <a:spcPts val="1200"/>
                </a:spcAft>
                <a:buClr>
                  <a:srgbClr xmlns:mc="http://schemas.openxmlformats.org/markup-compatibility/2006" xmlns:a14="http://schemas.microsoft.com/office/drawing/2010/main" val="FF5B00" mc:Ignorable=""/>
                </a:buClr>
              </a:pPr>
              <a:r>
                <a:rPr lang="en-US"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cs typeface="Segoe UI" pitchFamily="34" charset="0"/>
                </a:rPr>
                <a:t>E-mail is the nucleus of business communication</a:t>
              </a:r>
            </a:p>
          </p:txBody>
        </p:sp>
      </p:grpSp>
      <p:sp>
        <p:nvSpPr>
          <p:cNvPr id="27" name="Rectangle 26"/>
          <p:cNvSpPr/>
          <p:nvPr/>
        </p:nvSpPr>
        <p:spPr>
          <a:xfrm>
            <a:off x="589442" y="3819548"/>
            <a:ext cx="7956645" cy="846386"/>
          </a:xfrm>
          <a:prstGeom prst="rect">
            <a:avLst/>
          </a:prstGeom>
        </p:spPr>
        <p:txBody>
          <a:bodyPr wrap="square">
            <a:spAutoFit/>
          </a:bodyPr>
          <a:lstStyle/>
          <a:p>
            <a:pPr>
              <a:spcAft>
                <a:spcPts val="600"/>
              </a:spcAft>
            </a:pPr>
            <a:r>
              <a:rPr lang="en-US" sz="1600" dirty="0" smtClean="0">
                <a:gradFill>
                  <a:gsLst>
                    <a:gs pos="0">
                      <a:schemeClr val="tx1"/>
                    </a:gs>
                    <a:gs pos="100000">
                      <a:schemeClr val="tx1"/>
                    </a:gs>
                  </a:gsLst>
                  <a:lin ang="5400000" scaled="0"/>
                </a:gradFill>
              </a:rPr>
              <a:t>Business users report that they currently spend 19% of their work day, or close to </a:t>
            </a:r>
            <a:br>
              <a:rPr lang="en-US" sz="1600" dirty="0" smtClean="0">
                <a:gradFill>
                  <a:gsLst>
                    <a:gs pos="0">
                      <a:schemeClr val="tx1"/>
                    </a:gs>
                    <a:gs pos="100000">
                      <a:schemeClr val="tx1"/>
                    </a:gs>
                  </a:gsLst>
                  <a:lin ang="5400000" scaled="0"/>
                </a:gradFill>
              </a:rPr>
            </a:br>
            <a:r>
              <a:rPr lang="en-US" sz="1600" dirty="0" smtClean="0">
                <a:gradFill>
                  <a:gsLst>
                    <a:gs pos="0">
                      <a:schemeClr val="tx1"/>
                    </a:gs>
                    <a:gs pos="100000">
                      <a:schemeClr val="tx1"/>
                    </a:gs>
                  </a:gsLst>
                  <a:lin ang="5400000" scaled="0"/>
                </a:gradFill>
              </a:rPr>
              <a:t>2 hours/day, on e-mail. </a:t>
            </a:r>
          </a:p>
          <a:p>
            <a:pPr algn="r">
              <a:spcAft>
                <a:spcPts val="600"/>
              </a:spcAft>
            </a:pPr>
            <a:r>
              <a:rPr lang="en-US" sz="1200" dirty="0" err="1" smtClean="0">
                <a:gradFill>
                  <a:gsLst>
                    <a:gs pos="0">
                      <a:schemeClr val="tx1"/>
                    </a:gs>
                    <a:gs pos="100000">
                      <a:schemeClr val="tx1"/>
                    </a:gs>
                  </a:gsLst>
                  <a:lin ang="5400000" scaled="0"/>
                </a:gradFill>
              </a:rPr>
              <a:t>Radicati</a:t>
            </a:r>
            <a:r>
              <a:rPr lang="en-US" sz="1200" dirty="0" smtClean="0">
                <a:gradFill>
                  <a:gsLst>
                    <a:gs pos="0">
                      <a:schemeClr val="tx1"/>
                    </a:gs>
                    <a:gs pos="100000">
                      <a:schemeClr val="tx1"/>
                    </a:gs>
                  </a:gsLst>
                  <a:lin ang="5400000" scaled="0"/>
                </a:gradFill>
              </a:rPr>
              <a:t>, 2007</a:t>
            </a:r>
            <a:endParaRPr lang="en-US" sz="1200" i="1" dirty="0" smtClean="0">
              <a:gradFill>
                <a:gsLst>
                  <a:gs pos="0">
                    <a:schemeClr val="tx1"/>
                  </a:gs>
                  <a:gs pos="100000">
                    <a:schemeClr val="tx1"/>
                  </a:gs>
                </a:gsLst>
                <a:lin ang="5400000" scaled="0"/>
              </a:gradFill>
            </a:endParaRPr>
          </a:p>
        </p:txBody>
      </p:sp>
      <p:pic>
        <p:nvPicPr>
          <p:cNvPr id="18" name="Picture 7" descr="\\eventsql\dvd\Online_ART\DVD_ART36\Artwork_Imagery\Icons - Illustrations\_ SUPER VISTA STYLE\time sheet .png"/>
          <p:cNvPicPr>
            <a:picLocks noChangeAspect="1" noChangeArrowheads="1"/>
          </p:cNvPicPr>
          <p:nvPr/>
        </p:nvPicPr>
        <p:blipFill>
          <a:blip r:embed="rId4" cstate="print"/>
          <a:srcRect/>
          <a:stretch>
            <a:fillRect/>
          </a:stretch>
        </p:blipFill>
        <p:spPr bwMode="auto">
          <a:xfrm>
            <a:off x="7833452" y="3136604"/>
            <a:ext cx="1151053" cy="1151053"/>
          </a:xfrm>
          <a:prstGeom prst="rect">
            <a:avLst/>
          </a:prstGeom>
          <a:noFill/>
        </p:spPr>
      </p:pic>
    </p:spTree>
    <p:extLst>
      <p:ext uri="{BB962C8B-B14F-4D97-AF65-F5344CB8AC3E}">
        <p14:creationId xmlns:p14="http://schemas.microsoft.com/office/powerpoint/2010/main" val="32026737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Freeform 6"/>
          <p:cNvSpPr>
            <a:spLocks/>
          </p:cNvSpPr>
          <p:nvPr/>
        </p:nvSpPr>
        <p:spPr bwMode="auto">
          <a:xfrm>
            <a:off x="236018" y="2228850"/>
            <a:ext cx="8683348" cy="4448940"/>
          </a:xfrm>
          <a:custGeom>
            <a:avLst/>
            <a:gdLst/>
            <a:ahLst/>
            <a:cxnLst>
              <a:cxn ang="0">
                <a:pos x="1806" y="544"/>
              </a:cxn>
              <a:cxn ang="0">
                <a:pos x="1806" y="0"/>
              </a:cxn>
              <a:cxn ang="0">
                <a:pos x="0" y="0"/>
              </a:cxn>
              <a:cxn ang="0">
                <a:pos x="0" y="544"/>
              </a:cxn>
              <a:cxn ang="0">
                <a:pos x="0" y="1592"/>
              </a:cxn>
              <a:cxn ang="0">
                <a:pos x="0" y="2136"/>
              </a:cxn>
              <a:cxn ang="0">
                <a:pos x="4169" y="2136"/>
              </a:cxn>
              <a:cxn ang="0">
                <a:pos x="4169" y="544"/>
              </a:cxn>
              <a:cxn ang="0">
                <a:pos x="1806" y="544"/>
              </a:cxn>
            </a:cxnLst>
            <a:rect l="0" t="0" r="r" b="b"/>
            <a:pathLst>
              <a:path w="4169" h="2136">
                <a:moveTo>
                  <a:pt x="1806" y="544"/>
                </a:moveTo>
                <a:lnTo>
                  <a:pt x="1806" y="0"/>
                </a:lnTo>
                <a:lnTo>
                  <a:pt x="0" y="0"/>
                </a:lnTo>
                <a:lnTo>
                  <a:pt x="0" y="544"/>
                </a:lnTo>
                <a:lnTo>
                  <a:pt x="0" y="1592"/>
                </a:lnTo>
                <a:lnTo>
                  <a:pt x="0" y="2136"/>
                </a:lnTo>
                <a:lnTo>
                  <a:pt x="4169" y="2136"/>
                </a:lnTo>
                <a:lnTo>
                  <a:pt x="4169" y="544"/>
                </a:lnTo>
                <a:lnTo>
                  <a:pt x="1806" y="544"/>
                </a:lnTo>
                <a:close/>
              </a:path>
            </a:pathLst>
          </a:cu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403" name="Freeform 17"/>
          <p:cNvSpPr>
            <a:spLocks/>
          </p:cNvSpPr>
          <p:nvPr/>
        </p:nvSpPr>
        <p:spPr bwMode="auto">
          <a:xfrm>
            <a:off x="292609" y="3690139"/>
            <a:ext cx="6688950" cy="1171288"/>
          </a:xfrm>
          <a:custGeom>
            <a:avLst/>
            <a:gdLst/>
            <a:ahLst/>
            <a:cxnLst>
              <a:cxn ang="0">
                <a:pos x="3803" y="0"/>
              </a:cxn>
              <a:cxn ang="0">
                <a:pos x="0" y="0"/>
              </a:cxn>
              <a:cxn ang="0">
                <a:pos x="0" y="806"/>
              </a:cxn>
              <a:cxn ang="0">
                <a:pos x="3803" y="806"/>
              </a:cxn>
              <a:cxn ang="0">
                <a:pos x="4766" y="806"/>
              </a:cxn>
              <a:cxn ang="0">
                <a:pos x="4766" y="0"/>
              </a:cxn>
              <a:cxn ang="0">
                <a:pos x="3803" y="0"/>
              </a:cxn>
            </a:cxnLst>
            <a:rect l="0" t="0" r="r" b="b"/>
            <a:pathLst>
              <a:path w="4766" h="806">
                <a:moveTo>
                  <a:pt x="3803" y="0"/>
                </a:moveTo>
                <a:lnTo>
                  <a:pt x="0" y="0"/>
                </a:lnTo>
                <a:lnTo>
                  <a:pt x="0" y="806"/>
                </a:lnTo>
                <a:lnTo>
                  <a:pt x="3803" y="806"/>
                </a:lnTo>
                <a:lnTo>
                  <a:pt x="4766" y="806"/>
                </a:lnTo>
                <a:lnTo>
                  <a:pt x="4766" y="0"/>
                </a:lnTo>
                <a:lnTo>
                  <a:pt x="3803" y="0"/>
                </a:lnTo>
                <a:close/>
              </a:path>
            </a:pathLst>
          </a:custGeom>
          <a:solidFill>
            <a:schemeClr val="accent3">
              <a:lumMod val="60000"/>
              <a:lumOff val="40000"/>
            </a:schemeClr>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700" dirty="0" smtClean="0">
              <a:gradFill>
                <a:gsLst>
                  <a:gs pos="0">
                    <a:schemeClr val="bg1"/>
                  </a:gs>
                  <a:gs pos="100000">
                    <a:schemeClr val="bg1"/>
                  </a:gs>
                </a:gsLst>
                <a:lin ang="13500000" scaled="1"/>
              </a:gradFill>
              <a:latin typeface="Segoe Semibold" pitchFamily="34" charset="0"/>
            </a:endParaRPr>
          </a:p>
        </p:txBody>
      </p:sp>
      <p:grpSp>
        <p:nvGrpSpPr>
          <p:cNvPr id="2" name="Group 80"/>
          <p:cNvGrpSpPr/>
          <p:nvPr/>
        </p:nvGrpSpPr>
        <p:grpSpPr>
          <a:xfrm flipV="1">
            <a:off x="304803" y="4374233"/>
            <a:ext cx="6553200" cy="357636"/>
            <a:chOff x="1845840" y="2207421"/>
            <a:chExt cx="3637823" cy="535779"/>
          </a:xfrm>
          <a:effectLst>
            <a:outerShdw blurRad="50800" dist="38100" dir="8100000" algn="tr" rotWithShape="0">
              <a:prstClr val="black">
                <a:alpha val="40000"/>
              </a:prstClr>
            </a:outerShdw>
          </a:effectLst>
        </p:grpSpPr>
        <p:cxnSp>
          <p:nvCxnSpPr>
            <p:cNvPr id="146" name="Straight Connector 145"/>
            <p:cNvCxnSpPr>
              <a:stCxn id="148" idx="0"/>
              <a:endCxn id="147" idx="0"/>
            </p:cNvCxnSpPr>
            <p:nvPr/>
          </p:nvCxnSpPr>
          <p:spPr>
            <a:xfrm flipV="1">
              <a:off x="2184620" y="2207421"/>
              <a:ext cx="3033713" cy="2379"/>
            </a:xfrm>
            <a:prstGeom prst="line">
              <a:avLst/>
            </a:prstGeom>
            <a:ln w="19050">
              <a:solidFill>
                <a:srgbClr xmlns:mc="http://schemas.openxmlformats.org/markup-compatibility/2006" xmlns:a14="http://schemas.microsoft.com/office/drawing/2010/main" val="FF0000" mc:Ignorable=""/>
              </a:solidFill>
              <a:prstDash val="sysDot"/>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7" name="Arc 146"/>
            <p:cNvSpPr/>
            <p:nvPr/>
          </p:nvSpPr>
          <p:spPr>
            <a:xfrm>
              <a:off x="4953001" y="2209800"/>
              <a:ext cx="530662" cy="533400"/>
            </a:xfrm>
            <a:prstGeom prst="arc">
              <a:avLst>
                <a:gd name="adj1" fmla="val 16200000"/>
                <a:gd name="adj2" fmla="val 1230439"/>
              </a:avLst>
            </a:prstGeom>
            <a:ln w="19050">
              <a:solidFill>
                <a:srgbClr xmlns:mc="http://schemas.openxmlformats.org/markup-compatibility/2006" xmlns:a14="http://schemas.microsoft.com/office/drawing/2010/main" val="FF0000" mc:Ignorable=""/>
              </a:solidFill>
              <a:prstDash val="sysDot"/>
              <a:headEnd type="non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8" name="Arc 147"/>
            <p:cNvSpPr/>
            <p:nvPr/>
          </p:nvSpPr>
          <p:spPr>
            <a:xfrm flipH="1">
              <a:off x="1845840" y="2209800"/>
              <a:ext cx="677559" cy="533400"/>
            </a:xfrm>
            <a:prstGeom prst="arc">
              <a:avLst>
                <a:gd name="adj1" fmla="val 16200000"/>
                <a:gd name="adj2" fmla="val 1187635"/>
              </a:avLst>
            </a:prstGeom>
            <a:ln w="19050">
              <a:solidFill>
                <a:srgbClr xmlns:mc="http://schemas.openxmlformats.org/markup-compatibility/2006" xmlns:a14="http://schemas.microsoft.com/office/drawing/2010/main" val="FF0000" mc:Ignorable=""/>
              </a:solidFill>
              <a:prstDash val="sysDot"/>
              <a:headEnd type="non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319" name="Straight Arrow Connector 318"/>
          <p:cNvCxnSpPr>
            <a:endCxn id="313" idx="0"/>
          </p:cNvCxnSpPr>
          <p:nvPr/>
        </p:nvCxnSpPr>
        <p:spPr>
          <a:xfrm rot="16200000" flipH="1">
            <a:off x="1796618" y="2192081"/>
            <a:ext cx="1196462" cy="65298"/>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4" name="Straight Arrow Connector 353"/>
          <p:cNvCxnSpPr/>
          <p:nvPr/>
        </p:nvCxnSpPr>
        <p:spPr>
          <a:xfrm rot="16200000" flipH="1">
            <a:off x="1768626" y="2178674"/>
            <a:ext cx="1196462" cy="65298"/>
          </a:xfrm>
          <a:prstGeom prst="straightConnector1">
            <a:avLst/>
          </a:prstGeom>
          <a:ln w="82550" cmpd="sng">
            <a:solidFill>
              <a:srgbClr xmlns:mc="http://schemas.openxmlformats.org/markup-compatibility/2006" xmlns:a14="http://schemas.microsoft.com/office/drawing/2010/main" val="C00000" mc:Ignorable=""/>
            </a:solidFill>
            <a:tailEnd type="triangle"/>
          </a:ln>
        </p:spPr>
        <p:style>
          <a:lnRef idx="3">
            <a:schemeClr val="accent2"/>
          </a:lnRef>
          <a:fillRef idx="0">
            <a:schemeClr val="accent2"/>
          </a:fillRef>
          <a:effectRef idx="2">
            <a:schemeClr val="accent2"/>
          </a:effectRef>
          <a:fontRef idx="minor">
            <a:schemeClr val="tx1"/>
          </a:fontRef>
        </p:style>
      </p:cxnSp>
      <p:sp>
        <p:nvSpPr>
          <p:cNvPr id="161" name="Title 160"/>
          <p:cNvSpPr>
            <a:spLocks noGrp="1"/>
          </p:cNvSpPr>
          <p:nvPr>
            <p:ph type="title"/>
          </p:nvPr>
        </p:nvSpPr>
        <p:spPr/>
        <p:txBody>
          <a:bodyPr/>
          <a:lstStyle/>
          <a:p>
            <a:r>
              <a:rPr lang="en-US" spc="-50" dirty="0" smtClean="0"/>
              <a:t>Exchange 2010 Mailbox Resiliency Overview </a:t>
            </a:r>
            <a:endParaRPr lang="en-US" spc="-50" dirty="0"/>
          </a:p>
        </p:txBody>
      </p:sp>
      <p:sp>
        <p:nvSpPr>
          <p:cNvPr id="314" name="Rectangle 313"/>
          <p:cNvSpPr/>
          <p:nvPr/>
        </p:nvSpPr>
        <p:spPr>
          <a:xfrm>
            <a:off x="520854" y="4074612"/>
            <a:ext cx="1007253"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1</a:t>
            </a:r>
            <a:endParaRPr lang="en-US" sz="1200" dirty="0">
              <a:gradFill>
                <a:gsLst>
                  <a:gs pos="0">
                    <a:schemeClr val="bg1"/>
                  </a:gs>
                  <a:gs pos="100000">
                    <a:schemeClr val="bg1"/>
                  </a:gs>
                </a:gsLst>
                <a:lin ang="13500000" scaled="1"/>
              </a:gradFill>
              <a:latin typeface="Segoe Semibold" pitchFamily="34" charset="0"/>
            </a:endParaRPr>
          </a:p>
        </p:txBody>
      </p:sp>
      <p:sp>
        <p:nvSpPr>
          <p:cNvPr id="315" name="Rectangle 314"/>
          <p:cNvSpPr/>
          <p:nvPr/>
        </p:nvSpPr>
        <p:spPr>
          <a:xfrm>
            <a:off x="1838058"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2</a:t>
            </a:r>
            <a:endParaRPr lang="en-US" sz="1200" dirty="0">
              <a:gradFill>
                <a:gsLst>
                  <a:gs pos="0">
                    <a:schemeClr val="bg1"/>
                  </a:gs>
                  <a:gs pos="100000">
                    <a:schemeClr val="bg1"/>
                  </a:gs>
                </a:gsLst>
                <a:lin ang="13500000" scaled="1"/>
              </a:gradFill>
              <a:latin typeface="Segoe Semibold" pitchFamily="34" charset="0"/>
            </a:endParaRPr>
          </a:p>
        </p:txBody>
      </p:sp>
      <p:sp>
        <p:nvSpPr>
          <p:cNvPr id="316" name="Rectangle 315"/>
          <p:cNvSpPr/>
          <p:nvPr/>
        </p:nvSpPr>
        <p:spPr>
          <a:xfrm>
            <a:off x="3154724"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3</a:t>
            </a:r>
            <a:endParaRPr lang="en-US" sz="1200" dirty="0">
              <a:gradFill>
                <a:gsLst>
                  <a:gs pos="0">
                    <a:schemeClr val="bg1"/>
                  </a:gs>
                  <a:gs pos="100000">
                    <a:schemeClr val="bg1"/>
                  </a:gs>
                </a:gsLst>
                <a:lin ang="13500000" scaled="1"/>
              </a:gradFill>
              <a:latin typeface="Segoe Semibold" pitchFamily="34" charset="0"/>
            </a:endParaRPr>
          </a:p>
        </p:txBody>
      </p:sp>
      <p:cxnSp>
        <p:nvCxnSpPr>
          <p:cNvPr id="317" name="Straight Arrow Connector 316"/>
          <p:cNvCxnSpPr>
            <a:stCxn id="315" idx="2"/>
          </p:cNvCxnSpPr>
          <p:nvPr/>
        </p:nvCxnSpPr>
        <p:spPr>
          <a:xfrm rot="16200000" flipH="1">
            <a:off x="2146909" y="4843868"/>
            <a:ext cx="391150" cy="3013"/>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0" name="Straight Arrow Connector 319"/>
          <p:cNvCxnSpPr>
            <a:stCxn id="313" idx="2"/>
            <a:endCxn id="314" idx="0"/>
          </p:cNvCxnSpPr>
          <p:nvPr/>
        </p:nvCxnSpPr>
        <p:spPr>
          <a:xfrm rot="5400000">
            <a:off x="1387759" y="3034872"/>
            <a:ext cx="676463" cy="1403017"/>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2" name="Straight Arrow Connector 321"/>
          <p:cNvCxnSpPr>
            <a:stCxn id="313" idx="2"/>
            <a:endCxn id="316" idx="0"/>
          </p:cNvCxnSpPr>
          <p:nvPr/>
        </p:nvCxnSpPr>
        <p:spPr>
          <a:xfrm rot="16200000" flipH="1">
            <a:off x="2704340" y="3121307"/>
            <a:ext cx="676463" cy="1230146"/>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3" name="Rectangle 322"/>
          <p:cNvSpPr/>
          <p:nvPr/>
        </p:nvSpPr>
        <p:spPr>
          <a:xfrm>
            <a:off x="4477928"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4</a:t>
            </a:r>
            <a:endParaRPr lang="en-US" sz="1200" dirty="0">
              <a:gradFill>
                <a:gsLst>
                  <a:gs pos="0">
                    <a:schemeClr val="bg1"/>
                  </a:gs>
                  <a:gs pos="100000">
                    <a:schemeClr val="bg1"/>
                  </a:gs>
                </a:gsLst>
                <a:lin ang="13500000" scaled="1"/>
              </a:gradFill>
              <a:latin typeface="Segoe Semibold" pitchFamily="34" charset="0"/>
            </a:endParaRPr>
          </a:p>
        </p:txBody>
      </p:sp>
      <p:sp>
        <p:nvSpPr>
          <p:cNvPr id="324" name="Rectangle 323"/>
          <p:cNvSpPr/>
          <p:nvPr/>
        </p:nvSpPr>
        <p:spPr>
          <a:xfrm>
            <a:off x="5715000"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5</a:t>
            </a:r>
            <a:endParaRPr lang="en-US" sz="1200" dirty="0">
              <a:gradFill>
                <a:gsLst>
                  <a:gs pos="0">
                    <a:schemeClr val="bg1"/>
                  </a:gs>
                  <a:gs pos="100000">
                    <a:schemeClr val="bg1"/>
                  </a:gs>
                </a:gsLst>
                <a:lin ang="13500000" scaled="1"/>
              </a:gradFill>
              <a:latin typeface="Segoe Semibold" pitchFamily="34" charset="0"/>
            </a:endParaRPr>
          </a:p>
        </p:txBody>
      </p:sp>
      <p:cxnSp>
        <p:nvCxnSpPr>
          <p:cNvPr id="327" name="Straight Arrow Connector 326"/>
          <p:cNvCxnSpPr>
            <a:stCxn id="313" idx="2"/>
            <a:endCxn id="323" idx="0"/>
          </p:cNvCxnSpPr>
          <p:nvPr/>
        </p:nvCxnSpPr>
        <p:spPr>
          <a:xfrm rot="16200000" flipH="1">
            <a:off x="3365942" y="2459705"/>
            <a:ext cx="676463" cy="2553350"/>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8" name="Straight Arrow Connector 327"/>
          <p:cNvCxnSpPr>
            <a:stCxn id="313" idx="2"/>
            <a:endCxn id="324" idx="0"/>
          </p:cNvCxnSpPr>
          <p:nvPr/>
        </p:nvCxnSpPr>
        <p:spPr>
          <a:xfrm rot="16200000" flipH="1">
            <a:off x="3984478" y="1841169"/>
            <a:ext cx="676463" cy="3790422"/>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a:stCxn id="315" idx="3"/>
            <a:endCxn id="316" idx="1"/>
          </p:cNvCxnSpPr>
          <p:nvPr/>
        </p:nvCxnSpPr>
        <p:spPr>
          <a:xfrm>
            <a:off x="2843898" y="4362206"/>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0" name="Straight Arrow Connector 329"/>
          <p:cNvCxnSpPr/>
          <p:nvPr/>
        </p:nvCxnSpPr>
        <p:spPr>
          <a:xfrm>
            <a:off x="1533258"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a:off x="4165002"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2" name="Straight Arrow Connector 331"/>
          <p:cNvCxnSpPr/>
          <p:nvPr/>
        </p:nvCxnSpPr>
        <p:spPr>
          <a:xfrm>
            <a:off x="5405810"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33" name="TextBox 332"/>
          <p:cNvSpPr txBox="1"/>
          <p:nvPr/>
        </p:nvSpPr>
        <p:spPr>
          <a:xfrm>
            <a:off x="7014715" y="5105121"/>
            <a:ext cx="1805023" cy="535531"/>
          </a:xfrm>
          <a:prstGeom prst="rect">
            <a:avLst/>
          </a:prstGeom>
          <a:noFill/>
        </p:spPr>
        <p:txBody>
          <a:bodyPr wrap="square" rtlCol="0">
            <a:spAutoFit/>
          </a:bodyPr>
          <a:lstStyle/>
          <a:p>
            <a:pPr defTabSz="914363">
              <a:lnSpc>
                <a:spcPct val="90000"/>
              </a:lnSpc>
              <a:spcAft>
                <a:spcPts val="400"/>
              </a:spcAft>
              <a:buSzPct val="85000"/>
            </a:pPr>
            <a:r>
              <a:rPr lang="en-US" sz="1600" dirty="0" smtClean="0">
                <a:gradFill>
                  <a:gsLst>
                    <a:gs pos="0">
                      <a:schemeClr val="tx1"/>
                    </a:gs>
                    <a:gs pos="81000">
                      <a:schemeClr val="tx1"/>
                    </a:gs>
                  </a:gsLst>
                  <a:lin ang="13500000" scaled="1"/>
                </a:gradFill>
                <a:latin typeface="Segoe" pitchFamily="34" charset="0"/>
              </a:rPr>
              <a:t>Database Availability Group</a:t>
            </a:r>
          </a:p>
        </p:txBody>
      </p:sp>
      <p:sp>
        <p:nvSpPr>
          <p:cNvPr id="334" name="TextBox 333"/>
          <p:cNvSpPr txBox="1"/>
          <p:nvPr/>
        </p:nvSpPr>
        <p:spPr>
          <a:xfrm>
            <a:off x="1164573" y="1326577"/>
            <a:ext cx="713742" cy="286232"/>
          </a:xfrm>
          <a:prstGeom prst="rect">
            <a:avLst/>
          </a:prstGeom>
          <a:noFill/>
        </p:spPr>
        <p:txBody>
          <a:bodyPr wrap="square" rtlCol="0">
            <a:spAutoFit/>
          </a:bodyPr>
          <a:lstStyle/>
          <a:p>
            <a:pPr defTabSz="914363">
              <a:lnSpc>
                <a:spcPct val="90000"/>
              </a:lnSpc>
              <a:spcAft>
                <a:spcPts val="400"/>
              </a:spcAft>
              <a:buSzPct val="85000"/>
            </a:pPr>
            <a:r>
              <a:rPr lang="en-US" sz="1400" dirty="0" smtClean="0">
                <a:gradFill>
                  <a:gsLst>
                    <a:gs pos="0">
                      <a:schemeClr val="tx1"/>
                    </a:gs>
                    <a:gs pos="81000">
                      <a:schemeClr val="tx1"/>
                    </a:gs>
                  </a:gsLst>
                  <a:lin ang="13500000" scaled="1"/>
                </a:gradFill>
                <a:latin typeface="Segoe" pitchFamily="34" charset="0"/>
              </a:rPr>
              <a:t>Client</a:t>
            </a:r>
          </a:p>
        </p:txBody>
      </p:sp>
      <p:cxnSp>
        <p:nvCxnSpPr>
          <p:cNvPr id="336" name="Straight Arrow Connector 335"/>
          <p:cNvCxnSpPr/>
          <p:nvPr/>
        </p:nvCxnSpPr>
        <p:spPr>
          <a:xfrm rot="5400000">
            <a:off x="786658" y="4868084"/>
            <a:ext cx="478688" cy="3067"/>
          </a:xfrm>
          <a:prstGeom prst="straightConnector1">
            <a:avLst/>
          </a:prstGeom>
          <a:ln w="25400">
            <a:solidFill>
              <a:schemeClr val="accent1"/>
            </a:solidFill>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1" name="Straight Arrow Connector 350"/>
          <p:cNvCxnSpPr>
            <a:stCxn id="316" idx="2"/>
          </p:cNvCxnSpPr>
          <p:nvPr/>
        </p:nvCxnSpPr>
        <p:spPr>
          <a:xfrm rot="16200000" flipH="1">
            <a:off x="3453531" y="4853912"/>
            <a:ext cx="412416" cy="4191"/>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2" name="Straight Arrow Connector 351"/>
          <p:cNvCxnSpPr>
            <a:stCxn id="323" idx="2"/>
          </p:cNvCxnSpPr>
          <p:nvPr/>
        </p:nvCxnSpPr>
        <p:spPr>
          <a:xfrm rot="16200000" flipH="1">
            <a:off x="4775533" y="4855115"/>
            <a:ext cx="412416" cy="1786"/>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3" name="Straight Arrow Connector 352"/>
          <p:cNvCxnSpPr>
            <a:stCxn id="324" idx="2"/>
          </p:cNvCxnSpPr>
          <p:nvPr/>
        </p:nvCxnSpPr>
        <p:spPr>
          <a:xfrm rot="16200000" flipH="1">
            <a:off x="6012531" y="4855189"/>
            <a:ext cx="412416" cy="1638"/>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3" name="Snip Single Corner Rectangle 372"/>
          <p:cNvSpPr/>
          <p:nvPr/>
        </p:nvSpPr>
        <p:spPr bwMode="auto">
          <a:xfrm>
            <a:off x="3136076" y="1422809"/>
            <a:ext cx="1976173" cy="593780"/>
          </a:xfrm>
          <a:prstGeom prst="snip1Rect">
            <a:avLst/>
          </a:prstGeom>
          <a:solidFill>
            <a:srgbClr xmlns:mc="http://schemas.openxmlformats.org/markup-compatibility/2006" xmlns:a14="http://schemas.microsoft.com/office/drawing/2010/main" val="0066CC" mc:Ignorable=""/>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45720" numCol="1" rtlCol="0" anchor="ctr" anchorCtr="0" compatLnSpc="1">
            <a:prstTxWarp prst="textNoShape">
              <a:avLst/>
            </a:prstTxWarp>
          </a:bodyPr>
          <a:lstStyle/>
          <a:p>
            <a:pPr algn="ctr" defTabSz="914099" fontAlgn="base">
              <a:lnSpc>
                <a:spcPct val="90000"/>
              </a:lnSpc>
              <a:spcBef>
                <a:spcPct val="0"/>
              </a:spcBef>
              <a:spcAft>
                <a:spcPct val="0"/>
              </a:spcAft>
            </a:pPr>
            <a:r>
              <a:rPr lang="en-US" sz="1600" dirty="0" smtClean="0">
                <a:gradFill>
                  <a:gsLst>
                    <a:gs pos="0">
                      <a:schemeClr val="bg1"/>
                    </a:gs>
                    <a:gs pos="100000">
                      <a:schemeClr val="bg1"/>
                    </a:gs>
                  </a:gsLst>
                  <a:lin ang="13500000" scaled="1"/>
                </a:gradFill>
                <a:latin typeface="Segoe Semibold" pitchFamily="34" charset="0"/>
              </a:rPr>
              <a:t>All clients connect via CAS servers</a:t>
            </a:r>
          </a:p>
        </p:txBody>
      </p:sp>
      <p:sp>
        <p:nvSpPr>
          <p:cNvPr id="374" name="Snip Single Corner Rectangle 373"/>
          <p:cNvSpPr/>
          <p:nvPr/>
        </p:nvSpPr>
        <p:spPr bwMode="auto">
          <a:xfrm>
            <a:off x="7044088" y="5828792"/>
            <a:ext cx="1815854" cy="593780"/>
          </a:xfrm>
          <a:prstGeom prst="snip1Rect">
            <a:avLst/>
          </a:prstGeom>
          <a:solidFill>
            <a:srgbClr xmlns:mc="http://schemas.openxmlformats.org/markup-compatibility/2006" xmlns:a14="http://schemas.microsoft.com/office/drawing/2010/main" val="0066CC" mc:Ignorable="">
              <a:alpha val="50000"/>
            </a:srgbClr>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45720" numCol="1" rtlCol="0" anchor="ctr" anchorCtr="0" compatLnSpc="1">
            <a:prstTxWarp prst="textNoShape">
              <a:avLst/>
            </a:prstTxWarp>
          </a:bodyPr>
          <a:lstStyle/>
          <a:p>
            <a:pPr algn="ctr" defTabSz="914099" fontAlgn="base">
              <a:lnSpc>
                <a:spcPct val="90000"/>
              </a:lnSpc>
              <a:spcBef>
                <a:spcPct val="0"/>
              </a:spcBef>
              <a:spcAft>
                <a:spcPct val="0"/>
              </a:spcAft>
            </a:pPr>
            <a:r>
              <a:rPr lang="en-US" sz="1600" dirty="0" smtClean="0">
                <a:gradFill>
                  <a:gsLst>
                    <a:gs pos="0">
                      <a:schemeClr val="bg1"/>
                    </a:gs>
                    <a:gs pos="100000">
                      <a:schemeClr val="bg1"/>
                    </a:gs>
                  </a:gsLst>
                  <a:lin ang="13500000" scaled="1"/>
                </a:gradFill>
                <a:latin typeface="Segoe Semibold" pitchFamily="34" charset="0"/>
              </a:rPr>
              <a:t>Database </a:t>
            </a:r>
            <a:br>
              <a:rPr lang="en-US" sz="1600" dirty="0" smtClean="0">
                <a:gradFill>
                  <a:gsLst>
                    <a:gs pos="0">
                      <a:schemeClr val="bg1"/>
                    </a:gs>
                    <a:gs pos="100000">
                      <a:schemeClr val="bg1"/>
                    </a:gs>
                  </a:gsLst>
                  <a:lin ang="13500000" scaled="1"/>
                </a:gradFill>
                <a:latin typeface="Segoe Semibold" pitchFamily="34" charset="0"/>
              </a:rPr>
            </a:br>
            <a:r>
              <a:rPr lang="en-US" sz="1600" dirty="0" smtClean="0">
                <a:gradFill>
                  <a:gsLst>
                    <a:gs pos="0">
                      <a:schemeClr val="bg1"/>
                    </a:gs>
                    <a:gs pos="100000">
                      <a:schemeClr val="bg1"/>
                    </a:gs>
                  </a:gsLst>
                  <a:lin ang="13500000" scaled="1"/>
                </a:gradFill>
                <a:latin typeface="Segoe Semibold" pitchFamily="34" charset="0"/>
              </a:rPr>
              <a:t>centric failover</a:t>
            </a:r>
            <a:endParaRPr lang="en-US" sz="1600" dirty="0">
              <a:gradFill>
                <a:gsLst>
                  <a:gs pos="0">
                    <a:schemeClr val="bg1"/>
                  </a:gs>
                  <a:gs pos="100000">
                    <a:schemeClr val="bg1"/>
                  </a:gs>
                </a:gsLst>
                <a:lin ang="13500000" scaled="1"/>
              </a:gradFill>
              <a:latin typeface="Segoe Semibold" pitchFamily="34" charset="0"/>
            </a:endParaRPr>
          </a:p>
        </p:txBody>
      </p:sp>
      <p:sp>
        <p:nvSpPr>
          <p:cNvPr id="376" name="Snip Single Corner Rectangle 375"/>
          <p:cNvSpPr/>
          <p:nvPr/>
        </p:nvSpPr>
        <p:spPr bwMode="auto">
          <a:xfrm>
            <a:off x="7044088" y="4267647"/>
            <a:ext cx="1815854" cy="593780"/>
          </a:xfrm>
          <a:prstGeom prst="snip1Rect">
            <a:avLst/>
          </a:prstGeom>
          <a:solidFill>
            <a:srgbClr xmlns:mc="http://schemas.openxmlformats.org/markup-compatibility/2006" xmlns:a14="http://schemas.microsoft.com/office/drawing/2010/main" val="0066CC" mc:Ignorable="">
              <a:alpha val="50000"/>
            </a:srgbClr>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45720"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30" dirty="0" smtClean="0">
                <a:gradFill>
                  <a:gsLst>
                    <a:gs pos="0">
                      <a:schemeClr val="bg1"/>
                    </a:gs>
                    <a:gs pos="100000">
                      <a:schemeClr val="bg1"/>
                    </a:gs>
                  </a:gsLst>
                  <a:lin ang="13500000" scaled="1"/>
                </a:gradFill>
                <a:latin typeface="Segoe Semibold" pitchFamily="34" charset="0"/>
              </a:rPr>
              <a:t>Failover managed within Exchange</a:t>
            </a:r>
            <a:endParaRPr lang="en-US" sz="1600" spc="-30" dirty="0">
              <a:gradFill>
                <a:gsLst>
                  <a:gs pos="0">
                    <a:schemeClr val="bg1"/>
                  </a:gs>
                  <a:gs pos="100000">
                    <a:schemeClr val="bg1"/>
                  </a:gs>
                </a:gsLst>
                <a:lin ang="13500000" scaled="1"/>
              </a:gradFill>
              <a:latin typeface="Segoe Semibold" pitchFamily="34" charset="0"/>
            </a:endParaRPr>
          </a:p>
        </p:txBody>
      </p:sp>
      <p:pic>
        <p:nvPicPr>
          <p:cNvPr id="377" name="Picture 376" descr="Computer.png"/>
          <p:cNvPicPr>
            <a:picLocks noChangeAspect="1"/>
          </p:cNvPicPr>
          <p:nvPr/>
        </p:nvPicPr>
        <p:blipFill>
          <a:blip r:embed="rId3" cstate="print"/>
          <a:stretch>
            <a:fillRect/>
          </a:stretch>
        </p:blipFill>
        <p:spPr>
          <a:xfrm>
            <a:off x="1809571" y="838200"/>
            <a:ext cx="960405" cy="960405"/>
          </a:xfrm>
          <a:prstGeom prst="rect">
            <a:avLst/>
          </a:prstGeom>
        </p:spPr>
      </p:pic>
      <p:grpSp>
        <p:nvGrpSpPr>
          <p:cNvPr id="3" name="Group 203"/>
          <p:cNvGrpSpPr/>
          <p:nvPr/>
        </p:nvGrpSpPr>
        <p:grpSpPr>
          <a:xfrm>
            <a:off x="236018" y="1908919"/>
            <a:ext cx="1931804" cy="297833"/>
            <a:chOff x="10685322" y="730254"/>
            <a:chExt cx="1931804" cy="367932"/>
          </a:xfrm>
        </p:grpSpPr>
        <p:sp>
          <p:nvSpPr>
            <p:cNvPr id="389" name="Snip Single Corner Rectangle 388"/>
            <p:cNvSpPr/>
            <p:nvPr/>
          </p:nvSpPr>
          <p:spPr>
            <a:xfrm>
              <a:off x="10685322" y="730254"/>
              <a:ext cx="1668658" cy="367932"/>
            </a:xfrm>
            <a:prstGeom prst="snip1Rect">
              <a:avLst>
                <a:gd name="adj" fmla="val 42163"/>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pPr>
              <a:endParaRPr lang="en-US" dirty="0" smtClean="0">
                <a:gradFill>
                  <a:gsLst>
                    <a:gs pos="0">
                      <a:schemeClr val="bg1"/>
                    </a:gs>
                    <a:gs pos="100000">
                      <a:schemeClr val="bg1"/>
                    </a:gs>
                  </a:gsLst>
                  <a:lin ang="13500000" scaled="1"/>
                </a:gradFill>
                <a:latin typeface="Segoe" pitchFamily="34" charset="0"/>
              </a:endParaRPr>
            </a:p>
          </p:txBody>
        </p:sp>
        <p:sp>
          <p:nvSpPr>
            <p:cNvPr id="390" name="Rectangle 389"/>
            <p:cNvSpPr/>
            <p:nvPr/>
          </p:nvSpPr>
          <p:spPr>
            <a:xfrm>
              <a:off x="10780321" y="744943"/>
              <a:ext cx="1836805" cy="276999"/>
            </a:xfrm>
            <a:prstGeom prst="rect">
              <a:avLst/>
            </a:prstGeom>
          </p:spPr>
          <p:txBody>
            <a:bodyPr wrap="square">
              <a:spAutoFit/>
            </a:bodyPr>
            <a:lstStyle/>
            <a:p>
              <a:pPr>
                <a:spcBef>
                  <a:spcPct val="20000"/>
                </a:spcBef>
                <a:spcAft>
                  <a:spcPts val="1200"/>
                </a:spcAft>
                <a:buClr>
                  <a:srgbClr xmlns:mc="http://schemas.openxmlformats.org/markup-compatibility/2006" xmlns:a14="http://schemas.microsoft.com/office/drawing/2010/main" val="FF5B00" mc:Ignorable=""/>
                </a:buClr>
              </a:pPr>
              <a:r>
                <a:rPr lang="en-US" sz="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cs typeface="Segoe UI" pitchFamily="34" charset="0"/>
                </a:rPr>
                <a:t>AD site: San Jose</a:t>
              </a:r>
            </a:p>
          </p:txBody>
        </p:sp>
      </p:grpSp>
      <p:sp>
        <p:nvSpPr>
          <p:cNvPr id="313" name="Rectangle 312"/>
          <p:cNvSpPr/>
          <p:nvPr/>
        </p:nvSpPr>
        <p:spPr>
          <a:xfrm>
            <a:off x="1654596" y="2822961"/>
            <a:ext cx="1545804"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chemeClr val="bg1"/>
                    </a:gs>
                    <a:gs pos="100000">
                      <a:schemeClr val="bg1"/>
                    </a:gs>
                  </a:gsLst>
                  <a:lin ang="13500000" scaled="1"/>
                </a:gradFill>
                <a:latin typeface="Segoe Semibold" pitchFamily="34" charset="0"/>
              </a:rPr>
              <a:t>Client </a:t>
            </a:r>
            <a:br>
              <a:rPr lang="en-US" sz="1400" dirty="0" smtClean="0">
                <a:gradFill>
                  <a:gsLst>
                    <a:gs pos="0">
                      <a:schemeClr val="bg1"/>
                    </a:gs>
                    <a:gs pos="100000">
                      <a:schemeClr val="bg1"/>
                    </a:gs>
                  </a:gsLst>
                  <a:lin ang="13500000" scaled="1"/>
                </a:gradFill>
                <a:latin typeface="Segoe Semibold" pitchFamily="34" charset="0"/>
              </a:rPr>
            </a:br>
            <a:r>
              <a:rPr lang="en-US" sz="1400" dirty="0" smtClean="0">
                <a:gradFill>
                  <a:gsLst>
                    <a:gs pos="0">
                      <a:schemeClr val="bg1"/>
                    </a:gs>
                    <a:gs pos="100000">
                      <a:schemeClr val="bg1"/>
                    </a:gs>
                  </a:gsLst>
                  <a:lin ang="13500000" scaled="1"/>
                </a:gradFill>
                <a:latin typeface="Segoe Semibold" pitchFamily="34" charset="0"/>
              </a:rPr>
              <a:t>Access Server</a:t>
            </a:r>
          </a:p>
        </p:txBody>
      </p:sp>
      <p:sp>
        <p:nvSpPr>
          <p:cNvPr id="105" name="Rectangle 104"/>
          <p:cNvSpPr/>
          <p:nvPr/>
        </p:nvSpPr>
        <p:spPr>
          <a:xfrm>
            <a:off x="707250" y="5032761"/>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6" name="Rectangle 105"/>
          <p:cNvSpPr/>
          <p:nvPr/>
        </p:nvSpPr>
        <p:spPr>
          <a:xfrm>
            <a:off x="2013283" y="5040950"/>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7" name="Rectangle 106"/>
          <p:cNvSpPr/>
          <p:nvPr/>
        </p:nvSpPr>
        <p:spPr>
          <a:xfrm>
            <a:off x="3331127"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8" name="Rectangle 107"/>
          <p:cNvSpPr/>
          <p:nvPr/>
        </p:nvSpPr>
        <p:spPr>
          <a:xfrm>
            <a:off x="4651926"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9" name="Rectangle 108"/>
          <p:cNvSpPr/>
          <p:nvPr/>
        </p:nvSpPr>
        <p:spPr>
          <a:xfrm>
            <a:off x="5888850"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cxnSp>
        <p:nvCxnSpPr>
          <p:cNvPr id="110" name="Straight Arrow Connector 109"/>
          <p:cNvCxnSpPr/>
          <p:nvPr/>
        </p:nvCxnSpPr>
        <p:spPr>
          <a:xfrm rot="16200000" flipH="1">
            <a:off x="3481433" y="5303761"/>
            <a:ext cx="387070" cy="6595"/>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16200000" flipH="1">
            <a:off x="4760819" y="5307030"/>
            <a:ext cx="387070" cy="57"/>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5400000">
            <a:off x="6051880" y="5305843"/>
            <a:ext cx="388839" cy="4200"/>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3" name="Can 112"/>
          <p:cNvSpPr/>
          <p:nvPr/>
        </p:nvSpPr>
        <p:spPr bwMode="auto">
          <a:xfrm>
            <a:off x="839838"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4" name="Can 113"/>
          <p:cNvSpPr/>
          <p:nvPr/>
        </p:nvSpPr>
        <p:spPr bwMode="auto">
          <a:xfrm>
            <a:off x="858290" y="6020678"/>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5" name="Can 114"/>
          <p:cNvSpPr/>
          <p:nvPr/>
        </p:nvSpPr>
        <p:spPr bwMode="auto">
          <a:xfrm>
            <a:off x="839838" y="5117422"/>
            <a:ext cx="396239" cy="393192"/>
          </a:xfrm>
          <a:prstGeom prst="can">
            <a:avLst/>
          </a:prstGeom>
          <a:solidFill>
            <a:srgbClr xmlns:mc="http://schemas.openxmlformats.org/markup-compatibility/2006" xmlns:a14="http://schemas.microsoft.com/office/drawing/2010/main" val="FF0000"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6" name="Can 115"/>
          <p:cNvSpPr/>
          <p:nvPr/>
        </p:nvSpPr>
        <p:spPr bwMode="auto">
          <a:xfrm>
            <a:off x="2145871" y="5117422"/>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7" name="Can 116"/>
          <p:cNvSpPr/>
          <p:nvPr/>
        </p:nvSpPr>
        <p:spPr bwMode="auto">
          <a:xfrm>
            <a:off x="2145871"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8" name="Can 117"/>
          <p:cNvSpPr/>
          <p:nvPr/>
        </p:nvSpPr>
        <p:spPr bwMode="auto">
          <a:xfrm>
            <a:off x="3463715" y="5117422"/>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9" name="Can 118"/>
          <p:cNvSpPr/>
          <p:nvPr/>
        </p:nvSpPr>
        <p:spPr bwMode="auto">
          <a:xfrm>
            <a:off x="3463715"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0" name="Can 119"/>
          <p:cNvSpPr/>
          <p:nvPr/>
        </p:nvSpPr>
        <p:spPr bwMode="auto">
          <a:xfrm>
            <a:off x="3463715"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1" name="Can 120"/>
          <p:cNvSpPr/>
          <p:nvPr/>
        </p:nvSpPr>
        <p:spPr bwMode="auto">
          <a:xfrm>
            <a:off x="4784514" y="5117422"/>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2" name="Can 121"/>
          <p:cNvSpPr/>
          <p:nvPr/>
        </p:nvSpPr>
        <p:spPr bwMode="auto">
          <a:xfrm>
            <a:off x="4784514"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3" name="Can 122"/>
          <p:cNvSpPr/>
          <p:nvPr/>
        </p:nvSpPr>
        <p:spPr bwMode="auto">
          <a:xfrm>
            <a:off x="4784514"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4" name="Can 123"/>
          <p:cNvSpPr/>
          <p:nvPr/>
        </p:nvSpPr>
        <p:spPr bwMode="auto">
          <a:xfrm>
            <a:off x="6021438" y="5117422"/>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5" name="Can 124"/>
          <p:cNvSpPr/>
          <p:nvPr/>
        </p:nvSpPr>
        <p:spPr bwMode="auto">
          <a:xfrm>
            <a:off x="6021438" y="5569953"/>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6" name="Can 125"/>
          <p:cNvSpPr/>
          <p:nvPr/>
        </p:nvSpPr>
        <p:spPr bwMode="auto">
          <a:xfrm>
            <a:off x="6021438"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7" name="Can 126"/>
          <p:cNvSpPr/>
          <p:nvPr/>
        </p:nvSpPr>
        <p:spPr bwMode="auto">
          <a:xfrm>
            <a:off x="2145871" y="6020678"/>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8" name="TextBox 127"/>
          <p:cNvSpPr txBox="1"/>
          <p:nvPr/>
        </p:nvSpPr>
        <p:spPr>
          <a:xfrm>
            <a:off x="818100"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29" name="TextBox 128"/>
          <p:cNvSpPr txBox="1"/>
          <p:nvPr/>
        </p:nvSpPr>
        <p:spPr>
          <a:xfrm>
            <a:off x="830856"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30" name="TextBox 129"/>
          <p:cNvSpPr txBox="1"/>
          <p:nvPr/>
        </p:nvSpPr>
        <p:spPr>
          <a:xfrm>
            <a:off x="827104"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sp>
        <p:nvSpPr>
          <p:cNvPr id="131" name="TextBox 130"/>
          <p:cNvSpPr txBox="1"/>
          <p:nvPr/>
        </p:nvSpPr>
        <p:spPr>
          <a:xfrm>
            <a:off x="2133707"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32" name="TextBox 131"/>
          <p:cNvSpPr txBox="1"/>
          <p:nvPr/>
        </p:nvSpPr>
        <p:spPr>
          <a:xfrm>
            <a:off x="2133707"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33" name="TextBox 132"/>
          <p:cNvSpPr txBox="1"/>
          <p:nvPr/>
        </p:nvSpPr>
        <p:spPr>
          <a:xfrm>
            <a:off x="3451551"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34" name="TextBox 133"/>
          <p:cNvSpPr txBox="1"/>
          <p:nvPr/>
        </p:nvSpPr>
        <p:spPr>
          <a:xfrm>
            <a:off x="3451551"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35" name="TextBox 134"/>
          <p:cNvSpPr txBox="1"/>
          <p:nvPr/>
        </p:nvSpPr>
        <p:spPr>
          <a:xfrm>
            <a:off x="3451551"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36" name="TextBox 135"/>
          <p:cNvSpPr txBox="1"/>
          <p:nvPr/>
        </p:nvSpPr>
        <p:spPr>
          <a:xfrm>
            <a:off x="4772350"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37" name="TextBox 136"/>
          <p:cNvSpPr txBox="1"/>
          <p:nvPr/>
        </p:nvSpPr>
        <p:spPr>
          <a:xfrm>
            <a:off x="4772350"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sp>
        <p:nvSpPr>
          <p:cNvPr id="138" name="TextBox 137"/>
          <p:cNvSpPr txBox="1"/>
          <p:nvPr/>
        </p:nvSpPr>
        <p:spPr>
          <a:xfrm>
            <a:off x="4772350"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39" name="TextBox 138"/>
          <p:cNvSpPr txBox="1"/>
          <p:nvPr/>
        </p:nvSpPr>
        <p:spPr>
          <a:xfrm>
            <a:off x="6015597"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40" name="TextBox 139"/>
          <p:cNvSpPr txBox="1"/>
          <p:nvPr/>
        </p:nvSpPr>
        <p:spPr>
          <a:xfrm>
            <a:off x="6015597" y="5652063"/>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41" name="TextBox 140"/>
          <p:cNvSpPr txBox="1"/>
          <p:nvPr/>
        </p:nvSpPr>
        <p:spPr>
          <a:xfrm>
            <a:off x="6015597"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42" name="TextBox 141"/>
          <p:cNvSpPr txBox="1"/>
          <p:nvPr/>
        </p:nvSpPr>
        <p:spPr>
          <a:xfrm>
            <a:off x="2133707"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grpSp>
        <p:nvGrpSpPr>
          <p:cNvPr id="4" name="Group 103"/>
          <p:cNvGrpSpPr/>
          <p:nvPr/>
        </p:nvGrpSpPr>
        <p:grpSpPr>
          <a:xfrm>
            <a:off x="2249557" y="5370691"/>
            <a:ext cx="3432313" cy="1325218"/>
            <a:chOff x="2249557" y="5370691"/>
            <a:chExt cx="3432313" cy="1325218"/>
          </a:xfrm>
        </p:grpSpPr>
        <p:pic>
          <p:nvPicPr>
            <p:cNvPr id="299" name="Picture 1" descr="C:\Users\astridm\AppData\Local\Microsoft\Windows\Temporary Internet Files\Content.IE5\HC0F0K0T\MCj04326270000[1].png"/>
            <p:cNvPicPr>
              <a:picLocks noChangeAspect="1" noChangeArrowheads="1"/>
            </p:cNvPicPr>
            <p:nvPr/>
          </p:nvPicPr>
          <p:blipFill>
            <a:blip r:embed="rId4" cstate="print">
              <a:duotone>
                <a:schemeClr val="accent3">
                  <a:shade val="45000"/>
                  <a:satMod val="135000"/>
                </a:schemeClr>
                <a:prstClr val="white"/>
              </a:duotone>
              <a:lum bright="-43000" contrast="47000"/>
            </a:blip>
            <a:srcRect/>
            <a:stretch>
              <a:fillRect/>
            </a:stretch>
          </p:blipFill>
          <p:spPr bwMode="auto">
            <a:xfrm flipH="1">
              <a:off x="4919870" y="5370691"/>
              <a:ext cx="762000" cy="762000"/>
            </a:xfrm>
            <a:prstGeom prst="rect">
              <a:avLst/>
            </a:prstGeom>
            <a:noFill/>
          </p:spPr>
        </p:pic>
        <p:pic>
          <p:nvPicPr>
            <p:cNvPr id="300" name="Picture 1" descr="C:\Users\astridm\AppData\Local\Microsoft\Windows\Temporary Internet Files\Content.IE5\HC0F0K0T\MCj04326270000[1].png"/>
            <p:cNvPicPr>
              <a:picLocks noChangeAspect="1" noChangeArrowheads="1"/>
            </p:cNvPicPr>
            <p:nvPr/>
          </p:nvPicPr>
          <p:blipFill>
            <a:blip r:embed="rId4" cstate="print">
              <a:duotone>
                <a:schemeClr val="accent3">
                  <a:shade val="45000"/>
                  <a:satMod val="135000"/>
                </a:schemeClr>
                <a:prstClr val="white"/>
              </a:duotone>
              <a:lum bright="-43000" contrast="47000"/>
            </a:blip>
            <a:srcRect/>
            <a:stretch>
              <a:fillRect/>
            </a:stretch>
          </p:blipFill>
          <p:spPr bwMode="auto">
            <a:xfrm flipH="1">
              <a:off x="2249557" y="5933909"/>
              <a:ext cx="762000" cy="762000"/>
            </a:xfrm>
            <a:prstGeom prst="rect">
              <a:avLst/>
            </a:prstGeom>
            <a:noFill/>
          </p:spPr>
        </p:pic>
      </p:grpSp>
      <p:sp>
        <p:nvSpPr>
          <p:cNvPr id="378" name="Rectangle 377"/>
          <p:cNvSpPr/>
          <p:nvPr/>
        </p:nvSpPr>
        <p:spPr bwMode="auto">
          <a:xfrm>
            <a:off x="2051382" y="5996119"/>
            <a:ext cx="609600" cy="457200"/>
          </a:xfrm>
          <a:prstGeom prst="rect">
            <a:avLst/>
          </a:prstGeom>
          <a:noFill/>
          <a:ln w="92075">
            <a:solidFill>
              <a:srgbClr xmlns:mc="http://schemas.openxmlformats.org/markup-compatibility/2006" xmlns:a14="http://schemas.microsoft.com/office/drawing/2010/main" val="68C33B" mc:Ignorable=""/>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pic>
        <p:nvPicPr>
          <p:cNvPr id="303" name="Picture 1" descr="C:\Users\astridm\AppData\Local\Microsoft\Windows\Temporary Internet Files\Content.IE5\HC0F0K0T\MCj04326270000[1].png"/>
          <p:cNvPicPr>
            <a:picLocks noChangeAspect="1" noChangeArrowheads="1"/>
          </p:cNvPicPr>
          <p:nvPr/>
        </p:nvPicPr>
        <p:blipFill>
          <a:blip r:embed="rId4" cstate="print">
            <a:duotone>
              <a:prstClr val="black"/>
              <a:schemeClr val="tx2">
                <a:tint val="45000"/>
                <a:satMod val="400000"/>
              </a:schemeClr>
            </a:duotone>
          </a:blip>
          <a:srcRect/>
          <a:stretch>
            <a:fillRect/>
          </a:stretch>
        </p:blipFill>
        <p:spPr bwMode="auto">
          <a:xfrm flipH="1">
            <a:off x="2272747" y="5933908"/>
            <a:ext cx="762000" cy="762000"/>
          </a:xfrm>
          <a:prstGeom prst="rect">
            <a:avLst/>
          </a:prstGeom>
          <a:noFill/>
        </p:spPr>
      </p:pic>
      <p:pic>
        <p:nvPicPr>
          <p:cNvPr id="302" name="Picture 1" descr="C:\Users\astridm\AppData\Local\Microsoft\Windows\Temporary Internet Files\Content.IE5\HC0F0K0T\MCj04326270000[1].png"/>
          <p:cNvPicPr>
            <a:picLocks noChangeAspect="1" noChangeArrowheads="1"/>
          </p:cNvPicPr>
          <p:nvPr/>
        </p:nvPicPr>
        <p:blipFill>
          <a:blip r:embed="rId4" cstate="print">
            <a:duotone>
              <a:prstClr val="black"/>
              <a:schemeClr val="tx2">
                <a:tint val="45000"/>
                <a:satMod val="400000"/>
              </a:schemeClr>
            </a:duotone>
          </a:blip>
          <a:srcRect/>
          <a:stretch>
            <a:fillRect/>
          </a:stretch>
        </p:blipFill>
        <p:spPr bwMode="auto">
          <a:xfrm flipH="1">
            <a:off x="4929808" y="5370691"/>
            <a:ext cx="762000" cy="762000"/>
          </a:xfrm>
          <a:prstGeom prst="rect">
            <a:avLst/>
          </a:prstGeom>
          <a:noFill/>
        </p:spPr>
      </p:pic>
      <p:cxnSp>
        <p:nvCxnSpPr>
          <p:cNvPr id="321" name="Straight Arrow Connector 320"/>
          <p:cNvCxnSpPr>
            <a:stCxn id="313" idx="2"/>
            <a:endCxn id="315" idx="0"/>
          </p:cNvCxnSpPr>
          <p:nvPr/>
        </p:nvCxnSpPr>
        <p:spPr>
          <a:xfrm rot="5400000">
            <a:off x="2046007" y="3693120"/>
            <a:ext cx="676463" cy="86520"/>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4" name="Freeform 6"/>
          <p:cNvSpPr>
            <a:spLocks noEditPoints="1"/>
          </p:cNvSpPr>
          <p:nvPr/>
        </p:nvSpPr>
        <p:spPr bwMode="auto">
          <a:xfrm>
            <a:off x="8203475" y="180699"/>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Freeform 6"/>
          <p:cNvSpPr>
            <a:spLocks/>
          </p:cNvSpPr>
          <p:nvPr/>
        </p:nvSpPr>
        <p:spPr bwMode="auto">
          <a:xfrm>
            <a:off x="236018" y="2228850"/>
            <a:ext cx="8683348" cy="4448940"/>
          </a:xfrm>
          <a:custGeom>
            <a:avLst/>
            <a:gdLst/>
            <a:ahLst/>
            <a:cxnLst>
              <a:cxn ang="0">
                <a:pos x="1806" y="544"/>
              </a:cxn>
              <a:cxn ang="0">
                <a:pos x="1806" y="0"/>
              </a:cxn>
              <a:cxn ang="0">
                <a:pos x="0" y="0"/>
              </a:cxn>
              <a:cxn ang="0">
                <a:pos x="0" y="544"/>
              </a:cxn>
              <a:cxn ang="0">
                <a:pos x="0" y="1592"/>
              </a:cxn>
              <a:cxn ang="0">
                <a:pos x="0" y="2136"/>
              </a:cxn>
              <a:cxn ang="0">
                <a:pos x="4169" y="2136"/>
              </a:cxn>
              <a:cxn ang="0">
                <a:pos x="4169" y="544"/>
              </a:cxn>
              <a:cxn ang="0">
                <a:pos x="1806" y="544"/>
              </a:cxn>
            </a:cxnLst>
            <a:rect l="0" t="0" r="r" b="b"/>
            <a:pathLst>
              <a:path w="4169" h="2136">
                <a:moveTo>
                  <a:pt x="1806" y="544"/>
                </a:moveTo>
                <a:lnTo>
                  <a:pt x="1806" y="0"/>
                </a:lnTo>
                <a:lnTo>
                  <a:pt x="0" y="0"/>
                </a:lnTo>
                <a:lnTo>
                  <a:pt x="0" y="544"/>
                </a:lnTo>
                <a:lnTo>
                  <a:pt x="0" y="1592"/>
                </a:lnTo>
                <a:lnTo>
                  <a:pt x="0" y="2136"/>
                </a:lnTo>
                <a:lnTo>
                  <a:pt x="4169" y="2136"/>
                </a:lnTo>
                <a:lnTo>
                  <a:pt x="4169" y="544"/>
                </a:lnTo>
                <a:lnTo>
                  <a:pt x="1806" y="544"/>
                </a:lnTo>
                <a:close/>
              </a:path>
            </a:pathLst>
          </a:cu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403" name="Freeform 17"/>
          <p:cNvSpPr>
            <a:spLocks/>
          </p:cNvSpPr>
          <p:nvPr/>
        </p:nvSpPr>
        <p:spPr bwMode="auto">
          <a:xfrm>
            <a:off x="292609" y="3690139"/>
            <a:ext cx="6688950" cy="1171288"/>
          </a:xfrm>
          <a:custGeom>
            <a:avLst/>
            <a:gdLst/>
            <a:ahLst/>
            <a:cxnLst>
              <a:cxn ang="0">
                <a:pos x="3803" y="0"/>
              </a:cxn>
              <a:cxn ang="0">
                <a:pos x="0" y="0"/>
              </a:cxn>
              <a:cxn ang="0">
                <a:pos x="0" y="806"/>
              </a:cxn>
              <a:cxn ang="0">
                <a:pos x="3803" y="806"/>
              </a:cxn>
              <a:cxn ang="0">
                <a:pos x="4766" y="806"/>
              </a:cxn>
              <a:cxn ang="0">
                <a:pos x="4766" y="0"/>
              </a:cxn>
              <a:cxn ang="0">
                <a:pos x="3803" y="0"/>
              </a:cxn>
            </a:cxnLst>
            <a:rect l="0" t="0" r="r" b="b"/>
            <a:pathLst>
              <a:path w="4766" h="806">
                <a:moveTo>
                  <a:pt x="3803" y="0"/>
                </a:moveTo>
                <a:lnTo>
                  <a:pt x="0" y="0"/>
                </a:lnTo>
                <a:lnTo>
                  <a:pt x="0" y="806"/>
                </a:lnTo>
                <a:lnTo>
                  <a:pt x="3803" y="806"/>
                </a:lnTo>
                <a:lnTo>
                  <a:pt x="4766" y="806"/>
                </a:lnTo>
                <a:lnTo>
                  <a:pt x="4766" y="0"/>
                </a:lnTo>
                <a:lnTo>
                  <a:pt x="3803" y="0"/>
                </a:lnTo>
                <a:close/>
              </a:path>
            </a:pathLst>
          </a:custGeom>
          <a:solidFill>
            <a:schemeClr val="accent3">
              <a:lumMod val="60000"/>
              <a:lumOff val="40000"/>
            </a:schemeClr>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700" dirty="0" smtClean="0">
              <a:gradFill>
                <a:gsLst>
                  <a:gs pos="0">
                    <a:schemeClr val="bg1"/>
                  </a:gs>
                  <a:gs pos="100000">
                    <a:schemeClr val="bg1"/>
                  </a:gs>
                </a:gsLst>
                <a:lin ang="13500000" scaled="1"/>
              </a:gradFill>
              <a:latin typeface="Segoe Semibold" pitchFamily="34" charset="0"/>
            </a:endParaRPr>
          </a:p>
        </p:txBody>
      </p:sp>
      <p:grpSp>
        <p:nvGrpSpPr>
          <p:cNvPr id="86" name="Group 80"/>
          <p:cNvGrpSpPr/>
          <p:nvPr/>
        </p:nvGrpSpPr>
        <p:grpSpPr>
          <a:xfrm flipV="1">
            <a:off x="304803" y="4374233"/>
            <a:ext cx="6553200" cy="357636"/>
            <a:chOff x="1845840" y="2207421"/>
            <a:chExt cx="3637823" cy="535779"/>
          </a:xfrm>
          <a:effectLst>
            <a:outerShdw blurRad="50800" dist="38100" dir="8100000" algn="tr" rotWithShape="0">
              <a:prstClr val="black">
                <a:alpha val="40000"/>
              </a:prstClr>
            </a:outerShdw>
          </a:effectLst>
        </p:grpSpPr>
        <p:cxnSp>
          <p:nvCxnSpPr>
            <p:cNvPr id="87" name="Straight Connector 86"/>
            <p:cNvCxnSpPr>
              <a:stCxn id="89" idx="0"/>
              <a:endCxn id="88" idx="0"/>
            </p:cNvCxnSpPr>
            <p:nvPr/>
          </p:nvCxnSpPr>
          <p:spPr>
            <a:xfrm flipV="1">
              <a:off x="2184620" y="2207421"/>
              <a:ext cx="3033713" cy="2379"/>
            </a:xfrm>
            <a:prstGeom prst="line">
              <a:avLst/>
            </a:prstGeom>
            <a:ln w="19050">
              <a:solidFill>
                <a:srgbClr xmlns:mc="http://schemas.openxmlformats.org/markup-compatibility/2006" xmlns:a14="http://schemas.microsoft.com/office/drawing/2010/main" val="FF0000" mc:Ignorable=""/>
              </a:solidFill>
              <a:prstDash val="sysDot"/>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8" name="Arc 87"/>
            <p:cNvSpPr/>
            <p:nvPr/>
          </p:nvSpPr>
          <p:spPr>
            <a:xfrm>
              <a:off x="4953001" y="2209800"/>
              <a:ext cx="530662" cy="533400"/>
            </a:xfrm>
            <a:prstGeom prst="arc">
              <a:avLst>
                <a:gd name="adj1" fmla="val 16200000"/>
                <a:gd name="adj2" fmla="val 1230439"/>
              </a:avLst>
            </a:prstGeom>
            <a:ln w="19050">
              <a:solidFill>
                <a:srgbClr xmlns:mc="http://schemas.openxmlformats.org/markup-compatibility/2006" xmlns:a14="http://schemas.microsoft.com/office/drawing/2010/main" val="FF0000" mc:Ignorable=""/>
              </a:solidFill>
              <a:prstDash val="sysDot"/>
              <a:headEnd type="non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9" name="Arc 88"/>
            <p:cNvSpPr/>
            <p:nvPr/>
          </p:nvSpPr>
          <p:spPr>
            <a:xfrm flipH="1">
              <a:off x="1845840" y="2209800"/>
              <a:ext cx="677559" cy="533400"/>
            </a:xfrm>
            <a:prstGeom prst="arc">
              <a:avLst>
                <a:gd name="adj1" fmla="val 16200000"/>
                <a:gd name="adj2" fmla="val 1187635"/>
              </a:avLst>
            </a:prstGeom>
            <a:ln w="19050">
              <a:solidFill>
                <a:srgbClr xmlns:mc="http://schemas.openxmlformats.org/markup-compatibility/2006" xmlns:a14="http://schemas.microsoft.com/office/drawing/2010/main" val="FF0000" mc:Ignorable=""/>
              </a:solidFill>
              <a:prstDash val="sysDot"/>
              <a:headEnd type="non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319" name="Straight Arrow Connector 318"/>
          <p:cNvCxnSpPr>
            <a:endCxn id="313" idx="0"/>
          </p:cNvCxnSpPr>
          <p:nvPr/>
        </p:nvCxnSpPr>
        <p:spPr>
          <a:xfrm rot="16200000" flipH="1">
            <a:off x="1796618" y="2192081"/>
            <a:ext cx="1196462" cy="65298"/>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1" name="Straight Arrow Connector 320"/>
          <p:cNvCxnSpPr>
            <a:stCxn id="313" idx="2"/>
            <a:endCxn id="315" idx="0"/>
          </p:cNvCxnSpPr>
          <p:nvPr/>
        </p:nvCxnSpPr>
        <p:spPr>
          <a:xfrm rot="5400000">
            <a:off x="2046007" y="3693120"/>
            <a:ext cx="676463" cy="86520"/>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4" name="Straight Arrow Connector 353"/>
          <p:cNvCxnSpPr/>
          <p:nvPr/>
        </p:nvCxnSpPr>
        <p:spPr>
          <a:xfrm rot="16200000" flipH="1">
            <a:off x="1768626" y="2178674"/>
            <a:ext cx="1196462" cy="65298"/>
          </a:xfrm>
          <a:prstGeom prst="straightConnector1">
            <a:avLst/>
          </a:prstGeom>
          <a:ln w="82550" cmpd="sng">
            <a:solidFill>
              <a:srgbClr xmlns:mc="http://schemas.openxmlformats.org/markup-compatibility/2006" xmlns:a14="http://schemas.microsoft.com/office/drawing/2010/main" val="C00000" mc:Ignorable=""/>
            </a:solidFill>
            <a:tailEnd type="triangle"/>
          </a:ln>
        </p:spPr>
        <p:style>
          <a:lnRef idx="3">
            <a:schemeClr val="accent2"/>
          </a:lnRef>
          <a:fillRef idx="0">
            <a:schemeClr val="accent2"/>
          </a:fillRef>
          <a:effectRef idx="2">
            <a:schemeClr val="accent2"/>
          </a:effectRef>
          <a:fontRef idx="minor">
            <a:schemeClr val="tx1"/>
          </a:fontRef>
        </p:style>
      </p:cxnSp>
      <p:sp>
        <p:nvSpPr>
          <p:cNvPr id="161" name="Title 160"/>
          <p:cNvSpPr>
            <a:spLocks noGrp="1"/>
          </p:cNvSpPr>
          <p:nvPr>
            <p:ph type="title"/>
          </p:nvPr>
        </p:nvSpPr>
        <p:spPr/>
        <p:txBody>
          <a:bodyPr/>
          <a:lstStyle/>
          <a:p>
            <a:r>
              <a:rPr lang="en-US" spc="-50" dirty="0" smtClean="0"/>
              <a:t>Exchange 2010 Mailbox Resiliency Overview </a:t>
            </a:r>
            <a:endParaRPr lang="en-US" spc="-50" dirty="0"/>
          </a:p>
        </p:txBody>
      </p:sp>
      <p:sp>
        <p:nvSpPr>
          <p:cNvPr id="314" name="Rectangle 313"/>
          <p:cNvSpPr/>
          <p:nvPr/>
        </p:nvSpPr>
        <p:spPr>
          <a:xfrm>
            <a:off x="520854" y="4074612"/>
            <a:ext cx="1007253"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1</a:t>
            </a:r>
            <a:endParaRPr lang="en-US" sz="1200" dirty="0">
              <a:gradFill>
                <a:gsLst>
                  <a:gs pos="0">
                    <a:schemeClr val="bg1"/>
                  </a:gs>
                  <a:gs pos="100000">
                    <a:schemeClr val="bg1"/>
                  </a:gs>
                </a:gsLst>
                <a:lin ang="13500000" scaled="1"/>
              </a:gradFill>
              <a:latin typeface="Segoe Semibold" pitchFamily="34" charset="0"/>
            </a:endParaRPr>
          </a:p>
        </p:txBody>
      </p:sp>
      <p:sp>
        <p:nvSpPr>
          <p:cNvPr id="315" name="Rectangle 314"/>
          <p:cNvSpPr/>
          <p:nvPr/>
        </p:nvSpPr>
        <p:spPr>
          <a:xfrm>
            <a:off x="1838058"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2</a:t>
            </a:r>
            <a:endParaRPr lang="en-US" sz="1200" dirty="0">
              <a:gradFill>
                <a:gsLst>
                  <a:gs pos="0">
                    <a:schemeClr val="bg1"/>
                  </a:gs>
                  <a:gs pos="100000">
                    <a:schemeClr val="bg1"/>
                  </a:gs>
                </a:gsLst>
                <a:lin ang="13500000" scaled="1"/>
              </a:gradFill>
              <a:latin typeface="Segoe Semibold" pitchFamily="34" charset="0"/>
            </a:endParaRPr>
          </a:p>
        </p:txBody>
      </p:sp>
      <p:sp>
        <p:nvSpPr>
          <p:cNvPr id="316" name="Rectangle 315"/>
          <p:cNvSpPr/>
          <p:nvPr/>
        </p:nvSpPr>
        <p:spPr>
          <a:xfrm>
            <a:off x="3154724"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3</a:t>
            </a:r>
            <a:endParaRPr lang="en-US" sz="1200" dirty="0">
              <a:gradFill>
                <a:gsLst>
                  <a:gs pos="0">
                    <a:schemeClr val="bg1"/>
                  </a:gs>
                  <a:gs pos="100000">
                    <a:schemeClr val="bg1"/>
                  </a:gs>
                </a:gsLst>
                <a:lin ang="13500000" scaled="1"/>
              </a:gradFill>
              <a:latin typeface="Segoe Semibold" pitchFamily="34" charset="0"/>
            </a:endParaRPr>
          </a:p>
        </p:txBody>
      </p:sp>
      <p:cxnSp>
        <p:nvCxnSpPr>
          <p:cNvPr id="317" name="Straight Arrow Connector 316"/>
          <p:cNvCxnSpPr>
            <a:stCxn id="315" idx="2"/>
          </p:cNvCxnSpPr>
          <p:nvPr/>
        </p:nvCxnSpPr>
        <p:spPr>
          <a:xfrm rot="16200000" flipH="1">
            <a:off x="2146909" y="4843868"/>
            <a:ext cx="391150" cy="3013"/>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0" name="Straight Arrow Connector 319"/>
          <p:cNvCxnSpPr>
            <a:stCxn id="313" idx="2"/>
            <a:endCxn id="314" idx="0"/>
          </p:cNvCxnSpPr>
          <p:nvPr/>
        </p:nvCxnSpPr>
        <p:spPr>
          <a:xfrm rot="5400000">
            <a:off x="1387759" y="3034872"/>
            <a:ext cx="676463" cy="1403017"/>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2" name="Straight Arrow Connector 321"/>
          <p:cNvCxnSpPr>
            <a:stCxn id="313" idx="2"/>
            <a:endCxn id="316" idx="0"/>
          </p:cNvCxnSpPr>
          <p:nvPr/>
        </p:nvCxnSpPr>
        <p:spPr>
          <a:xfrm rot="16200000" flipH="1">
            <a:off x="2704340" y="3121307"/>
            <a:ext cx="676463" cy="1230146"/>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3" name="Rectangle 322"/>
          <p:cNvSpPr/>
          <p:nvPr/>
        </p:nvSpPr>
        <p:spPr>
          <a:xfrm>
            <a:off x="4477928"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4</a:t>
            </a:r>
            <a:endParaRPr lang="en-US" sz="1200" dirty="0">
              <a:gradFill>
                <a:gsLst>
                  <a:gs pos="0">
                    <a:schemeClr val="bg1"/>
                  </a:gs>
                  <a:gs pos="100000">
                    <a:schemeClr val="bg1"/>
                  </a:gs>
                </a:gsLst>
                <a:lin ang="13500000" scaled="1"/>
              </a:gradFill>
              <a:latin typeface="Segoe Semibold" pitchFamily="34" charset="0"/>
            </a:endParaRPr>
          </a:p>
        </p:txBody>
      </p:sp>
      <p:sp>
        <p:nvSpPr>
          <p:cNvPr id="324" name="Rectangle 323"/>
          <p:cNvSpPr/>
          <p:nvPr/>
        </p:nvSpPr>
        <p:spPr>
          <a:xfrm>
            <a:off x="5715000"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5</a:t>
            </a:r>
            <a:endParaRPr lang="en-US" sz="1200" dirty="0">
              <a:gradFill>
                <a:gsLst>
                  <a:gs pos="0">
                    <a:schemeClr val="bg1"/>
                  </a:gs>
                  <a:gs pos="100000">
                    <a:schemeClr val="bg1"/>
                  </a:gs>
                </a:gsLst>
                <a:lin ang="13500000" scaled="1"/>
              </a:gradFill>
              <a:latin typeface="Segoe Semibold" pitchFamily="34" charset="0"/>
            </a:endParaRPr>
          </a:p>
        </p:txBody>
      </p:sp>
      <p:cxnSp>
        <p:nvCxnSpPr>
          <p:cNvPr id="327" name="Straight Arrow Connector 326"/>
          <p:cNvCxnSpPr>
            <a:stCxn id="313" idx="2"/>
            <a:endCxn id="323" idx="0"/>
          </p:cNvCxnSpPr>
          <p:nvPr/>
        </p:nvCxnSpPr>
        <p:spPr>
          <a:xfrm rot="16200000" flipH="1">
            <a:off x="3365942" y="2459705"/>
            <a:ext cx="676463" cy="2553350"/>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8" name="Straight Arrow Connector 327"/>
          <p:cNvCxnSpPr>
            <a:stCxn id="313" idx="2"/>
            <a:endCxn id="324" idx="0"/>
          </p:cNvCxnSpPr>
          <p:nvPr/>
        </p:nvCxnSpPr>
        <p:spPr>
          <a:xfrm rot="16200000" flipH="1">
            <a:off x="3984478" y="1841169"/>
            <a:ext cx="676463" cy="3790422"/>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a:stCxn id="315" idx="3"/>
            <a:endCxn id="316" idx="1"/>
          </p:cNvCxnSpPr>
          <p:nvPr/>
        </p:nvCxnSpPr>
        <p:spPr>
          <a:xfrm>
            <a:off x="2843898" y="4362206"/>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0" name="Straight Arrow Connector 329"/>
          <p:cNvCxnSpPr/>
          <p:nvPr/>
        </p:nvCxnSpPr>
        <p:spPr>
          <a:xfrm>
            <a:off x="1533258"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a:off x="4165002"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2" name="Straight Arrow Connector 331"/>
          <p:cNvCxnSpPr/>
          <p:nvPr/>
        </p:nvCxnSpPr>
        <p:spPr>
          <a:xfrm>
            <a:off x="5405810"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33" name="TextBox 332"/>
          <p:cNvSpPr txBox="1"/>
          <p:nvPr/>
        </p:nvSpPr>
        <p:spPr>
          <a:xfrm>
            <a:off x="7014715" y="5105121"/>
            <a:ext cx="1805023" cy="535531"/>
          </a:xfrm>
          <a:prstGeom prst="rect">
            <a:avLst/>
          </a:prstGeom>
          <a:noFill/>
        </p:spPr>
        <p:txBody>
          <a:bodyPr wrap="square" rtlCol="0">
            <a:spAutoFit/>
          </a:bodyPr>
          <a:lstStyle/>
          <a:p>
            <a:pPr defTabSz="914363">
              <a:lnSpc>
                <a:spcPct val="90000"/>
              </a:lnSpc>
              <a:spcAft>
                <a:spcPts val="400"/>
              </a:spcAft>
              <a:buSzPct val="85000"/>
            </a:pPr>
            <a:r>
              <a:rPr lang="en-US" sz="1600" dirty="0" smtClean="0">
                <a:gradFill>
                  <a:gsLst>
                    <a:gs pos="0">
                      <a:schemeClr val="tx1"/>
                    </a:gs>
                    <a:gs pos="81000">
                      <a:schemeClr val="tx1"/>
                    </a:gs>
                  </a:gsLst>
                  <a:lin ang="13500000" scaled="1"/>
                </a:gradFill>
                <a:latin typeface="Segoe" pitchFamily="34" charset="0"/>
              </a:rPr>
              <a:t>Database Availability Group</a:t>
            </a:r>
          </a:p>
        </p:txBody>
      </p:sp>
      <p:sp>
        <p:nvSpPr>
          <p:cNvPr id="334" name="TextBox 333"/>
          <p:cNvSpPr txBox="1"/>
          <p:nvPr/>
        </p:nvSpPr>
        <p:spPr>
          <a:xfrm>
            <a:off x="1164573" y="1326577"/>
            <a:ext cx="713742" cy="286232"/>
          </a:xfrm>
          <a:prstGeom prst="rect">
            <a:avLst/>
          </a:prstGeom>
          <a:noFill/>
        </p:spPr>
        <p:txBody>
          <a:bodyPr wrap="square" rtlCol="0">
            <a:spAutoFit/>
          </a:bodyPr>
          <a:lstStyle/>
          <a:p>
            <a:pPr defTabSz="914363">
              <a:lnSpc>
                <a:spcPct val="90000"/>
              </a:lnSpc>
              <a:spcAft>
                <a:spcPts val="400"/>
              </a:spcAft>
              <a:buSzPct val="85000"/>
            </a:pPr>
            <a:r>
              <a:rPr lang="en-US" sz="1400" dirty="0" smtClean="0">
                <a:gradFill>
                  <a:gsLst>
                    <a:gs pos="0">
                      <a:schemeClr val="tx1"/>
                    </a:gs>
                    <a:gs pos="81000">
                      <a:schemeClr val="tx1"/>
                    </a:gs>
                  </a:gsLst>
                  <a:lin ang="13500000" scaled="1"/>
                </a:gradFill>
                <a:latin typeface="Segoe" pitchFamily="34" charset="0"/>
              </a:rPr>
              <a:t>Client</a:t>
            </a:r>
          </a:p>
        </p:txBody>
      </p:sp>
      <p:cxnSp>
        <p:nvCxnSpPr>
          <p:cNvPr id="336" name="Straight Arrow Connector 335"/>
          <p:cNvCxnSpPr/>
          <p:nvPr/>
        </p:nvCxnSpPr>
        <p:spPr>
          <a:xfrm rot="5400000">
            <a:off x="786658" y="4868084"/>
            <a:ext cx="478688" cy="3067"/>
          </a:xfrm>
          <a:prstGeom prst="straightConnector1">
            <a:avLst/>
          </a:prstGeom>
          <a:ln w="25400">
            <a:solidFill>
              <a:schemeClr val="accent1"/>
            </a:solidFill>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1" name="Straight Arrow Connector 350"/>
          <p:cNvCxnSpPr>
            <a:stCxn id="316" idx="2"/>
          </p:cNvCxnSpPr>
          <p:nvPr/>
        </p:nvCxnSpPr>
        <p:spPr>
          <a:xfrm rot="16200000" flipH="1">
            <a:off x="3453531" y="4853912"/>
            <a:ext cx="412416" cy="4191"/>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2" name="Straight Arrow Connector 351"/>
          <p:cNvCxnSpPr>
            <a:stCxn id="323" idx="2"/>
          </p:cNvCxnSpPr>
          <p:nvPr/>
        </p:nvCxnSpPr>
        <p:spPr>
          <a:xfrm rot="16200000" flipH="1">
            <a:off x="4775533" y="4855115"/>
            <a:ext cx="412416" cy="1786"/>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3" name="Straight Arrow Connector 352"/>
          <p:cNvCxnSpPr>
            <a:stCxn id="324" idx="2"/>
          </p:cNvCxnSpPr>
          <p:nvPr/>
        </p:nvCxnSpPr>
        <p:spPr>
          <a:xfrm rot="16200000" flipH="1">
            <a:off x="6012531" y="4855189"/>
            <a:ext cx="412416" cy="1638"/>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3" name="Snip Single Corner Rectangle 372"/>
          <p:cNvSpPr/>
          <p:nvPr/>
        </p:nvSpPr>
        <p:spPr bwMode="auto">
          <a:xfrm>
            <a:off x="3136076" y="1422809"/>
            <a:ext cx="1976173" cy="593780"/>
          </a:xfrm>
          <a:prstGeom prst="snip1Rect">
            <a:avLst/>
          </a:prstGeom>
          <a:solidFill>
            <a:srgbClr xmlns:mc="http://schemas.openxmlformats.org/markup-compatibility/2006" xmlns:a14="http://schemas.microsoft.com/office/drawing/2010/main" val="0066CC" mc:Ignorable=""/>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45720" numCol="1" rtlCol="0" anchor="ctr" anchorCtr="0" compatLnSpc="1">
            <a:prstTxWarp prst="textNoShape">
              <a:avLst/>
            </a:prstTxWarp>
          </a:bodyPr>
          <a:lstStyle/>
          <a:p>
            <a:pPr algn="ctr" defTabSz="914099" fontAlgn="base">
              <a:lnSpc>
                <a:spcPct val="90000"/>
              </a:lnSpc>
              <a:spcBef>
                <a:spcPct val="0"/>
              </a:spcBef>
              <a:spcAft>
                <a:spcPct val="0"/>
              </a:spcAft>
            </a:pPr>
            <a:r>
              <a:rPr lang="en-US" sz="1600" dirty="0" smtClean="0">
                <a:gradFill>
                  <a:gsLst>
                    <a:gs pos="0">
                      <a:schemeClr val="bg1"/>
                    </a:gs>
                    <a:gs pos="100000">
                      <a:schemeClr val="bg1"/>
                    </a:gs>
                  </a:gsLst>
                  <a:lin ang="13500000" scaled="1"/>
                </a:gradFill>
                <a:latin typeface="Segoe Semibold" pitchFamily="34" charset="0"/>
              </a:rPr>
              <a:t>All clients connect via CAS servers</a:t>
            </a:r>
          </a:p>
        </p:txBody>
      </p:sp>
      <p:sp>
        <p:nvSpPr>
          <p:cNvPr id="374" name="Snip Single Corner Rectangle 373"/>
          <p:cNvSpPr/>
          <p:nvPr/>
        </p:nvSpPr>
        <p:spPr bwMode="auto">
          <a:xfrm>
            <a:off x="7044088" y="5828792"/>
            <a:ext cx="1815854" cy="593780"/>
          </a:xfrm>
          <a:prstGeom prst="snip1Rect">
            <a:avLst/>
          </a:prstGeom>
          <a:solidFill>
            <a:srgbClr xmlns:mc="http://schemas.openxmlformats.org/markup-compatibility/2006" xmlns:a14="http://schemas.microsoft.com/office/drawing/2010/main" val="0066CC" mc:Ignorable="">
              <a:alpha val="50000"/>
            </a:srgbClr>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45720" numCol="1" rtlCol="0" anchor="ctr" anchorCtr="0" compatLnSpc="1">
            <a:prstTxWarp prst="textNoShape">
              <a:avLst/>
            </a:prstTxWarp>
          </a:bodyPr>
          <a:lstStyle/>
          <a:p>
            <a:pPr algn="ctr" defTabSz="914099" fontAlgn="base">
              <a:lnSpc>
                <a:spcPct val="90000"/>
              </a:lnSpc>
              <a:spcBef>
                <a:spcPct val="0"/>
              </a:spcBef>
              <a:spcAft>
                <a:spcPct val="0"/>
              </a:spcAft>
            </a:pPr>
            <a:r>
              <a:rPr lang="en-US" sz="1600" dirty="0" smtClean="0">
                <a:gradFill>
                  <a:gsLst>
                    <a:gs pos="0">
                      <a:schemeClr val="bg1"/>
                    </a:gs>
                    <a:gs pos="100000">
                      <a:schemeClr val="bg1"/>
                    </a:gs>
                  </a:gsLst>
                  <a:lin ang="13500000" scaled="1"/>
                </a:gradFill>
                <a:latin typeface="Segoe Semibold" pitchFamily="34" charset="0"/>
              </a:rPr>
              <a:t>Database </a:t>
            </a:r>
            <a:br>
              <a:rPr lang="en-US" sz="1600" dirty="0" smtClean="0">
                <a:gradFill>
                  <a:gsLst>
                    <a:gs pos="0">
                      <a:schemeClr val="bg1"/>
                    </a:gs>
                    <a:gs pos="100000">
                      <a:schemeClr val="bg1"/>
                    </a:gs>
                  </a:gsLst>
                  <a:lin ang="13500000" scaled="1"/>
                </a:gradFill>
                <a:latin typeface="Segoe Semibold" pitchFamily="34" charset="0"/>
              </a:rPr>
            </a:br>
            <a:r>
              <a:rPr lang="en-US" sz="1600" dirty="0" smtClean="0">
                <a:gradFill>
                  <a:gsLst>
                    <a:gs pos="0">
                      <a:schemeClr val="bg1"/>
                    </a:gs>
                    <a:gs pos="100000">
                      <a:schemeClr val="bg1"/>
                    </a:gs>
                  </a:gsLst>
                  <a:lin ang="13500000" scaled="1"/>
                </a:gradFill>
                <a:latin typeface="Segoe Semibold" pitchFamily="34" charset="0"/>
              </a:rPr>
              <a:t>centric failover</a:t>
            </a:r>
            <a:endParaRPr lang="en-US" sz="1600" dirty="0">
              <a:gradFill>
                <a:gsLst>
                  <a:gs pos="0">
                    <a:schemeClr val="bg1"/>
                  </a:gs>
                  <a:gs pos="100000">
                    <a:schemeClr val="bg1"/>
                  </a:gs>
                </a:gsLst>
                <a:lin ang="13500000" scaled="1"/>
              </a:gradFill>
              <a:latin typeface="Segoe Semibold" pitchFamily="34" charset="0"/>
            </a:endParaRPr>
          </a:p>
        </p:txBody>
      </p:sp>
      <p:sp>
        <p:nvSpPr>
          <p:cNvPr id="376" name="Snip Single Corner Rectangle 375"/>
          <p:cNvSpPr/>
          <p:nvPr/>
        </p:nvSpPr>
        <p:spPr bwMode="auto">
          <a:xfrm>
            <a:off x="7044088" y="4267647"/>
            <a:ext cx="1815854" cy="593780"/>
          </a:xfrm>
          <a:prstGeom prst="snip1Rect">
            <a:avLst/>
          </a:prstGeom>
          <a:solidFill>
            <a:srgbClr xmlns:mc="http://schemas.openxmlformats.org/markup-compatibility/2006" xmlns:a14="http://schemas.microsoft.com/office/drawing/2010/main" val="0066CC" mc:Ignorable="">
              <a:alpha val="50000"/>
            </a:srgbClr>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45720"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30" dirty="0" smtClean="0">
                <a:gradFill>
                  <a:gsLst>
                    <a:gs pos="0">
                      <a:schemeClr val="bg1"/>
                    </a:gs>
                    <a:gs pos="100000">
                      <a:schemeClr val="bg1"/>
                    </a:gs>
                  </a:gsLst>
                  <a:lin ang="13500000" scaled="1"/>
                </a:gradFill>
                <a:latin typeface="Segoe Semibold" pitchFamily="34" charset="0"/>
              </a:rPr>
              <a:t>Failover managed within Exchange</a:t>
            </a:r>
            <a:endParaRPr lang="en-US" sz="1600" spc="-30" dirty="0">
              <a:gradFill>
                <a:gsLst>
                  <a:gs pos="0">
                    <a:schemeClr val="bg1"/>
                  </a:gs>
                  <a:gs pos="100000">
                    <a:schemeClr val="bg1"/>
                  </a:gs>
                </a:gsLst>
                <a:lin ang="13500000" scaled="1"/>
              </a:gradFill>
              <a:latin typeface="Segoe Semibold" pitchFamily="34" charset="0"/>
            </a:endParaRPr>
          </a:p>
        </p:txBody>
      </p:sp>
      <p:pic>
        <p:nvPicPr>
          <p:cNvPr id="377" name="Picture 376" descr="Computer.png"/>
          <p:cNvPicPr>
            <a:picLocks noChangeAspect="1"/>
          </p:cNvPicPr>
          <p:nvPr/>
        </p:nvPicPr>
        <p:blipFill>
          <a:blip r:embed="rId3" cstate="print"/>
          <a:stretch>
            <a:fillRect/>
          </a:stretch>
        </p:blipFill>
        <p:spPr>
          <a:xfrm>
            <a:off x="1809571" y="838200"/>
            <a:ext cx="960405" cy="960405"/>
          </a:xfrm>
          <a:prstGeom prst="rect">
            <a:avLst/>
          </a:prstGeom>
        </p:spPr>
      </p:pic>
      <p:grpSp>
        <p:nvGrpSpPr>
          <p:cNvPr id="3" name="Group 203"/>
          <p:cNvGrpSpPr/>
          <p:nvPr/>
        </p:nvGrpSpPr>
        <p:grpSpPr>
          <a:xfrm>
            <a:off x="236018" y="1908919"/>
            <a:ext cx="1931804" cy="297833"/>
            <a:chOff x="10685322" y="730254"/>
            <a:chExt cx="1931804" cy="367932"/>
          </a:xfrm>
        </p:grpSpPr>
        <p:sp>
          <p:nvSpPr>
            <p:cNvPr id="389" name="Snip Single Corner Rectangle 388"/>
            <p:cNvSpPr/>
            <p:nvPr/>
          </p:nvSpPr>
          <p:spPr>
            <a:xfrm>
              <a:off x="10685322" y="730254"/>
              <a:ext cx="1668658" cy="367932"/>
            </a:xfrm>
            <a:prstGeom prst="snip1Rect">
              <a:avLst>
                <a:gd name="adj" fmla="val 42163"/>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pPr>
              <a:endParaRPr lang="en-US" dirty="0" smtClean="0">
                <a:gradFill>
                  <a:gsLst>
                    <a:gs pos="0">
                      <a:schemeClr val="bg1"/>
                    </a:gs>
                    <a:gs pos="100000">
                      <a:schemeClr val="bg1"/>
                    </a:gs>
                  </a:gsLst>
                  <a:lin ang="13500000" scaled="1"/>
                </a:gradFill>
                <a:latin typeface="Segoe" pitchFamily="34" charset="0"/>
              </a:endParaRPr>
            </a:p>
          </p:txBody>
        </p:sp>
        <p:sp>
          <p:nvSpPr>
            <p:cNvPr id="390" name="Rectangle 389"/>
            <p:cNvSpPr/>
            <p:nvPr/>
          </p:nvSpPr>
          <p:spPr>
            <a:xfrm>
              <a:off x="10780321" y="744943"/>
              <a:ext cx="1836805" cy="276999"/>
            </a:xfrm>
            <a:prstGeom prst="rect">
              <a:avLst/>
            </a:prstGeom>
          </p:spPr>
          <p:txBody>
            <a:bodyPr wrap="square">
              <a:spAutoFit/>
            </a:bodyPr>
            <a:lstStyle/>
            <a:p>
              <a:pPr>
                <a:spcBef>
                  <a:spcPct val="20000"/>
                </a:spcBef>
                <a:spcAft>
                  <a:spcPts val="1200"/>
                </a:spcAft>
                <a:buClr>
                  <a:srgbClr xmlns:mc="http://schemas.openxmlformats.org/markup-compatibility/2006" xmlns:a14="http://schemas.microsoft.com/office/drawing/2010/main" val="FF5B00" mc:Ignorable=""/>
                </a:buClr>
              </a:pPr>
              <a:r>
                <a:rPr lang="en-US" sz="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cs typeface="Segoe UI" pitchFamily="34" charset="0"/>
                </a:rPr>
                <a:t>AD site: San Jose</a:t>
              </a:r>
            </a:p>
          </p:txBody>
        </p:sp>
      </p:grpSp>
      <p:cxnSp>
        <p:nvCxnSpPr>
          <p:cNvPr id="398" name="Straight Arrow Connector 397"/>
          <p:cNvCxnSpPr/>
          <p:nvPr/>
        </p:nvCxnSpPr>
        <p:spPr>
          <a:xfrm rot="5400000">
            <a:off x="2065886" y="3680867"/>
            <a:ext cx="676463" cy="86520"/>
          </a:xfrm>
          <a:prstGeom prst="straightConnector1">
            <a:avLst/>
          </a:prstGeom>
          <a:ln w="82550" cmpd="sng">
            <a:solidFill>
              <a:srgbClr xmlns:mc="http://schemas.openxmlformats.org/markup-compatibility/2006" xmlns:a14="http://schemas.microsoft.com/office/drawing/2010/main" val="C00000" mc:Ignorable=""/>
            </a:solidFill>
            <a:tailEnd type="triangle"/>
          </a:ln>
        </p:spPr>
        <p:style>
          <a:lnRef idx="3">
            <a:schemeClr val="accent2"/>
          </a:lnRef>
          <a:fillRef idx="0">
            <a:schemeClr val="accent2"/>
          </a:fillRef>
          <a:effectRef idx="2">
            <a:schemeClr val="accent2"/>
          </a:effectRef>
          <a:fontRef idx="minor">
            <a:schemeClr val="tx1"/>
          </a:fontRef>
        </p:style>
      </p:cxnSp>
      <p:sp>
        <p:nvSpPr>
          <p:cNvPr id="313" name="Rectangle 312"/>
          <p:cNvSpPr/>
          <p:nvPr/>
        </p:nvSpPr>
        <p:spPr>
          <a:xfrm>
            <a:off x="1654596" y="2822961"/>
            <a:ext cx="1545804"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chemeClr val="bg1"/>
                    </a:gs>
                    <a:gs pos="100000">
                      <a:schemeClr val="bg1"/>
                    </a:gs>
                  </a:gsLst>
                  <a:lin ang="13500000" scaled="1"/>
                </a:gradFill>
                <a:latin typeface="Segoe Semibold" pitchFamily="34" charset="0"/>
              </a:rPr>
              <a:t>Client </a:t>
            </a:r>
            <a:br>
              <a:rPr lang="en-US" sz="1400" dirty="0" smtClean="0">
                <a:gradFill>
                  <a:gsLst>
                    <a:gs pos="0">
                      <a:schemeClr val="bg1"/>
                    </a:gs>
                    <a:gs pos="100000">
                      <a:schemeClr val="bg1"/>
                    </a:gs>
                  </a:gsLst>
                  <a:lin ang="13500000" scaled="1"/>
                </a:gradFill>
                <a:latin typeface="Segoe Semibold" pitchFamily="34" charset="0"/>
              </a:rPr>
            </a:br>
            <a:r>
              <a:rPr lang="en-US" sz="1400" dirty="0" smtClean="0">
                <a:gradFill>
                  <a:gsLst>
                    <a:gs pos="0">
                      <a:schemeClr val="bg1"/>
                    </a:gs>
                    <a:gs pos="100000">
                      <a:schemeClr val="bg1"/>
                    </a:gs>
                  </a:gsLst>
                  <a:lin ang="13500000" scaled="1"/>
                </a:gradFill>
                <a:latin typeface="Segoe Semibold" pitchFamily="34" charset="0"/>
              </a:rPr>
              <a:t>Access Server</a:t>
            </a:r>
          </a:p>
        </p:txBody>
      </p:sp>
      <p:sp>
        <p:nvSpPr>
          <p:cNvPr id="105" name="Rectangle 104"/>
          <p:cNvSpPr/>
          <p:nvPr/>
        </p:nvSpPr>
        <p:spPr>
          <a:xfrm>
            <a:off x="707250" y="5032761"/>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6" name="Rectangle 105"/>
          <p:cNvSpPr/>
          <p:nvPr/>
        </p:nvSpPr>
        <p:spPr>
          <a:xfrm>
            <a:off x="2013283" y="5040950"/>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7" name="Rectangle 106"/>
          <p:cNvSpPr/>
          <p:nvPr/>
        </p:nvSpPr>
        <p:spPr>
          <a:xfrm>
            <a:off x="3331127"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8" name="Rectangle 107"/>
          <p:cNvSpPr/>
          <p:nvPr/>
        </p:nvSpPr>
        <p:spPr>
          <a:xfrm>
            <a:off x="4651926"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9" name="Rectangle 108"/>
          <p:cNvSpPr/>
          <p:nvPr/>
        </p:nvSpPr>
        <p:spPr>
          <a:xfrm>
            <a:off x="5888850"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cxnSp>
        <p:nvCxnSpPr>
          <p:cNvPr id="110" name="Straight Arrow Connector 109"/>
          <p:cNvCxnSpPr/>
          <p:nvPr/>
        </p:nvCxnSpPr>
        <p:spPr>
          <a:xfrm rot="16200000" flipH="1">
            <a:off x="3481433" y="5303761"/>
            <a:ext cx="387070" cy="6595"/>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16200000" flipH="1">
            <a:off x="4760819" y="5307030"/>
            <a:ext cx="387070" cy="57"/>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5400000">
            <a:off x="6051880" y="5305843"/>
            <a:ext cx="388839" cy="4200"/>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3" name="Can 112"/>
          <p:cNvSpPr/>
          <p:nvPr/>
        </p:nvSpPr>
        <p:spPr bwMode="auto">
          <a:xfrm>
            <a:off x="839838"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4" name="Can 113"/>
          <p:cNvSpPr/>
          <p:nvPr/>
        </p:nvSpPr>
        <p:spPr bwMode="auto">
          <a:xfrm>
            <a:off x="858290" y="6020678"/>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5" name="Can 114"/>
          <p:cNvSpPr/>
          <p:nvPr/>
        </p:nvSpPr>
        <p:spPr bwMode="auto">
          <a:xfrm>
            <a:off x="839838" y="5117422"/>
            <a:ext cx="396239" cy="393192"/>
          </a:xfrm>
          <a:prstGeom prst="can">
            <a:avLst/>
          </a:prstGeom>
          <a:solidFill>
            <a:srgbClr xmlns:mc="http://schemas.openxmlformats.org/markup-compatibility/2006" xmlns:a14="http://schemas.microsoft.com/office/drawing/2010/main" val="FF0000"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6" name="Can 115"/>
          <p:cNvSpPr/>
          <p:nvPr/>
        </p:nvSpPr>
        <p:spPr bwMode="auto">
          <a:xfrm>
            <a:off x="2145871" y="5117422"/>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7" name="Can 116"/>
          <p:cNvSpPr/>
          <p:nvPr/>
        </p:nvSpPr>
        <p:spPr bwMode="auto">
          <a:xfrm>
            <a:off x="2145871"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8" name="Can 117"/>
          <p:cNvSpPr/>
          <p:nvPr/>
        </p:nvSpPr>
        <p:spPr bwMode="auto">
          <a:xfrm>
            <a:off x="3463715" y="5117422"/>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9" name="Can 118"/>
          <p:cNvSpPr/>
          <p:nvPr/>
        </p:nvSpPr>
        <p:spPr bwMode="auto">
          <a:xfrm>
            <a:off x="3463715"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0" name="Can 119"/>
          <p:cNvSpPr/>
          <p:nvPr/>
        </p:nvSpPr>
        <p:spPr bwMode="auto">
          <a:xfrm>
            <a:off x="3463715"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1" name="Can 120"/>
          <p:cNvSpPr/>
          <p:nvPr/>
        </p:nvSpPr>
        <p:spPr bwMode="auto">
          <a:xfrm>
            <a:off x="4784514" y="5117422"/>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2" name="Can 121"/>
          <p:cNvSpPr/>
          <p:nvPr/>
        </p:nvSpPr>
        <p:spPr bwMode="auto">
          <a:xfrm>
            <a:off x="4784514"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3" name="Can 122"/>
          <p:cNvSpPr/>
          <p:nvPr/>
        </p:nvSpPr>
        <p:spPr bwMode="auto">
          <a:xfrm>
            <a:off x="4784514"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4" name="Can 123"/>
          <p:cNvSpPr/>
          <p:nvPr/>
        </p:nvSpPr>
        <p:spPr bwMode="auto">
          <a:xfrm>
            <a:off x="6021438" y="5117422"/>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5" name="Can 124"/>
          <p:cNvSpPr/>
          <p:nvPr/>
        </p:nvSpPr>
        <p:spPr bwMode="auto">
          <a:xfrm>
            <a:off x="6021438" y="5569953"/>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6" name="Can 125"/>
          <p:cNvSpPr/>
          <p:nvPr/>
        </p:nvSpPr>
        <p:spPr bwMode="auto">
          <a:xfrm>
            <a:off x="6021438"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7" name="Can 126"/>
          <p:cNvSpPr/>
          <p:nvPr/>
        </p:nvSpPr>
        <p:spPr bwMode="auto">
          <a:xfrm>
            <a:off x="2145871" y="6020678"/>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8" name="TextBox 127"/>
          <p:cNvSpPr txBox="1"/>
          <p:nvPr/>
        </p:nvSpPr>
        <p:spPr>
          <a:xfrm>
            <a:off x="818100"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29" name="TextBox 128"/>
          <p:cNvSpPr txBox="1"/>
          <p:nvPr/>
        </p:nvSpPr>
        <p:spPr>
          <a:xfrm>
            <a:off x="830856"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30" name="TextBox 129"/>
          <p:cNvSpPr txBox="1"/>
          <p:nvPr/>
        </p:nvSpPr>
        <p:spPr>
          <a:xfrm>
            <a:off x="827104"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sp>
        <p:nvSpPr>
          <p:cNvPr id="131" name="TextBox 130"/>
          <p:cNvSpPr txBox="1"/>
          <p:nvPr/>
        </p:nvSpPr>
        <p:spPr>
          <a:xfrm>
            <a:off x="2133707"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32" name="TextBox 131"/>
          <p:cNvSpPr txBox="1"/>
          <p:nvPr/>
        </p:nvSpPr>
        <p:spPr>
          <a:xfrm>
            <a:off x="2133707"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33" name="TextBox 132"/>
          <p:cNvSpPr txBox="1"/>
          <p:nvPr/>
        </p:nvSpPr>
        <p:spPr>
          <a:xfrm>
            <a:off x="3451551"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34" name="TextBox 133"/>
          <p:cNvSpPr txBox="1"/>
          <p:nvPr/>
        </p:nvSpPr>
        <p:spPr>
          <a:xfrm>
            <a:off x="3451551"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35" name="TextBox 134"/>
          <p:cNvSpPr txBox="1"/>
          <p:nvPr/>
        </p:nvSpPr>
        <p:spPr>
          <a:xfrm>
            <a:off x="3451551"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36" name="TextBox 135"/>
          <p:cNvSpPr txBox="1"/>
          <p:nvPr/>
        </p:nvSpPr>
        <p:spPr>
          <a:xfrm>
            <a:off x="4772350"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37" name="TextBox 136"/>
          <p:cNvSpPr txBox="1"/>
          <p:nvPr/>
        </p:nvSpPr>
        <p:spPr>
          <a:xfrm>
            <a:off x="4772350"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sp>
        <p:nvSpPr>
          <p:cNvPr id="138" name="TextBox 137"/>
          <p:cNvSpPr txBox="1"/>
          <p:nvPr/>
        </p:nvSpPr>
        <p:spPr>
          <a:xfrm>
            <a:off x="4772350"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39" name="TextBox 138"/>
          <p:cNvSpPr txBox="1"/>
          <p:nvPr/>
        </p:nvSpPr>
        <p:spPr>
          <a:xfrm>
            <a:off x="6015597"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40" name="TextBox 139"/>
          <p:cNvSpPr txBox="1"/>
          <p:nvPr/>
        </p:nvSpPr>
        <p:spPr>
          <a:xfrm>
            <a:off x="6015597" y="5652063"/>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41" name="TextBox 140"/>
          <p:cNvSpPr txBox="1"/>
          <p:nvPr/>
        </p:nvSpPr>
        <p:spPr>
          <a:xfrm>
            <a:off x="6015597"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42" name="TextBox 141"/>
          <p:cNvSpPr txBox="1"/>
          <p:nvPr/>
        </p:nvSpPr>
        <p:spPr>
          <a:xfrm>
            <a:off x="2133707"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grpSp>
        <p:nvGrpSpPr>
          <p:cNvPr id="4" name="Group 103"/>
          <p:cNvGrpSpPr/>
          <p:nvPr/>
        </p:nvGrpSpPr>
        <p:grpSpPr>
          <a:xfrm>
            <a:off x="2249557" y="5370691"/>
            <a:ext cx="3432313" cy="1325218"/>
            <a:chOff x="2249557" y="5370691"/>
            <a:chExt cx="3432313" cy="1325218"/>
          </a:xfrm>
        </p:grpSpPr>
        <p:pic>
          <p:nvPicPr>
            <p:cNvPr id="299" name="Picture 1" descr="C:\Users\astridm\AppData\Local\Microsoft\Windows\Temporary Internet Files\Content.IE5\HC0F0K0T\MCj04326270000[1].png"/>
            <p:cNvPicPr>
              <a:picLocks noChangeAspect="1" noChangeArrowheads="1"/>
            </p:cNvPicPr>
            <p:nvPr/>
          </p:nvPicPr>
          <p:blipFill>
            <a:blip r:embed="rId4" cstate="print">
              <a:duotone>
                <a:schemeClr val="accent3">
                  <a:shade val="45000"/>
                  <a:satMod val="135000"/>
                </a:schemeClr>
                <a:prstClr val="white"/>
              </a:duotone>
              <a:lum bright="-43000" contrast="47000"/>
            </a:blip>
            <a:srcRect/>
            <a:stretch>
              <a:fillRect/>
            </a:stretch>
          </p:blipFill>
          <p:spPr bwMode="auto">
            <a:xfrm flipH="1">
              <a:off x="4919870" y="5370691"/>
              <a:ext cx="762000" cy="762000"/>
            </a:xfrm>
            <a:prstGeom prst="rect">
              <a:avLst/>
            </a:prstGeom>
            <a:noFill/>
          </p:spPr>
        </p:pic>
        <p:pic>
          <p:nvPicPr>
            <p:cNvPr id="300" name="Picture 1" descr="C:\Users\astridm\AppData\Local\Microsoft\Windows\Temporary Internet Files\Content.IE5\HC0F0K0T\MCj04326270000[1].png"/>
            <p:cNvPicPr>
              <a:picLocks noChangeAspect="1" noChangeArrowheads="1"/>
            </p:cNvPicPr>
            <p:nvPr/>
          </p:nvPicPr>
          <p:blipFill>
            <a:blip r:embed="rId4" cstate="print">
              <a:duotone>
                <a:schemeClr val="accent3">
                  <a:shade val="45000"/>
                  <a:satMod val="135000"/>
                </a:schemeClr>
                <a:prstClr val="white"/>
              </a:duotone>
              <a:lum bright="-43000" contrast="47000"/>
            </a:blip>
            <a:srcRect/>
            <a:stretch>
              <a:fillRect/>
            </a:stretch>
          </p:blipFill>
          <p:spPr bwMode="auto">
            <a:xfrm flipH="1">
              <a:off x="2249557" y="5933909"/>
              <a:ext cx="762000" cy="762000"/>
            </a:xfrm>
            <a:prstGeom prst="rect">
              <a:avLst/>
            </a:prstGeom>
            <a:noFill/>
          </p:spPr>
        </p:pic>
      </p:grpSp>
      <p:sp>
        <p:nvSpPr>
          <p:cNvPr id="378" name="Rectangle 377"/>
          <p:cNvSpPr/>
          <p:nvPr/>
        </p:nvSpPr>
        <p:spPr bwMode="auto">
          <a:xfrm>
            <a:off x="2051382" y="5996119"/>
            <a:ext cx="609600" cy="457200"/>
          </a:xfrm>
          <a:prstGeom prst="rect">
            <a:avLst/>
          </a:prstGeom>
          <a:noFill/>
          <a:ln w="92075">
            <a:solidFill>
              <a:srgbClr xmlns:mc="http://schemas.openxmlformats.org/markup-compatibility/2006" xmlns:a14="http://schemas.microsoft.com/office/drawing/2010/main" val="68C33B" mc:Ignorable=""/>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pic>
        <p:nvPicPr>
          <p:cNvPr id="303" name="Picture 1" descr="C:\Users\astridm\AppData\Local\Microsoft\Windows\Temporary Internet Files\Content.IE5\HC0F0K0T\MCj04326270000[1].png"/>
          <p:cNvPicPr>
            <a:picLocks noChangeAspect="1" noChangeArrowheads="1"/>
          </p:cNvPicPr>
          <p:nvPr/>
        </p:nvPicPr>
        <p:blipFill>
          <a:blip r:embed="rId4" cstate="print">
            <a:duotone>
              <a:prstClr val="black"/>
              <a:schemeClr val="tx2">
                <a:tint val="45000"/>
                <a:satMod val="400000"/>
              </a:schemeClr>
            </a:duotone>
          </a:blip>
          <a:srcRect/>
          <a:stretch>
            <a:fillRect/>
          </a:stretch>
        </p:blipFill>
        <p:spPr bwMode="auto">
          <a:xfrm flipH="1">
            <a:off x="2272747" y="5933908"/>
            <a:ext cx="762000" cy="762000"/>
          </a:xfrm>
          <a:prstGeom prst="rect">
            <a:avLst/>
          </a:prstGeom>
          <a:noFill/>
        </p:spPr>
      </p:pic>
      <p:pic>
        <p:nvPicPr>
          <p:cNvPr id="302" name="Picture 1" descr="C:\Users\astridm\AppData\Local\Microsoft\Windows\Temporary Internet Files\Content.IE5\HC0F0K0T\MCj04326270000[1].png"/>
          <p:cNvPicPr>
            <a:picLocks noChangeAspect="1" noChangeArrowheads="1"/>
          </p:cNvPicPr>
          <p:nvPr/>
        </p:nvPicPr>
        <p:blipFill>
          <a:blip r:embed="rId4" cstate="print">
            <a:duotone>
              <a:prstClr val="black"/>
              <a:schemeClr val="tx2">
                <a:tint val="45000"/>
                <a:satMod val="400000"/>
              </a:schemeClr>
            </a:duotone>
          </a:blip>
          <a:srcRect/>
          <a:stretch>
            <a:fillRect/>
          </a:stretch>
        </p:blipFill>
        <p:spPr bwMode="auto">
          <a:xfrm flipH="1">
            <a:off x="4929808" y="5370691"/>
            <a:ext cx="762000" cy="762000"/>
          </a:xfrm>
          <a:prstGeom prst="rect">
            <a:avLst/>
          </a:prstGeom>
          <a:noFill/>
        </p:spPr>
      </p:pic>
      <p:sp>
        <p:nvSpPr>
          <p:cNvPr id="85" name="Freeform 6"/>
          <p:cNvSpPr>
            <a:spLocks noEditPoints="1"/>
          </p:cNvSpPr>
          <p:nvPr/>
        </p:nvSpPr>
        <p:spPr bwMode="auto">
          <a:xfrm>
            <a:off x="8203475" y="180699"/>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Freeform 6"/>
          <p:cNvSpPr>
            <a:spLocks/>
          </p:cNvSpPr>
          <p:nvPr/>
        </p:nvSpPr>
        <p:spPr bwMode="auto">
          <a:xfrm>
            <a:off x="236018" y="2228850"/>
            <a:ext cx="8683348" cy="4448940"/>
          </a:xfrm>
          <a:custGeom>
            <a:avLst/>
            <a:gdLst/>
            <a:ahLst/>
            <a:cxnLst>
              <a:cxn ang="0">
                <a:pos x="1806" y="544"/>
              </a:cxn>
              <a:cxn ang="0">
                <a:pos x="1806" y="0"/>
              </a:cxn>
              <a:cxn ang="0">
                <a:pos x="0" y="0"/>
              </a:cxn>
              <a:cxn ang="0">
                <a:pos x="0" y="544"/>
              </a:cxn>
              <a:cxn ang="0">
                <a:pos x="0" y="1592"/>
              </a:cxn>
              <a:cxn ang="0">
                <a:pos x="0" y="2136"/>
              </a:cxn>
              <a:cxn ang="0">
                <a:pos x="4169" y="2136"/>
              </a:cxn>
              <a:cxn ang="0">
                <a:pos x="4169" y="544"/>
              </a:cxn>
              <a:cxn ang="0">
                <a:pos x="1806" y="544"/>
              </a:cxn>
            </a:cxnLst>
            <a:rect l="0" t="0" r="r" b="b"/>
            <a:pathLst>
              <a:path w="4169" h="2136">
                <a:moveTo>
                  <a:pt x="1806" y="544"/>
                </a:moveTo>
                <a:lnTo>
                  <a:pt x="1806" y="0"/>
                </a:lnTo>
                <a:lnTo>
                  <a:pt x="0" y="0"/>
                </a:lnTo>
                <a:lnTo>
                  <a:pt x="0" y="544"/>
                </a:lnTo>
                <a:lnTo>
                  <a:pt x="0" y="1592"/>
                </a:lnTo>
                <a:lnTo>
                  <a:pt x="0" y="2136"/>
                </a:lnTo>
                <a:lnTo>
                  <a:pt x="4169" y="2136"/>
                </a:lnTo>
                <a:lnTo>
                  <a:pt x="4169" y="544"/>
                </a:lnTo>
                <a:lnTo>
                  <a:pt x="1806" y="544"/>
                </a:lnTo>
                <a:close/>
              </a:path>
            </a:pathLst>
          </a:cu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403" name="Freeform 17"/>
          <p:cNvSpPr>
            <a:spLocks/>
          </p:cNvSpPr>
          <p:nvPr/>
        </p:nvSpPr>
        <p:spPr bwMode="auto">
          <a:xfrm>
            <a:off x="292609" y="3690139"/>
            <a:ext cx="6688950" cy="1171288"/>
          </a:xfrm>
          <a:custGeom>
            <a:avLst/>
            <a:gdLst/>
            <a:ahLst/>
            <a:cxnLst>
              <a:cxn ang="0">
                <a:pos x="3803" y="0"/>
              </a:cxn>
              <a:cxn ang="0">
                <a:pos x="0" y="0"/>
              </a:cxn>
              <a:cxn ang="0">
                <a:pos x="0" y="806"/>
              </a:cxn>
              <a:cxn ang="0">
                <a:pos x="3803" y="806"/>
              </a:cxn>
              <a:cxn ang="0">
                <a:pos x="4766" y="806"/>
              </a:cxn>
              <a:cxn ang="0">
                <a:pos x="4766" y="0"/>
              </a:cxn>
              <a:cxn ang="0">
                <a:pos x="3803" y="0"/>
              </a:cxn>
            </a:cxnLst>
            <a:rect l="0" t="0" r="r" b="b"/>
            <a:pathLst>
              <a:path w="4766" h="806">
                <a:moveTo>
                  <a:pt x="3803" y="0"/>
                </a:moveTo>
                <a:lnTo>
                  <a:pt x="0" y="0"/>
                </a:lnTo>
                <a:lnTo>
                  <a:pt x="0" y="806"/>
                </a:lnTo>
                <a:lnTo>
                  <a:pt x="3803" y="806"/>
                </a:lnTo>
                <a:lnTo>
                  <a:pt x="4766" y="806"/>
                </a:lnTo>
                <a:lnTo>
                  <a:pt x="4766" y="0"/>
                </a:lnTo>
                <a:lnTo>
                  <a:pt x="3803" y="0"/>
                </a:lnTo>
                <a:close/>
              </a:path>
            </a:pathLst>
          </a:custGeom>
          <a:solidFill>
            <a:schemeClr val="accent3">
              <a:lumMod val="60000"/>
              <a:lumOff val="40000"/>
            </a:schemeClr>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700" dirty="0" smtClean="0">
              <a:gradFill>
                <a:gsLst>
                  <a:gs pos="0">
                    <a:schemeClr val="bg1"/>
                  </a:gs>
                  <a:gs pos="100000">
                    <a:schemeClr val="bg1"/>
                  </a:gs>
                </a:gsLst>
                <a:lin ang="13500000" scaled="1"/>
              </a:gradFill>
              <a:latin typeface="Segoe Semibold" pitchFamily="34" charset="0"/>
            </a:endParaRPr>
          </a:p>
        </p:txBody>
      </p:sp>
      <p:grpSp>
        <p:nvGrpSpPr>
          <p:cNvPr id="87" name="Group 80"/>
          <p:cNvGrpSpPr/>
          <p:nvPr/>
        </p:nvGrpSpPr>
        <p:grpSpPr>
          <a:xfrm flipV="1">
            <a:off x="304803" y="4374233"/>
            <a:ext cx="6553200" cy="357636"/>
            <a:chOff x="1845840" y="2207421"/>
            <a:chExt cx="3637823" cy="535779"/>
          </a:xfrm>
          <a:effectLst>
            <a:outerShdw blurRad="50800" dist="38100" dir="8100000" algn="tr" rotWithShape="0">
              <a:prstClr val="black">
                <a:alpha val="40000"/>
              </a:prstClr>
            </a:outerShdw>
          </a:effectLst>
        </p:grpSpPr>
        <p:cxnSp>
          <p:nvCxnSpPr>
            <p:cNvPr id="88" name="Straight Connector 87"/>
            <p:cNvCxnSpPr>
              <a:stCxn id="90" idx="0"/>
              <a:endCxn id="89" idx="0"/>
            </p:cNvCxnSpPr>
            <p:nvPr/>
          </p:nvCxnSpPr>
          <p:spPr>
            <a:xfrm flipV="1">
              <a:off x="2184620" y="2207421"/>
              <a:ext cx="3033713" cy="2379"/>
            </a:xfrm>
            <a:prstGeom prst="line">
              <a:avLst/>
            </a:prstGeom>
            <a:ln w="19050">
              <a:solidFill>
                <a:srgbClr xmlns:mc="http://schemas.openxmlformats.org/markup-compatibility/2006" xmlns:a14="http://schemas.microsoft.com/office/drawing/2010/main" val="FF0000" mc:Ignorable=""/>
              </a:solidFill>
              <a:prstDash val="sysDot"/>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9" name="Arc 88"/>
            <p:cNvSpPr/>
            <p:nvPr/>
          </p:nvSpPr>
          <p:spPr>
            <a:xfrm>
              <a:off x="4953001" y="2209800"/>
              <a:ext cx="530662" cy="533400"/>
            </a:xfrm>
            <a:prstGeom prst="arc">
              <a:avLst>
                <a:gd name="adj1" fmla="val 16200000"/>
                <a:gd name="adj2" fmla="val 1230439"/>
              </a:avLst>
            </a:prstGeom>
            <a:ln w="19050">
              <a:solidFill>
                <a:srgbClr xmlns:mc="http://schemas.openxmlformats.org/markup-compatibility/2006" xmlns:a14="http://schemas.microsoft.com/office/drawing/2010/main" val="FF0000" mc:Ignorable=""/>
              </a:solidFill>
              <a:prstDash val="sysDot"/>
              <a:headEnd type="non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0" name="Arc 89"/>
            <p:cNvSpPr/>
            <p:nvPr/>
          </p:nvSpPr>
          <p:spPr>
            <a:xfrm flipH="1">
              <a:off x="1845840" y="2209800"/>
              <a:ext cx="677559" cy="533400"/>
            </a:xfrm>
            <a:prstGeom prst="arc">
              <a:avLst>
                <a:gd name="adj1" fmla="val 16200000"/>
                <a:gd name="adj2" fmla="val 1187635"/>
              </a:avLst>
            </a:prstGeom>
            <a:ln w="19050">
              <a:solidFill>
                <a:srgbClr xmlns:mc="http://schemas.openxmlformats.org/markup-compatibility/2006" xmlns:a14="http://schemas.microsoft.com/office/drawing/2010/main" val="FF0000" mc:Ignorable=""/>
              </a:solidFill>
              <a:prstDash val="sysDot"/>
              <a:headEnd type="non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319" name="Straight Arrow Connector 318"/>
          <p:cNvCxnSpPr>
            <a:endCxn id="313" idx="0"/>
          </p:cNvCxnSpPr>
          <p:nvPr/>
        </p:nvCxnSpPr>
        <p:spPr>
          <a:xfrm rot="16200000" flipH="1">
            <a:off x="1796618" y="2192081"/>
            <a:ext cx="1196462" cy="65298"/>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1" name="Straight Arrow Connector 320"/>
          <p:cNvCxnSpPr>
            <a:stCxn id="313" idx="2"/>
            <a:endCxn id="315" idx="0"/>
          </p:cNvCxnSpPr>
          <p:nvPr/>
        </p:nvCxnSpPr>
        <p:spPr>
          <a:xfrm rot="5400000">
            <a:off x="2046007" y="3693120"/>
            <a:ext cx="676463" cy="86520"/>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4" name="Straight Arrow Connector 353"/>
          <p:cNvCxnSpPr/>
          <p:nvPr/>
        </p:nvCxnSpPr>
        <p:spPr>
          <a:xfrm rot="16200000" flipH="1">
            <a:off x="1768626" y="2178674"/>
            <a:ext cx="1196462" cy="65298"/>
          </a:xfrm>
          <a:prstGeom prst="straightConnector1">
            <a:avLst/>
          </a:prstGeom>
          <a:ln w="82550" cmpd="sng">
            <a:solidFill>
              <a:srgbClr xmlns:mc="http://schemas.openxmlformats.org/markup-compatibility/2006" xmlns:a14="http://schemas.microsoft.com/office/drawing/2010/main" val="C00000" mc:Ignorable=""/>
            </a:solidFill>
            <a:tailEnd type="triangle"/>
          </a:ln>
        </p:spPr>
        <p:style>
          <a:lnRef idx="3">
            <a:schemeClr val="accent2"/>
          </a:lnRef>
          <a:fillRef idx="0">
            <a:schemeClr val="accent2"/>
          </a:fillRef>
          <a:effectRef idx="2">
            <a:schemeClr val="accent2"/>
          </a:effectRef>
          <a:fontRef idx="minor">
            <a:schemeClr val="tx1"/>
          </a:fontRef>
        </p:style>
      </p:cxnSp>
      <p:sp>
        <p:nvSpPr>
          <p:cNvPr id="161" name="Title 160"/>
          <p:cNvSpPr>
            <a:spLocks noGrp="1"/>
          </p:cNvSpPr>
          <p:nvPr>
            <p:ph type="title"/>
          </p:nvPr>
        </p:nvSpPr>
        <p:spPr/>
        <p:txBody>
          <a:bodyPr/>
          <a:lstStyle/>
          <a:p>
            <a:r>
              <a:rPr lang="en-US" spc="-50" dirty="0" smtClean="0"/>
              <a:t>Exchange 2010 Mailbox Resiliency Overview </a:t>
            </a:r>
            <a:endParaRPr lang="en-US" spc="-50" dirty="0"/>
          </a:p>
        </p:txBody>
      </p:sp>
      <p:sp>
        <p:nvSpPr>
          <p:cNvPr id="314" name="Rectangle 313"/>
          <p:cNvSpPr/>
          <p:nvPr/>
        </p:nvSpPr>
        <p:spPr>
          <a:xfrm>
            <a:off x="520854" y="4074612"/>
            <a:ext cx="1007253"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1</a:t>
            </a:r>
            <a:endParaRPr lang="en-US" sz="1200" dirty="0">
              <a:gradFill>
                <a:gsLst>
                  <a:gs pos="0">
                    <a:schemeClr val="bg1"/>
                  </a:gs>
                  <a:gs pos="100000">
                    <a:schemeClr val="bg1"/>
                  </a:gs>
                </a:gsLst>
                <a:lin ang="13500000" scaled="1"/>
              </a:gradFill>
              <a:latin typeface="Segoe Semibold" pitchFamily="34" charset="0"/>
            </a:endParaRPr>
          </a:p>
        </p:txBody>
      </p:sp>
      <p:sp>
        <p:nvSpPr>
          <p:cNvPr id="315" name="Rectangle 314"/>
          <p:cNvSpPr/>
          <p:nvPr/>
        </p:nvSpPr>
        <p:spPr>
          <a:xfrm>
            <a:off x="1838058"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2</a:t>
            </a:r>
            <a:endParaRPr lang="en-US" sz="1200" dirty="0">
              <a:gradFill>
                <a:gsLst>
                  <a:gs pos="0">
                    <a:schemeClr val="bg1"/>
                  </a:gs>
                  <a:gs pos="100000">
                    <a:schemeClr val="bg1"/>
                  </a:gs>
                </a:gsLst>
                <a:lin ang="13500000" scaled="1"/>
              </a:gradFill>
              <a:latin typeface="Segoe Semibold" pitchFamily="34" charset="0"/>
            </a:endParaRPr>
          </a:p>
        </p:txBody>
      </p:sp>
      <p:sp>
        <p:nvSpPr>
          <p:cNvPr id="316" name="Rectangle 315"/>
          <p:cNvSpPr/>
          <p:nvPr/>
        </p:nvSpPr>
        <p:spPr>
          <a:xfrm>
            <a:off x="3154724"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3</a:t>
            </a:r>
            <a:endParaRPr lang="en-US" sz="1200" dirty="0">
              <a:gradFill>
                <a:gsLst>
                  <a:gs pos="0">
                    <a:schemeClr val="bg1"/>
                  </a:gs>
                  <a:gs pos="100000">
                    <a:schemeClr val="bg1"/>
                  </a:gs>
                </a:gsLst>
                <a:lin ang="13500000" scaled="1"/>
              </a:gradFill>
              <a:latin typeface="Segoe Semibold" pitchFamily="34" charset="0"/>
            </a:endParaRPr>
          </a:p>
        </p:txBody>
      </p:sp>
      <p:cxnSp>
        <p:nvCxnSpPr>
          <p:cNvPr id="317" name="Straight Arrow Connector 316"/>
          <p:cNvCxnSpPr>
            <a:stCxn id="315" idx="2"/>
          </p:cNvCxnSpPr>
          <p:nvPr/>
        </p:nvCxnSpPr>
        <p:spPr>
          <a:xfrm rot="16200000" flipH="1">
            <a:off x="2146909" y="4843868"/>
            <a:ext cx="391150" cy="3013"/>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0" name="Straight Arrow Connector 319"/>
          <p:cNvCxnSpPr>
            <a:stCxn id="313" idx="2"/>
            <a:endCxn id="314" idx="0"/>
          </p:cNvCxnSpPr>
          <p:nvPr/>
        </p:nvCxnSpPr>
        <p:spPr>
          <a:xfrm rot="5400000">
            <a:off x="1387759" y="3034872"/>
            <a:ext cx="676463" cy="1403017"/>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2" name="Straight Arrow Connector 321"/>
          <p:cNvCxnSpPr>
            <a:stCxn id="313" idx="2"/>
            <a:endCxn id="316" idx="0"/>
          </p:cNvCxnSpPr>
          <p:nvPr/>
        </p:nvCxnSpPr>
        <p:spPr>
          <a:xfrm rot="16200000" flipH="1">
            <a:off x="2704340" y="3121307"/>
            <a:ext cx="676463" cy="1230146"/>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3" name="Rectangle 322"/>
          <p:cNvSpPr/>
          <p:nvPr/>
        </p:nvSpPr>
        <p:spPr>
          <a:xfrm>
            <a:off x="4477928"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4</a:t>
            </a:r>
            <a:endParaRPr lang="en-US" sz="1200" dirty="0">
              <a:gradFill>
                <a:gsLst>
                  <a:gs pos="0">
                    <a:schemeClr val="bg1"/>
                  </a:gs>
                  <a:gs pos="100000">
                    <a:schemeClr val="bg1"/>
                  </a:gs>
                </a:gsLst>
                <a:lin ang="13500000" scaled="1"/>
              </a:gradFill>
              <a:latin typeface="Segoe Semibold" pitchFamily="34" charset="0"/>
            </a:endParaRPr>
          </a:p>
        </p:txBody>
      </p:sp>
      <p:sp>
        <p:nvSpPr>
          <p:cNvPr id="324" name="Rectangle 323"/>
          <p:cNvSpPr/>
          <p:nvPr/>
        </p:nvSpPr>
        <p:spPr>
          <a:xfrm>
            <a:off x="5715000"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5</a:t>
            </a:r>
            <a:endParaRPr lang="en-US" sz="1200" dirty="0">
              <a:gradFill>
                <a:gsLst>
                  <a:gs pos="0">
                    <a:schemeClr val="bg1"/>
                  </a:gs>
                  <a:gs pos="100000">
                    <a:schemeClr val="bg1"/>
                  </a:gs>
                </a:gsLst>
                <a:lin ang="13500000" scaled="1"/>
              </a:gradFill>
              <a:latin typeface="Segoe Semibold" pitchFamily="34" charset="0"/>
            </a:endParaRPr>
          </a:p>
        </p:txBody>
      </p:sp>
      <p:cxnSp>
        <p:nvCxnSpPr>
          <p:cNvPr id="327" name="Straight Arrow Connector 326"/>
          <p:cNvCxnSpPr>
            <a:stCxn id="313" idx="2"/>
            <a:endCxn id="323" idx="0"/>
          </p:cNvCxnSpPr>
          <p:nvPr/>
        </p:nvCxnSpPr>
        <p:spPr>
          <a:xfrm rot="16200000" flipH="1">
            <a:off x="3365942" y="2459705"/>
            <a:ext cx="676463" cy="2553350"/>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8" name="Straight Arrow Connector 327"/>
          <p:cNvCxnSpPr>
            <a:stCxn id="313" idx="2"/>
            <a:endCxn id="324" idx="0"/>
          </p:cNvCxnSpPr>
          <p:nvPr/>
        </p:nvCxnSpPr>
        <p:spPr>
          <a:xfrm rot="16200000" flipH="1">
            <a:off x="3984478" y="1841169"/>
            <a:ext cx="676463" cy="3790422"/>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a:stCxn id="315" idx="3"/>
            <a:endCxn id="316" idx="1"/>
          </p:cNvCxnSpPr>
          <p:nvPr/>
        </p:nvCxnSpPr>
        <p:spPr>
          <a:xfrm>
            <a:off x="2843898" y="4362206"/>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0" name="Straight Arrow Connector 329"/>
          <p:cNvCxnSpPr/>
          <p:nvPr/>
        </p:nvCxnSpPr>
        <p:spPr>
          <a:xfrm>
            <a:off x="1533258"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a:off x="4165002"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2" name="Straight Arrow Connector 331"/>
          <p:cNvCxnSpPr/>
          <p:nvPr/>
        </p:nvCxnSpPr>
        <p:spPr>
          <a:xfrm>
            <a:off x="5405810"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33" name="TextBox 332"/>
          <p:cNvSpPr txBox="1"/>
          <p:nvPr/>
        </p:nvSpPr>
        <p:spPr>
          <a:xfrm>
            <a:off x="7014715" y="5105121"/>
            <a:ext cx="1805023" cy="535531"/>
          </a:xfrm>
          <a:prstGeom prst="rect">
            <a:avLst/>
          </a:prstGeom>
          <a:noFill/>
        </p:spPr>
        <p:txBody>
          <a:bodyPr wrap="square" rtlCol="0">
            <a:spAutoFit/>
          </a:bodyPr>
          <a:lstStyle/>
          <a:p>
            <a:pPr defTabSz="914363">
              <a:lnSpc>
                <a:spcPct val="90000"/>
              </a:lnSpc>
              <a:spcAft>
                <a:spcPts val="400"/>
              </a:spcAft>
              <a:buSzPct val="85000"/>
            </a:pPr>
            <a:r>
              <a:rPr lang="en-US" sz="1600" dirty="0" smtClean="0">
                <a:gradFill>
                  <a:gsLst>
                    <a:gs pos="0">
                      <a:schemeClr val="tx1"/>
                    </a:gs>
                    <a:gs pos="81000">
                      <a:schemeClr val="tx1"/>
                    </a:gs>
                  </a:gsLst>
                  <a:lin ang="13500000" scaled="1"/>
                </a:gradFill>
                <a:latin typeface="Segoe" pitchFamily="34" charset="0"/>
              </a:rPr>
              <a:t>Database Availability Group</a:t>
            </a:r>
          </a:p>
        </p:txBody>
      </p:sp>
      <p:sp>
        <p:nvSpPr>
          <p:cNvPr id="334" name="TextBox 333"/>
          <p:cNvSpPr txBox="1"/>
          <p:nvPr/>
        </p:nvSpPr>
        <p:spPr>
          <a:xfrm>
            <a:off x="1164573" y="1326577"/>
            <a:ext cx="713742" cy="286232"/>
          </a:xfrm>
          <a:prstGeom prst="rect">
            <a:avLst/>
          </a:prstGeom>
          <a:noFill/>
        </p:spPr>
        <p:txBody>
          <a:bodyPr wrap="square" rtlCol="0">
            <a:spAutoFit/>
          </a:bodyPr>
          <a:lstStyle/>
          <a:p>
            <a:pPr defTabSz="914363">
              <a:lnSpc>
                <a:spcPct val="90000"/>
              </a:lnSpc>
              <a:spcAft>
                <a:spcPts val="400"/>
              </a:spcAft>
              <a:buSzPct val="85000"/>
            </a:pPr>
            <a:r>
              <a:rPr lang="en-US" sz="1400" dirty="0" smtClean="0">
                <a:gradFill>
                  <a:gsLst>
                    <a:gs pos="0">
                      <a:schemeClr val="tx1"/>
                    </a:gs>
                    <a:gs pos="81000">
                      <a:schemeClr val="tx1"/>
                    </a:gs>
                  </a:gsLst>
                  <a:lin ang="13500000" scaled="1"/>
                </a:gradFill>
                <a:latin typeface="Segoe" pitchFamily="34" charset="0"/>
              </a:rPr>
              <a:t>Client</a:t>
            </a:r>
          </a:p>
        </p:txBody>
      </p:sp>
      <p:cxnSp>
        <p:nvCxnSpPr>
          <p:cNvPr id="336" name="Straight Arrow Connector 335"/>
          <p:cNvCxnSpPr/>
          <p:nvPr/>
        </p:nvCxnSpPr>
        <p:spPr>
          <a:xfrm rot="5400000">
            <a:off x="786658" y="4868084"/>
            <a:ext cx="478688" cy="3067"/>
          </a:xfrm>
          <a:prstGeom prst="straightConnector1">
            <a:avLst/>
          </a:prstGeom>
          <a:ln w="25400">
            <a:solidFill>
              <a:schemeClr val="accent1"/>
            </a:solidFill>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1" name="Straight Arrow Connector 350"/>
          <p:cNvCxnSpPr>
            <a:stCxn id="316" idx="2"/>
          </p:cNvCxnSpPr>
          <p:nvPr/>
        </p:nvCxnSpPr>
        <p:spPr>
          <a:xfrm rot="16200000" flipH="1">
            <a:off x="3453531" y="4853912"/>
            <a:ext cx="412416" cy="4191"/>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2" name="Straight Arrow Connector 351"/>
          <p:cNvCxnSpPr>
            <a:stCxn id="323" idx="2"/>
          </p:cNvCxnSpPr>
          <p:nvPr/>
        </p:nvCxnSpPr>
        <p:spPr>
          <a:xfrm rot="16200000" flipH="1">
            <a:off x="4775533" y="4855115"/>
            <a:ext cx="412416" cy="1786"/>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3" name="Straight Arrow Connector 352"/>
          <p:cNvCxnSpPr>
            <a:stCxn id="324" idx="2"/>
          </p:cNvCxnSpPr>
          <p:nvPr/>
        </p:nvCxnSpPr>
        <p:spPr>
          <a:xfrm rot="16200000" flipH="1">
            <a:off x="6012531" y="4855189"/>
            <a:ext cx="412416" cy="1638"/>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3" name="Snip Single Corner Rectangle 372"/>
          <p:cNvSpPr/>
          <p:nvPr/>
        </p:nvSpPr>
        <p:spPr bwMode="auto">
          <a:xfrm>
            <a:off x="3136076" y="1422809"/>
            <a:ext cx="1976173" cy="593780"/>
          </a:xfrm>
          <a:prstGeom prst="snip1Rect">
            <a:avLst/>
          </a:prstGeom>
          <a:solidFill>
            <a:srgbClr xmlns:mc="http://schemas.openxmlformats.org/markup-compatibility/2006" xmlns:a14="http://schemas.microsoft.com/office/drawing/2010/main" val="0066CC" mc:Ignorable=""/>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45720" numCol="1" rtlCol="0" anchor="ctr" anchorCtr="0" compatLnSpc="1">
            <a:prstTxWarp prst="textNoShape">
              <a:avLst/>
            </a:prstTxWarp>
          </a:bodyPr>
          <a:lstStyle/>
          <a:p>
            <a:pPr algn="ctr" defTabSz="914099" fontAlgn="base">
              <a:lnSpc>
                <a:spcPct val="90000"/>
              </a:lnSpc>
              <a:spcBef>
                <a:spcPct val="0"/>
              </a:spcBef>
              <a:spcAft>
                <a:spcPct val="0"/>
              </a:spcAft>
            </a:pPr>
            <a:r>
              <a:rPr lang="en-US" sz="1600" dirty="0" smtClean="0">
                <a:gradFill>
                  <a:gsLst>
                    <a:gs pos="0">
                      <a:schemeClr val="bg1"/>
                    </a:gs>
                    <a:gs pos="100000">
                      <a:schemeClr val="bg1"/>
                    </a:gs>
                  </a:gsLst>
                  <a:lin ang="13500000" scaled="1"/>
                </a:gradFill>
                <a:latin typeface="Segoe Semibold" pitchFamily="34" charset="0"/>
              </a:rPr>
              <a:t>All clients connect via CAS servers</a:t>
            </a:r>
          </a:p>
        </p:txBody>
      </p:sp>
      <p:sp>
        <p:nvSpPr>
          <p:cNvPr id="374" name="Snip Single Corner Rectangle 373"/>
          <p:cNvSpPr/>
          <p:nvPr/>
        </p:nvSpPr>
        <p:spPr bwMode="auto">
          <a:xfrm>
            <a:off x="7044088" y="5828792"/>
            <a:ext cx="1815854" cy="593780"/>
          </a:xfrm>
          <a:prstGeom prst="snip1Rect">
            <a:avLst/>
          </a:prstGeom>
          <a:solidFill>
            <a:srgbClr xmlns:mc="http://schemas.openxmlformats.org/markup-compatibility/2006" xmlns:a14="http://schemas.microsoft.com/office/drawing/2010/main" val="0066CC" mc:Ignorable="">
              <a:alpha val="50000"/>
            </a:srgbClr>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45720" numCol="1" rtlCol="0" anchor="ctr" anchorCtr="0" compatLnSpc="1">
            <a:prstTxWarp prst="textNoShape">
              <a:avLst/>
            </a:prstTxWarp>
          </a:bodyPr>
          <a:lstStyle/>
          <a:p>
            <a:pPr algn="ctr" defTabSz="914099" fontAlgn="base">
              <a:lnSpc>
                <a:spcPct val="90000"/>
              </a:lnSpc>
              <a:spcBef>
                <a:spcPct val="0"/>
              </a:spcBef>
              <a:spcAft>
                <a:spcPct val="0"/>
              </a:spcAft>
            </a:pPr>
            <a:r>
              <a:rPr lang="en-US" sz="1600" dirty="0" smtClean="0">
                <a:gradFill>
                  <a:gsLst>
                    <a:gs pos="0">
                      <a:schemeClr val="bg1"/>
                    </a:gs>
                    <a:gs pos="100000">
                      <a:schemeClr val="bg1"/>
                    </a:gs>
                  </a:gsLst>
                  <a:lin ang="13500000" scaled="1"/>
                </a:gradFill>
                <a:latin typeface="Segoe Semibold" pitchFamily="34" charset="0"/>
              </a:rPr>
              <a:t>Database </a:t>
            </a:r>
            <a:br>
              <a:rPr lang="en-US" sz="1600" dirty="0" smtClean="0">
                <a:gradFill>
                  <a:gsLst>
                    <a:gs pos="0">
                      <a:schemeClr val="bg1"/>
                    </a:gs>
                    <a:gs pos="100000">
                      <a:schemeClr val="bg1"/>
                    </a:gs>
                  </a:gsLst>
                  <a:lin ang="13500000" scaled="1"/>
                </a:gradFill>
                <a:latin typeface="Segoe Semibold" pitchFamily="34" charset="0"/>
              </a:rPr>
            </a:br>
            <a:r>
              <a:rPr lang="en-US" sz="1600" dirty="0" smtClean="0">
                <a:gradFill>
                  <a:gsLst>
                    <a:gs pos="0">
                      <a:schemeClr val="bg1"/>
                    </a:gs>
                    <a:gs pos="100000">
                      <a:schemeClr val="bg1"/>
                    </a:gs>
                  </a:gsLst>
                  <a:lin ang="13500000" scaled="1"/>
                </a:gradFill>
                <a:latin typeface="Segoe Semibold" pitchFamily="34" charset="0"/>
              </a:rPr>
              <a:t>centric failover</a:t>
            </a:r>
            <a:endParaRPr lang="en-US" sz="1600" dirty="0">
              <a:gradFill>
                <a:gsLst>
                  <a:gs pos="0">
                    <a:schemeClr val="bg1"/>
                  </a:gs>
                  <a:gs pos="100000">
                    <a:schemeClr val="bg1"/>
                  </a:gs>
                </a:gsLst>
                <a:lin ang="13500000" scaled="1"/>
              </a:gradFill>
              <a:latin typeface="Segoe Semibold" pitchFamily="34" charset="0"/>
            </a:endParaRPr>
          </a:p>
        </p:txBody>
      </p:sp>
      <p:sp>
        <p:nvSpPr>
          <p:cNvPr id="376" name="Snip Single Corner Rectangle 375"/>
          <p:cNvSpPr/>
          <p:nvPr/>
        </p:nvSpPr>
        <p:spPr bwMode="auto">
          <a:xfrm>
            <a:off x="7044088" y="4267647"/>
            <a:ext cx="1815854" cy="593780"/>
          </a:xfrm>
          <a:prstGeom prst="snip1Rect">
            <a:avLst/>
          </a:prstGeom>
          <a:solidFill>
            <a:srgbClr xmlns:mc="http://schemas.openxmlformats.org/markup-compatibility/2006" xmlns:a14="http://schemas.microsoft.com/office/drawing/2010/main" val="0066CC" mc:Ignorable="">
              <a:alpha val="50000"/>
            </a:srgbClr>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45720"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30" dirty="0" smtClean="0">
                <a:gradFill>
                  <a:gsLst>
                    <a:gs pos="0">
                      <a:schemeClr val="bg1"/>
                    </a:gs>
                    <a:gs pos="100000">
                      <a:schemeClr val="bg1"/>
                    </a:gs>
                  </a:gsLst>
                  <a:lin ang="13500000" scaled="1"/>
                </a:gradFill>
                <a:latin typeface="Segoe Semibold" pitchFamily="34" charset="0"/>
              </a:rPr>
              <a:t>Failover managed within Exchange</a:t>
            </a:r>
            <a:endParaRPr lang="en-US" sz="1600" spc="-30" dirty="0">
              <a:gradFill>
                <a:gsLst>
                  <a:gs pos="0">
                    <a:schemeClr val="bg1"/>
                  </a:gs>
                  <a:gs pos="100000">
                    <a:schemeClr val="bg1"/>
                  </a:gs>
                </a:gsLst>
                <a:lin ang="13500000" scaled="1"/>
              </a:gradFill>
              <a:latin typeface="Segoe Semibold" pitchFamily="34" charset="0"/>
            </a:endParaRPr>
          </a:p>
        </p:txBody>
      </p:sp>
      <p:pic>
        <p:nvPicPr>
          <p:cNvPr id="377" name="Picture 376" descr="Computer.png"/>
          <p:cNvPicPr>
            <a:picLocks noChangeAspect="1"/>
          </p:cNvPicPr>
          <p:nvPr/>
        </p:nvPicPr>
        <p:blipFill>
          <a:blip r:embed="rId3" cstate="print"/>
          <a:stretch>
            <a:fillRect/>
          </a:stretch>
        </p:blipFill>
        <p:spPr>
          <a:xfrm>
            <a:off x="1809571" y="838200"/>
            <a:ext cx="960405" cy="960405"/>
          </a:xfrm>
          <a:prstGeom prst="rect">
            <a:avLst/>
          </a:prstGeom>
        </p:spPr>
      </p:pic>
      <p:grpSp>
        <p:nvGrpSpPr>
          <p:cNvPr id="3" name="Group 203"/>
          <p:cNvGrpSpPr/>
          <p:nvPr/>
        </p:nvGrpSpPr>
        <p:grpSpPr>
          <a:xfrm>
            <a:off x="236018" y="1908919"/>
            <a:ext cx="1931804" cy="297833"/>
            <a:chOff x="10685322" y="730254"/>
            <a:chExt cx="1931804" cy="367932"/>
          </a:xfrm>
        </p:grpSpPr>
        <p:sp>
          <p:nvSpPr>
            <p:cNvPr id="389" name="Snip Single Corner Rectangle 388"/>
            <p:cNvSpPr/>
            <p:nvPr/>
          </p:nvSpPr>
          <p:spPr>
            <a:xfrm>
              <a:off x="10685322" y="730254"/>
              <a:ext cx="1668658" cy="367932"/>
            </a:xfrm>
            <a:prstGeom prst="snip1Rect">
              <a:avLst>
                <a:gd name="adj" fmla="val 42163"/>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pPr>
              <a:endParaRPr lang="en-US" dirty="0" smtClean="0">
                <a:gradFill>
                  <a:gsLst>
                    <a:gs pos="0">
                      <a:schemeClr val="bg1"/>
                    </a:gs>
                    <a:gs pos="100000">
                      <a:schemeClr val="bg1"/>
                    </a:gs>
                  </a:gsLst>
                  <a:lin ang="13500000" scaled="1"/>
                </a:gradFill>
                <a:latin typeface="Segoe" pitchFamily="34" charset="0"/>
              </a:endParaRPr>
            </a:p>
          </p:txBody>
        </p:sp>
        <p:sp>
          <p:nvSpPr>
            <p:cNvPr id="390" name="Rectangle 389"/>
            <p:cNvSpPr/>
            <p:nvPr/>
          </p:nvSpPr>
          <p:spPr>
            <a:xfrm>
              <a:off x="10780321" y="744943"/>
              <a:ext cx="1836805" cy="276999"/>
            </a:xfrm>
            <a:prstGeom prst="rect">
              <a:avLst/>
            </a:prstGeom>
          </p:spPr>
          <p:txBody>
            <a:bodyPr wrap="square">
              <a:spAutoFit/>
            </a:bodyPr>
            <a:lstStyle/>
            <a:p>
              <a:pPr>
                <a:spcBef>
                  <a:spcPct val="20000"/>
                </a:spcBef>
                <a:spcAft>
                  <a:spcPts val="1200"/>
                </a:spcAft>
                <a:buClr>
                  <a:srgbClr xmlns:mc="http://schemas.openxmlformats.org/markup-compatibility/2006" xmlns:a14="http://schemas.microsoft.com/office/drawing/2010/main" val="FF5B00" mc:Ignorable=""/>
                </a:buClr>
              </a:pPr>
              <a:r>
                <a:rPr lang="en-US" sz="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cs typeface="Segoe UI" pitchFamily="34" charset="0"/>
                </a:rPr>
                <a:t>AD site: San Jose</a:t>
              </a:r>
            </a:p>
          </p:txBody>
        </p:sp>
      </p:grpSp>
      <p:cxnSp>
        <p:nvCxnSpPr>
          <p:cNvPr id="398" name="Straight Arrow Connector 397"/>
          <p:cNvCxnSpPr/>
          <p:nvPr/>
        </p:nvCxnSpPr>
        <p:spPr>
          <a:xfrm rot="5400000">
            <a:off x="2065886" y="3680867"/>
            <a:ext cx="676463" cy="86520"/>
          </a:xfrm>
          <a:prstGeom prst="straightConnector1">
            <a:avLst/>
          </a:prstGeom>
          <a:ln w="82550" cmpd="sng">
            <a:solidFill>
              <a:srgbClr xmlns:mc="http://schemas.openxmlformats.org/markup-compatibility/2006" xmlns:a14="http://schemas.microsoft.com/office/drawing/2010/main" val="C00000" mc:Ignorable=""/>
            </a:solidFill>
            <a:tailEnd type="triangle"/>
          </a:ln>
        </p:spPr>
        <p:style>
          <a:lnRef idx="3">
            <a:schemeClr val="accent2"/>
          </a:lnRef>
          <a:fillRef idx="0">
            <a:schemeClr val="accent2"/>
          </a:fillRef>
          <a:effectRef idx="2">
            <a:schemeClr val="accent2"/>
          </a:effectRef>
          <a:fontRef idx="minor">
            <a:schemeClr val="tx1"/>
          </a:fontRef>
        </p:style>
      </p:cxnSp>
      <p:sp>
        <p:nvSpPr>
          <p:cNvPr id="313" name="Rectangle 312"/>
          <p:cNvSpPr/>
          <p:nvPr/>
        </p:nvSpPr>
        <p:spPr>
          <a:xfrm>
            <a:off x="1654596" y="2822961"/>
            <a:ext cx="1545804"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chemeClr val="bg1"/>
                    </a:gs>
                    <a:gs pos="100000">
                      <a:schemeClr val="bg1"/>
                    </a:gs>
                  </a:gsLst>
                  <a:lin ang="13500000" scaled="1"/>
                </a:gradFill>
                <a:latin typeface="Segoe Semibold" pitchFamily="34" charset="0"/>
              </a:rPr>
              <a:t>Client </a:t>
            </a:r>
            <a:br>
              <a:rPr lang="en-US" sz="1400" dirty="0" smtClean="0">
                <a:gradFill>
                  <a:gsLst>
                    <a:gs pos="0">
                      <a:schemeClr val="bg1"/>
                    </a:gs>
                    <a:gs pos="100000">
                      <a:schemeClr val="bg1"/>
                    </a:gs>
                  </a:gsLst>
                  <a:lin ang="13500000" scaled="1"/>
                </a:gradFill>
                <a:latin typeface="Segoe Semibold" pitchFamily="34" charset="0"/>
              </a:rPr>
            </a:br>
            <a:r>
              <a:rPr lang="en-US" sz="1400" dirty="0" smtClean="0">
                <a:gradFill>
                  <a:gsLst>
                    <a:gs pos="0">
                      <a:schemeClr val="bg1"/>
                    </a:gs>
                    <a:gs pos="100000">
                      <a:schemeClr val="bg1"/>
                    </a:gs>
                  </a:gsLst>
                  <a:lin ang="13500000" scaled="1"/>
                </a:gradFill>
                <a:latin typeface="Segoe Semibold" pitchFamily="34" charset="0"/>
              </a:rPr>
              <a:t>Access Server</a:t>
            </a:r>
          </a:p>
        </p:txBody>
      </p:sp>
      <p:sp>
        <p:nvSpPr>
          <p:cNvPr id="105" name="Rectangle 104"/>
          <p:cNvSpPr/>
          <p:nvPr/>
        </p:nvSpPr>
        <p:spPr>
          <a:xfrm>
            <a:off x="707250" y="5032761"/>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6" name="Rectangle 105"/>
          <p:cNvSpPr/>
          <p:nvPr/>
        </p:nvSpPr>
        <p:spPr>
          <a:xfrm>
            <a:off x="2013283" y="5040950"/>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7" name="Rectangle 106"/>
          <p:cNvSpPr/>
          <p:nvPr/>
        </p:nvSpPr>
        <p:spPr>
          <a:xfrm>
            <a:off x="3331127"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8" name="Rectangle 107"/>
          <p:cNvSpPr/>
          <p:nvPr/>
        </p:nvSpPr>
        <p:spPr>
          <a:xfrm>
            <a:off x="4651926"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9" name="Rectangle 108"/>
          <p:cNvSpPr/>
          <p:nvPr/>
        </p:nvSpPr>
        <p:spPr>
          <a:xfrm>
            <a:off x="5888850"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cxnSp>
        <p:nvCxnSpPr>
          <p:cNvPr id="110" name="Straight Arrow Connector 109"/>
          <p:cNvCxnSpPr/>
          <p:nvPr/>
        </p:nvCxnSpPr>
        <p:spPr>
          <a:xfrm rot="16200000" flipH="1">
            <a:off x="3481433" y="5303761"/>
            <a:ext cx="387070" cy="6595"/>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16200000" flipH="1">
            <a:off x="4760819" y="5307030"/>
            <a:ext cx="387070" cy="57"/>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5400000">
            <a:off x="6051880" y="5305843"/>
            <a:ext cx="388839" cy="4200"/>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3" name="Can 112"/>
          <p:cNvSpPr/>
          <p:nvPr/>
        </p:nvSpPr>
        <p:spPr bwMode="auto">
          <a:xfrm>
            <a:off x="839838"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4" name="Can 113"/>
          <p:cNvSpPr/>
          <p:nvPr/>
        </p:nvSpPr>
        <p:spPr bwMode="auto">
          <a:xfrm>
            <a:off x="858290" y="6020678"/>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5" name="Can 114"/>
          <p:cNvSpPr/>
          <p:nvPr/>
        </p:nvSpPr>
        <p:spPr bwMode="auto">
          <a:xfrm>
            <a:off x="839838" y="5117422"/>
            <a:ext cx="396239" cy="393192"/>
          </a:xfrm>
          <a:prstGeom prst="can">
            <a:avLst/>
          </a:prstGeom>
          <a:solidFill>
            <a:srgbClr xmlns:mc="http://schemas.openxmlformats.org/markup-compatibility/2006" xmlns:a14="http://schemas.microsoft.com/office/drawing/2010/main" val="FF0000"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6" name="Can 115"/>
          <p:cNvSpPr/>
          <p:nvPr/>
        </p:nvSpPr>
        <p:spPr bwMode="auto">
          <a:xfrm>
            <a:off x="2145871" y="5117422"/>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7" name="Can 116"/>
          <p:cNvSpPr/>
          <p:nvPr/>
        </p:nvSpPr>
        <p:spPr bwMode="auto">
          <a:xfrm>
            <a:off x="2145871"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8" name="Can 117"/>
          <p:cNvSpPr/>
          <p:nvPr/>
        </p:nvSpPr>
        <p:spPr bwMode="auto">
          <a:xfrm>
            <a:off x="3463715" y="5117422"/>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9" name="Can 118"/>
          <p:cNvSpPr/>
          <p:nvPr/>
        </p:nvSpPr>
        <p:spPr bwMode="auto">
          <a:xfrm>
            <a:off x="3463715"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0" name="Can 119"/>
          <p:cNvSpPr/>
          <p:nvPr/>
        </p:nvSpPr>
        <p:spPr bwMode="auto">
          <a:xfrm>
            <a:off x="3463715"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1" name="Can 120"/>
          <p:cNvSpPr/>
          <p:nvPr/>
        </p:nvSpPr>
        <p:spPr bwMode="auto">
          <a:xfrm>
            <a:off x="4784514" y="5117422"/>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2" name="Can 121"/>
          <p:cNvSpPr/>
          <p:nvPr/>
        </p:nvSpPr>
        <p:spPr bwMode="auto">
          <a:xfrm>
            <a:off x="4784514"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3" name="Can 122"/>
          <p:cNvSpPr/>
          <p:nvPr/>
        </p:nvSpPr>
        <p:spPr bwMode="auto">
          <a:xfrm>
            <a:off x="4784514"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4" name="Can 123"/>
          <p:cNvSpPr/>
          <p:nvPr/>
        </p:nvSpPr>
        <p:spPr bwMode="auto">
          <a:xfrm>
            <a:off x="6021438" y="5117422"/>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5" name="Can 124"/>
          <p:cNvSpPr/>
          <p:nvPr/>
        </p:nvSpPr>
        <p:spPr bwMode="auto">
          <a:xfrm>
            <a:off x="6021438" y="5569953"/>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6" name="Can 125"/>
          <p:cNvSpPr/>
          <p:nvPr/>
        </p:nvSpPr>
        <p:spPr bwMode="auto">
          <a:xfrm>
            <a:off x="6021438"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7" name="Can 126"/>
          <p:cNvSpPr/>
          <p:nvPr/>
        </p:nvSpPr>
        <p:spPr bwMode="auto">
          <a:xfrm>
            <a:off x="2145871" y="6020678"/>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8" name="TextBox 127"/>
          <p:cNvSpPr txBox="1"/>
          <p:nvPr/>
        </p:nvSpPr>
        <p:spPr>
          <a:xfrm>
            <a:off x="818100"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29" name="TextBox 128"/>
          <p:cNvSpPr txBox="1"/>
          <p:nvPr/>
        </p:nvSpPr>
        <p:spPr>
          <a:xfrm>
            <a:off x="830856"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30" name="TextBox 129"/>
          <p:cNvSpPr txBox="1"/>
          <p:nvPr/>
        </p:nvSpPr>
        <p:spPr>
          <a:xfrm>
            <a:off x="827104"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sp>
        <p:nvSpPr>
          <p:cNvPr id="131" name="TextBox 130"/>
          <p:cNvSpPr txBox="1"/>
          <p:nvPr/>
        </p:nvSpPr>
        <p:spPr>
          <a:xfrm>
            <a:off x="2133707"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32" name="TextBox 131"/>
          <p:cNvSpPr txBox="1"/>
          <p:nvPr/>
        </p:nvSpPr>
        <p:spPr>
          <a:xfrm>
            <a:off x="2133707"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33" name="TextBox 132"/>
          <p:cNvSpPr txBox="1"/>
          <p:nvPr/>
        </p:nvSpPr>
        <p:spPr>
          <a:xfrm>
            <a:off x="3451551"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34" name="TextBox 133"/>
          <p:cNvSpPr txBox="1"/>
          <p:nvPr/>
        </p:nvSpPr>
        <p:spPr>
          <a:xfrm>
            <a:off x="3451551"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35" name="TextBox 134"/>
          <p:cNvSpPr txBox="1"/>
          <p:nvPr/>
        </p:nvSpPr>
        <p:spPr>
          <a:xfrm>
            <a:off x="3451551"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36" name="TextBox 135"/>
          <p:cNvSpPr txBox="1"/>
          <p:nvPr/>
        </p:nvSpPr>
        <p:spPr>
          <a:xfrm>
            <a:off x="4772350"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37" name="TextBox 136"/>
          <p:cNvSpPr txBox="1"/>
          <p:nvPr/>
        </p:nvSpPr>
        <p:spPr>
          <a:xfrm>
            <a:off x="4772350"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sp>
        <p:nvSpPr>
          <p:cNvPr id="138" name="TextBox 137"/>
          <p:cNvSpPr txBox="1"/>
          <p:nvPr/>
        </p:nvSpPr>
        <p:spPr>
          <a:xfrm>
            <a:off x="4772350"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39" name="TextBox 138"/>
          <p:cNvSpPr txBox="1"/>
          <p:nvPr/>
        </p:nvSpPr>
        <p:spPr>
          <a:xfrm>
            <a:off x="6015597"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40" name="TextBox 139"/>
          <p:cNvSpPr txBox="1"/>
          <p:nvPr/>
        </p:nvSpPr>
        <p:spPr>
          <a:xfrm>
            <a:off x="6015597" y="5652063"/>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41" name="TextBox 140"/>
          <p:cNvSpPr txBox="1"/>
          <p:nvPr/>
        </p:nvSpPr>
        <p:spPr>
          <a:xfrm>
            <a:off x="6015597"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42" name="TextBox 141"/>
          <p:cNvSpPr txBox="1"/>
          <p:nvPr/>
        </p:nvSpPr>
        <p:spPr>
          <a:xfrm>
            <a:off x="2133707"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grpSp>
        <p:nvGrpSpPr>
          <p:cNvPr id="4" name="Group 103"/>
          <p:cNvGrpSpPr/>
          <p:nvPr/>
        </p:nvGrpSpPr>
        <p:grpSpPr>
          <a:xfrm>
            <a:off x="2249557" y="5370691"/>
            <a:ext cx="3432313" cy="1325218"/>
            <a:chOff x="2249557" y="5370691"/>
            <a:chExt cx="3432313" cy="1325218"/>
          </a:xfrm>
        </p:grpSpPr>
        <p:pic>
          <p:nvPicPr>
            <p:cNvPr id="299" name="Picture 1" descr="C:\Users\astridm\AppData\Local\Microsoft\Windows\Temporary Internet Files\Content.IE5\HC0F0K0T\MCj04326270000[1].png"/>
            <p:cNvPicPr>
              <a:picLocks noChangeAspect="1" noChangeArrowheads="1"/>
            </p:cNvPicPr>
            <p:nvPr/>
          </p:nvPicPr>
          <p:blipFill>
            <a:blip r:embed="rId4" cstate="print">
              <a:duotone>
                <a:schemeClr val="accent3">
                  <a:shade val="45000"/>
                  <a:satMod val="135000"/>
                </a:schemeClr>
                <a:prstClr val="white"/>
              </a:duotone>
              <a:lum bright="-43000" contrast="47000"/>
            </a:blip>
            <a:srcRect/>
            <a:stretch>
              <a:fillRect/>
            </a:stretch>
          </p:blipFill>
          <p:spPr bwMode="auto">
            <a:xfrm flipH="1">
              <a:off x="4919870" y="5370691"/>
              <a:ext cx="762000" cy="762000"/>
            </a:xfrm>
            <a:prstGeom prst="rect">
              <a:avLst/>
            </a:prstGeom>
            <a:noFill/>
          </p:spPr>
        </p:pic>
        <p:pic>
          <p:nvPicPr>
            <p:cNvPr id="300" name="Picture 1" descr="C:\Users\astridm\AppData\Local\Microsoft\Windows\Temporary Internet Files\Content.IE5\HC0F0K0T\MCj04326270000[1].png"/>
            <p:cNvPicPr>
              <a:picLocks noChangeAspect="1" noChangeArrowheads="1"/>
            </p:cNvPicPr>
            <p:nvPr/>
          </p:nvPicPr>
          <p:blipFill>
            <a:blip r:embed="rId4" cstate="print">
              <a:duotone>
                <a:schemeClr val="accent3">
                  <a:shade val="45000"/>
                  <a:satMod val="135000"/>
                </a:schemeClr>
                <a:prstClr val="white"/>
              </a:duotone>
              <a:lum bright="-43000" contrast="47000"/>
            </a:blip>
            <a:srcRect/>
            <a:stretch>
              <a:fillRect/>
            </a:stretch>
          </p:blipFill>
          <p:spPr bwMode="auto">
            <a:xfrm flipH="1">
              <a:off x="2249557" y="5933909"/>
              <a:ext cx="762000" cy="762000"/>
            </a:xfrm>
            <a:prstGeom prst="rect">
              <a:avLst/>
            </a:prstGeom>
            <a:noFill/>
          </p:spPr>
        </p:pic>
      </p:grpSp>
      <p:sp>
        <p:nvSpPr>
          <p:cNvPr id="378" name="Rectangle 377"/>
          <p:cNvSpPr/>
          <p:nvPr/>
        </p:nvSpPr>
        <p:spPr bwMode="auto">
          <a:xfrm>
            <a:off x="2051382" y="5996119"/>
            <a:ext cx="609600" cy="457200"/>
          </a:xfrm>
          <a:prstGeom prst="rect">
            <a:avLst/>
          </a:prstGeom>
          <a:noFill/>
          <a:ln w="92075">
            <a:solidFill>
              <a:srgbClr xmlns:mc="http://schemas.openxmlformats.org/markup-compatibility/2006" xmlns:a14="http://schemas.microsoft.com/office/drawing/2010/main" val="68C33B" mc:Ignorable=""/>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pic>
        <p:nvPicPr>
          <p:cNvPr id="303" name="Picture 1" descr="C:\Users\astridm\AppData\Local\Microsoft\Windows\Temporary Internet Files\Content.IE5\HC0F0K0T\MCj04326270000[1].png"/>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flipH="1">
            <a:off x="2272747" y="5933908"/>
            <a:ext cx="762000" cy="762000"/>
          </a:xfrm>
          <a:prstGeom prst="rect">
            <a:avLst/>
          </a:prstGeom>
          <a:noFill/>
        </p:spPr>
      </p:pic>
      <p:pic>
        <p:nvPicPr>
          <p:cNvPr id="302" name="Picture 1" descr="C:\Users\astridm\AppData\Local\Microsoft\Windows\Temporary Internet Files\Content.IE5\HC0F0K0T\MCj04326270000[1].png"/>
          <p:cNvPicPr>
            <a:picLocks noChangeAspect="1" noChangeArrowheads="1"/>
          </p:cNvPicPr>
          <p:nvPr/>
        </p:nvPicPr>
        <p:blipFill>
          <a:blip r:embed="rId4" cstate="print">
            <a:duotone>
              <a:prstClr val="black"/>
              <a:schemeClr val="tx2">
                <a:tint val="45000"/>
                <a:satMod val="400000"/>
              </a:schemeClr>
            </a:duotone>
          </a:blip>
          <a:srcRect/>
          <a:stretch>
            <a:fillRect/>
          </a:stretch>
        </p:blipFill>
        <p:spPr bwMode="auto">
          <a:xfrm flipH="1">
            <a:off x="4929808" y="5370691"/>
            <a:ext cx="762000" cy="762000"/>
          </a:xfrm>
          <a:prstGeom prst="rect">
            <a:avLst/>
          </a:prstGeom>
          <a:noFill/>
        </p:spPr>
      </p:pic>
      <p:pic>
        <p:nvPicPr>
          <p:cNvPr id="143" name="Picture 1" descr="C:\Users\astridm\AppData\Local\Microsoft\Windows\Temporary Internet Files\Content.IE5\HC0F0K0T\MCj04326270000[1].png"/>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flipH="1">
            <a:off x="1895060" y="1766099"/>
            <a:ext cx="762000" cy="762000"/>
          </a:xfrm>
          <a:prstGeom prst="rect">
            <a:avLst/>
          </a:prstGeom>
          <a:noFill/>
        </p:spPr>
      </p:pic>
      <p:sp>
        <p:nvSpPr>
          <p:cNvPr id="86" name="Freeform 6"/>
          <p:cNvSpPr>
            <a:spLocks noEditPoints="1"/>
          </p:cNvSpPr>
          <p:nvPr/>
        </p:nvSpPr>
        <p:spPr bwMode="auto">
          <a:xfrm>
            <a:off x="8203475" y="180699"/>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Freeform 6"/>
          <p:cNvSpPr>
            <a:spLocks/>
          </p:cNvSpPr>
          <p:nvPr/>
        </p:nvSpPr>
        <p:spPr bwMode="auto">
          <a:xfrm>
            <a:off x="236018" y="2228850"/>
            <a:ext cx="8683348" cy="4448940"/>
          </a:xfrm>
          <a:custGeom>
            <a:avLst/>
            <a:gdLst/>
            <a:ahLst/>
            <a:cxnLst>
              <a:cxn ang="0">
                <a:pos x="1806" y="544"/>
              </a:cxn>
              <a:cxn ang="0">
                <a:pos x="1806" y="0"/>
              </a:cxn>
              <a:cxn ang="0">
                <a:pos x="0" y="0"/>
              </a:cxn>
              <a:cxn ang="0">
                <a:pos x="0" y="544"/>
              </a:cxn>
              <a:cxn ang="0">
                <a:pos x="0" y="1592"/>
              </a:cxn>
              <a:cxn ang="0">
                <a:pos x="0" y="2136"/>
              </a:cxn>
              <a:cxn ang="0">
                <a:pos x="4169" y="2136"/>
              </a:cxn>
              <a:cxn ang="0">
                <a:pos x="4169" y="544"/>
              </a:cxn>
              <a:cxn ang="0">
                <a:pos x="1806" y="544"/>
              </a:cxn>
            </a:cxnLst>
            <a:rect l="0" t="0" r="r" b="b"/>
            <a:pathLst>
              <a:path w="4169" h="2136">
                <a:moveTo>
                  <a:pt x="1806" y="544"/>
                </a:moveTo>
                <a:lnTo>
                  <a:pt x="1806" y="0"/>
                </a:lnTo>
                <a:lnTo>
                  <a:pt x="0" y="0"/>
                </a:lnTo>
                <a:lnTo>
                  <a:pt x="0" y="544"/>
                </a:lnTo>
                <a:lnTo>
                  <a:pt x="0" y="1592"/>
                </a:lnTo>
                <a:lnTo>
                  <a:pt x="0" y="2136"/>
                </a:lnTo>
                <a:lnTo>
                  <a:pt x="4169" y="2136"/>
                </a:lnTo>
                <a:lnTo>
                  <a:pt x="4169" y="544"/>
                </a:lnTo>
                <a:lnTo>
                  <a:pt x="1806" y="544"/>
                </a:lnTo>
                <a:close/>
              </a:path>
            </a:pathLst>
          </a:cu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403" name="Freeform 17"/>
          <p:cNvSpPr>
            <a:spLocks/>
          </p:cNvSpPr>
          <p:nvPr/>
        </p:nvSpPr>
        <p:spPr bwMode="auto">
          <a:xfrm>
            <a:off x="292609" y="3690139"/>
            <a:ext cx="6688950" cy="1171288"/>
          </a:xfrm>
          <a:custGeom>
            <a:avLst/>
            <a:gdLst/>
            <a:ahLst/>
            <a:cxnLst>
              <a:cxn ang="0">
                <a:pos x="3803" y="0"/>
              </a:cxn>
              <a:cxn ang="0">
                <a:pos x="0" y="0"/>
              </a:cxn>
              <a:cxn ang="0">
                <a:pos x="0" y="806"/>
              </a:cxn>
              <a:cxn ang="0">
                <a:pos x="3803" y="806"/>
              </a:cxn>
              <a:cxn ang="0">
                <a:pos x="4766" y="806"/>
              </a:cxn>
              <a:cxn ang="0">
                <a:pos x="4766" y="0"/>
              </a:cxn>
              <a:cxn ang="0">
                <a:pos x="3803" y="0"/>
              </a:cxn>
            </a:cxnLst>
            <a:rect l="0" t="0" r="r" b="b"/>
            <a:pathLst>
              <a:path w="4766" h="806">
                <a:moveTo>
                  <a:pt x="3803" y="0"/>
                </a:moveTo>
                <a:lnTo>
                  <a:pt x="0" y="0"/>
                </a:lnTo>
                <a:lnTo>
                  <a:pt x="0" y="806"/>
                </a:lnTo>
                <a:lnTo>
                  <a:pt x="3803" y="806"/>
                </a:lnTo>
                <a:lnTo>
                  <a:pt x="4766" y="806"/>
                </a:lnTo>
                <a:lnTo>
                  <a:pt x="4766" y="0"/>
                </a:lnTo>
                <a:lnTo>
                  <a:pt x="3803" y="0"/>
                </a:lnTo>
                <a:close/>
              </a:path>
            </a:pathLst>
          </a:custGeom>
          <a:solidFill>
            <a:schemeClr val="accent3">
              <a:lumMod val="60000"/>
              <a:lumOff val="40000"/>
            </a:schemeClr>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700" dirty="0" smtClean="0">
              <a:gradFill>
                <a:gsLst>
                  <a:gs pos="0">
                    <a:schemeClr val="bg1"/>
                  </a:gs>
                  <a:gs pos="100000">
                    <a:schemeClr val="bg1"/>
                  </a:gs>
                </a:gsLst>
                <a:lin ang="13500000" scaled="1"/>
              </a:gradFill>
              <a:latin typeface="Segoe Semibold" pitchFamily="34" charset="0"/>
            </a:endParaRPr>
          </a:p>
        </p:txBody>
      </p:sp>
      <p:grpSp>
        <p:nvGrpSpPr>
          <p:cNvPr id="86" name="Group 80"/>
          <p:cNvGrpSpPr/>
          <p:nvPr/>
        </p:nvGrpSpPr>
        <p:grpSpPr>
          <a:xfrm flipV="1">
            <a:off x="304803" y="4374233"/>
            <a:ext cx="6553200" cy="357636"/>
            <a:chOff x="1845840" y="2207421"/>
            <a:chExt cx="3637823" cy="535779"/>
          </a:xfrm>
          <a:effectLst>
            <a:outerShdw blurRad="50800" dist="38100" dir="8100000" algn="tr" rotWithShape="0">
              <a:prstClr val="black">
                <a:alpha val="40000"/>
              </a:prstClr>
            </a:outerShdw>
          </a:effectLst>
        </p:grpSpPr>
        <p:cxnSp>
          <p:nvCxnSpPr>
            <p:cNvPr id="87" name="Straight Connector 86"/>
            <p:cNvCxnSpPr>
              <a:stCxn id="89" idx="0"/>
              <a:endCxn id="88" idx="0"/>
            </p:cNvCxnSpPr>
            <p:nvPr/>
          </p:nvCxnSpPr>
          <p:spPr>
            <a:xfrm flipV="1">
              <a:off x="2184620" y="2207421"/>
              <a:ext cx="3033713" cy="2379"/>
            </a:xfrm>
            <a:prstGeom prst="line">
              <a:avLst/>
            </a:prstGeom>
            <a:ln w="19050">
              <a:solidFill>
                <a:srgbClr xmlns:mc="http://schemas.openxmlformats.org/markup-compatibility/2006" xmlns:a14="http://schemas.microsoft.com/office/drawing/2010/main" val="FF0000" mc:Ignorable=""/>
              </a:solidFill>
              <a:prstDash val="sysDot"/>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8" name="Arc 87"/>
            <p:cNvSpPr/>
            <p:nvPr/>
          </p:nvSpPr>
          <p:spPr>
            <a:xfrm>
              <a:off x="4953001" y="2209800"/>
              <a:ext cx="530662" cy="533400"/>
            </a:xfrm>
            <a:prstGeom prst="arc">
              <a:avLst>
                <a:gd name="adj1" fmla="val 16200000"/>
                <a:gd name="adj2" fmla="val 1230439"/>
              </a:avLst>
            </a:prstGeom>
            <a:ln w="19050">
              <a:solidFill>
                <a:srgbClr xmlns:mc="http://schemas.openxmlformats.org/markup-compatibility/2006" xmlns:a14="http://schemas.microsoft.com/office/drawing/2010/main" val="FF0000" mc:Ignorable=""/>
              </a:solidFill>
              <a:prstDash val="sysDot"/>
              <a:headEnd type="non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9" name="Arc 88"/>
            <p:cNvSpPr/>
            <p:nvPr/>
          </p:nvSpPr>
          <p:spPr>
            <a:xfrm flipH="1">
              <a:off x="1845840" y="2209800"/>
              <a:ext cx="677559" cy="533400"/>
            </a:xfrm>
            <a:prstGeom prst="arc">
              <a:avLst>
                <a:gd name="adj1" fmla="val 16200000"/>
                <a:gd name="adj2" fmla="val 1187635"/>
              </a:avLst>
            </a:prstGeom>
            <a:ln w="19050">
              <a:solidFill>
                <a:srgbClr xmlns:mc="http://schemas.openxmlformats.org/markup-compatibility/2006" xmlns:a14="http://schemas.microsoft.com/office/drawing/2010/main" val="FF0000" mc:Ignorable=""/>
              </a:solidFill>
              <a:prstDash val="sysDot"/>
              <a:headEnd type="non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319" name="Straight Arrow Connector 318"/>
          <p:cNvCxnSpPr>
            <a:endCxn id="313" idx="0"/>
          </p:cNvCxnSpPr>
          <p:nvPr/>
        </p:nvCxnSpPr>
        <p:spPr>
          <a:xfrm rot="16200000" flipH="1">
            <a:off x="1796618" y="2192081"/>
            <a:ext cx="1196462" cy="65298"/>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1" name="Straight Arrow Connector 320"/>
          <p:cNvCxnSpPr>
            <a:stCxn id="313" idx="2"/>
            <a:endCxn id="315" idx="0"/>
          </p:cNvCxnSpPr>
          <p:nvPr/>
        </p:nvCxnSpPr>
        <p:spPr>
          <a:xfrm rot="5400000">
            <a:off x="2046007" y="3693120"/>
            <a:ext cx="676463" cy="86520"/>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4" name="Straight Arrow Connector 353"/>
          <p:cNvCxnSpPr/>
          <p:nvPr/>
        </p:nvCxnSpPr>
        <p:spPr>
          <a:xfrm rot="16200000" flipH="1">
            <a:off x="1768626" y="2178674"/>
            <a:ext cx="1196462" cy="65298"/>
          </a:xfrm>
          <a:prstGeom prst="straightConnector1">
            <a:avLst/>
          </a:prstGeom>
          <a:ln w="82550" cmpd="sng">
            <a:solidFill>
              <a:srgbClr xmlns:mc="http://schemas.openxmlformats.org/markup-compatibility/2006" xmlns:a14="http://schemas.microsoft.com/office/drawing/2010/main" val="C00000" mc:Ignorable=""/>
            </a:solidFill>
            <a:tailEnd type="triangle"/>
          </a:ln>
        </p:spPr>
        <p:style>
          <a:lnRef idx="3">
            <a:schemeClr val="accent2"/>
          </a:lnRef>
          <a:fillRef idx="0">
            <a:schemeClr val="accent2"/>
          </a:fillRef>
          <a:effectRef idx="2">
            <a:schemeClr val="accent2"/>
          </a:effectRef>
          <a:fontRef idx="minor">
            <a:schemeClr val="tx1"/>
          </a:fontRef>
        </p:style>
      </p:cxnSp>
      <p:sp>
        <p:nvSpPr>
          <p:cNvPr id="161" name="Title 160"/>
          <p:cNvSpPr>
            <a:spLocks noGrp="1"/>
          </p:cNvSpPr>
          <p:nvPr>
            <p:ph type="title"/>
          </p:nvPr>
        </p:nvSpPr>
        <p:spPr/>
        <p:txBody>
          <a:bodyPr/>
          <a:lstStyle/>
          <a:p>
            <a:r>
              <a:rPr lang="en-US" spc="-50" dirty="0" smtClean="0"/>
              <a:t>Exchange 2010 Mailbox Resiliency Overview </a:t>
            </a:r>
            <a:endParaRPr lang="en-US" spc="-50" dirty="0"/>
          </a:p>
        </p:txBody>
      </p:sp>
      <p:sp>
        <p:nvSpPr>
          <p:cNvPr id="314" name="Rectangle 313"/>
          <p:cNvSpPr/>
          <p:nvPr/>
        </p:nvSpPr>
        <p:spPr>
          <a:xfrm>
            <a:off x="520854" y="4074612"/>
            <a:ext cx="1007253"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1</a:t>
            </a:r>
            <a:endParaRPr lang="en-US" sz="1200" dirty="0">
              <a:gradFill>
                <a:gsLst>
                  <a:gs pos="0">
                    <a:schemeClr val="bg1"/>
                  </a:gs>
                  <a:gs pos="100000">
                    <a:schemeClr val="bg1"/>
                  </a:gs>
                </a:gsLst>
                <a:lin ang="13500000" scaled="1"/>
              </a:gradFill>
              <a:latin typeface="Segoe Semibold" pitchFamily="34" charset="0"/>
            </a:endParaRPr>
          </a:p>
        </p:txBody>
      </p:sp>
      <p:sp>
        <p:nvSpPr>
          <p:cNvPr id="315" name="Rectangle 314"/>
          <p:cNvSpPr/>
          <p:nvPr/>
        </p:nvSpPr>
        <p:spPr>
          <a:xfrm>
            <a:off x="1838058"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2</a:t>
            </a:r>
            <a:endParaRPr lang="en-US" sz="1200" dirty="0">
              <a:gradFill>
                <a:gsLst>
                  <a:gs pos="0">
                    <a:schemeClr val="bg1"/>
                  </a:gs>
                  <a:gs pos="100000">
                    <a:schemeClr val="bg1"/>
                  </a:gs>
                </a:gsLst>
                <a:lin ang="13500000" scaled="1"/>
              </a:gradFill>
              <a:latin typeface="Segoe Semibold" pitchFamily="34" charset="0"/>
            </a:endParaRPr>
          </a:p>
        </p:txBody>
      </p:sp>
      <p:sp>
        <p:nvSpPr>
          <p:cNvPr id="316" name="Rectangle 315"/>
          <p:cNvSpPr/>
          <p:nvPr/>
        </p:nvSpPr>
        <p:spPr>
          <a:xfrm>
            <a:off x="3154724"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3</a:t>
            </a:r>
            <a:endParaRPr lang="en-US" sz="1200" dirty="0">
              <a:gradFill>
                <a:gsLst>
                  <a:gs pos="0">
                    <a:schemeClr val="bg1"/>
                  </a:gs>
                  <a:gs pos="100000">
                    <a:schemeClr val="bg1"/>
                  </a:gs>
                </a:gsLst>
                <a:lin ang="13500000" scaled="1"/>
              </a:gradFill>
              <a:latin typeface="Segoe Semibold" pitchFamily="34" charset="0"/>
            </a:endParaRPr>
          </a:p>
        </p:txBody>
      </p:sp>
      <p:cxnSp>
        <p:nvCxnSpPr>
          <p:cNvPr id="317" name="Straight Arrow Connector 316"/>
          <p:cNvCxnSpPr>
            <a:stCxn id="315" idx="2"/>
          </p:cNvCxnSpPr>
          <p:nvPr/>
        </p:nvCxnSpPr>
        <p:spPr>
          <a:xfrm rot="16200000" flipH="1">
            <a:off x="2146909" y="4843868"/>
            <a:ext cx="391150" cy="3013"/>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0" name="Straight Arrow Connector 319"/>
          <p:cNvCxnSpPr>
            <a:stCxn id="313" idx="2"/>
            <a:endCxn id="314" idx="0"/>
          </p:cNvCxnSpPr>
          <p:nvPr/>
        </p:nvCxnSpPr>
        <p:spPr>
          <a:xfrm rot="5400000">
            <a:off x="1387759" y="3034872"/>
            <a:ext cx="676463" cy="1403017"/>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2" name="Straight Arrow Connector 321"/>
          <p:cNvCxnSpPr>
            <a:stCxn id="313" idx="2"/>
            <a:endCxn id="316" idx="0"/>
          </p:cNvCxnSpPr>
          <p:nvPr/>
        </p:nvCxnSpPr>
        <p:spPr>
          <a:xfrm rot="16200000" flipH="1">
            <a:off x="2704340" y="3121307"/>
            <a:ext cx="676463" cy="1230146"/>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3" name="Rectangle 322"/>
          <p:cNvSpPr/>
          <p:nvPr/>
        </p:nvSpPr>
        <p:spPr>
          <a:xfrm>
            <a:off x="4477928"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4</a:t>
            </a:r>
            <a:endParaRPr lang="en-US" sz="1200" dirty="0">
              <a:gradFill>
                <a:gsLst>
                  <a:gs pos="0">
                    <a:schemeClr val="bg1"/>
                  </a:gs>
                  <a:gs pos="100000">
                    <a:schemeClr val="bg1"/>
                  </a:gs>
                </a:gsLst>
                <a:lin ang="13500000" scaled="1"/>
              </a:gradFill>
              <a:latin typeface="Segoe Semibold" pitchFamily="34" charset="0"/>
            </a:endParaRPr>
          </a:p>
        </p:txBody>
      </p:sp>
      <p:sp>
        <p:nvSpPr>
          <p:cNvPr id="324" name="Rectangle 323"/>
          <p:cNvSpPr/>
          <p:nvPr/>
        </p:nvSpPr>
        <p:spPr>
          <a:xfrm>
            <a:off x="5715000"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5</a:t>
            </a:r>
            <a:endParaRPr lang="en-US" sz="1200" dirty="0">
              <a:gradFill>
                <a:gsLst>
                  <a:gs pos="0">
                    <a:schemeClr val="bg1"/>
                  </a:gs>
                  <a:gs pos="100000">
                    <a:schemeClr val="bg1"/>
                  </a:gs>
                </a:gsLst>
                <a:lin ang="13500000" scaled="1"/>
              </a:gradFill>
              <a:latin typeface="Segoe Semibold" pitchFamily="34" charset="0"/>
            </a:endParaRPr>
          </a:p>
        </p:txBody>
      </p:sp>
      <p:cxnSp>
        <p:nvCxnSpPr>
          <p:cNvPr id="327" name="Straight Arrow Connector 326"/>
          <p:cNvCxnSpPr>
            <a:stCxn id="313" idx="2"/>
            <a:endCxn id="323" idx="0"/>
          </p:cNvCxnSpPr>
          <p:nvPr/>
        </p:nvCxnSpPr>
        <p:spPr>
          <a:xfrm rot="16200000" flipH="1">
            <a:off x="3365942" y="2459705"/>
            <a:ext cx="676463" cy="2553350"/>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8" name="Straight Arrow Connector 327"/>
          <p:cNvCxnSpPr>
            <a:stCxn id="313" idx="2"/>
            <a:endCxn id="324" idx="0"/>
          </p:cNvCxnSpPr>
          <p:nvPr/>
        </p:nvCxnSpPr>
        <p:spPr>
          <a:xfrm rot="16200000" flipH="1">
            <a:off x="3984478" y="1841169"/>
            <a:ext cx="676463" cy="3790422"/>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a:stCxn id="315" idx="3"/>
            <a:endCxn id="316" idx="1"/>
          </p:cNvCxnSpPr>
          <p:nvPr/>
        </p:nvCxnSpPr>
        <p:spPr>
          <a:xfrm>
            <a:off x="2843898" y="4362206"/>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0" name="Straight Arrow Connector 329"/>
          <p:cNvCxnSpPr/>
          <p:nvPr/>
        </p:nvCxnSpPr>
        <p:spPr>
          <a:xfrm>
            <a:off x="1533258"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a:off x="4165002"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2" name="Straight Arrow Connector 331"/>
          <p:cNvCxnSpPr/>
          <p:nvPr/>
        </p:nvCxnSpPr>
        <p:spPr>
          <a:xfrm>
            <a:off x="5405810"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33" name="TextBox 332"/>
          <p:cNvSpPr txBox="1"/>
          <p:nvPr/>
        </p:nvSpPr>
        <p:spPr>
          <a:xfrm>
            <a:off x="7014715" y="5105121"/>
            <a:ext cx="1805023" cy="535531"/>
          </a:xfrm>
          <a:prstGeom prst="rect">
            <a:avLst/>
          </a:prstGeom>
          <a:noFill/>
        </p:spPr>
        <p:txBody>
          <a:bodyPr wrap="square" rtlCol="0">
            <a:spAutoFit/>
          </a:bodyPr>
          <a:lstStyle/>
          <a:p>
            <a:pPr defTabSz="914363">
              <a:lnSpc>
                <a:spcPct val="90000"/>
              </a:lnSpc>
              <a:spcAft>
                <a:spcPts val="400"/>
              </a:spcAft>
              <a:buSzPct val="85000"/>
            </a:pPr>
            <a:r>
              <a:rPr lang="en-US" sz="1600" dirty="0" smtClean="0">
                <a:gradFill>
                  <a:gsLst>
                    <a:gs pos="0">
                      <a:schemeClr val="tx1"/>
                    </a:gs>
                    <a:gs pos="81000">
                      <a:schemeClr val="tx1"/>
                    </a:gs>
                  </a:gsLst>
                  <a:lin ang="13500000" scaled="1"/>
                </a:gradFill>
                <a:latin typeface="Segoe" pitchFamily="34" charset="0"/>
              </a:rPr>
              <a:t>Database Availability Group</a:t>
            </a:r>
          </a:p>
        </p:txBody>
      </p:sp>
      <p:sp>
        <p:nvSpPr>
          <p:cNvPr id="334" name="TextBox 333"/>
          <p:cNvSpPr txBox="1"/>
          <p:nvPr/>
        </p:nvSpPr>
        <p:spPr>
          <a:xfrm>
            <a:off x="1164573" y="1326577"/>
            <a:ext cx="713742" cy="286232"/>
          </a:xfrm>
          <a:prstGeom prst="rect">
            <a:avLst/>
          </a:prstGeom>
          <a:noFill/>
        </p:spPr>
        <p:txBody>
          <a:bodyPr wrap="square" rtlCol="0">
            <a:spAutoFit/>
          </a:bodyPr>
          <a:lstStyle/>
          <a:p>
            <a:pPr defTabSz="914363">
              <a:lnSpc>
                <a:spcPct val="90000"/>
              </a:lnSpc>
              <a:spcAft>
                <a:spcPts val="400"/>
              </a:spcAft>
              <a:buSzPct val="85000"/>
            </a:pPr>
            <a:r>
              <a:rPr lang="en-US" sz="1400" dirty="0" smtClean="0">
                <a:gradFill>
                  <a:gsLst>
                    <a:gs pos="0">
                      <a:schemeClr val="tx1"/>
                    </a:gs>
                    <a:gs pos="81000">
                      <a:schemeClr val="tx1"/>
                    </a:gs>
                  </a:gsLst>
                  <a:lin ang="13500000" scaled="1"/>
                </a:gradFill>
                <a:latin typeface="Segoe" pitchFamily="34" charset="0"/>
              </a:rPr>
              <a:t>Client</a:t>
            </a:r>
          </a:p>
        </p:txBody>
      </p:sp>
      <p:cxnSp>
        <p:nvCxnSpPr>
          <p:cNvPr id="336" name="Straight Arrow Connector 335"/>
          <p:cNvCxnSpPr/>
          <p:nvPr/>
        </p:nvCxnSpPr>
        <p:spPr>
          <a:xfrm rot="5400000">
            <a:off x="786658" y="4868084"/>
            <a:ext cx="478688" cy="3067"/>
          </a:xfrm>
          <a:prstGeom prst="straightConnector1">
            <a:avLst/>
          </a:prstGeom>
          <a:ln w="25400">
            <a:solidFill>
              <a:schemeClr val="accent1"/>
            </a:solidFill>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1" name="Straight Arrow Connector 350"/>
          <p:cNvCxnSpPr>
            <a:stCxn id="316" idx="2"/>
          </p:cNvCxnSpPr>
          <p:nvPr/>
        </p:nvCxnSpPr>
        <p:spPr>
          <a:xfrm rot="16200000" flipH="1">
            <a:off x="3453531" y="4853912"/>
            <a:ext cx="412416" cy="4191"/>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2" name="Straight Arrow Connector 351"/>
          <p:cNvCxnSpPr>
            <a:stCxn id="323" idx="2"/>
          </p:cNvCxnSpPr>
          <p:nvPr/>
        </p:nvCxnSpPr>
        <p:spPr>
          <a:xfrm rot="16200000" flipH="1">
            <a:off x="4775533" y="4855115"/>
            <a:ext cx="412416" cy="1786"/>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3" name="Straight Arrow Connector 352"/>
          <p:cNvCxnSpPr>
            <a:stCxn id="324" idx="2"/>
          </p:cNvCxnSpPr>
          <p:nvPr/>
        </p:nvCxnSpPr>
        <p:spPr>
          <a:xfrm rot="16200000" flipH="1">
            <a:off x="6012531" y="4855189"/>
            <a:ext cx="412416" cy="1638"/>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3" name="Snip Single Corner Rectangle 372"/>
          <p:cNvSpPr/>
          <p:nvPr/>
        </p:nvSpPr>
        <p:spPr bwMode="auto">
          <a:xfrm>
            <a:off x="3136076" y="1422809"/>
            <a:ext cx="1976173" cy="593780"/>
          </a:xfrm>
          <a:prstGeom prst="snip1Rect">
            <a:avLst/>
          </a:prstGeom>
          <a:solidFill>
            <a:srgbClr xmlns:mc="http://schemas.openxmlformats.org/markup-compatibility/2006" xmlns:a14="http://schemas.microsoft.com/office/drawing/2010/main" val="0066CC" mc:Ignorable=""/>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45720" numCol="1" rtlCol="0" anchor="ctr" anchorCtr="0" compatLnSpc="1">
            <a:prstTxWarp prst="textNoShape">
              <a:avLst/>
            </a:prstTxWarp>
          </a:bodyPr>
          <a:lstStyle/>
          <a:p>
            <a:pPr algn="ctr" defTabSz="914099" fontAlgn="base">
              <a:lnSpc>
                <a:spcPct val="90000"/>
              </a:lnSpc>
              <a:spcBef>
                <a:spcPct val="0"/>
              </a:spcBef>
              <a:spcAft>
                <a:spcPct val="0"/>
              </a:spcAft>
            </a:pPr>
            <a:r>
              <a:rPr lang="en-US" sz="1600" dirty="0" smtClean="0">
                <a:gradFill>
                  <a:gsLst>
                    <a:gs pos="0">
                      <a:schemeClr val="bg1"/>
                    </a:gs>
                    <a:gs pos="100000">
                      <a:schemeClr val="bg1"/>
                    </a:gs>
                  </a:gsLst>
                  <a:lin ang="13500000" scaled="1"/>
                </a:gradFill>
                <a:latin typeface="Segoe Semibold" pitchFamily="34" charset="0"/>
              </a:rPr>
              <a:t>All clients connect via CAS servers</a:t>
            </a:r>
          </a:p>
        </p:txBody>
      </p:sp>
      <p:sp>
        <p:nvSpPr>
          <p:cNvPr id="374" name="Snip Single Corner Rectangle 373"/>
          <p:cNvSpPr/>
          <p:nvPr/>
        </p:nvSpPr>
        <p:spPr bwMode="auto">
          <a:xfrm>
            <a:off x="7044088" y="5828792"/>
            <a:ext cx="1815854" cy="593780"/>
          </a:xfrm>
          <a:prstGeom prst="snip1Rect">
            <a:avLst/>
          </a:prstGeom>
          <a:solidFill>
            <a:srgbClr xmlns:mc="http://schemas.openxmlformats.org/markup-compatibility/2006" xmlns:a14="http://schemas.microsoft.com/office/drawing/2010/main" val="0066CC" mc:Ignorable="">
              <a:alpha val="50000"/>
            </a:srgbClr>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45720" numCol="1" rtlCol="0" anchor="ctr" anchorCtr="0" compatLnSpc="1">
            <a:prstTxWarp prst="textNoShape">
              <a:avLst/>
            </a:prstTxWarp>
          </a:bodyPr>
          <a:lstStyle/>
          <a:p>
            <a:pPr algn="ctr" defTabSz="914099" fontAlgn="base">
              <a:lnSpc>
                <a:spcPct val="90000"/>
              </a:lnSpc>
              <a:spcBef>
                <a:spcPct val="0"/>
              </a:spcBef>
              <a:spcAft>
                <a:spcPct val="0"/>
              </a:spcAft>
            </a:pPr>
            <a:r>
              <a:rPr lang="en-US" sz="1600" dirty="0" smtClean="0">
                <a:gradFill>
                  <a:gsLst>
                    <a:gs pos="0">
                      <a:schemeClr val="bg1"/>
                    </a:gs>
                    <a:gs pos="100000">
                      <a:schemeClr val="bg1"/>
                    </a:gs>
                  </a:gsLst>
                  <a:lin ang="13500000" scaled="1"/>
                </a:gradFill>
                <a:latin typeface="Segoe Semibold" pitchFamily="34" charset="0"/>
              </a:rPr>
              <a:t>Database </a:t>
            </a:r>
            <a:br>
              <a:rPr lang="en-US" sz="1600" dirty="0" smtClean="0">
                <a:gradFill>
                  <a:gsLst>
                    <a:gs pos="0">
                      <a:schemeClr val="bg1"/>
                    </a:gs>
                    <a:gs pos="100000">
                      <a:schemeClr val="bg1"/>
                    </a:gs>
                  </a:gsLst>
                  <a:lin ang="13500000" scaled="1"/>
                </a:gradFill>
                <a:latin typeface="Segoe Semibold" pitchFamily="34" charset="0"/>
              </a:rPr>
            </a:br>
            <a:r>
              <a:rPr lang="en-US" sz="1600" dirty="0" smtClean="0">
                <a:gradFill>
                  <a:gsLst>
                    <a:gs pos="0">
                      <a:schemeClr val="bg1"/>
                    </a:gs>
                    <a:gs pos="100000">
                      <a:schemeClr val="bg1"/>
                    </a:gs>
                  </a:gsLst>
                  <a:lin ang="13500000" scaled="1"/>
                </a:gradFill>
                <a:latin typeface="Segoe Semibold" pitchFamily="34" charset="0"/>
              </a:rPr>
              <a:t>centric failover</a:t>
            </a:r>
            <a:endParaRPr lang="en-US" sz="1600" dirty="0">
              <a:gradFill>
                <a:gsLst>
                  <a:gs pos="0">
                    <a:schemeClr val="bg1"/>
                  </a:gs>
                  <a:gs pos="100000">
                    <a:schemeClr val="bg1"/>
                  </a:gs>
                </a:gsLst>
                <a:lin ang="13500000" scaled="1"/>
              </a:gradFill>
              <a:latin typeface="Segoe Semibold" pitchFamily="34" charset="0"/>
            </a:endParaRPr>
          </a:p>
        </p:txBody>
      </p:sp>
      <p:sp>
        <p:nvSpPr>
          <p:cNvPr id="376" name="Snip Single Corner Rectangle 375"/>
          <p:cNvSpPr/>
          <p:nvPr/>
        </p:nvSpPr>
        <p:spPr bwMode="auto">
          <a:xfrm>
            <a:off x="7044088" y="4267647"/>
            <a:ext cx="1815854" cy="593780"/>
          </a:xfrm>
          <a:prstGeom prst="snip1Rect">
            <a:avLst/>
          </a:prstGeom>
          <a:solidFill>
            <a:srgbClr xmlns:mc="http://schemas.openxmlformats.org/markup-compatibility/2006" xmlns:a14="http://schemas.microsoft.com/office/drawing/2010/main" val="0066CC" mc:Ignorable="">
              <a:alpha val="50000"/>
            </a:srgbClr>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45720"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30" dirty="0" smtClean="0">
                <a:gradFill>
                  <a:gsLst>
                    <a:gs pos="0">
                      <a:schemeClr val="bg1"/>
                    </a:gs>
                    <a:gs pos="100000">
                      <a:schemeClr val="bg1"/>
                    </a:gs>
                  </a:gsLst>
                  <a:lin ang="13500000" scaled="1"/>
                </a:gradFill>
                <a:latin typeface="Segoe Semibold" pitchFamily="34" charset="0"/>
              </a:rPr>
              <a:t>Failover managed within Exchange</a:t>
            </a:r>
            <a:endParaRPr lang="en-US" sz="1600" spc="-30" dirty="0">
              <a:gradFill>
                <a:gsLst>
                  <a:gs pos="0">
                    <a:schemeClr val="bg1"/>
                  </a:gs>
                  <a:gs pos="100000">
                    <a:schemeClr val="bg1"/>
                  </a:gs>
                </a:gsLst>
                <a:lin ang="13500000" scaled="1"/>
              </a:gradFill>
              <a:latin typeface="Segoe Semibold" pitchFamily="34" charset="0"/>
            </a:endParaRPr>
          </a:p>
        </p:txBody>
      </p:sp>
      <p:pic>
        <p:nvPicPr>
          <p:cNvPr id="377" name="Picture 376" descr="Computer.png"/>
          <p:cNvPicPr>
            <a:picLocks noChangeAspect="1"/>
          </p:cNvPicPr>
          <p:nvPr/>
        </p:nvPicPr>
        <p:blipFill>
          <a:blip r:embed="rId3" cstate="print"/>
          <a:stretch>
            <a:fillRect/>
          </a:stretch>
        </p:blipFill>
        <p:spPr>
          <a:xfrm>
            <a:off x="1809571" y="838200"/>
            <a:ext cx="960405" cy="960405"/>
          </a:xfrm>
          <a:prstGeom prst="rect">
            <a:avLst/>
          </a:prstGeom>
        </p:spPr>
      </p:pic>
      <p:grpSp>
        <p:nvGrpSpPr>
          <p:cNvPr id="3" name="Group 203"/>
          <p:cNvGrpSpPr/>
          <p:nvPr/>
        </p:nvGrpSpPr>
        <p:grpSpPr>
          <a:xfrm>
            <a:off x="236018" y="1908919"/>
            <a:ext cx="1931804" cy="297833"/>
            <a:chOff x="10685322" y="730254"/>
            <a:chExt cx="1931804" cy="367932"/>
          </a:xfrm>
        </p:grpSpPr>
        <p:sp>
          <p:nvSpPr>
            <p:cNvPr id="389" name="Snip Single Corner Rectangle 388"/>
            <p:cNvSpPr/>
            <p:nvPr/>
          </p:nvSpPr>
          <p:spPr>
            <a:xfrm>
              <a:off x="10685322" y="730254"/>
              <a:ext cx="1668658" cy="367932"/>
            </a:xfrm>
            <a:prstGeom prst="snip1Rect">
              <a:avLst>
                <a:gd name="adj" fmla="val 42163"/>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pPr>
              <a:endParaRPr lang="en-US" dirty="0" smtClean="0">
                <a:gradFill>
                  <a:gsLst>
                    <a:gs pos="0">
                      <a:schemeClr val="bg1"/>
                    </a:gs>
                    <a:gs pos="100000">
                      <a:schemeClr val="bg1"/>
                    </a:gs>
                  </a:gsLst>
                  <a:lin ang="13500000" scaled="1"/>
                </a:gradFill>
                <a:latin typeface="Segoe" pitchFamily="34" charset="0"/>
              </a:endParaRPr>
            </a:p>
          </p:txBody>
        </p:sp>
        <p:sp>
          <p:nvSpPr>
            <p:cNvPr id="390" name="Rectangle 389"/>
            <p:cNvSpPr/>
            <p:nvPr/>
          </p:nvSpPr>
          <p:spPr>
            <a:xfrm>
              <a:off x="10780321" y="744943"/>
              <a:ext cx="1836805" cy="276999"/>
            </a:xfrm>
            <a:prstGeom prst="rect">
              <a:avLst/>
            </a:prstGeom>
          </p:spPr>
          <p:txBody>
            <a:bodyPr wrap="square">
              <a:spAutoFit/>
            </a:bodyPr>
            <a:lstStyle/>
            <a:p>
              <a:pPr>
                <a:spcBef>
                  <a:spcPct val="20000"/>
                </a:spcBef>
                <a:spcAft>
                  <a:spcPts val="1200"/>
                </a:spcAft>
                <a:buClr>
                  <a:srgbClr xmlns:mc="http://schemas.openxmlformats.org/markup-compatibility/2006" xmlns:a14="http://schemas.microsoft.com/office/drawing/2010/main" val="FF5B00" mc:Ignorable=""/>
                </a:buClr>
              </a:pPr>
              <a:r>
                <a:rPr lang="en-US" sz="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cs typeface="Segoe UI" pitchFamily="34" charset="0"/>
                </a:rPr>
                <a:t>AD site: San Jose</a:t>
              </a:r>
            </a:p>
          </p:txBody>
        </p:sp>
      </p:grpSp>
      <p:cxnSp>
        <p:nvCxnSpPr>
          <p:cNvPr id="398" name="Straight Arrow Connector 397"/>
          <p:cNvCxnSpPr/>
          <p:nvPr/>
        </p:nvCxnSpPr>
        <p:spPr>
          <a:xfrm rot="5400000">
            <a:off x="2065886" y="3680867"/>
            <a:ext cx="676463" cy="86520"/>
          </a:xfrm>
          <a:prstGeom prst="straightConnector1">
            <a:avLst/>
          </a:prstGeom>
          <a:ln w="82550" cmpd="sng">
            <a:solidFill>
              <a:srgbClr xmlns:mc="http://schemas.openxmlformats.org/markup-compatibility/2006" xmlns:a14="http://schemas.microsoft.com/office/drawing/2010/main" val="C00000" mc:Ignorable=""/>
            </a:solidFill>
            <a:tailEnd type="triangle"/>
          </a:ln>
        </p:spPr>
        <p:style>
          <a:lnRef idx="3">
            <a:schemeClr val="accent2"/>
          </a:lnRef>
          <a:fillRef idx="0">
            <a:schemeClr val="accent2"/>
          </a:fillRef>
          <a:effectRef idx="2">
            <a:schemeClr val="accent2"/>
          </a:effectRef>
          <a:fontRef idx="minor">
            <a:schemeClr val="tx1"/>
          </a:fontRef>
        </p:style>
      </p:cxnSp>
      <p:sp>
        <p:nvSpPr>
          <p:cNvPr id="313" name="Rectangle 312"/>
          <p:cNvSpPr/>
          <p:nvPr/>
        </p:nvSpPr>
        <p:spPr>
          <a:xfrm>
            <a:off x="1654596" y="2822961"/>
            <a:ext cx="1545804"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chemeClr val="bg1"/>
                    </a:gs>
                    <a:gs pos="100000">
                      <a:schemeClr val="bg1"/>
                    </a:gs>
                  </a:gsLst>
                  <a:lin ang="13500000" scaled="1"/>
                </a:gradFill>
                <a:latin typeface="Segoe Semibold" pitchFamily="34" charset="0"/>
              </a:rPr>
              <a:t>Client </a:t>
            </a:r>
            <a:br>
              <a:rPr lang="en-US" sz="1400" dirty="0" smtClean="0">
                <a:gradFill>
                  <a:gsLst>
                    <a:gs pos="0">
                      <a:schemeClr val="bg1"/>
                    </a:gs>
                    <a:gs pos="100000">
                      <a:schemeClr val="bg1"/>
                    </a:gs>
                  </a:gsLst>
                  <a:lin ang="13500000" scaled="1"/>
                </a:gradFill>
                <a:latin typeface="Segoe Semibold" pitchFamily="34" charset="0"/>
              </a:rPr>
            </a:br>
            <a:r>
              <a:rPr lang="en-US" sz="1400" dirty="0" smtClean="0">
                <a:gradFill>
                  <a:gsLst>
                    <a:gs pos="0">
                      <a:schemeClr val="bg1"/>
                    </a:gs>
                    <a:gs pos="100000">
                      <a:schemeClr val="bg1"/>
                    </a:gs>
                  </a:gsLst>
                  <a:lin ang="13500000" scaled="1"/>
                </a:gradFill>
                <a:latin typeface="Segoe Semibold" pitchFamily="34" charset="0"/>
              </a:rPr>
              <a:t>Access Server</a:t>
            </a:r>
          </a:p>
        </p:txBody>
      </p:sp>
      <p:sp>
        <p:nvSpPr>
          <p:cNvPr id="105" name="Rectangle 104"/>
          <p:cNvSpPr/>
          <p:nvPr/>
        </p:nvSpPr>
        <p:spPr>
          <a:xfrm>
            <a:off x="707250" y="5032761"/>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6" name="Rectangle 105"/>
          <p:cNvSpPr/>
          <p:nvPr/>
        </p:nvSpPr>
        <p:spPr>
          <a:xfrm>
            <a:off x="2013283" y="5040950"/>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7" name="Rectangle 106"/>
          <p:cNvSpPr/>
          <p:nvPr/>
        </p:nvSpPr>
        <p:spPr>
          <a:xfrm>
            <a:off x="3331127"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8" name="Rectangle 107"/>
          <p:cNvSpPr/>
          <p:nvPr/>
        </p:nvSpPr>
        <p:spPr>
          <a:xfrm>
            <a:off x="4651926"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9" name="Rectangle 108"/>
          <p:cNvSpPr/>
          <p:nvPr/>
        </p:nvSpPr>
        <p:spPr>
          <a:xfrm>
            <a:off x="5888850"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cxnSp>
        <p:nvCxnSpPr>
          <p:cNvPr id="110" name="Straight Arrow Connector 109"/>
          <p:cNvCxnSpPr/>
          <p:nvPr/>
        </p:nvCxnSpPr>
        <p:spPr>
          <a:xfrm rot="16200000" flipH="1">
            <a:off x="3481433" y="5303761"/>
            <a:ext cx="387070" cy="6595"/>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16200000" flipH="1">
            <a:off x="4760819" y="5307030"/>
            <a:ext cx="387070" cy="57"/>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5400000">
            <a:off x="6051880" y="5305843"/>
            <a:ext cx="388839" cy="4200"/>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3" name="Can 112"/>
          <p:cNvSpPr/>
          <p:nvPr/>
        </p:nvSpPr>
        <p:spPr bwMode="auto">
          <a:xfrm>
            <a:off x="839838"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4" name="Can 113"/>
          <p:cNvSpPr/>
          <p:nvPr/>
        </p:nvSpPr>
        <p:spPr bwMode="auto">
          <a:xfrm>
            <a:off x="858290" y="6020678"/>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5" name="Can 114"/>
          <p:cNvSpPr/>
          <p:nvPr/>
        </p:nvSpPr>
        <p:spPr bwMode="auto">
          <a:xfrm>
            <a:off x="839838" y="5117422"/>
            <a:ext cx="396239" cy="393192"/>
          </a:xfrm>
          <a:prstGeom prst="can">
            <a:avLst/>
          </a:prstGeom>
          <a:solidFill>
            <a:srgbClr xmlns:mc="http://schemas.openxmlformats.org/markup-compatibility/2006" xmlns:a14="http://schemas.microsoft.com/office/drawing/2010/main" val="FF0000"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6" name="Can 115"/>
          <p:cNvSpPr/>
          <p:nvPr/>
        </p:nvSpPr>
        <p:spPr bwMode="auto">
          <a:xfrm>
            <a:off x="2145871" y="5117422"/>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7" name="Can 116"/>
          <p:cNvSpPr/>
          <p:nvPr/>
        </p:nvSpPr>
        <p:spPr bwMode="auto">
          <a:xfrm>
            <a:off x="2145871"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8" name="Can 117"/>
          <p:cNvSpPr/>
          <p:nvPr/>
        </p:nvSpPr>
        <p:spPr bwMode="auto">
          <a:xfrm>
            <a:off x="3463715" y="5117422"/>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9" name="Can 118"/>
          <p:cNvSpPr/>
          <p:nvPr/>
        </p:nvSpPr>
        <p:spPr bwMode="auto">
          <a:xfrm>
            <a:off x="3463715"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0" name="Can 119"/>
          <p:cNvSpPr/>
          <p:nvPr/>
        </p:nvSpPr>
        <p:spPr bwMode="auto">
          <a:xfrm>
            <a:off x="3463715"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1" name="Can 120"/>
          <p:cNvSpPr/>
          <p:nvPr/>
        </p:nvSpPr>
        <p:spPr bwMode="auto">
          <a:xfrm>
            <a:off x="4784514" y="5117422"/>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2" name="Can 121"/>
          <p:cNvSpPr/>
          <p:nvPr/>
        </p:nvSpPr>
        <p:spPr bwMode="auto">
          <a:xfrm>
            <a:off x="4784514"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3" name="Can 122"/>
          <p:cNvSpPr/>
          <p:nvPr/>
        </p:nvSpPr>
        <p:spPr bwMode="auto">
          <a:xfrm>
            <a:off x="4784514"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4" name="Can 123"/>
          <p:cNvSpPr/>
          <p:nvPr/>
        </p:nvSpPr>
        <p:spPr bwMode="auto">
          <a:xfrm>
            <a:off x="6021438" y="5117422"/>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5" name="Can 124"/>
          <p:cNvSpPr/>
          <p:nvPr/>
        </p:nvSpPr>
        <p:spPr bwMode="auto">
          <a:xfrm>
            <a:off x="6021438" y="5569953"/>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6" name="Can 125"/>
          <p:cNvSpPr/>
          <p:nvPr/>
        </p:nvSpPr>
        <p:spPr bwMode="auto">
          <a:xfrm>
            <a:off x="6021438"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7" name="Can 126"/>
          <p:cNvSpPr/>
          <p:nvPr/>
        </p:nvSpPr>
        <p:spPr bwMode="auto">
          <a:xfrm>
            <a:off x="2145871" y="6020678"/>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8" name="TextBox 127"/>
          <p:cNvSpPr txBox="1"/>
          <p:nvPr/>
        </p:nvSpPr>
        <p:spPr>
          <a:xfrm>
            <a:off x="818100"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29" name="TextBox 128"/>
          <p:cNvSpPr txBox="1"/>
          <p:nvPr/>
        </p:nvSpPr>
        <p:spPr>
          <a:xfrm>
            <a:off x="830856"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30" name="TextBox 129"/>
          <p:cNvSpPr txBox="1"/>
          <p:nvPr/>
        </p:nvSpPr>
        <p:spPr>
          <a:xfrm>
            <a:off x="827104"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sp>
        <p:nvSpPr>
          <p:cNvPr id="131" name="TextBox 130"/>
          <p:cNvSpPr txBox="1"/>
          <p:nvPr/>
        </p:nvSpPr>
        <p:spPr>
          <a:xfrm>
            <a:off x="2133707"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32" name="TextBox 131"/>
          <p:cNvSpPr txBox="1"/>
          <p:nvPr/>
        </p:nvSpPr>
        <p:spPr>
          <a:xfrm>
            <a:off x="2133707"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33" name="TextBox 132"/>
          <p:cNvSpPr txBox="1"/>
          <p:nvPr/>
        </p:nvSpPr>
        <p:spPr>
          <a:xfrm>
            <a:off x="3451551"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34" name="TextBox 133"/>
          <p:cNvSpPr txBox="1"/>
          <p:nvPr/>
        </p:nvSpPr>
        <p:spPr>
          <a:xfrm>
            <a:off x="3451551"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35" name="TextBox 134"/>
          <p:cNvSpPr txBox="1"/>
          <p:nvPr/>
        </p:nvSpPr>
        <p:spPr>
          <a:xfrm>
            <a:off x="3451551"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36" name="TextBox 135"/>
          <p:cNvSpPr txBox="1"/>
          <p:nvPr/>
        </p:nvSpPr>
        <p:spPr>
          <a:xfrm>
            <a:off x="4772350"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37" name="TextBox 136"/>
          <p:cNvSpPr txBox="1"/>
          <p:nvPr/>
        </p:nvSpPr>
        <p:spPr>
          <a:xfrm>
            <a:off x="4772350"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sp>
        <p:nvSpPr>
          <p:cNvPr id="138" name="TextBox 137"/>
          <p:cNvSpPr txBox="1"/>
          <p:nvPr/>
        </p:nvSpPr>
        <p:spPr>
          <a:xfrm>
            <a:off x="4772350"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39" name="TextBox 138"/>
          <p:cNvSpPr txBox="1"/>
          <p:nvPr/>
        </p:nvSpPr>
        <p:spPr>
          <a:xfrm>
            <a:off x="6015597"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40" name="TextBox 139"/>
          <p:cNvSpPr txBox="1"/>
          <p:nvPr/>
        </p:nvSpPr>
        <p:spPr>
          <a:xfrm>
            <a:off x="6015597" y="5652063"/>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41" name="TextBox 140"/>
          <p:cNvSpPr txBox="1"/>
          <p:nvPr/>
        </p:nvSpPr>
        <p:spPr>
          <a:xfrm>
            <a:off x="6015597"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42" name="TextBox 141"/>
          <p:cNvSpPr txBox="1"/>
          <p:nvPr/>
        </p:nvSpPr>
        <p:spPr>
          <a:xfrm>
            <a:off x="2133707"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grpSp>
        <p:nvGrpSpPr>
          <p:cNvPr id="4" name="Group 103"/>
          <p:cNvGrpSpPr/>
          <p:nvPr/>
        </p:nvGrpSpPr>
        <p:grpSpPr>
          <a:xfrm>
            <a:off x="2249557" y="5370691"/>
            <a:ext cx="3432313" cy="1325218"/>
            <a:chOff x="2249557" y="5370691"/>
            <a:chExt cx="3432313" cy="1325218"/>
          </a:xfrm>
        </p:grpSpPr>
        <p:pic>
          <p:nvPicPr>
            <p:cNvPr id="299" name="Picture 1" descr="C:\Users\astridm\AppData\Local\Microsoft\Windows\Temporary Internet Files\Content.IE5\HC0F0K0T\MCj04326270000[1].png"/>
            <p:cNvPicPr>
              <a:picLocks noChangeAspect="1" noChangeArrowheads="1"/>
            </p:cNvPicPr>
            <p:nvPr/>
          </p:nvPicPr>
          <p:blipFill>
            <a:blip r:embed="rId4" cstate="print">
              <a:duotone>
                <a:schemeClr val="accent3">
                  <a:shade val="45000"/>
                  <a:satMod val="135000"/>
                </a:schemeClr>
                <a:prstClr val="white"/>
              </a:duotone>
              <a:lum bright="-43000" contrast="47000"/>
            </a:blip>
            <a:srcRect/>
            <a:stretch>
              <a:fillRect/>
            </a:stretch>
          </p:blipFill>
          <p:spPr bwMode="auto">
            <a:xfrm flipH="1">
              <a:off x="4919870" y="5370691"/>
              <a:ext cx="762000" cy="762000"/>
            </a:xfrm>
            <a:prstGeom prst="rect">
              <a:avLst/>
            </a:prstGeom>
            <a:noFill/>
          </p:spPr>
        </p:pic>
        <p:pic>
          <p:nvPicPr>
            <p:cNvPr id="300" name="Picture 1" descr="C:\Users\astridm\AppData\Local\Microsoft\Windows\Temporary Internet Files\Content.IE5\HC0F0K0T\MCj04326270000[1].png"/>
            <p:cNvPicPr>
              <a:picLocks noChangeAspect="1" noChangeArrowheads="1"/>
            </p:cNvPicPr>
            <p:nvPr/>
          </p:nvPicPr>
          <p:blipFill>
            <a:blip r:embed="rId4" cstate="print">
              <a:duotone>
                <a:schemeClr val="accent3">
                  <a:shade val="45000"/>
                  <a:satMod val="135000"/>
                </a:schemeClr>
                <a:prstClr val="white"/>
              </a:duotone>
              <a:lum bright="-43000" contrast="47000"/>
            </a:blip>
            <a:srcRect/>
            <a:stretch>
              <a:fillRect/>
            </a:stretch>
          </p:blipFill>
          <p:spPr bwMode="auto">
            <a:xfrm flipH="1">
              <a:off x="2249557" y="5933909"/>
              <a:ext cx="762000" cy="762000"/>
            </a:xfrm>
            <a:prstGeom prst="rect">
              <a:avLst/>
            </a:prstGeom>
            <a:noFill/>
          </p:spPr>
        </p:pic>
      </p:grpSp>
      <p:sp>
        <p:nvSpPr>
          <p:cNvPr id="378" name="Rectangle 377"/>
          <p:cNvSpPr/>
          <p:nvPr/>
        </p:nvSpPr>
        <p:spPr bwMode="auto">
          <a:xfrm>
            <a:off x="2051382" y="5996119"/>
            <a:ext cx="609600" cy="457200"/>
          </a:xfrm>
          <a:prstGeom prst="rect">
            <a:avLst/>
          </a:prstGeom>
          <a:noFill/>
          <a:ln w="92075">
            <a:solidFill>
              <a:srgbClr xmlns:mc="http://schemas.openxmlformats.org/markup-compatibility/2006" xmlns:a14="http://schemas.microsoft.com/office/drawing/2010/main" val="68C33B" mc:Ignorable=""/>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pic>
        <p:nvPicPr>
          <p:cNvPr id="303" name="Picture 1" descr="C:\Users\astridm\AppData\Local\Microsoft\Windows\Temporary Internet Files\Content.IE5\HC0F0K0T\MCj04326270000[1].png"/>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flipH="1">
            <a:off x="2272747" y="5933908"/>
            <a:ext cx="762000" cy="762000"/>
          </a:xfrm>
          <a:prstGeom prst="rect">
            <a:avLst/>
          </a:prstGeom>
          <a:noFill/>
        </p:spPr>
      </p:pic>
      <p:pic>
        <p:nvPicPr>
          <p:cNvPr id="302" name="Picture 1" descr="C:\Users\astridm\AppData\Local\Microsoft\Windows\Temporary Internet Files\Content.IE5\HC0F0K0T\MCj04326270000[1].png"/>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flipH="1">
            <a:off x="4929808" y="5370691"/>
            <a:ext cx="762000" cy="762000"/>
          </a:xfrm>
          <a:prstGeom prst="rect">
            <a:avLst/>
          </a:prstGeom>
          <a:noFill/>
        </p:spPr>
      </p:pic>
      <p:sp>
        <p:nvSpPr>
          <p:cNvPr id="85" name="Freeform 6"/>
          <p:cNvSpPr>
            <a:spLocks noEditPoints="1"/>
          </p:cNvSpPr>
          <p:nvPr/>
        </p:nvSpPr>
        <p:spPr bwMode="auto">
          <a:xfrm>
            <a:off x="8203475" y="180699"/>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Freeform 6"/>
          <p:cNvSpPr>
            <a:spLocks/>
          </p:cNvSpPr>
          <p:nvPr/>
        </p:nvSpPr>
        <p:spPr bwMode="auto">
          <a:xfrm>
            <a:off x="236018" y="2228850"/>
            <a:ext cx="8683348" cy="4448940"/>
          </a:xfrm>
          <a:custGeom>
            <a:avLst/>
            <a:gdLst/>
            <a:ahLst/>
            <a:cxnLst>
              <a:cxn ang="0">
                <a:pos x="1806" y="544"/>
              </a:cxn>
              <a:cxn ang="0">
                <a:pos x="1806" y="0"/>
              </a:cxn>
              <a:cxn ang="0">
                <a:pos x="0" y="0"/>
              </a:cxn>
              <a:cxn ang="0">
                <a:pos x="0" y="544"/>
              </a:cxn>
              <a:cxn ang="0">
                <a:pos x="0" y="1592"/>
              </a:cxn>
              <a:cxn ang="0">
                <a:pos x="0" y="2136"/>
              </a:cxn>
              <a:cxn ang="0">
                <a:pos x="4169" y="2136"/>
              </a:cxn>
              <a:cxn ang="0">
                <a:pos x="4169" y="544"/>
              </a:cxn>
              <a:cxn ang="0">
                <a:pos x="1806" y="544"/>
              </a:cxn>
            </a:cxnLst>
            <a:rect l="0" t="0" r="r" b="b"/>
            <a:pathLst>
              <a:path w="4169" h="2136">
                <a:moveTo>
                  <a:pt x="1806" y="544"/>
                </a:moveTo>
                <a:lnTo>
                  <a:pt x="1806" y="0"/>
                </a:lnTo>
                <a:lnTo>
                  <a:pt x="0" y="0"/>
                </a:lnTo>
                <a:lnTo>
                  <a:pt x="0" y="544"/>
                </a:lnTo>
                <a:lnTo>
                  <a:pt x="0" y="1592"/>
                </a:lnTo>
                <a:lnTo>
                  <a:pt x="0" y="2136"/>
                </a:lnTo>
                <a:lnTo>
                  <a:pt x="4169" y="2136"/>
                </a:lnTo>
                <a:lnTo>
                  <a:pt x="4169" y="544"/>
                </a:lnTo>
                <a:lnTo>
                  <a:pt x="1806" y="544"/>
                </a:lnTo>
                <a:close/>
              </a:path>
            </a:pathLst>
          </a:cu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cxnSp>
        <p:nvCxnSpPr>
          <p:cNvPr id="319" name="Straight Arrow Connector 318"/>
          <p:cNvCxnSpPr>
            <a:endCxn id="313" idx="0"/>
          </p:cNvCxnSpPr>
          <p:nvPr/>
        </p:nvCxnSpPr>
        <p:spPr>
          <a:xfrm rot="16200000" flipH="1">
            <a:off x="1796618" y="2192081"/>
            <a:ext cx="1196462" cy="65298"/>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1" name="Straight Arrow Connector 320"/>
          <p:cNvCxnSpPr>
            <a:stCxn id="313" idx="2"/>
            <a:endCxn id="315" idx="0"/>
          </p:cNvCxnSpPr>
          <p:nvPr/>
        </p:nvCxnSpPr>
        <p:spPr>
          <a:xfrm rot="5400000">
            <a:off x="2046007" y="3693120"/>
            <a:ext cx="676463" cy="86520"/>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4" name="Straight Arrow Connector 353"/>
          <p:cNvCxnSpPr/>
          <p:nvPr/>
        </p:nvCxnSpPr>
        <p:spPr>
          <a:xfrm rot="16200000" flipH="1">
            <a:off x="1768626" y="2178674"/>
            <a:ext cx="1196462" cy="65298"/>
          </a:xfrm>
          <a:prstGeom prst="straightConnector1">
            <a:avLst/>
          </a:prstGeom>
          <a:ln w="82550" cmpd="sng">
            <a:solidFill>
              <a:srgbClr xmlns:mc="http://schemas.openxmlformats.org/markup-compatibility/2006" xmlns:a14="http://schemas.microsoft.com/office/drawing/2010/main" val="C00000" mc:Ignorable=""/>
            </a:solidFill>
            <a:tailEnd type="triangle"/>
          </a:ln>
        </p:spPr>
        <p:style>
          <a:lnRef idx="3">
            <a:schemeClr val="accent2"/>
          </a:lnRef>
          <a:fillRef idx="0">
            <a:schemeClr val="accent2"/>
          </a:fillRef>
          <a:effectRef idx="2">
            <a:schemeClr val="accent2"/>
          </a:effectRef>
          <a:fontRef idx="minor">
            <a:schemeClr val="tx1"/>
          </a:fontRef>
        </p:style>
      </p:cxnSp>
      <p:sp>
        <p:nvSpPr>
          <p:cNvPr id="161" name="Title 160"/>
          <p:cNvSpPr>
            <a:spLocks noGrp="1"/>
          </p:cNvSpPr>
          <p:nvPr>
            <p:ph type="title"/>
          </p:nvPr>
        </p:nvSpPr>
        <p:spPr/>
        <p:txBody>
          <a:bodyPr/>
          <a:lstStyle/>
          <a:p>
            <a:r>
              <a:rPr lang="en-US" spc="-50" dirty="0" smtClean="0"/>
              <a:t>Exchange 2010 Mailbox Resiliency Overview </a:t>
            </a:r>
            <a:endParaRPr lang="en-US" spc="-50" dirty="0"/>
          </a:p>
        </p:txBody>
      </p:sp>
      <p:sp>
        <p:nvSpPr>
          <p:cNvPr id="307" name="Rectangle 306"/>
          <p:cNvSpPr/>
          <p:nvPr/>
        </p:nvSpPr>
        <p:spPr>
          <a:xfrm>
            <a:off x="5474208" y="1070361"/>
            <a:ext cx="2621280" cy="1981200"/>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gradFill>
                <a:gsLst>
                  <a:gs pos="0">
                    <a:schemeClr val="tx1"/>
                  </a:gs>
                  <a:gs pos="50000">
                    <a:schemeClr val="tx1"/>
                  </a:gs>
                </a:gsLst>
                <a:lin ang="5400000" scaled="0"/>
              </a:gradFill>
              <a:latin typeface="Segoe" pitchFamily="34" charset="0"/>
            </a:endParaRPr>
          </a:p>
        </p:txBody>
      </p:sp>
      <p:grpSp>
        <p:nvGrpSpPr>
          <p:cNvPr id="2" name="Group 172"/>
          <p:cNvGrpSpPr/>
          <p:nvPr/>
        </p:nvGrpSpPr>
        <p:grpSpPr>
          <a:xfrm>
            <a:off x="292609" y="2011680"/>
            <a:ext cx="6688950" cy="2849747"/>
            <a:chOff x="1" y="-2929763"/>
            <a:chExt cx="4860758" cy="1999989"/>
          </a:xfrm>
        </p:grpSpPr>
        <p:sp>
          <p:nvSpPr>
            <p:cNvPr id="403" name="Freeform 17"/>
            <p:cNvSpPr>
              <a:spLocks/>
            </p:cNvSpPr>
            <p:nvPr/>
          </p:nvSpPr>
          <p:spPr bwMode="auto">
            <a:xfrm>
              <a:off x="1" y="-1751799"/>
              <a:ext cx="4860758" cy="822025"/>
            </a:xfrm>
            <a:custGeom>
              <a:avLst/>
              <a:gdLst/>
              <a:ahLst/>
              <a:cxnLst>
                <a:cxn ang="0">
                  <a:pos x="3803" y="0"/>
                </a:cxn>
                <a:cxn ang="0">
                  <a:pos x="0" y="0"/>
                </a:cxn>
                <a:cxn ang="0">
                  <a:pos x="0" y="806"/>
                </a:cxn>
                <a:cxn ang="0">
                  <a:pos x="3803" y="806"/>
                </a:cxn>
                <a:cxn ang="0">
                  <a:pos x="4766" y="806"/>
                </a:cxn>
                <a:cxn ang="0">
                  <a:pos x="4766" y="0"/>
                </a:cxn>
                <a:cxn ang="0">
                  <a:pos x="3803" y="0"/>
                </a:cxn>
              </a:cxnLst>
              <a:rect l="0" t="0" r="r" b="b"/>
              <a:pathLst>
                <a:path w="4766" h="806">
                  <a:moveTo>
                    <a:pt x="3803" y="0"/>
                  </a:moveTo>
                  <a:lnTo>
                    <a:pt x="0" y="0"/>
                  </a:lnTo>
                  <a:lnTo>
                    <a:pt x="0" y="806"/>
                  </a:lnTo>
                  <a:lnTo>
                    <a:pt x="3803" y="806"/>
                  </a:lnTo>
                  <a:lnTo>
                    <a:pt x="4766" y="806"/>
                  </a:lnTo>
                  <a:lnTo>
                    <a:pt x="4766" y="0"/>
                  </a:lnTo>
                  <a:lnTo>
                    <a:pt x="3803" y="0"/>
                  </a:lnTo>
                  <a:close/>
                </a:path>
              </a:pathLst>
            </a:custGeom>
            <a:solidFill>
              <a:schemeClr val="accent3">
                <a:lumMod val="60000"/>
                <a:lumOff val="40000"/>
              </a:schemeClr>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700" dirty="0" smtClean="0">
                <a:gradFill>
                  <a:gsLst>
                    <a:gs pos="0">
                      <a:schemeClr val="bg1"/>
                    </a:gs>
                    <a:gs pos="100000">
                      <a:schemeClr val="bg1"/>
                    </a:gs>
                  </a:gsLst>
                  <a:lin ang="13500000" scaled="1"/>
                </a:gradFill>
                <a:latin typeface="Segoe Semibold" pitchFamily="34" charset="0"/>
              </a:endParaRPr>
            </a:p>
          </p:txBody>
        </p:sp>
        <p:sp>
          <p:nvSpPr>
            <p:cNvPr id="404" name="Freeform 13"/>
            <p:cNvSpPr>
              <a:spLocks/>
            </p:cNvSpPr>
            <p:nvPr/>
          </p:nvSpPr>
          <p:spPr bwMode="auto">
            <a:xfrm>
              <a:off x="1" y="-2929763"/>
              <a:ext cx="4860758" cy="1999989"/>
            </a:xfrm>
            <a:custGeom>
              <a:avLst/>
              <a:gdLst/>
              <a:ahLst/>
              <a:cxnLst>
                <a:cxn ang="0">
                  <a:pos x="4566" y="0"/>
                </a:cxn>
                <a:cxn ang="0">
                  <a:pos x="3803" y="0"/>
                </a:cxn>
                <a:cxn ang="0">
                  <a:pos x="3803" y="1155"/>
                </a:cxn>
                <a:cxn ang="0">
                  <a:pos x="0" y="1155"/>
                </a:cxn>
                <a:cxn ang="0">
                  <a:pos x="0" y="1961"/>
                </a:cxn>
                <a:cxn ang="0">
                  <a:pos x="3803" y="1961"/>
                </a:cxn>
                <a:cxn ang="0">
                  <a:pos x="4766" y="1961"/>
                </a:cxn>
                <a:cxn ang="0">
                  <a:pos x="4766" y="1155"/>
                </a:cxn>
                <a:cxn ang="0">
                  <a:pos x="4766" y="204"/>
                </a:cxn>
                <a:cxn ang="0">
                  <a:pos x="4566" y="0"/>
                </a:cxn>
              </a:cxnLst>
              <a:rect l="0" t="0" r="r" b="b"/>
              <a:pathLst>
                <a:path w="4766" h="1961">
                  <a:moveTo>
                    <a:pt x="4566" y="0"/>
                  </a:moveTo>
                  <a:lnTo>
                    <a:pt x="3803" y="0"/>
                  </a:lnTo>
                  <a:lnTo>
                    <a:pt x="3803" y="1155"/>
                  </a:lnTo>
                  <a:lnTo>
                    <a:pt x="0" y="1155"/>
                  </a:lnTo>
                  <a:lnTo>
                    <a:pt x="0" y="1961"/>
                  </a:lnTo>
                  <a:lnTo>
                    <a:pt x="3803" y="1961"/>
                  </a:lnTo>
                  <a:lnTo>
                    <a:pt x="4766" y="1961"/>
                  </a:lnTo>
                  <a:lnTo>
                    <a:pt x="4766" y="1155"/>
                  </a:lnTo>
                  <a:lnTo>
                    <a:pt x="4766" y="204"/>
                  </a:lnTo>
                  <a:lnTo>
                    <a:pt x="4566" y="0"/>
                  </a:lnTo>
                  <a:close/>
                </a:path>
              </a:pathLst>
            </a:custGeom>
            <a:solidFill>
              <a:schemeClr val="accent3">
                <a:lumMod val="60000"/>
                <a:lumOff val="40000"/>
              </a:schemeClr>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700" dirty="0" smtClean="0">
                <a:gradFill>
                  <a:gsLst>
                    <a:gs pos="0">
                      <a:schemeClr val="bg1"/>
                    </a:gs>
                    <a:gs pos="100000">
                      <a:schemeClr val="bg1"/>
                    </a:gs>
                  </a:gsLst>
                  <a:lin ang="13500000" scaled="1"/>
                </a:gradFill>
                <a:latin typeface="Segoe Semibold" pitchFamily="34" charset="0"/>
              </a:endParaRPr>
            </a:p>
          </p:txBody>
        </p:sp>
      </p:grpSp>
      <p:sp>
        <p:nvSpPr>
          <p:cNvPr id="309" name="Rectangle 308"/>
          <p:cNvSpPr/>
          <p:nvPr/>
        </p:nvSpPr>
        <p:spPr>
          <a:xfrm>
            <a:off x="5829504" y="2213361"/>
            <a:ext cx="987552"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6</a:t>
            </a:r>
            <a:endParaRPr lang="en-US" sz="1200" dirty="0">
              <a:gradFill>
                <a:gsLst>
                  <a:gs pos="0">
                    <a:schemeClr val="bg1"/>
                  </a:gs>
                  <a:gs pos="100000">
                    <a:schemeClr val="bg1"/>
                  </a:gs>
                </a:gsLst>
                <a:lin ang="13500000" scaled="1"/>
              </a:gradFill>
              <a:latin typeface="Segoe Semibold" pitchFamily="34" charset="0"/>
            </a:endParaRPr>
          </a:p>
        </p:txBody>
      </p:sp>
      <p:cxnSp>
        <p:nvCxnSpPr>
          <p:cNvPr id="310" name="Straight Arrow Connector 309"/>
          <p:cNvCxnSpPr>
            <a:endCxn id="309" idx="3"/>
          </p:cNvCxnSpPr>
          <p:nvPr/>
        </p:nvCxnSpPr>
        <p:spPr>
          <a:xfrm rot="10800000">
            <a:off x="6817056" y="2518161"/>
            <a:ext cx="574344" cy="0"/>
          </a:xfrm>
          <a:prstGeom prst="straightConnector1">
            <a:avLst/>
          </a:prstGeom>
          <a:ln w="25400">
            <a:solidFill>
              <a:schemeClr val="accent5">
                <a:lumMod val="75000"/>
              </a:schemeClr>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11" name="Rectangle 310"/>
          <p:cNvSpPr/>
          <p:nvPr/>
        </p:nvSpPr>
        <p:spPr>
          <a:xfrm>
            <a:off x="5730240" y="1451361"/>
            <a:ext cx="1143000" cy="457200"/>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Client Access Server</a:t>
            </a:r>
          </a:p>
        </p:txBody>
      </p:sp>
      <p:cxnSp>
        <p:nvCxnSpPr>
          <p:cNvPr id="312" name="Straight Arrow Connector 311"/>
          <p:cNvCxnSpPr>
            <a:stCxn id="309" idx="0"/>
          </p:cNvCxnSpPr>
          <p:nvPr/>
        </p:nvCxnSpPr>
        <p:spPr>
          <a:xfrm rot="5400000" flipH="1" flipV="1">
            <a:off x="6172302" y="2059539"/>
            <a:ext cx="304800" cy="2844"/>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14" name="Rectangle 313"/>
          <p:cNvSpPr/>
          <p:nvPr/>
        </p:nvSpPr>
        <p:spPr>
          <a:xfrm>
            <a:off x="520854" y="4074612"/>
            <a:ext cx="1007253"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1</a:t>
            </a:r>
            <a:endParaRPr lang="en-US" sz="1200" dirty="0">
              <a:gradFill>
                <a:gsLst>
                  <a:gs pos="0">
                    <a:schemeClr val="bg1"/>
                  </a:gs>
                  <a:gs pos="100000">
                    <a:schemeClr val="bg1"/>
                  </a:gs>
                </a:gsLst>
                <a:lin ang="13500000" scaled="1"/>
              </a:gradFill>
              <a:latin typeface="Segoe Semibold" pitchFamily="34" charset="0"/>
            </a:endParaRPr>
          </a:p>
        </p:txBody>
      </p:sp>
      <p:sp>
        <p:nvSpPr>
          <p:cNvPr id="315" name="Rectangle 314"/>
          <p:cNvSpPr/>
          <p:nvPr/>
        </p:nvSpPr>
        <p:spPr>
          <a:xfrm>
            <a:off x="1838058"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2</a:t>
            </a:r>
            <a:endParaRPr lang="en-US" sz="1200" dirty="0">
              <a:gradFill>
                <a:gsLst>
                  <a:gs pos="0">
                    <a:schemeClr val="bg1"/>
                  </a:gs>
                  <a:gs pos="100000">
                    <a:schemeClr val="bg1"/>
                  </a:gs>
                </a:gsLst>
                <a:lin ang="13500000" scaled="1"/>
              </a:gradFill>
              <a:latin typeface="Segoe Semibold" pitchFamily="34" charset="0"/>
            </a:endParaRPr>
          </a:p>
        </p:txBody>
      </p:sp>
      <p:sp>
        <p:nvSpPr>
          <p:cNvPr id="316" name="Rectangle 315"/>
          <p:cNvSpPr/>
          <p:nvPr/>
        </p:nvSpPr>
        <p:spPr>
          <a:xfrm>
            <a:off x="3154724"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3</a:t>
            </a:r>
            <a:endParaRPr lang="en-US" sz="1200" dirty="0">
              <a:gradFill>
                <a:gsLst>
                  <a:gs pos="0">
                    <a:schemeClr val="bg1"/>
                  </a:gs>
                  <a:gs pos="100000">
                    <a:schemeClr val="bg1"/>
                  </a:gs>
                </a:gsLst>
                <a:lin ang="13500000" scaled="1"/>
              </a:gradFill>
              <a:latin typeface="Segoe Semibold" pitchFamily="34" charset="0"/>
            </a:endParaRPr>
          </a:p>
        </p:txBody>
      </p:sp>
      <p:cxnSp>
        <p:nvCxnSpPr>
          <p:cNvPr id="317" name="Straight Arrow Connector 316"/>
          <p:cNvCxnSpPr>
            <a:stCxn id="315" idx="2"/>
          </p:cNvCxnSpPr>
          <p:nvPr/>
        </p:nvCxnSpPr>
        <p:spPr>
          <a:xfrm rot="16200000" flipH="1">
            <a:off x="2146909" y="4843868"/>
            <a:ext cx="391150" cy="3013"/>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0" name="Straight Arrow Connector 319"/>
          <p:cNvCxnSpPr>
            <a:stCxn id="313" idx="2"/>
            <a:endCxn id="314" idx="0"/>
          </p:cNvCxnSpPr>
          <p:nvPr/>
        </p:nvCxnSpPr>
        <p:spPr>
          <a:xfrm rot="5400000">
            <a:off x="1387759" y="3034872"/>
            <a:ext cx="676463" cy="1403017"/>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2" name="Straight Arrow Connector 321"/>
          <p:cNvCxnSpPr>
            <a:stCxn id="313" idx="2"/>
            <a:endCxn id="316" idx="0"/>
          </p:cNvCxnSpPr>
          <p:nvPr/>
        </p:nvCxnSpPr>
        <p:spPr>
          <a:xfrm rot="16200000" flipH="1">
            <a:off x="2704340" y="3121307"/>
            <a:ext cx="676463" cy="1230146"/>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3" name="Rectangle 322"/>
          <p:cNvSpPr/>
          <p:nvPr/>
        </p:nvSpPr>
        <p:spPr>
          <a:xfrm>
            <a:off x="4477928"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4</a:t>
            </a:r>
            <a:endParaRPr lang="en-US" sz="1200" dirty="0">
              <a:gradFill>
                <a:gsLst>
                  <a:gs pos="0">
                    <a:schemeClr val="bg1"/>
                  </a:gs>
                  <a:gs pos="100000">
                    <a:schemeClr val="bg1"/>
                  </a:gs>
                </a:gsLst>
                <a:lin ang="13500000" scaled="1"/>
              </a:gradFill>
              <a:latin typeface="Segoe Semibold" pitchFamily="34" charset="0"/>
            </a:endParaRPr>
          </a:p>
        </p:txBody>
      </p:sp>
      <p:sp>
        <p:nvSpPr>
          <p:cNvPr id="324" name="Rectangle 323"/>
          <p:cNvSpPr/>
          <p:nvPr/>
        </p:nvSpPr>
        <p:spPr>
          <a:xfrm>
            <a:off x="5715000"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5</a:t>
            </a:r>
            <a:endParaRPr lang="en-US" sz="1200" dirty="0">
              <a:gradFill>
                <a:gsLst>
                  <a:gs pos="0">
                    <a:schemeClr val="bg1"/>
                  </a:gs>
                  <a:gs pos="100000">
                    <a:schemeClr val="bg1"/>
                  </a:gs>
                </a:gsLst>
                <a:lin ang="13500000" scaled="1"/>
              </a:gradFill>
              <a:latin typeface="Segoe Semibold" pitchFamily="34" charset="0"/>
            </a:endParaRPr>
          </a:p>
        </p:txBody>
      </p:sp>
      <p:cxnSp>
        <p:nvCxnSpPr>
          <p:cNvPr id="327" name="Straight Arrow Connector 326"/>
          <p:cNvCxnSpPr>
            <a:stCxn id="313" idx="2"/>
            <a:endCxn id="323" idx="0"/>
          </p:cNvCxnSpPr>
          <p:nvPr/>
        </p:nvCxnSpPr>
        <p:spPr>
          <a:xfrm rot="16200000" flipH="1">
            <a:off x="3365942" y="2459705"/>
            <a:ext cx="676463" cy="2553350"/>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8" name="Straight Arrow Connector 327"/>
          <p:cNvCxnSpPr>
            <a:stCxn id="313" idx="2"/>
            <a:endCxn id="324" idx="0"/>
          </p:cNvCxnSpPr>
          <p:nvPr/>
        </p:nvCxnSpPr>
        <p:spPr>
          <a:xfrm rot="16200000" flipH="1">
            <a:off x="3984478" y="1841169"/>
            <a:ext cx="676463" cy="3790422"/>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a:stCxn id="315" idx="3"/>
            <a:endCxn id="316" idx="1"/>
          </p:cNvCxnSpPr>
          <p:nvPr/>
        </p:nvCxnSpPr>
        <p:spPr>
          <a:xfrm>
            <a:off x="2843898" y="4362206"/>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0" name="Straight Arrow Connector 329"/>
          <p:cNvCxnSpPr/>
          <p:nvPr/>
        </p:nvCxnSpPr>
        <p:spPr>
          <a:xfrm>
            <a:off x="1533258"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a:off x="4165002"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2" name="Straight Arrow Connector 331"/>
          <p:cNvCxnSpPr/>
          <p:nvPr/>
        </p:nvCxnSpPr>
        <p:spPr>
          <a:xfrm>
            <a:off x="5405810"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33" name="TextBox 332"/>
          <p:cNvSpPr txBox="1"/>
          <p:nvPr/>
        </p:nvSpPr>
        <p:spPr>
          <a:xfrm>
            <a:off x="7014715" y="5105121"/>
            <a:ext cx="1805023" cy="535531"/>
          </a:xfrm>
          <a:prstGeom prst="rect">
            <a:avLst/>
          </a:prstGeom>
          <a:noFill/>
        </p:spPr>
        <p:txBody>
          <a:bodyPr wrap="square" rtlCol="0">
            <a:spAutoFit/>
          </a:bodyPr>
          <a:lstStyle/>
          <a:p>
            <a:pPr defTabSz="914363">
              <a:lnSpc>
                <a:spcPct val="90000"/>
              </a:lnSpc>
              <a:spcAft>
                <a:spcPts val="400"/>
              </a:spcAft>
              <a:buSzPct val="85000"/>
            </a:pPr>
            <a:r>
              <a:rPr lang="en-US" sz="1600" dirty="0" smtClean="0">
                <a:gradFill>
                  <a:gsLst>
                    <a:gs pos="0">
                      <a:schemeClr val="tx1"/>
                    </a:gs>
                    <a:gs pos="81000">
                      <a:schemeClr val="tx1"/>
                    </a:gs>
                  </a:gsLst>
                  <a:lin ang="13500000" scaled="1"/>
                </a:gradFill>
                <a:latin typeface="Segoe" pitchFamily="34" charset="0"/>
              </a:rPr>
              <a:t>Database Availability Group</a:t>
            </a:r>
          </a:p>
        </p:txBody>
      </p:sp>
      <p:sp>
        <p:nvSpPr>
          <p:cNvPr id="334" name="TextBox 333"/>
          <p:cNvSpPr txBox="1"/>
          <p:nvPr/>
        </p:nvSpPr>
        <p:spPr>
          <a:xfrm>
            <a:off x="1164573" y="1326577"/>
            <a:ext cx="713742" cy="286232"/>
          </a:xfrm>
          <a:prstGeom prst="rect">
            <a:avLst/>
          </a:prstGeom>
          <a:noFill/>
        </p:spPr>
        <p:txBody>
          <a:bodyPr wrap="square" rtlCol="0">
            <a:spAutoFit/>
          </a:bodyPr>
          <a:lstStyle/>
          <a:p>
            <a:pPr defTabSz="914363">
              <a:lnSpc>
                <a:spcPct val="90000"/>
              </a:lnSpc>
              <a:spcAft>
                <a:spcPts val="400"/>
              </a:spcAft>
              <a:buSzPct val="85000"/>
            </a:pPr>
            <a:r>
              <a:rPr lang="en-US" sz="1400" dirty="0" smtClean="0">
                <a:gradFill>
                  <a:gsLst>
                    <a:gs pos="0">
                      <a:schemeClr val="tx1"/>
                    </a:gs>
                    <a:gs pos="81000">
                      <a:schemeClr val="tx1"/>
                    </a:gs>
                  </a:gsLst>
                  <a:lin ang="13500000" scaled="1"/>
                </a:gradFill>
                <a:latin typeface="Segoe" pitchFamily="34" charset="0"/>
              </a:rPr>
              <a:t>Client</a:t>
            </a:r>
          </a:p>
        </p:txBody>
      </p:sp>
      <p:grpSp>
        <p:nvGrpSpPr>
          <p:cNvPr id="3" name="Group 80"/>
          <p:cNvGrpSpPr/>
          <p:nvPr/>
        </p:nvGrpSpPr>
        <p:grpSpPr>
          <a:xfrm flipV="1">
            <a:off x="304803" y="4374233"/>
            <a:ext cx="6553200" cy="357636"/>
            <a:chOff x="1845840" y="2207421"/>
            <a:chExt cx="3637823" cy="535779"/>
          </a:xfrm>
          <a:effectLst>
            <a:outerShdw blurRad="50800" dist="38100" dir="8100000" algn="tr" rotWithShape="0">
              <a:prstClr val="black">
                <a:alpha val="40000"/>
              </a:prstClr>
            </a:outerShdw>
          </a:effectLst>
        </p:grpSpPr>
        <p:cxnSp>
          <p:nvCxnSpPr>
            <p:cNvPr id="400" name="Straight Connector 399"/>
            <p:cNvCxnSpPr>
              <a:stCxn id="402" idx="0"/>
              <a:endCxn id="401" idx="0"/>
            </p:cNvCxnSpPr>
            <p:nvPr/>
          </p:nvCxnSpPr>
          <p:spPr>
            <a:xfrm flipV="1">
              <a:off x="2184620" y="2207421"/>
              <a:ext cx="3033713" cy="2379"/>
            </a:xfrm>
            <a:prstGeom prst="line">
              <a:avLst/>
            </a:prstGeom>
            <a:ln w="19050">
              <a:solidFill>
                <a:srgbClr xmlns:mc="http://schemas.openxmlformats.org/markup-compatibility/2006" xmlns:a14="http://schemas.microsoft.com/office/drawing/2010/main" val="FF0000" mc:Ignorable=""/>
              </a:solidFill>
              <a:prstDash val="sysDot"/>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01" name="Arc 400"/>
            <p:cNvSpPr/>
            <p:nvPr/>
          </p:nvSpPr>
          <p:spPr>
            <a:xfrm>
              <a:off x="4953001" y="2209800"/>
              <a:ext cx="530662" cy="533400"/>
            </a:xfrm>
            <a:prstGeom prst="arc">
              <a:avLst>
                <a:gd name="adj1" fmla="val 16200000"/>
                <a:gd name="adj2" fmla="val 1230439"/>
              </a:avLst>
            </a:prstGeom>
            <a:ln w="19050">
              <a:solidFill>
                <a:srgbClr xmlns:mc="http://schemas.openxmlformats.org/markup-compatibility/2006" xmlns:a14="http://schemas.microsoft.com/office/drawing/2010/main" val="FF0000" mc:Ignorable=""/>
              </a:solidFill>
              <a:prstDash val="sysDot"/>
              <a:headEnd type="non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02" name="Arc 401"/>
            <p:cNvSpPr/>
            <p:nvPr/>
          </p:nvSpPr>
          <p:spPr>
            <a:xfrm flipH="1">
              <a:off x="1845840" y="2209800"/>
              <a:ext cx="677559" cy="533400"/>
            </a:xfrm>
            <a:prstGeom prst="arc">
              <a:avLst>
                <a:gd name="adj1" fmla="val 16200000"/>
                <a:gd name="adj2" fmla="val 1187635"/>
              </a:avLst>
            </a:prstGeom>
            <a:ln w="19050">
              <a:solidFill>
                <a:srgbClr xmlns:mc="http://schemas.openxmlformats.org/markup-compatibility/2006" xmlns:a14="http://schemas.microsoft.com/office/drawing/2010/main" val="FF0000" mc:Ignorable=""/>
              </a:solidFill>
              <a:prstDash val="sysDot"/>
              <a:headEnd type="non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336" name="Straight Arrow Connector 335"/>
          <p:cNvCxnSpPr/>
          <p:nvPr/>
        </p:nvCxnSpPr>
        <p:spPr>
          <a:xfrm rot="5400000">
            <a:off x="786658" y="4868084"/>
            <a:ext cx="478688" cy="3067"/>
          </a:xfrm>
          <a:prstGeom prst="straightConnector1">
            <a:avLst/>
          </a:prstGeom>
          <a:ln w="25400">
            <a:solidFill>
              <a:schemeClr val="accent1"/>
            </a:solidFill>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1" name="Straight Arrow Connector 350"/>
          <p:cNvCxnSpPr>
            <a:stCxn id="316" idx="2"/>
          </p:cNvCxnSpPr>
          <p:nvPr/>
        </p:nvCxnSpPr>
        <p:spPr>
          <a:xfrm rot="16200000" flipH="1">
            <a:off x="3453531" y="4853912"/>
            <a:ext cx="412416" cy="4191"/>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2" name="Straight Arrow Connector 351"/>
          <p:cNvCxnSpPr>
            <a:stCxn id="323" idx="2"/>
          </p:cNvCxnSpPr>
          <p:nvPr/>
        </p:nvCxnSpPr>
        <p:spPr>
          <a:xfrm rot="16200000" flipH="1">
            <a:off x="4775533" y="4855115"/>
            <a:ext cx="412416" cy="1786"/>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3" name="Straight Arrow Connector 352"/>
          <p:cNvCxnSpPr>
            <a:stCxn id="324" idx="2"/>
          </p:cNvCxnSpPr>
          <p:nvPr/>
        </p:nvCxnSpPr>
        <p:spPr>
          <a:xfrm rot="16200000" flipH="1">
            <a:off x="6012531" y="4855189"/>
            <a:ext cx="412416" cy="1638"/>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3" name="Snip Single Corner Rectangle 372"/>
          <p:cNvSpPr/>
          <p:nvPr/>
        </p:nvSpPr>
        <p:spPr bwMode="auto">
          <a:xfrm>
            <a:off x="3136076" y="1422809"/>
            <a:ext cx="1976173" cy="593780"/>
          </a:xfrm>
          <a:prstGeom prst="snip1Rect">
            <a:avLst/>
          </a:prstGeom>
          <a:solidFill>
            <a:srgbClr xmlns:mc="http://schemas.openxmlformats.org/markup-compatibility/2006" xmlns:a14="http://schemas.microsoft.com/office/drawing/2010/main" val="0066CC" mc:Ignorable="">
              <a:alpha val="50000"/>
            </a:srgbClr>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45720" numCol="1" rtlCol="0" anchor="ctr" anchorCtr="0" compatLnSpc="1">
            <a:prstTxWarp prst="textNoShape">
              <a:avLst/>
            </a:prstTxWarp>
          </a:bodyPr>
          <a:lstStyle/>
          <a:p>
            <a:pPr algn="ctr" defTabSz="914099" fontAlgn="base">
              <a:lnSpc>
                <a:spcPct val="90000"/>
              </a:lnSpc>
              <a:spcBef>
                <a:spcPct val="0"/>
              </a:spcBef>
              <a:spcAft>
                <a:spcPct val="0"/>
              </a:spcAft>
            </a:pPr>
            <a:r>
              <a:rPr lang="en-US" sz="1600" dirty="0" smtClean="0">
                <a:gradFill>
                  <a:gsLst>
                    <a:gs pos="0">
                      <a:schemeClr val="bg1"/>
                    </a:gs>
                    <a:gs pos="100000">
                      <a:schemeClr val="bg1"/>
                    </a:gs>
                  </a:gsLst>
                  <a:lin ang="13500000" scaled="1"/>
                </a:gradFill>
                <a:latin typeface="Segoe Semibold" pitchFamily="34" charset="0"/>
              </a:rPr>
              <a:t>All clients connect via CAS servers</a:t>
            </a:r>
          </a:p>
        </p:txBody>
      </p:sp>
      <p:sp>
        <p:nvSpPr>
          <p:cNvPr id="374" name="Snip Single Corner Rectangle 373"/>
          <p:cNvSpPr/>
          <p:nvPr/>
        </p:nvSpPr>
        <p:spPr bwMode="auto">
          <a:xfrm>
            <a:off x="7044088" y="5828792"/>
            <a:ext cx="1815854" cy="593780"/>
          </a:xfrm>
          <a:prstGeom prst="snip1Rect">
            <a:avLst/>
          </a:prstGeom>
          <a:solidFill>
            <a:srgbClr xmlns:mc="http://schemas.openxmlformats.org/markup-compatibility/2006" xmlns:a14="http://schemas.microsoft.com/office/drawing/2010/main" val="0066CC" mc:Ignorable="">
              <a:alpha val="50000"/>
            </a:srgbClr>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45720" numCol="1" rtlCol="0" anchor="ctr" anchorCtr="0" compatLnSpc="1">
            <a:prstTxWarp prst="textNoShape">
              <a:avLst/>
            </a:prstTxWarp>
          </a:bodyPr>
          <a:lstStyle/>
          <a:p>
            <a:pPr algn="ctr" defTabSz="914099" fontAlgn="base">
              <a:lnSpc>
                <a:spcPct val="90000"/>
              </a:lnSpc>
              <a:spcBef>
                <a:spcPct val="0"/>
              </a:spcBef>
              <a:spcAft>
                <a:spcPct val="0"/>
              </a:spcAft>
            </a:pPr>
            <a:r>
              <a:rPr lang="en-US" sz="1600" dirty="0" smtClean="0">
                <a:gradFill>
                  <a:gsLst>
                    <a:gs pos="0">
                      <a:schemeClr val="bg1"/>
                    </a:gs>
                    <a:gs pos="100000">
                      <a:schemeClr val="bg1"/>
                    </a:gs>
                  </a:gsLst>
                  <a:lin ang="13500000" scaled="1"/>
                </a:gradFill>
                <a:latin typeface="Segoe Semibold" pitchFamily="34" charset="0"/>
              </a:rPr>
              <a:t>Database </a:t>
            </a:r>
            <a:br>
              <a:rPr lang="en-US" sz="1600" dirty="0" smtClean="0">
                <a:gradFill>
                  <a:gsLst>
                    <a:gs pos="0">
                      <a:schemeClr val="bg1"/>
                    </a:gs>
                    <a:gs pos="100000">
                      <a:schemeClr val="bg1"/>
                    </a:gs>
                  </a:gsLst>
                  <a:lin ang="13500000" scaled="1"/>
                </a:gradFill>
                <a:latin typeface="Segoe Semibold" pitchFamily="34" charset="0"/>
              </a:rPr>
            </a:br>
            <a:r>
              <a:rPr lang="en-US" sz="1600" dirty="0" smtClean="0">
                <a:gradFill>
                  <a:gsLst>
                    <a:gs pos="0">
                      <a:schemeClr val="bg1"/>
                    </a:gs>
                    <a:gs pos="100000">
                      <a:schemeClr val="bg1"/>
                    </a:gs>
                  </a:gsLst>
                  <a:lin ang="13500000" scaled="1"/>
                </a:gradFill>
                <a:latin typeface="Segoe Semibold" pitchFamily="34" charset="0"/>
              </a:rPr>
              <a:t>centric failover</a:t>
            </a:r>
            <a:endParaRPr lang="en-US" sz="1600" dirty="0">
              <a:gradFill>
                <a:gsLst>
                  <a:gs pos="0">
                    <a:schemeClr val="bg1"/>
                  </a:gs>
                  <a:gs pos="100000">
                    <a:schemeClr val="bg1"/>
                  </a:gs>
                </a:gsLst>
                <a:lin ang="13500000" scaled="1"/>
              </a:gradFill>
              <a:latin typeface="Segoe Semibold" pitchFamily="34" charset="0"/>
            </a:endParaRPr>
          </a:p>
        </p:txBody>
      </p:sp>
      <p:sp>
        <p:nvSpPr>
          <p:cNvPr id="375" name="Snip Single Corner Rectangle 374"/>
          <p:cNvSpPr/>
          <p:nvPr/>
        </p:nvSpPr>
        <p:spPr bwMode="auto">
          <a:xfrm>
            <a:off x="7044088" y="3513657"/>
            <a:ext cx="1815854" cy="593780"/>
          </a:xfrm>
          <a:prstGeom prst="snip1Rect">
            <a:avLst/>
          </a:prstGeom>
          <a:solidFill>
            <a:srgbClr xmlns:mc="http://schemas.openxmlformats.org/markup-compatibility/2006" xmlns:a14="http://schemas.microsoft.com/office/drawing/2010/main" val="0066CC" mc:Ignorable=""/>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45720" numCol="1" rtlCol="0" anchor="ctr" anchorCtr="0" compatLnSpc="1">
            <a:prstTxWarp prst="textNoShape">
              <a:avLst/>
            </a:prstTxWarp>
          </a:bodyPr>
          <a:lstStyle/>
          <a:p>
            <a:pPr algn="ctr" defTabSz="914099" fontAlgn="base">
              <a:lnSpc>
                <a:spcPct val="90000"/>
              </a:lnSpc>
              <a:spcBef>
                <a:spcPct val="0"/>
              </a:spcBef>
              <a:spcAft>
                <a:spcPct val="0"/>
              </a:spcAft>
            </a:pPr>
            <a:r>
              <a:rPr lang="en-US" sz="1600" dirty="0" smtClean="0">
                <a:gradFill>
                  <a:gsLst>
                    <a:gs pos="0">
                      <a:schemeClr val="bg1"/>
                    </a:gs>
                    <a:gs pos="100000">
                      <a:schemeClr val="bg1"/>
                    </a:gs>
                  </a:gsLst>
                  <a:lin ang="13500000" scaled="1"/>
                </a:gradFill>
                <a:latin typeface="Segoe Semibold" pitchFamily="34" charset="0"/>
              </a:rPr>
              <a:t>Easy to stretch across sites</a:t>
            </a:r>
            <a:endParaRPr lang="en-US" sz="1600" dirty="0">
              <a:gradFill>
                <a:gsLst>
                  <a:gs pos="0">
                    <a:schemeClr val="bg1"/>
                  </a:gs>
                  <a:gs pos="100000">
                    <a:schemeClr val="bg1"/>
                  </a:gs>
                </a:gsLst>
                <a:lin ang="13500000" scaled="1"/>
              </a:gradFill>
              <a:latin typeface="Segoe Semibold" pitchFamily="34" charset="0"/>
            </a:endParaRPr>
          </a:p>
        </p:txBody>
      </p:sp>
      <p:sp>
        <p:nvSpPr>
          <p:cNvPr id="376" name="Snip Single Corner Rectangle 375"/>
          <p:cNvSpPr/>
          <p:nvPr/>
        </p:nvSpPr>
        <p:spPr bwMode="auto">
          <a:xfrm>
            <a:off x="7044088" y="4267647"/>
            <a:ext cx="1815854" cy="593780"/>
          </a:xfrm>
          <a:prstGeom prst="snip1Rect">
            <a:avLst/>
          </a:prstGeom>
          <a:solidFill>
            <a:srgbClr xmlns:mc="http://schemas.openxmlformats.org/markup-compatibility/2006" xmlns:a14="http://schemas.microsoft.com/office/drawing/2010/main" val="0066CC" mc:Ignorable="">
              <a:alpha val="50000"/>
            </a:srgbClr>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45720"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30" dirty="0" smtClean="0">
                <a:gradFill>
                  <a:gsLst>
                    <a:gs pos="0">
                      <a:schemeClr val="bg1"/>
                    </a:gs>
                    <a:gs pos="100000">
                      <a:schemeClr val="bg1"/>
                    </a:gs>
                  </a:gsLst>
                  <a:lin ang="13500000" scaled="1"/>
                </a:gradFill>
                <a:latin typeface="Segoe Semibold" pitchFamily="34" charset="0"/>
              </a:rPr>
              <a:t>Failover managed within Exchange</a:t>
            </a:r>
            <a:endParaRPr lang="en-US" sz="1600" spc="-30" dirty="0">
              <a:gradFill>
                <a:gsLst>
                  <a:gs pos="0">
                    <a:schemeClr val="bg1"/>
                  </a:gs>
                  <a:gs pos="100000">
                    <a:schemeClr val="bg1"/>
                  </a:gs>
                </a:gsLst>
                <a:lin ang="13500000" scaled="1"/>
              </a:gradFill>
              <a:latin typeface="Segoe Semibold" pitchFamily="34" charset="0"/>
            </a:endParaRPr>
          </a:p>
        </p:txBody>
      </p:sp>
      <p:pic>
        <p:nvPicPr>
          <p:cNvPr id="377" name="Picture 376" descr="Computer.png"/>
          <p:cNvPicPr>
            <a:picLocks noChangeAspect="1"/>
          </p:cNvPicPr>
          <p:nvPr/>
        </p:nvPicPr>
        <p:blipFill>
          <a:blip r:embed="rId3" cstate="print"/>
          <a:stretch>
            <a:fillRect/>
          </a:stretch>
        </p:blipFill>
        <p:spPr>
          <a:xfrm>
            <a:off x="1809571" y="838200"/>
            <a:ext cx="960405" cy="960405"/>
          </a:xfrm>
          <a:prstGeom prst="rect">
            <a:avLst/>
          </a:prstGeom>
        </p:spPr>
      </p:pic>
      <p:sp>
        <p:nvSpPr>
          <p:cNvPr id="391" name="Rectangle 390"/>
          <p:cNvSpPr/>
          <p:nvPr/>
        </p:nvSpPr>
        <p:spPr>
          <a:xfrm>
            <a:off x="7306113" y="1503177"/>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92" name="Can 391"/>
          <p:cNvSpPr/>
          <p:nvPr/>
        </p:nvSpPr>
        <p:spPr bwMode="auto">
          <a:xfrm>
            <a:off x="7438701" y="2025715"/>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93" name="Can 392"/>
          <p:cNvSpPr/>
          <p:nvPr/>
        </p:nvSpPr>
        <p:spPr bwMode="auto">
          <a:xfrm>
            <a:off x="7457153" y="249109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94" name="Can 393"/>
          <p:cNvSpPr/>
          <p:nvPr/>
        </p:nvSpPr>
        <p:spPr bwMode="auto">
          <a:xfrm>
            <a:off x="7438701" y="158783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95" name="TextBox 394"/>
          <p:cNvSpPr txBox="1"/>
          <p:nvPr/>
        </p:nvSpPr>
        <p:spPr>
          <a:xfrm>
            <a:off x="7416963" y="2132209"/>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396" name="TextBox 395"/>
          <p:cNvSpPr txBox="1"/>
          <p:nvPr/>
        </p:nvSpPr>
        <p:spPr>
          <a:xfrm>
            <a:off x="7429719" y="2585767"/>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397" name="TextBox 396"/>
          <p:cNvSpPr txBox="1"/>
          <p:nvPr/>
        </p:nvSpPr>
        <p:spPr>
          <a:xfrm>
            <a:off x="7425967" y="1676400"/>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grpSp>
        <p:nvGrpSpPr>
          <p:cNvPr id="4" name="Group 203"/>
          <p:cNvGrpSpPr/>
          <p:nvPr/>
        </p:nvGrpSpPr>
        <p:grpSpPr>
          <a:xfrm>
            <a:off x="236018" y="1908919"/>
            <a:ext cx="1931804" cy="297833"/>
            <a:chOff x="10685322" y="730254"/>
            <a:chExt cx="1931804" cy="367932"/>
          </a:xfrm>
        </p:grpSpPr>
        <p:sp>
          <p:nvSpPr>
            <p:cNvPr id="389" name="Snip Single Corner Rectangle 388"/>
            <p:cNvSpPr/>
            <p:nvPr/>
          </p:nvSpPr>
          <p:spPr>
            <a:xfrm>
              <a:off x="10685322" y="730254"/>
              <a:ext cx="1668658" cy="367932"/>
            </a:xfrm>
            <a:prstGeom prst="snip1Rect">
              <a:avLst>
                <a:gd name="adj" fmla="val 42163"/>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pPr>
              <a:endParaRPr lang="en-US" dirty="0" smtClean="0">
                <a:gradFill>
                  <a:gsLst>
                    <a:gs pos="0">
                      <a:schemeClr val="bg1"/>
                    </a:gs>
                    <a:gs pos="100000">
                      <a:schemeClr val="bg1"/>
                    </a:gs>
                  </a:gsLst>
                  <a:lin ang="13500000" scaled="1"/>
                </a:gradFill>
                <a:latin typeface="Segoe" pitchFamily="34" charset="0"/>
              </a:endParaRPr>
            </a:p>
          </p:txBody>
        </p:sp>
        <p:sp>
          <p:nvSpPr>
            <p:cNvPr id="390" name="Rectangle 389"/>
            <p:cNvSpPr/>
            <p:nvPr/>
          </p:nvSpPr>
          <p:spPr>
            <a:xfrm>
              <a:off x="10780321" y="744943"/>
              <a:ext cx="1836805" cy="276999"/>
            </a:xfrm>
            <a:prstGeom prst="rect">
              <a:avLst/>
            </a:prstGeom>
          </p:spPr>
          <p:txBody>
            <a:bodyPr wrap="square">
              <a:spAutoFit/>
            </a:bodyPr>
            <a:lstStyle/>
            <a:p>
              <a:pPr>
                <a:spcBef>
                  <a:spcPct val="20000"/>
                </a:spcBef>
                <a:spcAft>
                  <a:spcPts val="1200"/>
                </a:spcAft>
                <a:buClr>
                  <a:srgbClr xmlns:mc="http://schemas.openxmlformats.org/markup-compatibility/2006" xmlns:a14="http://schemas.microsoft.com/office/drawing/2010/main" val="FF5B00" mc:Ignorable=""/>
                </a:buClr>
              </a:pPr>
              <a:r>
                <a:rPr lang="en-US" sz="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cs typeface="Segoe UI" pitchFamily="34" charset="0"/>
                </a:rPr>
                <a:t>AD site: San Jose</a:t>
              </a:r>
            </a:p>
          </p:txBody>
        </p:sp>
      </p:grpSp>
      <p:grpSp>
        <p:nvGrpSpPr>
          <p:cNvPr id="5" name="Group 215"/>
          <p:cNvGrpSpPr/>
          <p:nvPr/>
        </p:nvGrpSpPr>
        <p:grpSpPr>
          <a:xfrm>
            <a:off x="5474208" y="756775"/>
            <a:ext cx="1931804" cy="297833"/>
            <a:chOff x="10685322" y="730254"/>
            <a:chExt cx="1931804" cy="367932"/>
          </a:xfrm>
        </p:grpSpPr>
        <p:sp>
          <p:nvSpPr>
            <p:cNvPr id="387" name="Snip Single Corner Rectangle 386"/>
            <p:cNvSpPr/>
            <p:nvPr/>
          </p:nvSpPr>
          <p:spPr>
            <a:xfrm>
              <a:off x="10685322" y="730254"/>
              <a:ext cx="1668658" cy="367932"/>
            </a:xfrm>
            <a:prstGeom prst="snip1Rect">
              <a:avLst>
                <a:gd name="adj" fmla="val 42163"/>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700" dirty="0" smtClean="0">
                <a:gradFill>
                  <a:gsLst>
                    <a:gs pos="0">
                      <a:schemeClr val="bg1"/>
                    </a:gs>
                    <a:gs pos="100000">
                      <a:schemeClr val="bg1"/>
                    </a:gs>
                  </a:gsLst>
                  <a:lin ang="13500000" scaled="1"/>
                </a:gradFill>
                <a:latin typeface="Segoe Semibold" pitchFamily="34" charset="0"/>
              </a:endParaRPr>
            </a:p>
          </p:txBody>
        </p:sp>
        <p:sp>
          <p:nvSpPr>
            <p:cNvPr id="388" name="Rectangle 387"/>
            <p:cNvSpPr/>
            <p:nvPr/>
          </p:nvSpPr>
          <p:spPr>
            <a:xfrm>
              <a:off x="10780321" y="744942"/>
              <a:ext cx="1836805" cy="342195"/>
            </a:xfrm>
            <a:prstGeom prst="rect">
              <a:avLst/>
            </a:prstGeom>
          </p:spPr>
          <p:txBody>
            <a:bodyPr wrap="square">
              <a:spAutoFit/>
            </a:bodyPr>
            <a:lstStyle/>
            <a:p>
              <a:pPr>
                <a:spcBef>
                  <a:spcPct val="20000"/>
                </a:spcBef>
                <a:spcAft>
                  <a:spcPts val="1200"/>
                </a:spcAft>
                <a:buClr>
                  <a:srgbClr xmlns:mc="http://schemas.openxmlformats.org/markup-compatibility/2006" xmlns:a14="http://schemas.microsoft.com/office/drawing/2010/main" val="FF5B00" mc:Ignorable=""/>
                </a:buClr>
              </a:pPr>
              <a:r>
                <a:rPr lang="en-US" sz="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cs typeface="Segoe UI" pitchFamily="34" charset="0"/>
                </a:rPr>
                <a:t>AD site: Dallas </a:t>
              </a:r>
            </a:p>
          </p:txBody>
        </p:sp>
      </p:grpSp>
      <p:cxnSp>
        <p:nvCxnSpPr>
          <p:cNvPr id="398" name="Straight Arrow Connector 397"/>
          <p:cNvCxnSpPr/>
          <p:nvPr/>
        </p:nvCxnSpPr>
        <p:spPr>
          <a:xfrm rot="5400000">
            <a:off x="2065886" y="3680867"/>
            <a:ext cx="676463" cy="86520"/>
          </a:xfrm>
          <a:prstGeom prst="straightConnector1">
            <a:avLst/>
          </a:prstGeom>
          <a:ln w="82550" cmpd="sng">
            <a:solidFill>
              <a:srgbClr xmlns:mc="http://schemas.openxmlformats.org/markup-compatibility/2006" xmlns:a14="http://schemas.microsoft.com/office/drawing/2010/main" val="C00000" mc:Ignorable=""/>
            </a:solidFill>
            <a:tailEnd type="triangle"/>
          </a:ln>
        </p:spPr>
        <p:style>
          <a:lnRef idx="3">
            <a:schemeClr val="accent2"/>
          </a:lnRef>
          <a:fillRef idx="0">
            <a:schemeClr val="accent2"/>
          </a:fillRef>
          <a:effectRef idx="2">
            <a:schemeClr val="accent2"/>
          </a:effectRef>
          <a:fontRef idx="minor">
            <a:schemeClr val="tx1"/>
          </a:fontRef>
        </p:style>
      </p:cxnSp>
      <p:sp>
        <p:nvSpPr>
          <p:cNvPr id="313" name="Rectangle 312"/>
          <p:cNvSpPr/>
          <p:nvPr/>
        </p:nvSpPr>
        <p:spPr>
          <a:xfrm>
            <a:off x="1654596" y="2822961"/>
            <a:ext cx="1545804"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chemeClr val="bg1"/>
                    </a:gs>
                    <a:gs pos="100000">
                      <a:schemeClr val="bg1"/>
                    </a:gs>
                  </a:gsLst>
                  <a:lin ang="13500000" scaled="1"/>
                </a:gradFill>
                <a:latin typeface="Segoe Semibold" pitchFamily="34" charset="0"/>
              </a:rPr>
              <a:t>Client </a:t>
            </a:r>
            <a:br>
              <a:rPr lang="en-US" sz="1400" dirty="0" smtClean="0">
                <a:gradFill>
                  <a:gsLst>
                    <a:gs pos="0">
                      <a:schemeClr val="bg1"/>
                    </a:gs>
                    <a:gs pos="100000">
                      <a:schemeClr val="bg1"/>
                    </a:gs>
                  </a:gsLst>
                  <a:lin ang="13500000" scaled="1"/>
                </a:gradFill>
                <a:latin typeface="Segoe Semibold" pitchFamily="34" charset="0"/>
              </a:rPr>
            </a:br>
            <a:r>
              <a:rPr lang="en-US" sz="1400" dirty="0" smtClean="0">
                <a:gradFill>
                  <a:gsLst>
                    <a:gs pos="0">
                      <a:schemeClr val="bg1"/>
                    </a:gs>
                    <a:gs pos="100000">
                      <a:schemeClr val="bg1"/>
                    </a:gs>
                  </a:gsLst>
                  <a:lin ang="13500000" scaled="1"/>
                </a:gradFill>
                <a:latin typeface="Segoe Semibold" pitchFamily="34" charset="0"/>
              </a:rPr>
              <a:t>Access Server</a:t>
            </a:r>
          </a:p>
        </p:txBody>
      </p:sp>
      <p:sp>
        <p:nvSpPr>
          <p:cNvPr id="105" name="Rectangle 104"/>
          <p:cNvSpPr/>
          <p:nvPr/>
        </p:nvSpPr>
        <p:spPr>
          <a:xfrm>
            <a:off x="707250" y="5032761"/>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6" name="Rectangle 105"/>
          <p:cNvSpPr/>
          <p:nvPr/>
        </p:nvSpPr>
        <p:spPr>
          <a:xfrm>
            <a:off x="2013283" y="5040950"/>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7" name="Rectangle 106"/>
          <p:cNvSpPr/>
          <p:nvPr/>
        </p:nvSpPr>
        <p:spPr>
          <a:xfrm>
            <a:off x="3331127"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8" name="Rectangle 107"/>
          <p:cNvSpPr/>
          <p:nvPr/>
        </p:nvSpPr>
        <p:spPr>
          <a:xfrm>
            <a:off x="4651926"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9" name="Rectangle 108"/>
          <p:cNvSpPr/>
          <p:nvPr/>
        </p:nvSpPr>
        <p:spPr>
          <a:xfrm>
            <a:off x="5888850"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cxnSp>
        <p:nvCxnSpPr>
          <p:cNvPr id="110" name="Straight Arrow Connector 109"/>
          <p:cNvCxnSpPr/>
          <p:nvPr/>
        </p:nvCxnSpPr>
        <p:spPr>
          <a:xfrm rot="16200000" flipH="1">
            <a:off x="3481433" y="5303761"/>
            <a:ext cx="387070" cy="6595"/>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16200000" flipH="1">
            <a:off x="4760819" y="5307030"/>
            <a:ext cx="387070" cy="57"/>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5400000">
            <a:off x="6051880" y="5305843"/>
            <a:ext cx="388839" cy="4200"/>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3" name="Can 112"/>
          <p:cNvSpPr/>
          <p:nvPr/>
        </p:nvSpPr>
        <p:spPr bwMode="auto">
          <a:xfrm>
            <a:off x="839838"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4" name="Can 113"/>
          <p:cNvSpPr/>
          <p:nvPr/>
        </p:nvSpPr>
        <p:spPr bwMode="auto">
          <a:xfrm>
            <a:off x="858290" y="6020678"/>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5" name="Can 114"/>
          <p:cNvSpPr/>
          <p:nvPr/>
        </p:nvSpPr>
        <p:spPr bwMode="auto">
          <a:xfrm>
            <a:off x="839838" y="5117422"/>
            <a:ext cx="396239" cy="393192"/>
          </a:xfrm>
          <a:prstGeom prst="can">
            <a:avLst/>
          </a:prstGeom>
          <a:solidFill>
            <a:srgbClr xmlns:mc="http://schemas.openxmlformats.org/markup-compatibility/2006" xmlns:a14="http://schemas.microsoft.com/office/drawing/2010/main" val="FF0000"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6" name="Can 115"/>
          <p:cNvSpPr/>
          <p:nvPr/>
        </p:nvSpPr>
        <p:spPr bwMode="auto">
          <a:xfrm>
            <a:off x="2145871" y="5117422"/>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7" name="Can 116"/>
          <p:cNvSpPr/>
          <p:nvPr/>
        </p:nvSpPr>
        <p:spPr bwMode="auto">
          <a:xfrm>
            <a:off x="2145871"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8" name="Can 117"/>
          <p:cNvSpPr/>
          <p:nvPr/>
        </p:nvSpPr>
        <p:spPr bwMode="auto">
          <a:xfrm>
            <a:off x="3463715" y="5117422"/>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9" name="Can 118"/>
          <p:cNvSpPr/>
          <p:nvPr/>
        </p:nvSpPr>
        <p:spPr bwMode="auto">
          <a:xfrm>
            <a:off x="3463715"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0" name="Can 119"/>
          <p:cNvSpPr/>
          <p:nvPr/>
        </p:nvSpPr>
        <p:spPr bwMode="auto">
          <a:xfrm>
            <a:off x="3463715"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1" name="Can 120"/>
          <p:cNvSpPr/>
          <p:nvPr/>
        </p:nvSpPr>
        <p:spPr bwMode="auto">
          <a:xfrm>
            <a:off x="4784514" y="5117422"/>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2" name="Can 121"/>
          <p:cNvSpPr/>
          <p:nvPr/>
        </p:nvSpPr>
        <p:spPr bwMode="auto">
          <a:xfrm>
            <a:off x="4784514"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3" name="Can 122"/>
          <p:cNvSpPr/>
          <p:nvPr/>
        </p:nvSpPr>
        <p:spPr bwMode="auto">
          <a:xfrm>
            <a:off x="4784514"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4" name="Can 123"/>
          <p:cNvSpPr/>
          <p:nvPr/>
        </p:nvSpPr>
        <p:spPr bwMode="auto">
          <a:xfrm>
            <a:off x="6021438" y="5117422"/>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5" name="Can 124"/>
          <p:cNvSpPr/>
          <p:nvPr/>
        </p:nvSpPr>
        <p:spPr bwMode="auto">
          <a:xfrm>
            <a:off x="6021438" y="5569953"/>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6" name="Can 125"/>
          <p:cNvSpPr/>
          <p:nvPr/>
        </p:nvSpPr>
        <p:spPr bwMode="auto">
          <a:xfrm>
            <a:off x="6021438"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7" name="Can 126"/>
          <p:cNvSpPr/>
          <p:nvPr/>
        </p:nvSpPr>
        <p:spPr bwMode="auto">
          <a:xfrm>
            <a:off x="2145871" y="6020678"/>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8" name="TextBox 127"/>
          <p:cNvSpPr txBox="1"/>
          <p:nvPr/>
        </p:nvSpPr>
        <p:spPr>
          <a:xfrm>
            <a:off x="818100"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29" name="TextBox 128"/>
          <p:cNvSpPr txBox="1"/>
          <p:nvPr/>
        </p:nvSpPr>
        <p:spPr>
          <a:xfrm>
            <a:off x="830856"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30" name="TextBox 129"/>
          <p:cNvSpPr txBox="1"/>
          <p:nvPr/>
        </p:nvSpPr>
        <p:spPr>
          <a:xfrm>
            <a:off x="827104"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sp>
        <p:nvSpPr>
          <p:cNvPr id="131" name="TextBox 130"/>
          <p:cNvSpPr txBox="1"/>
          <p:nvPr/>
        </p:nvSpPr>
        <p:spPr>
          <a:xfrm>
            <a:off x="2133707"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32" name="TextBox 131"/>
          <p:cNvSpPr txBox="1"/>
          <p:nvPr/>
        </p:nvSpPr>
        <p:spPr>
          <a:xfrm>
            <a:off x="2133707"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33" name="TextBox 132"/>
          <p:cNvSpPr txBox="1"/>
          <p:nvPr/>
        </p:nvSpPr>
        <p:spPr>
          <a:xfrm>
            <a:off x="3451551"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34" name="TextBox 133"/>
          <p:cNvSpPr txBox="1"/>
          <p:nvPr/>
        </p:nvSpPr>
        <p:spPr>
          <a:xfrm>
            <a:off x="3451551"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35" name="TextBox 134"/>
          <p:cNvSpPr txBox="1"/>
          <p:nvPr/>
        </p:nvSpPr>
        <p:spPr>
          <a:xfrm>
            <a:off x="3451551"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36" name="TextBox 135"/>
          <p:cNvSpPr txBox="1"/>
          <p:nvPr/>
        </p:nvSpPr>
        <p:spPr>
          <a:xfrm>
            <a:off x="4772350"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37" name="TextBox 136"/>
          <p:cNvSpPr txBox="1"/>
          <p:nvPr/>
        </p:nvSpPr>
        <p:spPr>
          <a:xfrm>
            <a:off x="4772350"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sp>
        <p:nvSpPr>
          <p:cNvPr id="138" name="TextBox 137"/>
          <p:cNvSpPr txBox="1"/>
          <p:nvPr/>
        </p:nvSpPr>
        <p:spPr>
          <a:xfrm>
            <a:off x="4772350"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39" name="TextBox 138"/>
          <p:cNvSpPr txBox="1"/>
          <p:nvPr/>
        </p:nvSpPr>
        <p:spPr>
          <a:xfrm>
            <a:off x="6015597"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40" name="TextBox 139"/>
          <p:cNvSpPr txBox="1"/>
          <p:nvPr/>
        </p:nvSpPr>
        <p:spPr>
          <a:xfrm>
            <a:off x="6015597" y="5652063"/>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41" name="TextBox 140"/>
          <p:cNvSpPr txBox="1"/>
          <p:nvPr/>
        </p:nvSpPr>
        <p:spPr>
          <a:xfrm>
            <a:off x="6015597"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42" name="TextBox 141"/>
          <p:cNvSpPr txBox="1"/>
          <p:nvPr/>
        </p:nvSpPr>
        <p:spPr>
          <a:xfrm>
            <a:off x="2133707"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grpSp>
        <p:nvGrpSpPr>
          <p:cNvPr id="6" name="Group 103"/>
          <p:cNvGrpSpPr/>
          <p:nvPr/>
        </p:nvGrpSpPr>
        <p:grpSpPr>
          <a:xfrm>
            <a:off x="2249557" y="5370691"/>
            <a:ext cx="3432313" cy="1325218"/>
            <a:chOff x="2249557" y="5370691"/>
            <a:chExt cx="3432313" cy="1325218"/>
          </a:xfrm>
        </p:grpSpPr>
        <p:pic>
          <p:nvPicPr>
            <p:cNvPr id="299" name="Picture 1" descr="C:\Users\astridm\AppData\Local\Microsoft\Windows\Temporary Internet Files\Content.IE5\HC0F0K0T\MCj04326270000[1].png"/>
            <p:cNvPicPr>
              <a:picLocks noChangeAspect="1" noChangeArrowheads="1"/>
            </p:cNvPicPr>
            <p:nvPr/>
          </p:nvPicPr>
          <p:blipFill>
            <a:blip r:embed="rId4" cstate="print">
              <a:duotone>
                <a:schemeClr val="accent3">
                  <a:shade val="45000"/>
                  <a:satMod val="135000"/>
                </a:schemeClr>
                <a:prstClr val="white"/>
              </a:duotone>
              <a:lum bright="-43000" contrast="47000"/>
            </a:blip>
            <a:srcRect/>
            <a:stretch>
              <a:fillRect/>
            </a:stretch>
          </p:blipFill>
          <p:spPr bwMode="auto">
            <a:xfrm flipH="1">
              <a:off x="4919870" y="5370691"/>
              <a:ext cx="762000" cy="762000"/>
            </a:xfrm>
            <a:prstGeom prst="rect">
              <a:avLst/>
            </a:prstGeom>
            <a:noFill/>
          </p:spPr>
        </p:pic>
        <p:pic>
          <p:nvPicPr>
            <p:cNvPr id="300" name="Picture 1" descr="C:\Users\astridm\AppData\Local\Microsoft\Windows\Temporary Internet Files\Content.IE5\HC0F0K0T\MCj04326270000[1].png"/>
            <p:cNvPicPr>
              <a:picLocks noChangeAspect="1" noChangeArrowheads="1"/>
            </p:cNvPicPr>
            <p:nvPr/>
          </p:nvPicPr>
          <p:blipFill>
            <a:blip r:embed="rId4" cstate="print">
              <a:duotone>
                <a:schemeClr val="accent3">
                  <a:shade val="45000"/>
                  <a:satMod val="135000"/>
                </a:schemeClr>
                <a:prstClr val="white"/>
              </a:duotone>
              <a:lum bright="-43000" contrast="47000"/>
            </a:blip>
            <a:srcRect/>
            <a:stretch>
              <a:fillRect/>
            </a:stretch>
          </p:blipFill>
          <p:spPr bwMode="auto">
            <a:xfrm flipH="1">
              <a:off x="2249557" y="5933909"/>
              <a:ext cx="762000" cy="762000"/>
            </a:xfrm>
            <a:prstGeom prst="rect">
              <a:avLst/>
            </a:prstGeom>
            <a:noFill/>
          </p:spPr>
        </p:pic>
      </p:grpSp>
      <p:sp>
        <p:nvSpPr>
          <p:cNvPr id="378" name="Rectangle 377"/>
          <p:cNvSpPr/>
          <p:nvPr/>
        </p:nvSpPr>
        <p:spPr bwMode="auto">
          <a:xfrm>
            <a:off x="2051382" y="5996119"/>
            <a:ext cx="609600" cy="457200"/>
          </a:xfrm>
          <a:prstGeom prst="rect">
            <a:avLst/>
          </a:prstGeom>
          <a:noFill/>
          <a:ln w="92075">
            <a:solidFill>
              <a:srgbClr xmlns:mc="http://schemas.openxmlformats.org/markup-compatibility/2006" xmlns:a14="http://schemas.microsoft.com/office/drawing/2010/main" val="68C33B" mc:Ignorable=""/>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pic>
        <p:nvPicPr>
          <p:cNvPr id="303" name="Picture 1" descr="C:\Users\astridm\AppData\Local\Microsoft\Windows\Temporary Internet Files\Content.IE5\HC0F0K0T\MCj04326270000[1].png"/>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flipH="1">
            <a:off x="2272747" y="5933908"/>
            <a:ext cx="762000" cy="762000"/>
          </a:xfrm>
          <a:prstGeom prst="rect">
            <a:avLst/>
          </a:prstGeom>
          <a:noFill/>
        </p:spPr>
      </p:pic>
      <p:pic>
        <p:nvPicPr>
          <p:cNvPr id="302" name="Picture 1" descr="C:\Users\astridm\AppData\Local\Microsoft\Windows\Temporary Internet Files\Content.IE5\HC0F0K0T\MCj04326270000[1].png"/>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flipH="1">
            <a:off x="4929808" y="5370691"/>
            <a:ext cx="762000" cy="762000"/>
          </a:xfrm>
          <a:prstGeom prst="rect">
            <a:avLst/>
          </a:prstGeom>
          <a:noFill/>
        </p:spPr>
      </p:pic>
      <p:sp>
        <p:nvSpPr>
          <p:cNvPr id="103" name="Freeform 6"/>
          <p:cNvSpPr>
            <a:spLocks noEditPoints="1"/>
          </p:cNvSpPr>
          <p:nvPr/>
        </p:nvSpPr>
        <p:spPr bwMode="auto">
          <a:xfrm>
            <a:off x="8203475" y="180699"/>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49"/>
          <p:cNvSpPr>
            <a:spLocks noGrp="1"/>
          </p:cNvSpPr>
          <p:nvPr>
            <p:ph type="title"/>
          </p:nvPr>
        </p:nvSpPr>
        <p:spPr>
          <a:xfrm>
            <a:off x="381000" y="228600"/>
            <a:ext cx="8382000" cy="775597"/>
          </a:xfrm>
        </p:spPr>
        <p:txBody>
          <a:bodyPr/>
          <a:lstStyle/>
          <a:p>
            <a:r>
              <a:rPr lang="en-US" dirty="0" smtClean="0"/>
              <a:t>Improved Availability During Failures</a:t>
            </a:r>
            <a:br>
              <a:rPr lang="en-US" dirty="0" smtClean="0"/>
            </a:br>
            <a:r>
              <a:rPr lang="en-US" sz="2400" dirty="0" smtClean="0">
                <a:solidFill>
                  <a:schemeClr val="accent1"/>
                </a:solidFill>
              </a:rPr>
              <a:t>Keeping Users Connected</a:t>
            </a:r>
            <a:endParaRPr lang="en-US" sz="2400" dirty="0">
              <a:solidFill>
                <a:schemeClr val="accent1"/>
              </a:solidFill>
            </a:endParaRPr>
          </a:p>
        </p:txBody>
      </p:sp>
      <p:sp>
        <p:nvSpPr>
          <p:cNvPr id="38" name="Rectangle 37"/>
          <p:cNvSpPr/>
          <p:nvPr/>
        </p:nvSpPr>
        <p:spPr>
          <a:xfrm>
            <a:off x="2243328" y="1511808"/>
            <a:ext cx="4657344" cy="5071872"/>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tx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39" name="Snip Single Corner Rectangle 38"/>
          <p:cNvSpPr/>
          <p:nvPr/>
        </p:nvSpPr>
        <p:spPr>
          <a:xfrm>
            <a:off x="2643431" y="5145023"/>
            <a:ext cx="3820563" cy="885067"/>
          </a:xfrm>
          <a:prstGeom prst="snip1Rect">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chemeClr val="bg1"/>
                  </a:gs>
                  <a:gs pos="100000">
                    <a:schemeClr val="bg1"/>
                  </a:gs>
                </a:gsLst>
                <a:lin ang="13500000" scaled="1"/>
              </a:gradFill>
              <a:latin typeface="Segoe Semibold" pitchFamily="34" charset="0"/>
            </a:endParaRPr>
          </a:p>
        </p:txBody>
      </p:sp>
      <p:sp>
        <p:nvSpPr>
          <p:cNvPr id="40" name="Snip Single Corner Rectangle 39"/>
          <p:cNvSpPr/>
          <p:nvPr/>
        </p:nvSpPr>
        <p:spPr>
          <a:xfrm>
            <a:off x="2643431" y="2962655"/>
            <a:ext cx="3820563" cy="885067"/>
          </a:xfrm>
          <a:prstGeom prst="snip1Rect">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chemeClr val="bg1"/>
                  </a:gs>
                  <a:gs pos="100000">
                    <a:schemeClr val="bg1"/>
                  </a:gs>
                </a:gsLst>
                <a:lin ang="13500000" scaled="1"/>
              </a:gradFill>
              <a:latin typeface="Segoe Semibold" pitchFamily="34" charset="0"/>
            </a:endParaRPr>
          </a:p>
        </p:txBody>
      </p:sp>
      <p:pic>
        <p:nvPicPr>
          <p:cNvPr id="41" name="Picture 2" descr="\\eventsql\dvd\Online_ART\DVD_ART34\Artwork_Imagery\Icons - Illustrations\_WINDOWS SERVER ICONS\Hardware\Virtual Servers 2.png"/>
          <p:cNvPicPr>
            <a:picLocks noChangeAspect="1" noChangeArrowheads="1"/>
          </p:cNvPicPr>
          <p:nvPr/>
        </p:nvPicPr>
        <p:blipFill>
          <a:blip r:embed="rId3" cstate="email"/>
          <a:srcRect/>
          <a:stretch>
            <a:fillRect/>
          </a:stretch>
        </p:blipFill>
        <p:spPr bwMode="auto">
          <a:xfrm>
            <a:off x="5071826" y="2657856"/>
            <a:ext cx="547962" cy="894773"/>
          </a:xfrm>
          <a:prstGeom prst="rect">
            <a:avLst/>
          </a:prstGeom>
          <a:noFill/>
        </p:spPr>
      </p:pic>
      <p:sp>
        <p:nvSpPr>
          <p:cNvPr id="42" name="TextBox 41"/>
          <p:cNvSpPr txBox="1"/>
          <p:nvPr/>
        </p:nvSpPr>
        <p:spPr>
          <a:xfrm>
            <a:off x="2965135" y="3505518"/>
            <a:ext cx="3177154" cy="307777"/>
          </a:xfrm>
          <a:prstGeom prst="rect">
            <a:avLst/>
          </a:prstGeom>
        </p:spPr>
        <p:txBody>
          <a:bodyPr wrap="square">
            <a:spAutoFit/>
          </a:bodyPr>
          <a:lstStyle/>
          <a:p>
            <a:pPr algn="ctr">
              <a:spcBef>
                <a:spcPct val="20000"/>
              </a:spcBef>
              <a:spcAft>
                <a:spcPts val="1200"/>
              </a:spcAft>
              <a:buClr>
                <a:srgbClr xmlns:mc="http://schemas.openxmlformats.org/markup-compatibility/2006" xmlns:a14="http://schemas.microsoft.com/office/drawing/2010/main" val="FF5B00" mc:Ignorable=""/>
              </a:buClr>
            </a:pPr>
            <a:r>
              <a:rPr lang="en-US" sz="14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cs typeface="Segoe UI" pitchFamily="34" charset="0"/>
              </a:rPr>
              <a:t>Load Balanced Client Access Servers</a:t>
            </a:r>
          </a:p>
        </p:txBody>
      </p:sp>
      <p:cxnSp>
        <p:nvCxnSpPr>
          <p:cNvPr id="43" name="Straight Arrow Connector 42"/>
          <p:cNvCxnSpPr/>
          <p:nvPr/>
        </p:nvCxnSpPr>
        <p:spPr>
          <a:xfrm rot="16200000" flipH="1">
            <a:off x="4163569" y="2261617"/>
            <a:ext cx="524255" cy="1"/>
          </a:xfrm>
          <a:prstGeom prst="straightConnector1">
            <a:avLst/>
          </a:prstGeom>
          <a:ln w="38100">
            <a:solidFill>
              <a:schemeClr val="accent1"/>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44" name="Picture 2" descr="\\eventsql\dvd\Online_ART\DVD_ART34\Artwork_Imagery\Icons - Illustrations\_WINDOWS SERVER ICONS\Hardware\Virtual Servers 2.png"/>
          <p:cNvPicPr>
            <a:picLocks noChangeAspect="1" noChangeArrowheads="1"/>
          </p:cNvPicPr>
          <p:nvPr/>
        </p:nvPicPr>
        <p:blipFill>
          <a:blip r:embed="rId3" cstate="email"/>
          <a:srcRect/>
          <a:stretch>
            <a:fillRect/>
          </a:stretch>
        </p:blipFill>
        <p:spPr bwMode="auto">
          <a:xfrm>
            <a:off x="3644975" y="4576581"/>
            <a:ext cx="612129" cy="999553"/>
          </a:xfrm>
          <a:prstGeom prst="rect">
            <a:avLst/>
          </a:prstGeom>
          <a:noFill/>
        </p:spPr>
      </p:pic>
      <p:pic>
        <p:nvPicPr>
          <p:cNvPr id="45" name="Picture 2" descr="\\eventsql\dvd\Online_ART\DVD_ART34\Artwork_Imagery\Icons - Illustrations\_WINDOWS SERVER ICONS\Hardware\Virtual Servers 2.png"/>
          <p:cNvPicPr>
            <a:picLocks noChangeAspect="1" noChangeArrowheads="1"/>
          </p:cNvPicPr>
          <p:nvPr/>
        </p:nvPicPr>
        <p:blipFill>
          <a:blip r:embed="rId3" cstate="email"/>
          <a:srcRect/>
          <a:stretch>
            <a:fillRect/>
          </a:stretch>
        </p:blipFill>
        <p:spPr bwMode="auto">
          <a:xfrm>
            <a:off x="4811483" y="4529805"/>
            <a:ext cx="612129" cy="999553"/>
          </a:xfrm>
          <a:prstGeom prst="rect">
            <a:avLst/>
          </a:prstGeom>
          <a:noFill/>
        </p:spPr>
      </p:pic>
      <p:sp>
        <p:nvSpPr>
          <p:cNvPr id="46" name="TextBox 45"/>
          <p:cNvSpPr txBox="1"/>
          <p:nvPr/>
        </p:nvSpPr>
        <p:spPr>
          <a:xfrm>
            <a:off x="3475620" y="5554681"/>
            <a:ext cx="2200918" cy="492443"/>
          </a:xfrm>
          <a:prstGeom prst="rect">
            <a:avLst/>
          </a:prstGeom>
        </p:spPr>
        <p:txBody>
          <a:bodyPr wrap="square">
            <a:spAutoFit/>
          </a:bodyPr>
          <a:lstStyle/>
          <a:p>
            <a:pPr algn="ctr">
              <a:spcBef>
                <a:spcPct val="20000"/>
              </a:spcBef>
              <a:spcAft>
                <a:spcPts val="1200"/>
              </a:spcAft>
              <a:buClr>
                <a:srgbClr xmlns:mc="http://schemas.openxmlformats.org/markup-compatibility/2006" xmlns:a14="http://schemas.microsoft.com/office/drawing/2010/main" val="FF5B00" mc:Ignorable=""/>
              </a:buClr>
            </a:pPr>
            <a:r>
              <a:rPr lang="en-US" sz="14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cs typeface="Segoe UI" pitchFamily="34" charset="0"/>
              </a:rPr>
              <a:t>Mailbox Servers</a:t>
            </a:r>
            <a:br>
              <a:rPr lang="en-US" sz="14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cs typeface="Segoe UI" pitchFamily="34" charset="0"/>
              </a:rPr>
            </a:br>
            <a:r>
              <a:rPr lang="en-US" sz="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cs typeface="Segoe UI" pitchFamily="34" charset="0"/>
              </a:rPr>
              <a:t>Database Availability Group</a:t>
            </a:r>
            <a:endParaRPr lang="en-US" sz="14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cs typeface="Segoe UI" pitchFamily="34" charset="0"/>
            </a:endParaRPr>
          </a:p>
        </p:txBody>
      </p:sp>
      <p:pic>
        <p:nvPicPr>
          <p:cNvPr id="47" name="Picture 3" descr="\\eventsql\dvd\Online_ART\DVD_ART34\Artwork_Imagery\Icons - Illustrations\_MSN ICONS\MSN icon envelope email mail letter.png"/>
          <p:cNvPicPr>
            <a:picLocks noChangeAspect="1" noChangeArrowheads="1"/>
          </p:cNvPicPr>
          <p:nvPr/>
        </p:nvPicPr>
        <p:blipFill>
          <a:blip r:embed="rId4" cstate="email"/>
          <a:srcRect/>
          <a:stretch>
            <a:fillRect/>
          </a:stretch>
        </p:blipFill>
        <p:spPr bwMode="auto">
          <a:xfrm>
            <a:off x="3739031" y="5043171"/>
            <a:ext cx="488820" cy="799122"/>
          </a:xfrm>
          <a:prstGeom prst="rect">
            <a:avLst/>
          </a:prstGeom>
          <a:noFill/>
        </p:spPr>
      </p:pic>
      <p:pic>
        <p:nvPicPr>
          <p:cNvPr id="48" name="Picture 3" descr="\\eventsql\dvd\Online_ART\DVD_ART34\Artwork_Imagery\Icons - Illustrations\_MSN ICONS\MSN icon envelope email mail letter.png"/>
          <p:cNvPicPr>
            <a:picLocks noChangeAspect="1" noChangeArrowheads="1"/>
          </p:cNvPicPr>
          <p:nvPr/>
        </p:nvPicPr>
        <p:blipFill>
          <a:blip r:embed="rId4" cstate="email"/>
          <a:srcRect/>
          <a:stretch>
            <a:fillRect/>
          </a:stretch>
        </p:blipFill>
        <p:spPr bwMode="auto">
          <a:xfrm>
            <a:off x="4875860" y="4986528"/>
            <a:ext cx="500393" cy="818042"/>
          </a:xfrm>
          <a:prstGeom prst="rect">
            <a:avLst/>
          </a:prstGeom>
          <a:noFill/>
        </p:spPr>
      </p:pic>
      <p:sp>
        <p:nvSpPr>
          <p:cNvPr id="52" name="Snip Single Corner Rectangle 51"/>
          <p:cNvSpPr/>
          <p:nvPr/>
        </p:nvSpPr>
        <p:spPr>
          <a:xfrm>
            <a:off x="2231136" y="1245246"/>
            <a:ext cx="4693920" cy="367932"/>
          </a:xfrm>
          <a:prstGeom prst="snip1Rect">
            <a:avLst>
              <a:gd name="adj" fmla="val 42163"/>
            </a:avLst>
          </a:prstGeom>
          <a:gradFill flip="none" rotWithShape="1">
            <a:gsLst>
              <a:gs pos="0">
                <a:schemeClr val="accent3">
                  <a:lumMod val="50000"/>
                </a:schemeClr>
              </a:gs>
              <a:gs pos="31000">
                <a:schemeClr val="accent3">
                  <a:lumMod val="75000"/>
                </a:schemeClr>
              </a:gs>
              <a:gs pos="81000">
                <a:schemeClr val="accent3"/>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t" anchorCtr="0" compatLnSpc="1">
            <a:prstTxWarp prst="textNoShape">
              <a:avLst/>
            </a:prstTxWarp>
          </a:bodyPr>
          <a:lstStyle/>
          <a:p>
            <a:pPr marL="0" lvl="1" indent="-342900" algn="ctr" defTabSz="914099" fontAlgn="base">
              <a:lnSpc>
                <a:spcPct val="85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200" dirty="0" smtClean="0">
              <a:gradFill>
                <a:gsLst>
                  <a:gs pos="0">
                    <a:schemeClr val="bg1"/>
                  </a:gs>
                  <a:gs pos="100000">
                    <a:schemeClr val="bg1"/>
                  </a:gs>
                </a:gsLst>
                <a:lin ang="13500000" scaled="1"/>
              </a:gradFill>
              <a:latin typeface="Segoe" pitchFamily="34" charset="0"/>
            </a:endParaRPr>
          </a:p>
        </p:txBody>
      </p:sp>
      <p:sp>
        <p:nvSpPr>
          <p:cNvPr id="53" name="Rectangle 52"/>
          <p:cNvSpPr/>
          <p:nvPr/>
        </p:nvSpPr>
        <p:spPr>
          <a:xfrm>
            <a:off x="3638444" y="1919154"/>
            <a:ext cx="891026" cy="307777"/>
          </a:xfrm>
          <a:prstGeom prst="rect">
            <a:avLst/>
          </a:prstGeom>
        </p:spPr>
        <p:txBody>
          <a:bodyPr wrap="square">
            <a:spAutoFit/>
          </a:bodyPr>
          <a:lstStyle/>
          <a:p>
            <a:pPr>
              <a:spcBef>
                <a:spcPct val="20000"/>
              </a:spcBef>
              <a:spcAft>
                <a:spcPts val="1200"/>
              </a:spcAft>
              <a:buClr>
                <a:srgbClr xmlns:mc="http://schemas.openxmlformats.org/markup-compatibility/2006" xmlns:a14="http://schemas.microsoft.com/office/drawing/2010/main" val="FF5B00" mc:Ignorable=""/>
              </a:buClr>
            </a:pPr>
            <a:r>
              <a:rPr lang="en-US" sz="1400" dirty="0" smtClean="0">
                <a:gradFill>
                  <a:gsLst>
                    <a:gs pos="0">
                      <a:schemeClr val="tx1"/>
                    </a:gs>
                    <a:gs pos="100000">
                      <a:schemeClr val="tx1"/>
                    </a:gs>
                  </a:gsLst>
                  <a:lin ang="13500000" scaled="1"/>
                </a:gradFill>
              </a:rPr>
              <a:t>Client</a:t>
            </a:r>
          </a:p>
        </p:txBody>
      </p:sp>
      <p:pic>
        <p:nvPicPr>
          <p:cNvPr id="56" name="Picture 2" descr="\\eventsql\dvd\Online_ART\DVD_ART34\Artwork_Imagery\Icons - Illustrations\_WINDOWS SERVER ICONS\Hardware\Virtual Servers 2.png"/>
          <p:cNvPicPr>
            <a:picLocks noChangeAspect="1" noChangeArrowheads="1"/>
          </p:cNvPicPr>
          <p:nvPr/>
        </p:nvPicPr>
        <p:blipFill>
          <a:blip r:embed="rId3" cstate="email"/>
          <a:srcRect/>
          <a:stretch>
            <a:fillRect/>
          </a:stretch>
        </p:blipFill>
        <p:spPr bwMode="auto">
          <a:xfrm>
            <a:off x="4279731" y="2657856"/>
            <a:ext cx="547962" cy="894773"/>
          </a:xfrm>
          <a:prstGeom prst="rect">
            <a:avLst/>
          </a:prstGeom>
          <a:noFill/>
        </p:spPr>
      </p:pic>
      <p:pic>
        <p:nvPicPr>
          <p:cNvPr id="57" name="Picture 2" descr="\\eventsql\dvd\Online_ART\DVD_ART34\Artwork_Imagery\Icons - Illustrations\_WINDOWS SERVER ICONS\Hardware\Virtual Servers 2.png"/>
          <p:cNvPicPr>
            <a:picLocks noChangeAspect="1" noChangeArrowheads="1"/>
          </p:cNvPicPr>
          <p:nvPr/>
        </p:nvPicPr>
        <p:blipFill>
          <a:blip r:embed="rId3" cstate="email"/>
          <a:srcRect/>
          <a:stretch>
            <a:fillRect/>
          </a:stretch>
        </p:blipFill>
        <p:spPr bwMode="auto">
          <a:xfrm>
            <a:off x="3486866" y="2657856"/>
            <a:ext cx="547962" cy="894773"/>
          </a:xfrm>
          <a:prstGeom prst="rect">
            <a:avLst/>
          </a:prstGeom>
          <a:noFill/>
        </p:spPr>
      </p:pic>
      <p:cxnSp>
        <p:nvCxnSpPr>
          <p:cNvPr id="59" name="Straight Arrow Connector 58"/>
          <p:cNvCxnSpPr/>
          <p:nvPr/>
        </p:nvCxnSpPr>
        <p:spPr>
          <a:xfrm rot="5400000">
            <a:off x="4882896" y="4200144"/>
            <a:ext cx="499872" cy="1588"/>
          </a:xfrm>
          <a:prstGeom prst="straightConnector1">
            <a:avLst/>
          </a:prstGeom>
          <a:ln w="38100">
            <a:solidFill>
              <a:schemeClr val="accent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5400000">
            <a:off x="3749040" y="4200144"/>
            <a:ext cx="499872" cy="1588"/>
          </a:xfrm>
          <a:prstGeom prst="straightConnector1">
            <a:avLst/>
          </a:prstGeom>
          <a:ln w="38100">
            <a:solidFill>
              <a:schemeClr val="accent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3719042" y="6194798"/>
            <a:ext cx="1705915" cy="369332"/>
          </a:xfrm>
          <a:prstGeom prst="rect">
            <a:avLst/>
          </a:prstGeom>
        </p:spPr>
        <p:txBody>
          <a:bodyPr wrap="none">
            <a:spAutoFit/>
          </a:bodyPr>
          <a:lstStyle/>
          <a:p>
            <a:pPr algn="ctr"/>
            <a:r>
              <a:rPr lang="en-US" dirty="0" smtClean="0">
                <a:gradFill>
                  <a:gsLst>
                    <a:gs pos="0">
                      <a:schemeClr val="tx1"/>
                    </a:gs>
                    <a:gs pos="100000">
                      <a:schemeClr val="tx1"/>
                    </a:gs>
                  </a:gsLst>
                  <a:lin ang="13500000" scaled="1"/>
                </a:gradFill>
              </a:rPr>
              <a:t>Exchange 2010</a:t>
            </a:r>
            <a:endParaRPr lang="en-US" dirty="0">
              <a:gradFill>
                <a:gsLst>
                  <a:gs pos="0">
                    <a:schemeClr val="tx1"/>
                  </a:gs>
                  <a:gs pos="100000">
                    <a:schemeClr val="tx1"/>
                  </a:gs>
                </a:gsLst>
                <a:lin ang="13500000" scaled="1"/>
              </a:gradFill>
            </a:endParaRPr>
          </a:p>
        </p:txBody>
      </p:sp>
      <p:pic>
        <p:nvPicPr>
          <p:cNvPr id="71" name="Picture 70" descr="Computer.png"/>
          <p:cNvPicPr>
            <a:picLocks noChangeAspect="1"/>
          </p:cNvPicPr>
          <p:nvPr/>
        </p:nvPicPr>
        <p:blipFill>
          <a:blip r:embed="rId5" cstate="print"/>
          <a:stretch>
            <a:fillRect/>
          </a:stretch>
        </p:blipFill>
        <p:spPr>
          <a:xfrm>
            <a:off x="3814081" y="873793"/>
            <a:ext cx="1235423" cy="1235423"/>
          </a:xfrm>
          <a:prstGeom prst="rect">
            <a:avLst/>
          </a:prstGeom>
        </p:spPr>
      </p:pic>
      <p:grpSp>
        <p:nvGrpSpPr>
          <p:cNvPr id="73" name="Group 72"/>
          <p:cNvGrpSpPr/>
          <p:nvPr/>
        </p:nvGrpSpPr>
        <p:grpSpPr>
          <a:xfrm>
            <a:off x="3162930" y="4418706"/>
            <a:ext cx="426722" cy="1229620"/>
            <a:chOff x="334670" y="3802018"/>
            <a:chExt cx="426722" cy="1229620"/>
          </a:xfrm>
        </p:grpSpPr>
        <p:grpSp>
          <p:nvGrpSpPr>
            <p:cNvPr id="34" name="Group 33"/>
            <p:cNvGrpSpPr/>
            <p:nvPr/>
          </p:nvGrpSpPr>
          <p:grpSpPr>
            <a:xfrm>
              <a:off x="334670" y="4638446"/>
              <a:ext cx="426722" cy="393192"/>
              <a:chOff x="830856" y="6020678"/>
              <a:chExt cx="426722" cy="393192"/>
            </a:xfrm>
          </p:grpSpPr>
          <p:sp>
            <p:nvSpPr>
              <p:cNvPr id="30" name="Can 29"/>
              <p:cNvSpPr/>
              <p:nvPr/>
            </p:nvSpPr>
            <p:spPr bwMode="auto">
              <a:xfrm>
                <a:off x="858290" y="6020678"/>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2" name="TextBox 31"/>
              <p:cNvSpPr txBox="1"/>
              <p:nvPr/>
            </p:nvSpPr>
            <p:spPr>
              <a:xfrm>
                <a:off x="830856"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grpSp>
        <p:grpSp>
          <p:nvGrpSpPr>
            <p:cNvPr id="49" name="Group 48"/>
            <p:cNvGrpSpPr/>
            <p:nvPr/>
          </p:nvGrpSpPr>
          <p:grpSpPr>
            <a:xfrm>
              <a:off x="334670" y="3802018"/>
              <a:ext cx="426722" cy="393192"/>
              <a:chOff x="830856" y="6020678"/>
              <a:chExt cx="426722" cy="393192"/>
            </a:xfrm>
          </p:grpSpPr>
          <p:sp>
            <p:nvSpPr>
              <p:cNvPr id="51" name="Can 50"/>
              <p:cNvSpPr/>
              <p:nvPr/>
            </p:nvSpPr>
            <p:spPr bwMode="auto">
              <a:xfrm>
                <a:off x="858290" y="6020678"/>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54" name="TextBox 53"/>
              <p:cNvSpPr txBox="1"/>
              <p:nvPr/>
            </p:nvSpPr>
            <p:spPr>
              <a:xfrm>
                <a:off x="830856"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grpSp>
        <p:grpSp>
          <p:nvGrpSpPr>
            <p:cNvPr id="68" name="Group 67"/>
            <p:cNvGrpSpPr/>
            <p:nvPr/>
          </p:nvGrpSpPr>
          <p:grpSpPr>
            <a:xfrm>
              <a:off x="334670" y="4220232"/>
              <a:ext cx="426722" cy="393192"/>
              <a:chOff x="830856" y="6020678"/>
              <a:chExt cx="426722" cy="393192"/>
            </a:xfrm>
          </p:grpSpPr>
          <p:sp>
            <p:nvSpPr>
              <p:cNvPr id="69" name="Can 68"/>
              <p:cNvSpPr/>
              <p:nvPr/>
            </p:nvSpPr>
            <p:spPr bwMode="auto">
              <a:xfrm>
                <a:off x="858290" y="6020678"/>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72" name="TextBox 71"/>
              <p:cNvSpPr txBox="1"/>
              <p:nvPr/>
            </p:nvSpPr>
            <p:spPr>
              <a:xfrm>
                <a:off x="830856"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grpSp>
      </p:grpSp>
      <p:grpSp>
        <p:nvGrpSpPr>
          <p:cNvPr id="74" name="Group 73"/>
          <p:cNvGrpSpPr/>
          <p:nvPr/>
        </p:nvGrpSpPr>
        <p:grpSpPr>
          <a:xfrm>
            <a:off x="5473737" y="4418706"/>
            <a:ext cx="426722" cy="1229620"/>
            <a:chOff x="334670" y="3802018"/>
            <a:chExt cx="426722" cy="1229620"/>
          </a:xfrm>
        </p:grpSpPr>
        <p:grpSp>
          <p:nvGrpSpPr>
            <p:cNvPr id="75" name="Group 33"/>
            <p:cNvGrpSpPr/>
            <p:nvPr/>
          </p:nvGrpSpPr>
          <p:grpSpPr>
            <a:xfrm>
              <a:off x="334670" y="4638446"/>
              <a:ext cx="426722" cy="393192"/>
              <a:chOff x="830856" y="6020678"/>
              <a:chExt cx="426722" cy="393192"/>
            </a:xfrm>
          </p:grpSpPr>
          <p:sp>
            <p:nvSpPr>
              <p:cNvPr id="82" name="Can 81"/>
              <p:cNvSpPr/>
              <p:nvPr/>
            </p:nvSpPr>
            <p:spPr bwMode="auto">
              <a:xfrm>
                <a:off x="858290"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83" name="TextBox 82"/>
              <p:cNvSpPr txBox="1"/>
              <p:nvPr/>
            </p:nvSpPr>
            <p:spPr>
              <a:xfrm>
                <a:off x="830856"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grpSp>
        <p:grpSp>
          <p:nvGrpSpPr>
            <p:cNvPr id="76" name="Group 48"/>
            <p:cNvGrpSpPr/>
            <p:nvPr/>
          </p:nvGrpSpPr>
          <p:grpSpPr>
            <a:xfrm>
              <a:off x="334670" y="3802018"/>
              <a:ext cx="426722" cy="393192"/>
              <a:chOff x="830856" y="6020678"/>
              <a:chExt cx="426722" cy="393192"/>
            </a:xfrm>
          </p:grpSpPr>
          <p:sp>
            <p:nvSpPr>
              <p:cNvPr id="80" name="Can 79"/>
              <p:cNvSpPr/>
              <p:nvPr/>
            </p:nvSpPr>
            <p:spPr bwMode="auto">
              <a:xfrm>
                <a:off x="858290"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81" name="TextBox 80"/>
              <p:cNvSpPr txBox="1"/>
              <p:nvPr/>
            </p:nvSpPr>
            <p:spPr>
              <a:xfrm>
                <a:off x="830856"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grpSp>
        <p:grpSp>
          <p:nvGrpSpPr>
            <p:cNvPr id="77" name="Group 67"/>
            <p:cNvGrpSpPr/>
            <p:nvPr/>
          </p:nvGrpSpPr>
          <p:grpSpPr>
            <a:xfrm>
              <a:off x="334670" y="4220232"/>
              <a:ext cx="426722" cy="393192"/>
              <a:chOff x="830856" y="6020678"/>
              <a:chExt cx="426722" cy="393192"/>
            </a:xfrm>
          </p:grpSpPr>
          <p:sp>
            <p:nvSpPr>
              <p:cNvPr id="78" name="Can 77"/>
              <p:cNvSpPr/>
              <p:nvPr/>
            </p:nvSpPr>
            <p:spPr bwMode="auto">
              <a:xfrm>
                <a:off x="858290"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79" name="TextBox 78"/>
              <p:cNvSpPr txBox="1"/>
              <p:nvPr/>
            </p:nvSpPr>
            <p:spPr>
              <a:xfrm>
                <a:off x="830856"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gr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49"/>
          <p:cNvSpPr>
            <a:spLocks noGrp="1"/>
          </p:cNvSpPr>
          <p:nvPr>
            <p:ph type="title"/>
          </p:nvPr>
        </p:nvSpPr>
        <p:spPr>
          <a:xfrm>
            <a:off x="381000" y="228600"/>
            <a:ext cx="8382000" cy="775597"/>
          </a:xfrm>
        </p:spPr>
        <p:txBody>
          <a:bodyPr/>
          <a:lstStyle/>
          <a:p>
            <a:r>
              <a:rPr lang="en-US" dirty="0" smtClean="0"/>
              <a:t>Improved Availability During Failures</a:t>
            </a:r>
            <a:br>
              <a:rPr lang="en-US" dirty="0" smtClean="0"/>
            </a:br>
            <a:r>
              <a:rPr lang="en-US" sz="2400" dirty="0" smtClean="0">
                <a:solidFill>
                  <a:schemeClr val="accent1"/>
                </a:solidFill>
              </a:rPr>
              <a:t>Keeping Users Connected</a:t>
            </a:r>
            <a:endParaRPr lang="en-US" sz="2400" dirty="0">
              <a:solidFill>
                <a:schemeClr val="accent1"/>
              </a:solidFill>
            </a:endParaRPr>
          </a:p>
        </p:txBody>
      </p:sp>
      <p:sp>
        <p:nvSpPr>
          <p:cNvPr id="40" name="Rectangle 39"/>
          <p:cNvSpPr/>
          <p:nvPr/>
        </p:nvSpPr>
        <p:spPr>
          <a:xfrm>
            <a:off x="2243328" y="1511808"/>
            <a:ext cx="4657344" cy="5071872"/>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tx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42" name="Snip Single Corner Rectangle 41"/>
          <p:cNvSpPr/>
          <p:nvPr/>
        </p:nvSpPr>
        <p:spPr>
          <a:xfrm>
            <a:off x="2643431" y="5145023"/>
            <a:ext cx="3820563" cy="885067"/>
          </a:xfrm>
          <a:prstGeom prst="snip1Rect">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chemeClr val="bg1"/>
                  </a:gs>
                  <a:gs pos="100000">
                    <a:schemeClr val="bg1"/>
                  </a:gs>
                </a:gsLst>
                <a:lin ang="13500000" scaled="1"/>
              </a:gradFill>
              <a:latin typeface="Segoe Semibold" pitchFamily="34" charset="0"/>
            </a:endParaRPr>
          </a:p>
        </p:txBody>
      </p:sp>
      <p:sp>
        <p:nvSpPr>
          <p:cNvPr id="43" name="Snip Single Corner Rectangle 42"/>
          <p:cNvSpPr/>
          <p:nvPr/>
        </p:nvSpPr>
        <p:spPr>
          <a:xfrm>
            <a:off x="2643431" y="2962655"/>
            <a:ext cx="3820563" cy="885067"/>
          </a:xfrm>
          <a:prstGeom prst="snip1Rect">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chemeClr val="bg1"/>
                  </a:gs>
                  <a:gs pos="100000">
                    <a:schemeClr val="bg1"/>
                  </a:gs>
                </a:gsLst>
                <a:lin ang="13500000" scaled="1"/>
              </a:gradFill>
              <a:latin typeface="Segoe Semibold" pitchFamily="34" charset="0"/>
            </a:endParaRPr>
          </a:p>
        </p:txBody>
      </p:sp>
      <p:pic>
        <p:nvPicPr>
          <p:cNvPr id="44" name="Picture 2" descr="\\eventsql\dvd\Online_ART\DVD_ART34\Artwork_Imagery\Icons - Illustrations\_WINDOWS SERVER ICONS\Hardware\Virtual Servers 2.png"/>
          <p:cNvPicPr>
            <a:picLocks noChangeAspect="1" noChangeArrowheads="1"/>
          </p:cNvPicPr>
          <p:nvPr/>
        </p:nvPicPr>
        <p:blipFill>
          <a:blip r:embed="rId3" cstate="email"/>
          <a:srcRect/>
          <a:stretch>
            <a:fillRect/>
          </a:stretch>
        </p:blipFill>
        <p:spPr bwMode="auto">
          <a:xfrm>
            <a:off x="5071826" y="2657856"/>
            <a:ext cx="547962" cy="894773"/>
          </a:xfrm>
          <a:prstGeom prst="rect">
            <a:avLst/>
          </a:prstGeom>
          <a:noFill/>
        </p:spPr>
      </p:pic>
      <p:sp>
        <p:nvSpPr>
          <p:cNvPr id="45" name="TextBox 44"/>
          <p:cNvSpPr txBox="1"/>
          <p:nvPr/>
        </p:nvSpPr>
        <p:spPr>
          <a:xfrm>
            <a:off x="2965135" y="3505518"/>
            <a:ext cx="3177154" cy="307777"/>
          </a:xfrm>
          <a:prstGeom prst="rect">
            <a:avLst/>
          </a:prstGeom>
        </p:spPr>
        <p:txBody>
          <a:bodyPr wrap="square">
            <a:spAutoFit/>
          </a:bodyPr>
          <a:lstStyle/>
          <a:p>
            <a:pPr algn="ctr">
              <a:spcBef>
                <a:spcPct val="20000"/>
              </a:spcBef>
              <a:spcAft>
                <a:spcPts val="1200"/>
              </a:spcAft>
              <a:buClr>
                <a:srgbClr xmlns:mc="http://schemas.openxmlformats.org/markup-compatibility/2006" xmlns:a14="http://schemas.microsoft.com/office/drawing/2010/main" val="FF5B00" mc:Ignorable=""/>
              </a:buClr>
            </a:pPr>
            <a:r>
              <a:rPr lang="en-US" sz="14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cs typeface="Segoe UI" pitchFamily="34" charset="0"/>
              </a:rPr>
              <a:t>Load Balanced Client Access Servers</a:t>
            </a:r>
          </a:p>
        </p:txBody>
      </p:sp>
      <p:cxnSp>
        <p:nvCxnSpPr>
          <p:cNvPr id="46" name="Straight Arrow Connector 45"/>
          <p:cNvCxnSpPr/>
          <p:nvPr/>
        </p:nvCxnSpPr>
        <p:spPr>
          <a:xfrm rot="16200000" flipH="1">
            <a:off x="4163569" y="2261617"/>
            <a:ext cx="524255" cy="1"/>
          </a:xfrm>
          <a:prstGeom prst="straightConnector1">
            <a:avLst/>
          </a:prstGeom>
          <a:ln w="38100">
            <a:solidFill>
              <a:schemeClr val="accent1"/>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47" name="Picture 2" descr="\\eventsql\dvd\Online_ART\DVD_ART34\Artwork_Imagery\Icons - Illustrations\_WINDOWS SERVER ICONS\Hardware\Virtual Servers 2.png"/>
          <p:cNvPicPr>
            <a:picLocks noChangeAspect="1" noChangeArrowheads="1"/>
          </p:cNvPicPr>
          <p:nvPr/>
        </p:nvPicPr>
        <p:blipFill>
          <a:blip r:embed="rId3" cstate="email"/>
          <a:srcRect/>
          <a:stretch>
            <a:fillRect/>
          </a:stretch>
        </p:blipFill>
        <p:spPr bwMode="auto">
          <a:xfrm>
            <a:off x="3644975" y="4576581"/>
            <a:ext cx="612129" cy="999553"/>
          </a:xfrm>
          <a:prstGeom prst="rect">
            <a:avLst/>
          </a:prstGeom>
          <a:noFill/>
        </p:spPr>
      </p:pic>
      <p:pic>
        <p:nvPicPr>
          <p:cNvPr id="48" name="Picture 2" descr="\\eventsql\dvd\Online_ART\DVD_ART34\Artwork_Imagery\Icons - Illustrations\_WINDOWS SERVER ICONS\Hardware\Virtual Servers 2.png"/>
          <p:cNvPicPr>
            <a:picLocks noChangeAspect="1" noChangeArrowheads="1"/>
          </p:cNvPicPr>
          <p:nvPr/>
        </p:nvPicPr>
        <p:blipFill>
          <a:blip r:embed="rId3" cstate="email"/>
          <a:srcRect/>
          <a:stretch>
            <a:fillRect/>
          </a:stretch>
        </p:blipFill>
        <p:spPr bwMode="auto">
          <a:xfrm>
            <a:off x="4811483" y="4529805"/>
            <a:ext cx="612129" cy="999553"/>
          </a:xfrm>
          <a:prstGeom prst="rect">
            <a:avLst/>
          </a:prstGeom>
          <a:noFill/>
        </p:spPr>
      </p:pic>
      <p:sp>
        <p:nvSpPr>
          <p:cNvPr id="51" name="TextBox 50"/>
          <p:cNvSpPr txBox="1"/>
          <p:nvPr/>
        </p:nvSpPr>
        <p:spPr>
          <a:xfrm>
            <a:off x="3475620" y="5554681"/>
            <a:ext cx="2200918" cy="492443"/>
          </a:xfrm>
          <a:prstGeom prst="rect">
            <a:avLst/>
          </a:prstGeom>
        </p:spPr>
        <p:txBody>
          <a:bodyPr wrap="square">
            <a:spAutoFit/>
          </a:bodyPr>
          <a:lstStyle/>
          <a:p>
            <a:pPr algn="ctr">
              <a:spcBef>
                <a:spcPct val="20000"/>
              </a:spcBef>
              <a:spcAft>
                <a:spcPts val="1200"/>
              </a:spcAft>
              <a:buClr>
                <a:srgbClr xmlns:mc="http://schemas.openxmlformats.org/markup-compatibility/2006" xmlns:a14="http://schemas.microsoft.com/office/drawing/2010/main" val="FF5B00" mc:Ignorable=""/>
              </a:buClr>
            </a:pPr>
            <a:r>
              <a:rPr lang="en-US" sz="14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cs typeface="Segoe UI" pitchFamily="34" charset="0"/>
              </a:rPr>
              <a:t>Mailbox Servers</a:t>
            </a:r>
            <a:br>
              <a:rPr lang="en-US" sz="14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cs typeface="Segoe UI" pitchFamily="34" charset="0"/>
              </a:rPr>
            </a:br>
            <a:r>
              <a:rPr lang="en-US" sz="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cs typeface="Segoe UI" pitchFamily="34" charset="0"/>
              </a:rPr>
              <a:t>Database Availability Group</a:t>
            </a:r>
            <a:endParaRPr lang="en-US" sz="14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cs typeface="Segoe UI" pitchFamily="34" charset="0"/>
            </a:endParaRPr>
          </a:p>
        </p:txBody>
      </p:sp>
      <p:pic>
        <p:nvPicPr>
          <p:cNvPr id="52" name="Picture 3" descr="\\eventsql\dvd\Online_ART\DVD_ART34\Artwork_Imagery\Icons - Illustrations\_MSN ICONS\MSN icon envelope email mail letter.png"/>
          <p:cNvPicPr>
            <a:picLocks noChangeAspect="1" noChangeArrowheads="1"/>
          </p:cNvPicPr>
          <p:nvPr/>
        </p:nvPicPr>
        <p:blipFill>
          <a:blip r:embed="rId4" cstate="email"/>
          <a:srcRect/>
          <a:stretch>
            <a:fillRect/>
          </a:stretch>
        </p:blipFill>
        <p:spPr bwMode="auto">
          <a:xfrm>
            <a:off x="3739031" y="5043171"/>
            <a:ext cx="488820" cy="799122"/>
          </a:xfrm>
          <a:prstGeom prst="rect">
            <a:avLst/>
          </a:prstGeom>
          <a:noFill/>
        </p:spPr>
      </p:pic>
      <p:pic>
        <p:nvPicPr>
          <p:cNvPr id="53" name="Picture 3" descr="\\eventsql\dvd\Online_ART\DVD_ART34\Artwork_Imagery\Icons - Illustrations\_MSN ICONS\MSN icon envelope email mail letter.png"/>
          <p:cNvPicPr>
            <a:picLocks noChangeAspect="1" noChangeArrowheads="1"/>
          </p:cNvPicPr>
          <p:nvPr/>
        </p:nvPicPr>
        <p:blipFill>
          <a:blip r:embed="rId4" cstate="email"/>
          <a:srcRect/>
          <a:stretch>
            <a:fillRect/>
          </a:stretch>
        </p:blipFill>
        <p:spPr bwMode="auto">
          <a:xfrm>
            <a:off x="4875860" y="4986528"/>
            <a:ext cx="500393" cy="818042"/>
          </a:xfrm>
          <a:prstGeom prst="rect">
            <a:avLst/>
          </a:prstGeom>
          <a:noFill/>
        </p:spPr>
      </p:pic>
      <p:sp>
        <p:nvSpPr>
          <p:cNvPr id="55" name="Snip Single Corner Rectangle 54"/>
          <p:cNvSpPr/>
          <p:nvPr/>
        </p:nvSpPr>
        <p:spPr>
          <a:xfrm>
            <a:off x="2231136" y="1245246"/>
            <a:ext cx="4693920" cy="367932"/>
          </a:xfrm>
          <a:prstGeom prst="snip1Rect">
            <a:avLst>
              <a:gd name="adj" fmla="val 42163"/>
            </a:avLst>
          </a:prstGeom>
          <a:gradFill flip="none" rotWithShape="1">
            <a:gsLst>
              <a:gs pos="0">
                <a:schemeClr val="accent3">
                  <a:lumMod val="50000"/>
                </a:schemeClr>
              </a:gs>
              <a:gs pos="31000">
                <a:schemeClr val="accent3">
                  <a:lumMod val="75000"/>
                </a:schemeClr>
              </a:gs>
              <a:gs pos="81000">
                <a:schemeClr val="accent3"/>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t" anchorCtr="0" compatLnSpc="1">
            <a:prstTxWarp prst="textNoShape">
              <a:avLst/>
            </a:prstTxWarp>
          </a:bodyPr>
          <a:lstStyle/>
          <a:p>
            <a:pPr marL="0" lvl="1" indent="-342900" algn="ctr" defTabSz="914099" fontAlgn="base">
              <a:lnSpc>
                <a:spcPct val="85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200" dirty="0" smtClean="0">
              <a:gradFill>
                <a:gsLst>
                  <a:gs pos="0">
                    <a:schemeClr val="bg1"/>
                  </a:gs>
                  <a:gs pos="100000">
                    <a:schemeClr val="bg1"/>
                  </a:gs>
                </a:gsLst>
                <a:lin ang="13500000" scaled="1"/>
              </a:gradFill>
              <a:latin typeface="Segoe" pitchFamily="34" charset="0"/>
            </a:endParaRPr>
          </a:p>
        </p:txBody>
      </p:sp>
      <p:pic>
        <p:nvPicPr>
          <p:cNvPr id="57" name="Picture 2" descr="\\eventsql\dvd\Online_ART\DVD_ART34\Artwork_Imagery\Icons - Illustrations\_WINDOWS SERVER ICONS\Hardware\Virtual Servers 2.png"/>
          <p:cNvPicPr>
            <a:picLocks noChangeAspect="1" noChangeArrowheads="1"/>
          </p:cNvPicPr>
          <p:nvPr/>
        </p:nvPicPr>
        <p:blipFill>
          <a:blip r:embed="rId3" cstate="email"/>
          <a:srcRect/>
          <a:stretch>
            <a:fillRect/>
          </a:stretch>
        </p:blipFill>
        <p:spPr bwMode="auto">
          <a:xfrm>
            <a:off x="4279731" y="2657856"/>
            <a:ext cx="547962" cy="894773"/>
          </a:xfrm>
          <a:prstGeom prst="rect">
            <a:avLst/>
          </a:prstGeom>
          <a:noFill/>
        </p:spPr>
      </p:pic>
      <p:pic>
        <p:nvPicPr>
          <p:cNvPr id="58" name="Picture 2" descr="\\eventsql\dvd\Online_ART\DVD_ART34\Artwork_Imagery\Icons - Illustrations\_WINDOWS SERVER ICONS\Hardware\Virtual Servers 2.png"/>
          <p:cNvPicPr>
            <a:picLocks noChangeAspect="1" noChangeArrowheads="1"/>
          </p:cNvPicPr>
          <p:nvPr/>
        </p:nvPicPr>
        <p:blipFill>
          <a:blip r:embed="rId3" cstate="email"/>
          <a:srcRect/>
          <a:stretch>
            <a:fillRect/>
          </a:stretch>
        </p:blipFill>
        <p:spPr bwMode="auto">
          <a:xfrm>
            <a:off x="3486866" y="2657856"/>
            <a:ext cx="547962" cy="894773"/>
          </a:xfrm>
          <a:prstGeom prst="rect">
            <a:avLst/>
          </a:prstGeom>
          <a:noFill/>
        </p:spPr>
      </p:pic>
      <p:sp>
        <p:nvSpPr>
          <p:cNvPr id="59" name="Multiply 58"/>
          <p:cNvSpPr/>
          <p:nvPr/>
        </p:nvSpPr>
        <p:spPr>
          <a:xfrm>
            <a:off x="4275865" y="2558223"/>
            <a:ext cx="527783" cy="888131"/>
          </a:xfrm>
          <a:prstGeom prst="mathMultiply">
            <a:avLst>
              <a:gd name="adj1" fmla="val 18064"/>
            </a:avLst>
          </a:prstGeom>
          <a:solidFill>
            <a:srgbClr xmlns:mc="http://schemas.openxmlformats.org/markup-compatibility/2006" xmlns:a14="http://schemas.microsoft.com/office/drawing/2010/main" val="FF0000" mc:Ignorable=""/>
          </a:solidFill>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100" dirty="0">
              <a:solidFill>
                <a:srgbClr xmlns:mc="http://schemas.openxmlformats.org/markup-compatibility/2006" xmlns:a14="http://schemas.microsoft.com/office/drawing/2010/main" val="FF0000" mc:Ignorable=""/>
              </a:solidFill>
            </a:endParaRPr>
          </a:p>
        </p:txBody>
      </p:sp>
      <p:cxnSp>
        <p:nvCxnSpPr>
          <p:cNvPr id="60" name="Straight Arrow Connector 59"/>
          <p:cNvCxnSpPr/>
          <p:nvPr/>
        </p:nvCxnSpPr>
        <p:spPr>
          <a:xfrm rot="5400000">
            <a:off x="4882896" y="4200144"/>
            <a:ext cx="499872" cy="1588"/>
          </a:xfrm>
          <a:prstGeom prst="straightConnector1">
            <a:avLst/>
          </a:prstGeom>
          <a:ln w="38100">
            <a:solidFill>
              <a:schemeClr val="accent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5400000">
            <a:off x="3749040" y="4200144"/>
            <a:ext cx="499872" cy="1588"/>
          </a:xfrm>
          <a:prstGeom prst="straightConnector1">
            <a:avLst/>
          </a:prstGeom>
          <a:ln w="38100">
            <a:solidFill>
              <a:schemeClr val="accent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2157984" y="2438400"/>
            <a:ext cx="1182627" cy="390147"/>
          </a:xfrm>
          <a:prstGeom prst="straightConnector1">
            <a:avLst/>
          </a:prstGeom>
          <a:ln cap="flat" cmpd="sng">
            <a:solidFill>
              <a:schemeClr val="accent1"/>
            </a:solidFill>
            <a:headEnd type="none" w="med" len="med"/>
            <a:tailEnd type="triangle" w="med" len="med"/>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nvGrpSpPr>
          <p:cNvPr id="3" name="Group 75"/>
          <p:cNvGrpSpPr/>
          <p:nvPr/>
        </p:nvGrpSpPr>
        <p:grpSpPr>
          <a:xfrm>
            <a:off x="309471" y="1954994"/>
            <a:ext cx="2074065" cy="1336846"/>
            <a:chOff x="249382" y="2612571"/>
            <a:chExt cx="2074065" cy="1336846"/>
          </a:xfrm>
        </p:grpSpPr>
        <p:sp>
          <p:nvSpPr>
            <p:cNvPr id="78" name="Rectangle 77"/>
            <p:cNvSpPr/>
            <p:nvPr/>
          </p:nvSpPr>
          <p:spPr>
            <a:xfrm>
              <a:off x="249382" y="2612571"/>
              <a:ext cx="2074065" cy="1336846"/>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80" name="TextBox 79"/>
            <p:cNvSpPr txBox="1"/>
            <p:nvPr/>
          </p:nvSpPr>
          <p:spPr>
            <a:xfrm>
              <a:off x="285008" y="2645936"/>
              <a:ext cx="1831175" cy="1169551"/>
            </a:xfrm>
            <a:prstGeom prst="rect">
              <a:avLst/>
            </a:prstGeom>
            <a:noFill/>
            <a:effectLst/>
          </p:spPr>
          <p:txBody>
            <a:bodyPr wrap="square" rtlCol="0">
              <a:spAutoFit/>
            </a:bodyPr>
            <a:lstStyle/>
            <a:p>
              <a:pPr marL="0" lvl="2">
                <a:buClr>
                  <a:srgbClr xmlns:mc="http://schemas.openxmlformats.org/markup-compatibility/2006" xmlns:a14="http://schemas.microsoft.com/office/drawing/2010/main" val="FF5B00" mc:Ignorable=""/>
                </a:buClr>
                <a:buSzPct val="85000"/>
              </a:pPr>
              <a:r>
                <a:rPr lang="en-US" sz="1400" dirty="0" smtClean="0">
                  <a:gradFill>
                    <a:gsLst>
                      <a:gs pos="0">
                        <a:schemeClr val="tx1"/>
                      </a:gs>
                      <a:gs pos="100000">
                        <a:schemeClr val="tx1"/>
                      </a:gs>
                    </a:gsLst>
                    <a:lin ang="5400000" scaled="0"/>
                  </a:gradFill>
                  <a:latin typeface="Segoe" pitchFamily="34" charset="0"/>
                </a:rPr>
                <a:t>Client Access </a:t>
              </a:r>
              <a:br>
                <a:rPr lang="en-US" sz="1400" dirty="0" smtClean="0">
                  <a:gradFill>
                    <a:gsLst>
                      <a:gs pos="0">
                        <a:schemeClr val="tx1"/>
                      </a:gs>
                      <a:gs pos="100000">
                        <a:schemeClr val="tx1"/>
                      </a:gs>
                    </a:gsLst>
                    <a:lin ang="5400000" scaled="0"/>
                  </a:gradFill>
                  <a:latin typeface="Segoe" pitchFamily="34" charset="0"/>
                </a:rPr>
              </a:br>
              <a:r>
                <a:rPr lang="en-US" sz="1400" dirty="0" smtClean="0">
                  <a:gradFill>
                    <a:gsLst>
                      <a:gs pos="0">
                        <a:schemeClr val="tx1"/>
                      </a:gs>
                      <a:gs pos="100000">
                        <a:schemeClr val="tx1"/>
                      </a:gs>
                    </a:gsLst>
                    <a:lin ang="5400000" scaled="0"/>
                  </a:gradFill>
                  <a:latin typeface="Segoe" pitchFamily="34" charset="0"/>
                </a:rPr>
                <a:t>Server failure … </a:t>
              </a:r>
              <a:br>
                <a:rPr lang="en-US" sz="1400" dirty="0" smtClean="0">
                  <a:gradFill>
                    <a:gsLst>
                      <a:gs pos="0">
                        <a:schemeClr val="tx1"/>
                      </a:gs>
                      <a:gs pos="100000">
                        <a:schemeClr val="tx1"/>
                      </a:gs>
                    </a:gsLst>
                    <a:lin ang="5400000" scaled="0"/>
                  </a:gradFill>
                  <a:latin typeface="Segoe" pitchFamily="34" charset="0"/>
                </a:rPr>
              </a:br>
              <a:r>
                <a:rPr lang="en-US" sz="1400" dirty="0" smtClean="0">
                  <a:gradFill>
                    <a:gsLst>
                      <a:gs pos="0">
                        <a:schemeClr val="tx1"/>
                      </a:gs>
                      <a:gs pos="100000">
                        <a:schemeClr val="tx1"/>
                      </a:gs>
                    </a:gsLst>
                    <a:lin ang="5400000" scaled="0"/>
                  </a:gradFill>
                  <a:latin typeface="Segoe" pitchFamily="34" charset="0"/>
                </a:rPr>
                <a:t>Client reconnects through another Client Access Server</a:t>
              </a:r>
            </a:p>
          </p:txBody>
        </p:sp>
      </p:grpSp>
      <p:sp>
        <p:nvSpPr>
          <p:cNvPr id="81" name="Rectangle 80"/>
          <p:cNvSpPr/>
          <p:nvPr/>
        </p:nvSpPr>
        <p:spPr>
          <a:xfrm>
            <a:off x="3719042" y="6194798"/>
            <a:ext cx="1705915" cy="369332"/>
          </a:xfrm>
          <a:prstGeom prst="rect">
            <a:avLst/>
          </a:prstGeom>
        </p:spPr>
        <p:txBody>
          <a:bodyPr wrap="none">
            <a:spAutoFit/>
          </a:bodyPr>
          <a:lstStyle/>
          <a:p>
            <a:pPr algn="ctr"/>
            <a:r>
              <a:rPr lang="en-US" dirty="0" smtClean="0">
                <a:gradFill>
                  <a:gsLst>
                    <a:gs pos="0">
                      <a:schemeClr val="tx1"/>
                    </a:gs>
                    <a:gs pos="100000">
                      <a:schemeClr val="tx1"/>
                    </a:gs>
                  </a:gsLst>
                  <a:lin ang="13500000" scaled="1"/>
                </a:gradFill>
              </a:rPr>
              <a:t>Exchange 2010</a:t>
            </a:r>
            <a:endParaRPr lang="en-US" dirty="0">
              <a:gradFill>
                <a:gsLst>
                  <a:gs pos="0">
                    <a:schemeClr val="tx1"/>
                  </a:gs>
                  <a:gs pos="100000">
                    <a:schemeClr val="tx1"/>
                  </a:gs>
                </a:gsLst>
                <a:lin ang="13500000" scaled="1"/>
              </a:gradFill>
            </a:endParaRPr>
          </a:p>
        </p:txBody>
      </p:sp>
      <p:pic>
        <p:nvPicPr>
          <p:cNvPr id="82" name="Picture 81" descr="Computer.png"/>
          <p:cNvPicPr>
            <a:picLocks noChangeAspect="1"/>
          </p:cNvPicPr>
          <p:nvPr/>
        </p:nvPicPr>
        <p:blipFill>
          <a:blip r:embed="rId5" cstate="print"/>
          <a:stretch>
            <a:fillRect/>
          </a:stretch>
        </p:blipFill>
        <p:spPr>
          <a:xfrm>
            <a:off x="3814081" y="873793"/>
            <a:ext cx="1235423" cy="1235423"/>
          </a:xfrm>
          <a:prstGeom prst="rect">
            <a:avLst/>
          </a:prstGeom>
        </p:spPr>
      </p:pic>
      <p:grpSp>
        <p:nvGrpSpPr>
          <p:cNvPr id="34" name="Group 33"/>
          <p:cNvGrpSpPr/>
          <p:nvPr/>
        </p:nvGrpSpPr>
        <p:grpSpPr>
          <a:xfrm>
            <a:off x="3162930" y="4418706"/>
            <a:ext cx="426722" cy="1229620"/>
            <a:chOff x="334670" y="3802018"/>
            <a:chExt cx="426722" cy="1229620"/>
          </a:xfrm>
        </p:grpSpPr>
        <p:grpSp>
          <p:nvGrpSpPr>
            <p:cNvPr id="35" name="Group 33"/>
            <p:cNvGrpSpPr/>
            <p:nvPr/>
          </p:nvGrpSpPr>
          <p:grpSpPr>
            <a:xfrm>
              <a:off x="334670" y="4638446"/>
              <a:ext cx="426722" cy="393192"/>
              <a:chOff x="830856" y="6020678"/>
              <a:chExt cx="426722" cy="393192"/>
            </a:xfrm>
          </p:grpSpPr>
          <p:sp>
            <p:nvSpPr>
              <p:cNvPr id="54" name="Can 53"/>
              <p:cNvSpPr/>
              <p:nvPr/>
            </p:nvSpPr>
            <p:spPr bwMode="auto">
              <a:xfrm>
                <a:off x="858290" y="6020678"/>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2" name="TextBox 61"/>
              <p:cNvSpPr txBox="1"/>
              <p:nvPr/>
            </p:nvSpPr>
            <p:spPr>
              <a:xfrm>
                <a:off x="830856"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grpSp>
        <p:grpSp>
          <p:nvGrpSpPr>
            <p:cNvPr id="36" name="Group 48"/>
            <p:cNvGrpSpPr/>
            <p:nvPr/>
          </p:nvGrpSpPr>
          <p:grpSpPr>
            <a:xfrm>
              <a:off x="334670" y="3802018"/>
              <a:ext cx="426722" cy="393192"/>
              <a:chOff x="830856" y="6020678"/>
              <a:chExt cx="426722" cy="393192"/>
            </a:xfrm>
          </p:grpSpPr>
          <p:sp>
            <p:nvSpPr>
              <p:cNvPr id="41" name="Can 40"/>
              <p:cNvSpPr/>
              <p:nvPr/>
            </p:nvSpPr>
            <p:spPr bwMode="auto">
              <a:xfrm>
                <a:off x="858290" y="6020678"/>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49" name="TextBox 48"/>
              <p:cNvSpPr txBox="1"/>
              <p:nvPr/>
            </p:nvSpPr>
            <p:spPr>
              <a:xfrm>
                <a:off x="830856"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grpSp>
        <p:grpSp>
          <p:nvGrpSpPr>
            <p:cNvPr id="37" name="Group 67"/>
            <p:cNvGrpSpPr/>
            <p:nvPr/>
          </p:nvGrpSpPr>
          <p:grpSpPr>
            <a:xfrm>
              <a:off x="334670" y="4220232"/>
              <a:ext cx="426722" cy="393192"/>
              <a:chOff x="830856" y="6020678"/>
              <a:chExt cx="426722" cy="393192"/>
            </a:xfrm>
          </p:grpSpPr>
          <p:sp>
            <p:nvSpPr>
              <p:cNvPr id="38" name="Can 37"/>
              <p:cNvSpPr/>
              <p:nvPr/>
            </p:nvSpPr>
            <p:spPr bwMode="auto">
              <a:xfrm>
                <a:off x="858290" y="6020678"/>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9" name="TextBox 38"/>
              <p:cNvSpPr txBox="1"/>
              <p:nvPr/>
            </p:nvSpPr>
            <p:spPr>
              <a:xfrm>
                <a:off x="830856"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grpSp>
      </p:grpSp>
      <p:grpSp>
        <p:nvGrpSpPr>
          <p:cNvPr id="69" name="Group 68"/>
          <p:cNvGrpSpPr/>
          <p:nvPr/>
        </p:nvGrpSpPr>
        <p:grpSpPr>
          <a:xfrm>
            <a:off x="5473737" y="4418706"/>
            <a:ext cx="426722" cy="1229620"/>
            <a:chOff x="334670" y="3802018"/>
            <a:chExt cx="426722" cy="1229620"/>
          </a:xfrm>
        </p:grpSpPr>
        <p:grpSp>
          <p:nvGrpSpPr>
            <p:cNvPr id="70" name="Group 33"/>
            <p:cNvGrpSpPr/>
            <p:nvPr/>
          </p:nvGrpSpPr>
          <p:grpSpPr>
            <a:xfrm>
              <a:off x="334670" y="4638446"/>
              <a:ext cx="426722" cy="393192"/>
              <a:chOff x="830856" y="6020678"/>
              <a:chExt cx="426722" cy="393192"/>
            </a:xfrm>
          </p:grpSpPr>
          <p:sp>
            <p:nvSpPr>
              <p:cNvPr id="79" name="Can 78"/>
              <p:cNvSpPr/>
              <p:nvPr/>
            </p:nvSpPr>
            <p:spPr bwMode="auto">
              <a:xfrm>
                <a:off x="858290"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83" name="TextBox 82"/>
              <p:cNvSpPr txBox="1"/>
              <p:nvPr/>
            </p:nvSpPr>
            <p:spPr>
              <a:xfrm>
                <a:off x="830856"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grpSp>
        <p:grpSp>
          <p:nvGrpSpPr>
            <p:cNvPr id="72" name="Group 48"/>
            <p:cNvGrpSpPr/>
            <p:nvPr/>
          </p:nvGrpSpPr>
          <p:grpSpPr>
            <a:xfrm>
              <a:off x="334670" y="3802018"/>
              <a:ext cx="426722" cy="393192"/>
              <a:chOff x="830856" y="6020678"/>
              <a:chExt cx="426722" cy="393192"/>
            </a:xfrm>
          </p:grpSpPr>
          <p:sp>
            <p:nvSpPr>
              <p:cNvPr id="76" name="Can 75"/>
              <p:cNvSpPr/>
              <p:nvPr/>
            </p:nvSpPr>
            <p:spPr bwMode="auto">
              <a:xfrm>
                <a:off x="858290"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77" name="TextBox 76"/>
              <p:cNvSpPr txBox="1"/>
              <p:nvPr/>
            </p:nvSpPr>
            <p:spPr>
              <a:xfrm>
                <a:off x="830856"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grpSp>
        <p:grpSp>
          <p:nvGrpSpPr>
            <p:cNvPr id="73" name="Group 67"/>
            <p:cNvGrpSpPr/>
            <p:nvPr/>
          </p:nvGrpSpPr>
          <p:grpSpPr>
            <a:xfrm>
              <a:off x="334670" y="4220232"/>
              <a:ext cx="426722" cy="393192"/>
              <a:chOff x="830856" y="6020678"/>
              <a:chExt cx="426722" cy="393192"/>
            </a:xfrm>
          </p:grpSpPr>
          <p:sp>
            <p:nvSpPr>
              <p:cNvPr id="74" name="Can 73"/>
              <p:cNvSpPr/>
              <p:nvPr/>
            </p:nvSpPr>
            <p:spPr bwMode="auto">
              <a:xfrm>
                <a:off x="858290"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75" name="TextBox 74"/>
              <p:cNvSpPr txBox="1"/>
              <p:nvPr/>
            </p:nvSpPr>
            <p:spPr>
              <a:xfrm>
                <a:off x="830856"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grpSp>
      </p:grpSp>
      <p:sp>
        <p:nvSpPr>
          <p:cNvPr id="61" name="Rectangle 60"/>
          <p:cNvSpPr/>
          <p:nvPr/>
        </p:nvSpPr>
        <p:spPr>
          <a:xfrm>
            <a:off x="3638444" y="1919154"/>
            <a:ext cx="891026" cy="307777"/>
          </a:xfrm>
          <a:prstGeom prst="rect">
            <a:avLst/>
          </a:prstGeom>
        </p:spPr>
        <p:txBody>
          <a:bodyPr wrap="square">
            <a:spAutoFit/>
          </a:bodyPr>
          <a:lstStyle/>
          <a:p>
            <a:pPr>
              <a:spcBef>
                <a:spcPct val="20000"/>
              </a:spcBef>
              <a:spcAft>
                <a:spcPts val="1200"/>
              </a:spcAft>
              <a:buClr>
                <a:srgbClr xmlns:mc="http://schemas.openxmlformats.org/markup-compatibility/2006" xmlns:a14="http://schemas.microsoft.com/office/drawing/2010/main" val="FF5B00" mc:Ignorable=""/>
              </a:buClr>
            </a:pPr>
            <a:r>
              <a:rPr lang="en-US" sz="1400" dirty="0" smtClean="0">
                <a:gradFill>
                  <a:gsLst>
                    <a:gs pos="0">
                      <a:schemeClr val="tx1"/>
                    </a:gs>
                    <a:gs pos="100000">
                      <a:schemeClr val="tx1"/>
                    </a:gs>
                  </a:gsLst>
                  <a:lin ang="13500000" scaled="1"/>
                </a:gradFill>
              </a:rPr>
              <a:t>Client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2243328" y="1511808"/>
            <a:ext cx="4657344" cy="5071872"/>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tx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65" name="Snip Single Corner Rectangle 64"/>
          <p:cNvSpPr/>
          <p:nvPr/>
        </p:nvSpPr>
        <p:spPr>
          <a:xfrm>
            <a:off x="2643431" y="5145023"/>
            <a:ext cx="3820563" cy="885067"/>
          </a:xfrm>
          <a:prstGeom prst="snip1Rect">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chemeClr val="bg1"/>
                  </a:gs>
                  <a:gs pos="100000">
                    <a:schemeClr val="bg1"/>
                  </a:gs>
                </a:gsLst>
                <a:lin ang="13500000" scaled="1"/>
              </a:gradFill>
              <a:latin typeface="Segoe Semibold" pitchFamily="34" charset="0"/>
            </a:endParaRPr>
          </a:p>
        </p:txBody>
      </p:sp>
      <p:sp>
        <p:nvSpPr>
          <p:cNvPr id="85" name="Snip Single Corner Rectangle 84"/>
          <p:cNvSpPr/>
          <p:nvPr/>
        </p:nvSpPr>
        <p:spPr>
          <a:xfrm>
            <a:off x="2643431" y="2962655"/>
            <a:ext cx="3820563" cy="885067"/>
          </a:xfrm>
          <a:prstGeom prst="snip1Rect">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chemeClr val="bg1"/>
                  </a:gs>
                  <a:gs pos="100000">
                    <a:schemeClr val="bg1"/>
                  </a:gs>
                </a:gsLst>
                <a:lin ang="13500000" scaled="1"/>
              </a:gradFill>
              <a:latin typeface="Segoe Semibold" pitchFamily="34" charset="0"/>
            </a:endParaRPr>
          </a:p>
        </p:txBody>
      </p:sp>
      <p:pic>
        <p:nvPicPr>
          <p:cNvPr id="143" name="Picture 2" descr="\\eventsql\dvd\Online_ART\DVD_ART34\Artwork_Imagery\Icons - Illustrations\_WINDOWS SERVER ICONS\Hardware\Virtual Servers 2.png"/>
          <p:cNvPicPr>
            <a:picLocks noChangeAspect="1" noChangeArrowheads="1"/>
          </p:cNvPicPr>
          <p:nvPr/>
        </p:nvPicPr>
        <p:blipFill>
          <a:blip r:embed="rId3" cstate="email"/>
          <a:srcRect/>
          <a:stretch>
            <a:fillRect/>
          </a:stretch>
        </p:blipFill>
        <p:spPr bwMode="auto">
          <a:xfrm>
            <a:off x="5071826" y="2657856"/>
            <a:ext cx="547962" cy="894773"/>
          </a:xfrm>
          <a:prstGeom prst="rect">
            <a:avLst/>
          </a:prstGeom>
          <a:noFill/>
        </p:spPr>
      </p:pic>
      <p:sp>
        <p:nvSpPr>
          <p:cNvPr id="144" name="TextBox 143"/>
          <p:cNvSpPr txBox="1"/>
          <p:nvPr/>
        </p:nvSpPr>
        <p:spPr>
          <a:xfrm>
            <a:off x="2965135" y="3505518"/>
            <a:ext cx="3177154" cy="307777"/>
          </a:xfrm>
          <a:prstGeom prst="rect">
            <a:avLst/>
          </a:prstGeom>
        </p:spPr>
        <p:txBody>
          <a:bodyPr wrap="square">
            <a:spAutoFit/>
          </a:bodyPr>
          <a:lstStyle/>
          <a:p>
            <a:pPr algn="ctr">
              <a:spcBef>
                <a:spcPct val="20000"/>
              </a:spcBef>
              <a:spcAft>
                <a:spcPts val="1200"/>
              </a:spcAft>
              <a:buClr>
                <a:srgbClr xmlns:mc="http://schemas.openxmlformats.org/markup-compatibility/2006" xmlns:a14="http://schemas.microsoft.com/office/drawing/2010/main" val="FF5B00" mc:Ignorable=""/>
              </a:buClr>
            </a:pPr>
            <a:r>
              <a:rPr lang="en-US" sz="14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cs typeface="Segoe UI" pitchFamily="34" charset="0"/>
              </a:rPr>
              <a:t>Load Balanced Client Access Servers</a:t>
            </a:r>
          </a:p>
        </p:txBody>
      </p:sp>
      <p:cxnSp>
        <p:nvCxnSpPr>
          <p:cNvPr id="93" name="Straight Arrow Connector 92"/>
          <p:cNvCxnSpPr/>
          <p:nvPr/>
        </p:nvCxnSpPr>
        <p:spPr>
          <a:xfrm rot="16200000" flipH="1">
            <a:off x="4163569" y="2261617"/>
            <a:ext cx="524255" cy="1"/>
          </a:xfrm>
          <a:prstGeom prst="straightConnector1">
            <a:avLst/>
          </a:prstGeom>
          <a:ln w="38100">
            <a:solidFill>
              <a:schemeClr val="accent1"/>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96" name="Picture 2" descr="\\eventsql\dvd\Online_ART\DVD_ART34\Artwork_Imagery\Icons - Illustrations\_WINDOWS SERVER ICONS\Hardware\Virtual Servers 2.png"/>
          <p:cNvPicPr>
            <a:picLocks noChangeAspect="1" noChangeArrowheads="1"/>
          </p:cNvPicPr>
          <p:nvPr/>
        </p:nvPicPr>
        <p:blipFill>
          <a:blip r:embed="rId3" cstate="email"/>
          <a:srcRect/>
          <a:stretch>
            <a:fillRect/>
          </a:stretch>
        </p:blipFill>
        <p:spPr bwMode="auto">
          <a:xfrm>
            <a:off x="3644975" y="4576581"/>
            <a:ext cx="612129" cy="999553"/>
          </a:xfrm>
          <a:prstGeom prst="rect">
            <a:avLst/>
          </a:prstGeom>
          <a:noFill/>
        </p:spPr>
      </p:pic>
      <p:pic>
        <p:nvPicPr>
          <p:cNvPr id="62" name="Picture 2" descr="\\eventsql\dvd\Online_ART\DVD_ART34\Artwork_Imagery\Icons - Illustrations\_WINDOWS SERVER ICONS\Hardware\Virtual Servers 2.png"/>
          <p:cNvPicPr>
            <a:picLocks noChangeAspect="1" noChangeArrowheads="1"/>
          </p:cNvPicPr>
          <p:nvPr/>
        </p:nvPicPr>
        <p:blipFill>
          <a:blip r:embed="rId3" cstate="email"/>
          <a:srcRect/>
          <a:stretch>
            <a:fillRect/>
          </a:stretch>
        </p:blipFill>
        <p:spPr bwMode="auto">
          <a:xfrm>
            <a:off x="4811483" y="4529805"/>
            <a:ext cx="612129" cy="999553"/>
          </a:xfrm>
          <a:prstGeom prst="rect">
            <a:avLst/>
          </a:prstGeom>
          <a:noFill/>
        </p:spPr>
      </p:pic>
      <p:sp>
        <p:nvSpPr>
          <p:cNvPr id="102" name="TextBox 101"/>
          <p:cNvSpPr txBox="1"/>
          <p:nvPr/>
        </p:nvSpPr>
        <p:spPr>
          <a:xfrm>
            <a:off x="3475620" y="5554681"/>
            <a:ext cx="2200918" cy="492443"/>
          </a:xfrm>
          <a:prstGeom prst="rect">
            <a:avLst/>
          </a:prstGeom>
        </p:spPr>
        <p:txBody>
          <a:bodyPr wrap="square">
            <a:spAutoFit/>
          </a:bodyPr>
          <a:lstStyle/>
          <a:p>
            <a:pPr algn="ctr">
              <a:spcBef>
                <a:spcPct val="20000"/>
              </a:spcBef>
              <a:spcAft>
                <a:spcPts val="1200"/>
              </a:spcAft>
              <a:buClr>
                <a:srgbClr xmlns:mc="http://schemas.openxmlformats.org/markup-compatibility/2006" xmlns:a14="http://schemas.microsoft.com/office/drawing/2010/main" val="FF5B00" mc:Ignorable=""/>
              </a:buClr>
            </a:pPr>
            <a:r>
              <a:rPr lang="en-US" sz="14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cs typeface="Segoe UI" pitchFamily="34" charset="0"/>
              </a:rPr>
              <a:t>Mailbox Servers</a:t>
            </a:r>
            <a:br>
              <a:rPr lang="en-US" sz="14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cs typeface="Segoe UI" pitchFamily="34" charset="0"/>
              </a:rPr>
            </a:br>
            <a:r>
              <a:rPr lang="en-US" sz="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cs typeface="Segoe UI" pitchFamily="34" charset="0"/>
              </a:rPr>
              <a:t>Database Availability Group</a:t>
            </a:r>
            <a:endParaRPr lang="en-US" sz="14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cs typeface="Segoe UI" pitchFamily="34" charset="0"/>
            </a:endParaRPr>
          </a:p>
        </p:txBody>
      </p:sp>
      <p:pic>
        <p:nvPicPr>
          <p:cNvPr id="106" name="Picture 3" descr="\\eventsql\dvd\Online_ART\DVD_ART34\Artwork_Imagery\Icons - Illustrations\_MSN ICONS\MSN icon envelope email mail letter.png"/>
          <p:cNvPicPr>
            <a:picLocks noChangeAspect="1" noChangeArrowheads="1"/>
          </p:cNvPicPr>
          <p:nvPr/>
        </p:nvPicPr>
        <p:blipFill>
          <a:blip r:embed="rId4" cstate="email"/>
          <a:srcRect/>
          <a:stretch>
            <a:fillRect/>
          </a:stretch>
        </p:blipFill>
        <p:spPr bwMode="auto">
          <a:xfrm>
            <a:off x="3739031" y="5043171"/>
            <a:ext cx="488820" cy="799122"/>
          </a:xfrm>
          <a:prstGeom prst="rect">
            <a:avLst/>
          </a:prstGeom>
          <a:noFill/>
        </p:spPr>
      </p:pic>
      <p:pic>
        <p:nvPicPr>
          <p:cNvPr id="107" name="Picture 3" descr="\\eventsql\dvd\Online_ART\DVD_ART34\Artwork_Imagery\Icons - Illustrations\_MSN ICONS\MSN icon envelope email mail letter.png"/>
          <p:cNvPicPr>
            <a:picLocks noChangeAspect="1" noChangeArrowheads="1"/>
          </p:cNvPicPr>
          <p:nvPr/>
        </p:nvPicPr>
        <p:blipFill>
          <a:blip r:embed="rId4" cstate="email"/>
          <a:srcRect/>
          <a:stretch>
            <a:fillRect/>
          </a:stretch>
        </p:blipFill>
        <p:spPr bwMode="auto">
          <a:xfrm>
            <a:off x="4875860" y="4986528"/>
            <a:ext cx="500393" cy="818042"/>
          </a:xfrm>
          <a:prstGeom prst="rect">
            <a:avLst/>
          </a:prstGeom>
          <a:noFill/>
        </p:spPr>
      </p:pic>
      <p:sp>
        <p:nvSpPr>
          <p:cNvPr id="52" name="Snip Single Corner Rectangle 51"/>
          <p:cNvSpPr/>
          <p:nvPr/>
        </p:nvSpPr>
        <p:spPr>
          <a:xfrm>
            <a:off x="2231136" y="1245246"/>
            <a:ext cx="4693920" cy="367932"/>
          </a:xfrm>
          <a:prstGeom prst="snip1Rect">
            <a:avLst>
              <a:gd name="adj" fmla="val 42163"/>
            </a:avLst>
          </a:prstGeom>
          <a:gradFill flip="none" rotWithShape="1">
            <a:gsLst>
              <a:gs pos="0">
                <a:schemeClr val="accent3">
                  <a:lumMod val="50000"/>
                </a:schemeClr>
              </a:gs>
              <a:gs pos="31000">
                <a:schemeClr val="accent3">
                  <a:lumMod val="75000"/>
                </a:schemeClr>
              </a:gs>
              <a:gs pos="81000">
                <a:schemeClr val="accent3"/>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t" anchorCtr="0" compatLnSpc="1">
            <a:prstTxWarp prst="textNoShape">
              <a:avLst/>
            </a:prstTxWarp>
          </a:bodyPr>
          <a:lstStyle/>
          <a:p>
            <a:pPr marL="0" lvl="1" indent="-342900" algn="ctr" defTabSz="914099" fontAlgn="base">
              <a:lnSpc>
                <a:spcPct val="85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200" dirty="0" smtClean="0">
              <a:gradFill>
                <a:gsLst>
                  <a:gs pos="0">
                    <a:schemeClr val="bg1"/>
                  </a:gs>
                  <a:gs pos="100000">
                    <a:schemeClr val="bg1"/>
                  </a:gs>
                </a:gsLst>
                <a:lin ang="13500000" scaled="1"/>
              </a:gradFill>
              <a:latin typeface="Segoe" pitchFamily="34" charset="0"/>
            </a:endParaRPr>
          </a:p>
        </p:txBody>
      </p:sp>
      <p:sp>
        <p:nvSpPr>
          <p:cNvPr id="57" name="Title 56"/>
          <p:cNvSpPr>
            <a:spLocks noGrp="1"/>
          </p:cNvSpPr>
          <p:nvPr>
            <p:ph type="title"/>
          </p:nvPr>
        </p:nvSpPr>
        <p:spPr>
          <a:xfrm>
            <a:off x="381000" y="228600"/>
            <a:ext cx="8382000" cy="775597"/>
          </a:xfrm>
        </p:spPr>
        <p:txBody>
          <a:bodyPr/>
          <a:lstStyle/>
          <a:p>
            <a:r>
              <a:rPr smtClean="0"/>
              <a:t>Improved Availability During Failures</a:t>
            </a:r>
            <a:br>
              <a:rPr smtClean="0"/>
            </a:br>
            <a:r>
              <a:rPr lang="en-US" sz="2400" dirty="0" smtClean="0">
                <a:solidFill>
                  <a:schemeClr val="accent1"/>
                </a:solidFill>
              </a:rPr>
              <a:t>Keeping Users Connected</a:t>
            </a:r>
            <a:endParaRPr lang="en-US" sz="2400" dirty="0">
              <a:solidFill>
                <a:schemeClr val="accent1"/>
              </a:solidFill>
            </a:endParaRPr>
          </a:p>
        </p:txBody>
      </p:sp>
      <p:pic>
        <p:nvPicPr>
          <p:cNvPr id="49" name="Picture 48" descr="Computer.png"/>
          <p:cNvPicPr>
            <a:picLocks noChangeAspect="1"/>
          </p:cNvPicPr>
          <p:nvPr/>
        </p:nvPicPr>
        <p:blipFill>
          <a:blip r:embed="rId5" cstate="print"/>
          <a:stretch>
            <a:fillRect/>
          </a:stretch>
        </p:blipFill>
        <p:spPr>
          <a:xfrm>
            <a:off x="3814081" y="873793"/>
            <a:ext cx="1235423" cy="1235423"/>
          </a:xfrm>
          <a:prstGeom prst="rect">
            <a:avLst/>
          </a:prstGeom>
        </p:spPr>
      </p:pic>
      <p:pic>
        <p:nvPicPr>
          <p:cNvPr id="61" name="Picture 2" descr="\\eventsql\dvd\Online_ART\DVD_ART34\Artwork_Imagery\Icons - Illustrations\_WINDOWS SERVER ICONS\Hardware\Virtual Servers 2.png"/>
          <p:cNvPicPr>
            <a:picLocks noChangeAspect="1" noChangeArrowheads="1"/>
          </p:cNvPicPr>
          <p:nvPr/>
        </p:nvPicPr>
        <p:blipFill>
          <a:blip r:embed="rId3" cstate="email"/>
          <a:srcRect/>
          <a:stretch>
            <a:fillRect/>
          </a:stretch>
        </p:blipFill>
        <p:spPr bwMode="auto">
          <a:xfrm>
            <a:off x="4279731" y="2657856"/>
            <a:ext cx="547962" cy="894773"/>
          </a:xfrm>
          <a:prstGeom prst="rect">
            <a:avLst/>
          </a:prstGeom>
          <a:noFill/>
        </p:spPr>
      </p:pic>
      <p:pic>
        <p:nvPicPr>
          <p:cNvPr id="63" name="Picture 2" descr="\\eventsql\dvd\Online_ART\DVD_ART34\Artwork_Imagery\Icons - Illustrations\_WINDOWS SERVER ICONS\Hardware\Virtual Servers 2.png"/>
          <p:cNvPicPr>
            <a:picLocks noChangeAspect="1" noChangeArrowheads="1"/>
          </p:cNvPicPr>
          <p:nvPr/>
        </p:nvPicPr>
        <p:blipFill>
          <a:blip r:embed="rId3" cstate="email"/>
          <a:srcRect/>
          <a:stretch>
            <a:fillRect/>
          </a:stretch>
        </p:blipFill>
        <p:spPr bwMode="auto">
          <a:xfrm>
            <a:off x="3486866" y="2657856"/>
            <a:ext cx="547962" cy="894773"/>
          </a:xfrm>
          <a:prstGeom prst="rect">
            <a:avLst/>
          </a:prstGeom>
          <a:noFill/>
        </p:spPr>
      </p:pic>
      <p:sp>
        <p:nvSpPr>
          <p:cNvPr id="198" name="Multiply 197"/>
          <p:cNvSpPr/>
          <p:nvPr/>
        </p:nvSpPr>
        <p:spPr>
          <a:xfrm>
            <a:off x="4275865" y="2558223"/>
            <a:ext cx="527783" cy="888131"/>
          </a:xfrm>
          <a:prstGeom prst="mathMultiply">
            <a:avLst>
              <a:gd name="adj1" fmla="val 18064"/>
            </a:avLst>
          </a:prstGeom>
          <a:solidFill>
            <a:srgbClr xmlns:mc="http://schemas.openxmlformats.org/markup-compatibility/2006" xmlns:a14="http://schemas.microsoft.com/office/drawing/2010/main" val="FF0000" mc:Ignorable=""/>
          </a:solidFill>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100" dirty="0">
              <a:solidFill>
                <a:srgbClr xmlns:mc="http://schemas.openxmlformats.org/markup-compatibility/2006" xmlns:a14="http://schemas.microsoft.com/office/drawing/2010/main" val="FF0000" mc:Ignorable=""/>
              </a:solidFill>
            </a:endParaRPr>
          </a:p>
        </p:txBody>
      </p:sp>
      <p:cxnSp>
        <p:nvCxnSpPr>
          <p:cNvPr id="64" name="Straight Arrow Connector 63"/>
          <p:cNvCxnSpPr/>
          <p:nvPr/>
        </p:nvCxnSpPr>
        <p:spPr>
          <a:xfrm rot="5400000">
            <a:off x="4882896" y="4200144"/>
            <a:ext cx="499872" cy="1588"/>
          </a:xfrm>
          <a:prstGeom prst="straightConnector1">
            <a:avLst/>
          </a:prstGeom>
          <a:ln w="38100">
            <a:solidFill>
              <a:schemeClr val="accent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5400000">
            <a:off x="3749040" y="4200144"/>
            <a:ext cx="499872" cy="1588"/>
          </a:xfrm>
          <a:prstGeom prst="straightConnector1">
            <a:avLst/>
          </a:prstGeom>
          <a:ln w="38100">
            <a:solidFill>
              <a:schemeClr val="accent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10800000">
            <a:off x="5975499" y="4678326"/>
            <a:ext cx="800881" cy="134046"/>
          </a:xfrm>
          <a:prstGeom prst="straightConnector1">
            <a:avLst/>
          </a:prstGeom>
          <a:ln cap="flat" cmpd="sng">
            <a:solidFill>
              <a:schemeClr val="accent1"/>
            </a:solidFill>
            <a:headEnd type="none" w="med" len="med"/>
            <a:tailEnd type="triangle" w="med" len="med"/>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nvGrpSpPr>
          <p:cNvPr id="3" name="Group 53"/>
          <p:cNvGrpSpPr/>
          <p:nvPr/>
        </p:nvGrpSpPr>
        <p:grpSpPr>
          <a:xfrm>
            <a:off x="6740751" y="4411682"/>
            <a:ext cx="2074065" cy="1074718"/>
            <a:chOff x="249382" y="2612571"/>
            <a:chExt cx="2074065" cy="1074718"/>
          </a:xfrm>
        </p:grpSpPr>
        <p:sp>
          <p:nvSpPr>
            <p:cNvPr id="55" name="Rectangle 54"/>
            <p:cNvSpPr/>
            <p:nvPr/>
          </p:nvSpPr>
          <p:spPr>
            <a:xfrm>
              <a:off x="249382" y="2612571"/>
              <a:ext cx="2074065" cy="1074718"/>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56" name="TextBox 55"/>
            <p:cNvSpPr txBox="1"/>
            <p:nvPr/>
          </p:nvSpPr>
          <p:spPr>
            <a:xfrm>
              <a:off x="285008" y="2645936"/>
              <a:ext cx="1831175" cy="954107"/>
            </a:xfrm>
            <a:prstGeom prst="rect">
              <a:avLst/>
            </a:prstGeom>
            <a:noFill/>
            <a:effectLst/>
          </p:spPr>
          <p:txBody>
            <a:bodyPr wrap="square" rtlCol="0">
              <a:spAutoFit/>
            </a:bodyPr>
            <a:lstStyle/>
            <a:p>
              <a:pPr marL="0" lvl="2">
                <a:buClr>
                  <a:srgbClr xmlns:mc="http://schemas.openxmlformats.org/markup-compatibility/2006" xmlns:a14="http://schemas.microsoft.com/office/drawing/2010/main" val="FF5B00" mc:Ignorable=""/>
                </a:buClr>
                <a:buSzPct val="85000"/>
              </a:pPr>
              <a:r>
                <a:rPr lang="en-US" sz="1400" dirty="0" smtClean="0">
                  <a:gradFill>
                    <a:gsLst>
                      <a:gs pos="0">
                        <a:schemeClr val="tx1"/>
                      </a:gs>
                      <a:gs pos="100000">
                        <a:schemeClr val="tx1"/>
                      </a:gs>
                    </a:gsLst>
                    <a:lin ang="5400000" scaled="0"/>
                  </a:gradFill>
                  <a:latin typeface="Segoe" pitchFamily="34" charset="0"/>
                </a:rPr>
                <a:t>Mailbox Database </a:t>
              </a:r>
              <a:br>
                <a:rPr lang="en-US" sz="1400" dirty="0" smtClean="0">
                  <a:gradFill>
                    <a:gsLst>
                      <a:gs pos="0">
                        <a:schemeClr val="tx1"/>
                      </a:gs>
                      <a:gs pos="100000">
                        <a:schemeClr val="tx1"/>
                      </a:gs>
                    </a:gsLst>
                    <a:lin ang="5400000" scaled="0"/>
                  </a:gradFill>
                  <a:latin typeface="Segoe" pitchFamily="34" charset="0"/>
                </a:rPr>
              </a:br>
              <a:r>
                <a:rPr lang="en-US" sz="1400" dirty="0" smtClean="0">
                  <a:gradFill>
                    <a:gsLst>
                      <a:gs pos="0">
                        <a:schemeClr val="tx1"/>
                      </a:gs>
                      <a:gs pos="100000">
                        <a:schemeClr val="tx1"/>
                      </a:gs>
                    </a:gsLst>
                    <a:lin ang="5400000" scaled="0"/>
                  </a:gradFill>
                  <a:latin typeface="Segoe" pitchFamily="34" charset="0"/>
                </a:rPr>
                <a:t>or Server failure… </a:t>
              </a:r>
              <a:br>
                <a:rPr lang="en-US" sz="1400" dirty="0" smtClean="0">
                  <a:gradFill>
                    <a:gsLst>
                      <a:gs pos="0">
                        <a:schemeClr val="tx1"/>
                      </a:gs>
                      <a:gs pos="100000">
                        <a:schemeClr val="tx1"/>
                      </a:gs>
                    </a:gsLst>
                    <a:lin ang="5400000" scaled="0"/>
                  </a:gradFill>
                  <a:latin typeface="Segoe" pitchFamily="34" charset="0"/>
                </a:rPr>
              </a:br>
              <a:r>
                <a:rPr lang="en-US" sz="1400" dirty="0" smtClean="0">
                  <a:gradFill>
                    <a:gsLst>
                      <a:gs pos="0">
                        <a:schemeClr val="tx1"/>
                      </a:gs>
                      <a:gs pos="100000">
                        <a:schemeClr val="tx1"/>
                      </a:gs>
                    </a:gsLst>
                    <a:lin ang="5400000" scaled="0"/>
                  </a:gradFill>
                  <a:latin typeface="Segoe" pitchFamily="34" charset="0"/>
                </a:rPr>
                <a:t>Client disconnected for 30 seconds</a:t>
              </a:r>
            </a:p>
          </p:txBody>
        </p:sp>
      </p:grpSp>
      <p:cxnSp>
        <p:nvCxnSpPr>
          <p:cNvPr id="103" name="Straight Arrow Connector 102"/>
          <p:cNvCxnSpPr/>
          <p:nvPr/>
        </p:nvCxnSpPr>
        <p:spPr>
          <a:xfrm>
            <a:off x="2157984" y="2438400"/>
            <a:ext cx="1182627" cy="390147"/>
          </a:xfrm>
          <a:prstGeom prst="straightConnector1">
            <a:avLst/>
          </a:prstGeom>
          <a:ln cap="flat" cmpd="sng">
            <a:solidFill>
              <a:schemeClr val="accent1"/>
            </a:solidFill>
            <a:headEnd type="none" w="med" len="med"/>
            <a:tailEnd type="triangle" w="med" len="med"/>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nvGrpSpPr>
          <p:cNvPr id="4" name="Group 98"/>
          <p:cNvGrpSpPr/>
          <p:nvPr/>
        </p:nvGrpSpPr>
        <p:grpSpPr>
          <a:xfrm>
            <a:off x="309471" y="1954994"/>
            <a:ext cx="2074065" cy="1336846"/>
            <a:chOff x="249382" y="2612571"/>
            <a:chExt cx="2074065" cy="1336846"/>
          </a:xfrm>
        </p:grpSpPr>
        <p:sp>
          <p:nvSpPr>
            <p:cNvPr id="100" name="Rectangle 99"/>
            <p:cNvSpPr/>
            <p:nvPr/>
          </p:nvSpPr>
          <p:spPr>
            <a:xfrm>
              <a:off x="249382" y="2612571"/>
              <a:ext cx="2074065" cy="1336846"/>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01" name="TextBox 100"/>
            <p:cNvSpPr txBox="1"/>
            <p:nvPr/>
          </p:nvSpPr>
          <p:spPr>
            <a:xfrm>
              <a:off x="285008" y="2645936"/>
              <a:ext cx="1831175" cy="1169551"/>
            </a:xfrm>
            <a:prstGeom prst="rect">
              <a:avLst/>
            </a:prstGeom>
            <a:noFill/>
            <a:effectLst/>
          </p:spPr>
          <p:txBody>
            <a:bodyPr wrap="square" rtlCol="0">
              <a:spAutoFit/>
            </a:bodyPr>
            <a:lstStyle/>
            <a:p>
              <a:pPr marL="0" lvl="2">
                <a:buClr>
                  <a:srgbClr xmlns:mc="http://schemas.openxmlformats.org/markup-compatibility/2006" xmlns:a14="http://schemas.microsoft.com/office/drawing/2010/main" val="FF5B00" mc:Ignorable=""/>
                </a:buClr>
                <a:buSzPct val="85000"/>
              </a:pPr>
              <a:r>
                <a:rPr lang="en-US" sz="1400" dirty="0" smtClean="0">
                  <a:gradFill>
                    <a:gsLst>
                      <a:gs pos="0">
                        <a:schemeClr val="tx1"/>
                      </a:gs>
                      <a:gs pos="100000">
                        <a:schemeClr val="tx1"/>
                      </a:gs>
                    </a:gsLst>
                    <a:lin ang="5400000" scaled="0"/>
                  </a:gradFill>
                  <a:latin typeface="Segoe" pitchFamily="34" charset="0"/>
                </a:rPr>
                <a:t>Client Access </a:t>
              </a:r>
              <a:br>
                <a:rPr lang="en-US" sz="1400" dirty="0" smtClean="0">
                  <a:gradFill>
                    <a:gsLst>
                      <a:gs pos="0">
                        <a:schemeClr val="tx1"/>
                      </a:gs>
                      <a:gs pos="100000">
                        <a:schemeClr val="tx1"/>
                      </a:gs>
                    </a:gsLst>
                    <a:lin ang="5400000" scaled="0"/>
                  </a:gradFill>
                  <a:latin typeface="Segoe" pitchFamily="34" charset="0"/>
                </a:rPr>
              </a:br>
              <a:r>
                <a:rPr lang="en-US" sz="1400" dirty="0" smtClean="0">
                  <a:gradFill>
                    <a:gsLst>
                      <a:gs pos="0">
                        <a:schemeClr val="tx1"/>
                      </a:gs>
                      <a:gs pos="100000">
                        <a:schemeClr val="tx1"/>
                      </a:gs>
                    </a:gsLst>
                    <a:lin ang="5400000" scaled="0"/>
                  </a:gradFill>
                  <a:latin typeface="Segoe" pitchFamily="34" charset="0"/>
                </a:rPr>
                <a:t>Server failure … </a:t>
              </a:r>
              <a:br>
                <a:rPr lang="en-US" sz="1400" dirty="0" smtClean="0">
                  <a:gradFill>
                    <a:gsLst>
                      <a:gs pos="0">
                        <a:schemeClr val="tx1"/>
                      </a:gs>
                      <a:gs pos="100000">
                        <a:schemeClr val="tx1"/>
                      </a:gs>
                    </a:gsLst>
                    <a:lin ang="5400000" scaled="0"/>
                  </a:gradFill>
                  <a:latin typeface="Segoe" pitchFamily="34" charset="0"/>
                </a:rPr>
              </a:br>
              <a:r>
                <a:rPr lang="en-US" sz="1400" dirty="0" smtClean="0">
                  <a:gradFill>
                    <a:gsLst>
                      <a:gs pos="0">
                        <a:schemeClr val="tx1"/>
                      </a:gs>
                      <a:gs pos="100000">
                        <a:schemeClr val="tx1"/>
                      </a:gs>
                    </a:gsLst>
                    <a:lin ang="5400000" scaled="0"/>
                  </a:gradFill>
                  <a:latin typeface="Segoe" pitchFamily="34" charset="0"/>
                </a:rPr>
                <a:t>Client reconnects through another Client Access Server</a:t>
              </a:r>
            </a:p>
          </p:txBody>
        </p:sp>
      </p:grpSp>
      <p:sp>
        <p:nvSpPr>
          <p:cNvPr id="113" name="Rectangle 112"/>
          <p:cNvSpPr/>
          <p:nvPr/>
        </p:nvSpPr>
        <p:spPr>
          <a:xfrm>
            <a:off x="3719042" y="6194798"/>
            <a:ext cx="1705915" cy="369332"/>
          </a:xfrm>
          <a:prstGeom prst="rect">
            <a:avLst/>
          </a:prstGeom>
        </p:spPr>
        <p:txBody>
          <a:bodyPr wrap="none">
            <a:spAutoFit/>
          </a:bodyPr>
          <a:lstStyle/>
          <a:p>
            <a:pPr algn="ctr"/>
            <a:r>
              <a:rPr lang="en-US" dirty="0" smtClean="0">
                <a:gradFill>
                  <a:gsLst>
                    <a:gs pos="0">
                      <a:schemeClr val="tx1"/>
                    </a:gs>
                    <a:gs pos="100000">
                      <a:schemeClr val="tx1"/>
                    </a:gs>
                  </a:gsLst>
                  <a:lin ang="13500000" scaled="1"/>
                </a:gradFill>
              </a:rPr>
              <a:t>Exchange 2010</a:t>
            </a:r>
            <a:endParaRPr lang="en-US" dirty="0">
              <a:gradFill>
                <a:gsLst>
                  <a:gs pos="0">
                    <a:schemeClr val="tx1"/>
                  </a:gs>
                  <a:gs pos="100000">
                    <a:schemeClr val="tx1"/>
                  </a:gs>
                </a:gsLst>
                <a:lin ang="13500000" scaled="1"/>
              </a:gradFill>
            </a:endParaRPr>
          </a:p>
        </p:txBody>
      </p:sp>
      <p:grpSp>
        <p:nvGrpSpPr>
          <p:cNvPr id="39" name="Group 38"/>
          <p:cNvGrpSpPr/>
          <p:nvPr/>
        </p:nvGrpSpPr>
        <p:grpSpPr>
          <a:xfrm>
            <a:off x="3162930" y="4418706"/>
            <a:ext cx="426722" cy="1229620"/>
            <a:chOff x="334670" y="3802018"/>
            <a:chExt cx="426722" cy="1229620"/>
          </a:xfrm>
        </p:grpSpPr>
        <p:grpSp>
          <p:nvGrpSpPr>
            <p:cNvPr id="40" name="Group 33"/>
            <p:cNvGrpSpPr/>
            <p:nvPr/>
          </p:nvGrpSpPr>
          <p:grpSpPr>
            <a:xfrm>
              <a:off x="334670" y="4638446"/>
              <a:ext cx="426722" cy="393192"/>
              <a:chOff x="830856" y="6020678"/>
              <a:chExt cx="426722" cy="393192"/>
            </a:xfrm>
          </p:grpSpPr>
          <p:sp>
            <p:nvSpPr>
              <p:cNvPr id="47" name="Can 46"/>
              <p:cNvSpPr/>
              <p:nvPr/>
            </p:nvSpPr>
            <p:spPr bwMode="auto">
              <a:xfrm>
                <a:off x="858290" y="6020678"/>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50" name="TextBox 49"/>
              <p:cNvSpPr txBox="1"/>
              <p:nvPr/>
            </p:nvSpPr>
            <p:spPr>
              <a:xfrm>
                <a:off x="830856"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grpSp>
        <p:grpSp>
          <p:nvGrpSpPr>
            <p:cNvPr id="41" name="Group 48"/>
            <p:cNvGrpSpPr/>
            <p:nvPr/>
          </p:nvGrpSpPr>
          <p:grpSpPr>
            <a:xfrm>
              <a:off x="334670" y="3802018"/>
              <a:ext cx="426722" cy="393192"/>
              <a:chOff x="830856" y="6020678"/>
              <a:chExt cx="426722" cy="393192"/>
            </a:xfrm>
          </p:grpSpPr>
          <p:sp>
            <p:nvSpPr>
              <p:cNvPr id="45" name="Can 44"/>
              <p:cNvSpPr/>
              <p:nvPr/>
            </p:nvSpPr>
            <p:spPr bwMode="auto">
              <a:xfrm>
                <a:off x="858290"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46" name="TextBox 45"/>
              <p:cNvSpPr txBox="1"/>
              <p:nvPr/>
            </p:nvSpPr>
            <p:spPr>
              <a:xfrm>
                <a:off x="830856"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grpSp>
        <p:grpSp>
          <p:nvGrpSpPr>
            <p:cNvPr id="42" name="Group 67"/>
            <p:cNvGrpSpPr/>
            <p:nvPr/>
          </p:nvGrpSpPr>
          <p:grpSpPr>
            <a:xfrm>
              <a:off x="334670" y="4220232"/>
              <a:ext cx="426722" cy="393192"/>
              <a:chOff x="830856" y="6020678"/>
              <a:chExt cx="426722" cy="393192"/>
            </a:xfrm>
          </p:grpSpPr>
          <p:sp>
            <p:nvSpPr>
              <p:cNvPr id="43" name="Can 42"/>
              <p:cNvSpPr/>
              <p:nvPr/>
            </p:nvSpPr>
            <p:spPr bwMode="auto">
              <a:xfrm>
                <a:off x="858290" y="6020678"/>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44" name="TextBox 43"/>
              <p:cNvSpPr txBox="1"/>
              <p:nvPr/>
            </p:nvSpPr>
            <p:spPr>
              <a:xfrm>
                <a:off x="830856"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grpSp>
      </p:grpSp>
      <p:grpSp>
        <p:nvGrpSpPr>
          <p:cNvPr id="51" name="Group 50"/>
          <p:cNvGrpSpPr/>
          <p:nvPr/>
        </p:nvGrpSpPr>
        <p:grpSpPr>
          <a:xfrm>
            <a:off x="5473737" y="4418706"/>
            <a:ext cx="426722" cy="1229620"/>
            <a:chOff x="334670" y="3802018"/>
            <a:chExt cx="426722" cy="1229620"/>
          </a:xfrm>
        </p:grpSpPr>
        <p:grpSp>
          <p:nvGrpSpPr>
            <p:cNvPr id="54" name="Group 33"/>
            <p:cNvGrpSpPr/>
            <p:nvPr/>
          </p:nvGrpSpPr>
          <p:grpSpPr>
            <a:xfrm>
              <a:off x="334670" y="4638446"/>
              <a:ext cx="426722" cy="393192"/>
              <a:chOff x="830856" y="6020678"/>
              <a:chExt cx="426722" cy="393192"/>
            </a:xfrm>
          </p:grpSpPr>
          <p:sp>
            <p:nvSpPr>
              <p:cNvPr id="74" name="Can 73"/>
              <p:cNvSpPr/>
              <p:nvPr/>
            </p:nvSpPr>
            <p:spPr bwMode="auto">
              <a:xfrm>
                <a:off x="858290"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75" name="TextBox 74"/>
              <p:cNvSpPr txBox="1"/>
              <p:nvPr/>
            </p:nvSpPr>
            <p:spPr>
              <a:xfrm>
                <a:off x="830856"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grpSp>
        <p:grpSp>
          <p:nvGrpSpPr>
            <p:cNvPr id="58" name="Group 48"/>
            <p:cNvGrpSpPr/>
            <p:nvPr/>
          </p:nvGrpSpPr>
          <p:grpSpPr>
            <a:xfrm>
              <a:off x="334670" y="3802018"/>
              <a:ext cx="426722" cy="393192"/>
              <a:chOff x="830856" y="6020678"/>
              <a:chExt cx="426722" cy="393192"/>
            </a:xfrm>
          </p:grpSpPr>
          <p:sp>
            <p:nvSpPr>
              <p:cNvPr id="72" name="Can 71"/>
              <p:cNvSpPr/>
              <p:nvPr/>
            </p:nvSpPr>
            <p:spPr bwMode="auto">
              <a:xfrm>
                <a:off x="858290" y="6020678"/>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73" name="TextBox 72"/>
              <p:cNvSpPr txBox="1"/>
              <p:nvPr/>
            </p:nvSpPr>
            <p:spPr>
              <a:xfrm>
                <a:off x="830856"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grpSp>
        <p:grpSp>
          <p:nvGrpSpPr>
            <p:cNvPr id="59" name="Group 67"/>
            <p:cNvGrpSpPr/>
            <p:nvPr/>
          </p:nvGrpSpPr>
          <p:grpSpPr>
            <a:xfrm>
              <a:off x="334670" y="4220232"/>
              <a:ext cx="426722" cy="393192"/>
              <a:chOff x="830856" y="6020678"/>
              <a:chExt cx="426722" cy="393192"/>
            </a:xfrm>
          </p:grpSpPr>
          <p:sp>
            <p:nvSpPr>
              <p:cNvPr id="60" name="Can 59"/>
              <p:cNvSpPr/>
              <p:nvPr/>
            </p:nvSpPr>
            <p:spPr bwMode="auto">
              <a:xfrm>
                <a:off x="858290"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9" name="TextBox 68"/>
              <p:cNvSpPr txBox="1"/>
              <p:nvPr/>
            </p:nvSpPr>
            <p:spPr>
              <a:xfrm>
                <a:off x="830856"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grpSp>
      </p:grpSp>
      <p:sp>
        <p:nvSpPr>
          <p:cNvPr id="199" name="Right Arrow 198"/>
          <p:cNvSpPr/>
          <p:nvPr/>
        </p:nvSpPr>
        <p:spPr>
          <a:xfrm>
            <a:off x="3615070" y="4481553"/>
            <a:ext cx="1903228" cy="303393"/>
          </a:xfrm>
          <a:prstGeom prst="rightArrow">
            <a:avLst>
              <a:gd name="adj1" fmla="val 50000"/>
              <a:gd name="adj2" fmla="val 50000"/>
            </a:avLst>
          </a:prstGeom>
          <a:solidFill>
            <a:srgbClr xmlns:mc="http://schemas.openxmlformats.org/markup-compatibility/2006" xmlns:a14="http://schemas.microsoft.com/office/drawing/2010/main" val="FF00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chemeClr val="bg1"/>
                  </a:gs>
                  <a:gs pos="100000">
                    <a:schemeClr val="bg1"/>
                  </a:gs>
                </a:gsLst>
                <a:lin ang="13500000" scaled="1"/>
              </a:gradFill>
              <a:latin typeface="Segoe Semibold" pitchFamily="34" charset="0"/>
            </a:endParaRPr>
          </a:p>
        </p:txBody>
      </p:sp>
      <p:sp>
        <p:nvSpPr>
          <p:cNvPr id="66" name="Rectangle 65"/>
          <p:cNvSpPr/>
          <p:nvPr/>
        </p:nvSpPr>
        <p:spPr>
          <a:xfrm>
            <a:off x="3638444" y="1919154"/>
            <a:ext cx="891026" cy="307777"/>
          </a:xfrm>
          <a:prstGeom prst="rect">
            <a:avLst/>
          </a:prstGeom>
        </p:spPr>
        <p:txBody>
          <a:bodyPr wrap="square">
            <a:spAutoFit/>
          </a:bodyPr>
          <a:lstStyle/>
          <a:p>
            <a:pPr>
              <a:spcBef>
                <a:spcPct val="20000"/>
              </a:spcBef>
              <a:spcAft>
                <a:spcPts val="1200"/>
              </a:spcAft>
              <a:buClr>
                <a:srgbClr xmlns:mc="http://schemas.openxmlformats.org/markup-compatibility/2006" xmlns:a14="http://schemas.microsoft.com/office/drawing/2010/main" val="FF5B00" mc:Ignorable=""/>
              </a:buClr>
            </a:pPr>
            <a:r>
              <a:rPr lang="en-US" sz="1400" dirty="0" smtClean="0">
                <a:gradFill>
                  <a:gsLst>
                    <a:gs pos="0">
                      <a:schemeClr val="tx1"/>
                    </a:gs>
                    <a:gs pos="100000">
                      <a:schemeClr val="tx1"/>
                    </a:gs>
                  </a:gsLst>
                  <a:lin ang="13500000" scaled="1"/>
                </a:gradFill>
              </a:rPr>
              <a:t>Client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4"/>
          <p:cNvSpPr>
            <a:spLocks noGrp="1"/>
          </p:cNvSpPr>
          <p:nvPr>
            <p:ph type="title"/>
          </p:nvPr>
        </p:nvSpPr>
        <p:spPr>
          <a:xfrm>
            <a:off x="381000" y="228600"/>
            <a:ext cx="8382000" cy="886397"/>
          </a:xfrm>
        </p:spPr>
        <p:txBody>
          <a:bodyPr vert="horz" wrap="square" lIns="0" tIns="0" rIns="0" bIns="0" rtlCol="0" anchor="t">
            <a:spAutoFit/>
          </a:bodyPr>
          <a:lstStyle/>
          <a:p>
            <a:pPr lvl="2" algn="l" rtl="0">
              <a:lnSpc>
                <a:spcPct val="90000"/>
              </a:lnSpc>
              <a:spcBef>
                <a:spcPct val="0"/>
              </a:spcBef>
            </a:pPr>
            <a:r>
              <a:rPr lang="en-US" sz="3200" kern="1200" dirty="0">
                <a:ln w="3175">
                  <a:noFill/>
                </a:ln>
                <a:gradFill>
                  <a:gsLst>
                    <a:gs pos="0">
                      <a:schemeClr val="tx1"/>
                    </a:gs>
                    <a:gs pos="100000">
                      <a:schemeClr val="tx1"/>
                    </a:gs>
                  </a:gsLst>
                  <a:lin ang="13500000" scaled="1"/>
                </a:gradFill>
                <a:latin typeface="Segoe Semibold" pitchFamily="34" charset="0"/>
                <a:ea typeface="+mj-ea"/>
                <a:cs typeface="+mj-cs"/>
              </a:rPr>
              <a:t>Simplified Administration </a:t>
            </a:r>
            <a:r>
              <a:rPr lang="en-US" sz="3200" kern="1200" dirty="0" smtClean="0">
                <a:ln w="3175">
                  <a:noFill/>
                </a:ln>
                <a:gradFill>
                  <a:gsLst>
                    <a:gs pos="0">
                      <a:schemeClr val="tx1"/>
                    </a:gs>
                    <a:gs pos="100000">
                      <a:schemeClr val="tx1"/>
                    </a:gs>
                  </a:gsLst>
                  <a:lin ang="13500000" scaled="1"/>
                </a:gradFill>
                <a:latin typeface="Segoe Semibold" pitchFamily="34" charset="0"/>
                <a:ea typeface="+mj-ea"/>
                <a:cs typeface="+mj-cs"/>
              </a:rPr>
              <a:t/>
            </a:r>
            <a:br>
              <a:rPr lang="en-US" sz="3200" kern="1200" dirty="0" smtClean="0">
                <a:ln w="3175">
                  <a:noFill/>
                </a:ln>
                <a:gradFill>
                  <a:gsLst>
                    <a:gs pos="0">
                      <a:schemeClr val="tx1"/>
                    </a:gs>
                    <a:gs pos="100000">
                      <a:schemeClr val="tx1"/>
                    </a:gs>
                  </a:gsLst>
                  <a:lin ang="13500000" scaled="1"/>
                </a:gradFill>
                <a:latin typeface="Segoe Semibold" pitchFamily="34" charset="0"/>
                <a:ea typeface="+mj-ea"/>
                <a:cs typeface="+mj-cs"/>
              </a:rPr>
            </a:br>
            <a:r>
              <a:rPr lang="en-US" sz="3200" kern="1200" dirty="0" smtClean="0">
                <a:ln w="3175">
                  <a:noFill/>
                </a:ln>
                <a:gradFill>
                  <a:gsLst>
                    <a:gs pos="0">
                      <a:schemeClr val="tx1"/>
                    </a:gs>
                    <a:gs pos="100000">
                      <a:schemeClr val="tx1"/>
                    </a:gs>
                  </a:gsLst>
                  <a:lin ang="13500000" scaled="1"/>
                </a:gradFill>
                <a:latin typeface="Segoe Semibold" pitchFamily="34" charset="0"/>
                <a:ea typeface="+mj-ea"/>
                <a:cs typeface="+mj-cs"/>
              </a:rPr>
              <a:t>Reduces </a:t>
            </a:r>
            <a:r>
              <a:rPr lang="en-US" sz="3200" kern="1200" dirty="0">
                <a:ln w="3175">
                  <a:noFill/>
                </a:ln>
                <a:gradFill>
                  <a:gsLst>
                    <a:gs pos="0">
                      <a:schemeClr val="tx1"/>
                    </a:gs>
                    <a:gs pos="100000">
                      <a:schemeClr val="tx1"/>
                    </a:gs>
                  </a:gsLst>
                  <a:lin ang="13500000" scaled="1"/>
                </a:gradFill>
                <a:latin typeface="Segoe Semibold" pitchFamily="34" charset="0"/>
                <a:ea typeface="+mj-ea"/>
                <a:cs typeface="+mj-cs"/>
              </a:rPr>
              <a:t>Cost and </a:t>
            </a:r>
            <a:r>
              <a:rPr lang="en-US" sz="3200" kern="1200" dirty="0" smtClean="0">
                <a:ln w="3175">
                  <a:noFill/>
                </a:ln>
                <a:gradFill>
                  <a:gsLst>
                    <a:gs pos="0">
                      <a:schemeClr val="tx1"/>
                    </a:gs>
                    <a:gs pos="100000">
                      <a:schemeClr val="tx1"/>
                    </a:gs>
                  </a:gsLst>
                  <a:lin ang="13500000" scaled="1"/>
                </a:gradFill>
                <a:latin typeface="Segoe Semibold" pitchFamily="34" charset="0"/>
                <a:ea typeface="+mj-ea"/>
                <a:cs typeface="+mj-cs"/>
              </a:rPr>
              <a:t>Complexity</a:t>
            </a:r>
            <a:endParaRPr lang="en-US" sz="3200" kern="1200" dirty="0">
              <a:ln w="3175">
                <a:noFill/>
              </a:ln>
              <a:gradFill>
                <a:gsLst>
                  <a:gs pos="0">
                    <a:schemeClr val="tx1"/>
                  </a:gs>
                  <a:gs pos="100000">
                    <a:schemeClr val="tx1"/>
                  </a:gs>
                </a:gsLst>
                <a:lin ang="13500000" scaled="1"/>
              </a:gradFill>
              <a:latin typeface="Segoe Semibold" pitchFamily="34" charset="0"/>
              <a:ea typeface="+mj-ea"/>
              <a:cs typeface="+mj-cs"/>
            </a:endParaRPr>
          </a:p>
        </p:txBody>
      </p:sp>
      <p:pic>
        <p:nvPicPr>
          <p:cNvPr id="9" name="Picture 8" descr="Computer Management.png"/>
          <p:cNvPicPr>
            <a:picLocks noChangeAspect="1"/>
          </p:cNvPicPr>
          <p:nvPr/>
        </p:nvPicPr>
        <p:blipFill>
          <a:blip r:embed="rId3" cstate="print"/>
          <a:stretch>
            <a:fillRect/>
          </a:stretch>
        </p:blipFill>
        <p:spPr>
          <a:xfrm>
            <a:off x="7347436" y="467069"/>
            <a:ext cx="978960" cy="978960"/>
          </a:xfrm>
          <a:prstGeom prst="rect">
            <a:avLst/>
          </a:prstGeom>
        </p:spPr>
      </p:pic>
      <p:grpSp>
        <p:nvGrpSpPr>
          <p:cNvPr id="10" name="Group 9"/>
          <p:cNvGrpSpPr/>
          <p:nvPr/>
        </p:nvGrpSpPr>
        <p:grpSpPr>
          <a:xfrm>
            <a:off x="346290" y="2460563"/>
            <a:ext cx="8451420" cy="485812"/>
            <a:chOff x="381000" y="918882"/>
            <a:chExt cx="8451420" cy="485812"/>
          </a:xfrm>
        </p:grpSpPr>
        <p:sp>
          <p:nvSpPr>
            <p:cNvPr id="11" name="Snip Single Corner Rectangle 10"/>
            <p:cNvSpPr/>
            <p:nvPr/>
          </p:nvSpPr>
          <p:spPr>
            <a:xfrm>
              <a:off x="381000" y="918882"/>
              <a:ext cx="8451420" cy="485812"/>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sp>
          <p:nvSpPr>
            <p:cNvPr id="12" name="Text Placeholder 27"/>
            <p:cNvSpPr txBox="1">
              <a:spLocks/>
            </p:cNvSpPr>
            <p:nvPr/>
          </p:nvSpPr>
          <p:spPr>
            <a:xfrm>
              <a:off x="585921" y="959573"/>
              <a:ext cx="7858167" cy="400110"/>
            </a:xfrm>
            <a:prstGeom prst="rect">
              <a:avLst/>
            </a:prstGeo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ea typeface="+mn-ea"/>
                  <a:cs typeface="Segoe UI" pitchFamily="34" charset="0"/>
                </a:defRPr>
              </a:lvl1pPr>
            </a:lstStyle>
            <a:p>
              <a:pPr marL="342900" lvl="0" indent="-342900" defTabSz="914363">
                <a:spcBef>
                  <a:spcPct val="20000"/>
                </a:spcBef>
                <a:spcAft>
                  <a:spcPts val="1200"/>
                </a:spcAft>
                <a:buClr>
                  <a:srgbClr xmlns:mc="http://schemas.openxmlformats.org/markup-compatibility/2006" xmlns:a14="http://schemas.microsoft.com/office/drawing/2010/main" val="FF5B00" mc:Ignorable=""/>
                </a:buClr>
                <a:buSzPct val="65000"/>
              </a:pPr>
              <a:r>
                <a:rPr lang="en-US" dirty="0"/>
                <a:t>High Availability administration all within </a:t>
              </a:r>
              <a:r>
                <a:rPr lang="en-US" dirty="0" smtClean="0"/>
                <a:t>Exchange</a:t>
              </a:r>
              <a:endParaRPr lang="en-US" dirty="0"/>
            </a:p>
          </p:txBody>
        </p:sp>
      </p:grpSp>
      <p:grpSp>
        <p:nvGrpSpPr>
          <p:cNvPr id="13" name="Group 12"/>
          <p:cNvGrpSpPr/>
          <p:nvPr/>
        </p:nvGrpSpPr>
        <p:grpSpPr>
          <a:xfrm>
            <a:off x="346290" y="3186049"/>
            <a:ext cx="8451420" cy="785096"/>
            <a:chOff x="381000" y="918882"/>
            <a:chExt cx="8451420" cy="785096"/>
          </a:xfrm>
        </p:grpSpPr>
        <p:sp>
          <p:nvSpPr>
            <p:cNvPr id="16" name="Snip Single Corner Rectangle 15"/>
            <p:cNvSpPr/>
            <p:nvPr/>
          </p:nvSpPr>
          <p:spPr>
            <a:xfrm>
              <a:off x="381000" y="918882"/>
              <a:ext cx="8451420" cy="785096"/>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sp>
          <p:nvSpPr>
            <p:cNvPr id="17" name="Text Placeholder 27"/>
            <p:cNvSpPr txBox="1">
              <a:spLocks/>
            </p:cNvSpPr>
            <p:nvPr/>
          </p:nvSpPr>
          <p:spPr>
            <a:xfrm>
              <a:off x="585921" y="950048"/>
              <a:ext cx="7858167" cy="707886"/>
            </a:xfrm>
            <a:prstGeom prst="rect">
              <a:avLst/>
            </a:prstGeo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ea typeface="+mn-ea"/>
                  <a:cs typeface="Segoe UI" pitchFamily="34" charset="0"/>
                </a:defRPr>
              </a:lvl1pPr>
            </a:lstStyle>
            <a:p>
              <a:pPr lvl="0" defTabSz="914363">
                <a:spcBef>
                  <a:spcPct val="20000"/>
                </a:spcBef>
                <a:spcAft>
                  <a:spcPts val="1200"/>
                </a:spcAft>
                <a:buClr>
                  <a:srgbClr xmlns:mc="http://schemas.openxmlformats.org/markup-compatibility/2006" xmlns:a14="http://schemas.microsoft.com/office/drawing/2010/main" val="FF5B00" mc:Ignorable=""/>
                </a:buClr>
                <a:buSzPct val="65000"/>
              </a:pPr>
              <a:r>
                <a:rPr lang="en-US" dirty="0"/>
                <a:t>Same automated database failover process used </a:t>
              </a:r>
              <a:r>
                <a:rPr lang="en-US" dirty="0" smtClean="0"/>
                <a:t/>
              </a:r>
              <a:br>
                <a:rPr lang="en-US" dirty="0" smtClean="0"/>
              </a:br>
              <a:r>
                <a:rPr lang="en-US" dirty="0" smtClean="0"/>
                <a:t>for </a:t>
              </a:r>
              <a:r>
                <a:rPr lang="en-US" dirty="0"/>
                <a:t>a range for failures – Disk, Server, </a:t>
              </a:r>
              <a:r>
                <a:rPr lang="en-US" dirty="0" smtClean="0"/>
                <a:t>Network</a:t>
              </a:r>
              <a:endParaRPr lang="en-US" dirty="0"/>
            </a:p>
          </p:txBody>
        </p:sp>
      </p:grpSp>
      <p:grpSp>
        <p:nvGrpSpPr>
          <p:cNvPr id="18" name="Group 17"/>
          <p:cNvGrpSpPr/>
          <p:nvPr/>
        </p:nvGrpSpPr>
        <p:grpSpPr>
          <a:xfrm>
            <a:off x="346290" y="4210819"/>
            <a:ext cx="8451420" cy="485812"/>
            <a:chOff x="381000" y="918882"/>
            <a:chExt cx="8451420" cy="485812"/>
          </a:xfrm>
        </p:grpSpPr>
        <p:sp>
          <p:nvSpPr>
            <p:cNvPr id="19" name="Snip Single Corner Rectangle 18"/>
            <p:cNvSpPr/>
            <p:nvPr/>
          </p:nvSpPr>
          <p:spPr>
            <a:xfrm>
              <a:off x="381000" y="918882"/>
              <a:ext cx="8451420" cy="485812"/>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sp>
          <p:nvSpPr>
            <p:cNvPr id="20" name="Text Placeholder 27"/>
            <p:cNvSpPr txBox="1">
              <a:spLocks/>
            </p:cNvSpPr>
            <p:nvPr/>
          </p:nvSpPr>
          <p:spPr>
            <a:xfrm>
              <a:off x="585921" y="959573"/>
              <a:ext cx="7858167" cy="400110"/>
            </a:xfrm>
            <a:prstGeom prst="rect">
              <a:avLst/>
            </a:prstGeo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ea typeface="+mn-ea"/>
                  <a:cs typeface="Segoe UI" pitchFamily="34" charset="0"/>
                </a:defRPr>
              </a:lvl1pPr>
            </a:lstStyle>
            <a:p>
              <a:pPr marL="342900" lvl="0" indent="-342900" defTabSz="914363">
                <a:spcBef>
                  <a:spcPct val="20000"/>
                </a:spcBef>
                <a:spcAft>
                  <a:spcPts val="1200"/>
                </a:spcAft>
                <a:buClr>
                  <a:srgbClr xmlns:mc="http://schemas.openxmlformats.org/markup-compatibility/2006" xmlns:a14="http://schemas.microsoft.com/office/drawing/2010/main" val="FF5B00" mc:Ignorable=""/>
                </a:buClr>
                <a:buSzPct val="65000"/>
              </a:pPr>
              <a:r>
                <a:rPr lang="en-US" dirty="0"/>
                <a:t>Simplified activation of Exchange services in a standby </a:t>
              </a:r>
              <a:r>
                <a:rPr lang="en-US" dirty="0" smtClean="0"/>
                <a:t>datacenter</a:t>
              </a:r>
              <a:endParaRPr lang="en-US" dirty="0"/>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81000" y="228600"/>
            <a:ext cx="8382000" cy="1329595"/>
          </a:xfrm>
        </p:spPr>
        <p:txBody>
          <a:bodyPr/>
          <a:lstStyle/>
          <a:p>
            <a:r>
              <a:rPr lang="en-US" dirty="0" smtClean="0"/>
              <a:t>Managing Availability in the </a:t>
            </a:r>
            <a:br>
              <a:rPr lang="en-US" dirty="0" smtClean="0"/>
            </a:br>
            <a:r>
              <a:rPr lang="en-US" dirty="0" smtClean="0"/>
              <a:t>Exchange Management Console</a:t>
            </a:r>
            <a:br>
              <a:rPr lang="en-US" dirty="0" smtClean="0"/>
            </a:b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170072" y="1648357"/>
            <a:ext cx="6496050" cy="4394200"/>
          </a:xfrm>
          <a:prstGeom prst="rect">
            <a:avLst/>
          </a:prstGeom>
          <a:ln>
            <a:noFill/>
          </a:ln>
          <a:effectLst>
            <a:outerShdw blurRad="190500" algn="tl" rotWithShape="0">
              <a:srgbClr xmlns:mc="http://schemas.openxmlformats.org/markup-compatibility/2006" xmlns:a14="http://schemas.microsoft.com/office/drawing/2010/main" val="000000" mc:Ignorable="">
                <a:alpha val="70000"/>
              </a:srgbClr>
            </a:outerShdw>
          </a:effectLst>
        </p:spPr>
      </p:pic>
      <p:cxnSp>
        <p:nvCxnSpPr>
          <p:cNvPr id="21" name="Straight Connector 20"/>
          <p:cNvCxnSpPr/>
          <p:nvPr/>
        </p:nvCxnSpPr>
        <p:spPr>
          <a:xfrm rot="16200000" flipH="1">
            <a:off x="1766710" y="2218267"/>
            <a:ext cx="1332090" cy="417689"/>
          </a:xfrm>
          <a:prstGeom prst="line">
            <a:avLst/>
          </a:prstGeom>
          <a:ln w="38100"/>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370667" y="4560712"/>
            <a:ext cx="2212622" cy="609599"/>
          </a:xfrm>
          <a:prstGeom prst="line">
            <a:avLst/>
          </a:prstGeom>
          <a:ln w="38100"/>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flipV="1">
            <a:off x="7303914" y="4504266"/>
            <a:ext cx="1354665" cy="745065"/>
          </a:xfrm>
          <a:prstGeom prst="line">
            <a:avLst/>
          </a:prstGeom>
          <a:ln w="38100"/>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425067" y="1353270"/>
            <a:ext cx="1877866" cy="457200"/>
            <a:chOff x="-907022" y="3385270"/>
            <a:chExt cx="1877866" cy="457200"/>
          </a:xfrm>
        </p:grpSpPr>
        <p:grpSp>
          <p:nvGrpSpPr>
            <p:cNvPr id="17" name="Group 98"/>
            <p:cNvGrpSpPr/>
            <p:nvPr/>
          </p:nvGrpSpPr>
          <p:grpSpPr>
            <a:xfrm>
              <a:off x="-627505" y="3445127"/>
              <a:ext cx="1598349" cy="370517"/>
              <a:chOff x="249383" y="2612571"/>
              <a:chExt cx="1598349" cy="370517"/>
            </a:xfrm>
          </p:grpSpPr>
          <p:sp>
            <p:nvSpPr>
              <p:cNvPr id="18" name="Rectangle 17"/>
              <p:cNvSpPr/>
              <p:nvPr/>
            </p:nvSpPr>
            <p:spPr>
              <a:xfrm>
                <a:off x="249383" y="2612571"/>
                <a:ext cx="1541906" cy="370517"/>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9" name="TextBox 18"/>
              <p:cNvSpPr txBox="1"/>
              <p:nvPr/>
            </p:nvSpPr>
            <p:spPr>
              <a:xfrm>
                <a:off x="409188" y="2645936"/>
                <a:ext cx="1438544" cy="307777"/>
              </a:xfrm>
              <a:prstGeom prst="rect">
                <a:avLst/>
              </a:prstGeom>
              <a:noFill/>
              <a:effectLst/>
            </p:spPr>
            <p:txBody>
              <a:bodyPr wrap="square" rtlCol="0">
                <a:spAutoFit/>
              </a:bodyPr>
              <a:lstStyle/>
              <a:p>
                <a:pPr marL="0" lvl="2">
                  <a:buClr>
                    <a:srgbClr xmlns:mc="http://schemas.openxmlformats.org/markup-compatibility/2006" xmlns:a14="http://schemas.microsoft.com/office/drawing/2010/main" val="FF5B00" mc:Ignorable=""/>
                  </a:buClr>
                  <a:buSzPct val="85000"/>
                </a:pPr>
                <a:r>
                  <a:rPr lang="en-US" sz="1400" dirty="0" smtClean="0">
                    <a:gradFill>
                      <a:gsLst>
                        <a:gs pos="0">
                          <a:schemeClr val="tx1"/>
                        </a:gs>
                        <a:gs pos="100000">
                          <a:schemeClr val="tx1"/>
                        </a:gs>
                      </a:gsLst>
                      <a:lin ang="5400000" scaled="0"/>
                    </a:gradFill>
                    <a:latin typeface="Segoe" pitchFamily="34" charset="0"/>
                  </a:rPr>
                  <a:t>Select database</a:t>
                </a:r>
              </a:p>
            </p:txBody>
          </p:sp>
        </p:grpSp>
        <p:sp>
          <p:nvSpPr>
            <p:cNvPr id="26" name="Oval 25"/>
            <p:cNvSpPr/>
            <p:nvPr/>
          </p:nvSpPr>
          <p:spPr>
            <a:xfrm>
              <a:off x="-907022" y="3385270"/>
              <a:ext cx="457200" cy="457200"/>
            </a:xfrm>
            <a:prstGeom prst="ellipse">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r>
                <a:rPr lang="en-US" altLang="zh-CN" sz="1600" dirty="0" smtClean="0">
                  <a:gradFill>
                    <a:gsLst>
                      <a:gs pos="0">
                        <a:schemeClr val="bg1"/>
                      </a:gs>
                      <a:gs pos="100000">
                        <a:schemeClr val="bg1"/>
                      </a:gs>
                    </a:gsLst>
                    <a:lin ang="13500000" scaled="1"/>
                  </a:gradFill>
                  <a:latin typeface="Segoe Semibold" pitchFamily="34" charset="0"/>
                </a:rPr>
                <a:t>1</a:t>
              </a:r>
              <a:endParaRPr lang="en-US" altLang="zh-CN" sz="1600" dirty="0">
                <a:gradFill>
                  <a:gsLst>
                    <a:gs pos="0">
                      <a:schemeClr val="bg1"/>
                    </a:gs>
                    <a:gs pos="100000">
                      <a:schemeClr val="bg1"/>
                    </a:gs>
                  </a:gsLst>
                  <a:lin ang="13500000" scaled="1"/>
                </a:gradFill>
                <a:latin typeface="Segoe Semibold" pitchFamily="34" charset="0"/>
              </a:endParaRPr>
            </a:p>
          </p:txBody>
        </p:sp>
      </p:grpSp>
      <p:grpSp>
        <p:nvGrpSpPr>
          <p:cNvPr id="31" name="Group 30"/>
          <p:cNvGrpSpPr/>
          <p:nvPr/>
        </p:nvGrpSpPr>
        <p:grpSpPr>
          <a:xfrm>
            <a:off x="453289" y="5118114"/>
            <a:ext cx="2007688" cy="853708"/>
            <a:chOff x="-907022" y="3385270"/>
            <a:chExt cx="2007688" cy="853708"/>
          </a:xfrm>
        </p:grpSpPr>
        <p:grpSp>
          <p:nvGrpSpPr>
            <p:cNvPr id="32" name="Group 98"/>
            <p:cNvGrpSpPr/>
            <p:nvPr/>
          </p:nvGrpSpPr>
          <p:grpSpPr>
            <a:xfrm>
              <a:off x="-627505" y="3445127"/>
              <a:ext cx="1728171" cy="793851"/>
              <a:chOff x="249383" y="2612571"/>
              <a:chExt cx="1728171" cy="793851"/>
            </a:xfrm>
          </p:grpSpPr>
          <p:sp>
            <p:nvSpPr>
              <p:cNvPr id="34" name="Rectangle 33"/>
              <p:cNvSpPr/>
              <p:nvPr/>
            </p:nvSpPr>
            <p:spPr>
              <a:xfrm>
                <a:off x="249383" y="2612571"/>
                <a:ext cx="1649150" cy="793851"/>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35" name="TextBox 34"/>
              <p:cNvSpPr txBox="1"/>
              <p:nvPr/>
            </p:nvSpPr>
            <p:spPr>
              <a:xfrm>
                <a:off x="409187" y="2645936"/>
                <a:ext cx="1568367" cy="738664"/>
              </a:xfrm>
              <a:prstGeom prst="rect">
                <a:avLst/>
              </a:prstGeom>
              <a:noFill/>
              <a:effectLst/>
            </p:spPr>
            <p:txBody>
              <a:bodyPr wrap="square" rtlCol="0">
                <a:spAutoFit/>
              </a:bodyPr>
              <a:lstStyle/>
              <a:p>
                <a:pPr marL="0" lvl="2">
                  <a:buClr>
                    <a:srgbClr xmlns:mc="http://schemas.openxmlformats.org/markup-compatibility/2006" xmlns:a14="http://schemas.microsoft.com/office/drawing/2010/main" val="FF5B00" mc:Ignorable=""/>
                  </a:buClr>
                  <a:buSzPct val="85000"/>
                </a:pPr>
                <a:r>
                  <a:rPr lang="en-US" sz="1400" dirty="0" smtClean="0">
                    <a:gradFill>
                      <a:gsLst>
                        <a:gs pos="0">
                          <a:schemeClr val="tx1"/>
                        </a:gs>
                        <a:gs pos="100000">
                          <a:schemeClr val="tx1"/>
                        </a:gs>
                      </a:gsLst>
                      <a:lin ang="5400000" scaled="0"/>
                    </a:gradFill>
                    <a:latin typeface="Segoe" pitchFamily="34" charset="0"/>
                  </a:rPr>
                  <a:t>View locations and status of replicated copies</a:t>
                </a:r>
              </a:p>
            </p:txBody>
          </p:sp>
        </p:grpSp>
        <p:sp>
          <p:nvSpPr>
            <p:cNvPr id="33" name="Oval 32"/>
            <p:cNvSpPr/>
            <p:nvPr/>
          </p:nvSpPr>
          <p:spPr>
            <a:xfrm>
              <a:off x="-907022" y="3385270"/>
              <a:ext cx="457200" cy="457200"/>
            </a:xfrm>
            <a:prstGeom prst="ellipse">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r>
                <a:rPr lang="en-US" altLang="zh-CN" sz="1600" dirty="0" smtClean="0">
                  <a:gradFill>
                    <a:gsLst>
                      <a:gs pos="0">
                        <a:schemeClr val="bg1"/>
                      </a:gs>
                      <a:gs pos="100000">
                        <a:schemeClr val="bg1"/>
                      </a:gs>
                    </a:gsLst>
                    <a:lin ang="13500000" scaled="1"/>
                  </a:gradFill>
                  <a:latin typeface="Segoe Semibold" pitchFamily="34" charset="0"/>
                </a:rPr>
                <a:t>2</a:t>
              </a:r>
              <a:endParaRPr lang="en-US" altLang="zh-CN" sz="1600" dirty="0">
                <a:gradFill>
                  <a:gsLst>
                    <a:gs pos="0">
                      <a:schemeClr val="bg1"/>
                    </a:gs>
                    <a:gs pos="100000">
                      <a:schemeClr val="bg1"/>
                    </a:gs>
                  </a:gsLst>
                  <a:lin ang="13500000" scaled="1"/>
                </a:gradFill>
                <a:latin typeface="Segoe Semibold" pitchFamily="34" charset="0"/>
              </a:endParaRPr>
            </a:p>
          </p:txBody>
        </p:sp>
      </p:grpSp>
      <p:grpSp>
        <p:nvGrpSpPr>
          <p:cNvPr id="37" name="Group 36"/>
          <p:cNvGrpSpPr/>
          <p:nvPr/>
        </p:nvGrpSpPr>
        <p:grpSpPr>
          <a:xfrm>
            <a:off x="7034711" y="3419134"/>
            <a:ext cx="2007688" cy="1085132"/>
            <a:chOff x="-907022" y="3385270"/>
            <a:chExt cx="2007688" cy="1085132"/>
          </a:xfrm>
        </p:grpSpPr>
        <p:grpSp>
          <p:nvGrpSpPr>
            <p:cNvPr id="38" name="Group 98"/>
            <p:cNvGrpSpPr/>
            <p:nvPr/>
          </p:nvGrpSpPr>
          <p:grpSpPr>
            <a:xfrm>
              <a:off x="-627505" y="3445127"/>
              <a:ext cx="1728171" cy="1025275"/>
              <a:chOff x="249383" y="2612571"/>
              <a:chExt cx="1728171" cy="1025275"/>
            </a:xfrm>
          </p:grpSpPr>
          <p:sp>
            <p:nvSpPr>
              <p:cNvPr id="40" name="Rectangle 39"/>
              <p:cNvSpPr/>
              <p:nvPr/>
            </p:nvSpPr>
            <p:spPr>
              <a:xfrm>
                <a:off x="249383" y="2612571"/>
                <a:ext cx="1372572" cy="1025275"/>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41" name="TextBox 40"/>
              <p:cNvSpPr txBox="1"/>
              <p:nvPr/>
            </p:nvSpPr>
            <p:spPr>
              <a:xfrm>
                <a:off x="409187" y="2645936"/>
                <a:ext cx="1568367" cy="954107"/>
              </a:xfrm>
              <a:prstGeom prst="rect">
                <a:avLst/>
              </a:prstGeom>
              <a:noFill/>
              <a:effectLst/>
            </p:spPr>
            <p:txBody>
              <a:bodyPr wrap="square" rtlCol="0">
                <a:spAutoFit/>
              </a:bodyPr>
              <a:lstStyle/>
              <a:p>
                <a:pPr marL="0" lvl="2">
                  <a:buClr>
                    <a:srgbClr xmlns:mc="http://schemas.openxmlformats.org/markup-compatibility/2006" xmlns:a14="http://schemas.microsoft.com/office/drawing/2010/main" val="FF5B00" mc:Ignorable=""/>
                  </a:buClr>
                  <a:buSzPct val="85000"/>
                </a:pPr>
                <a:r>
                  <a:rPr lang="en-US" sz="1400" dirty="0" smtClean="0">
                    <a:gradFill>
                      <a:gsLst>
                        <a:gs pos="0">
                          <a:schemeClr val="tx1"/>
                        </a:gs>
                        <a:gs pos="100000">
                          <a:schemeClr val="tx1"/>
                        </a:gs>
                      </a:gsLst>
                      <a:lin ang="5400000" scaled="0"/>
                    </a:gradFill>
                    <a:latin typeface="Segoe" pitchFamily="34" charset="0"/>
                  </a:rPr>
                  <a:t>Take action </a:t>
                </a:r>
                <a:br>
                  <a:rPr lang="en-US" sz="1400" dirty="0" smtClean="0">
                    <a:gradFill>
                      <a:gsLst>
                        <a:gs pos="0">
                          <a:schemeClr val="tx1"/>
                        </a:gs>
                        <a:gs pos="100000">
                          <a:schemeClr val="tx1"/>
                        </a:gs>
                      </a:gsLst>
                      <a:lin ang="5400000" scaled="0"/>
                    </a:gradFill>
                    <a:latin typeface="Segoe" pitchFamily="34" charset="0"/>
                  </a:rPr>
                </a:br>
                <a:r>
                  <a:rPr lang="en-US" sz="1400" dirty="0" smtClean="0">
                    <a:gradFill>
                      <a:gsLst>
                        <a:gs pos="0">
                          <a:schemeClr val="tx1"/>
                        </a:gs>
                        <a:gs pos="100000">
                          <a:schemeClr val="tx1"/>
                        </a:gs>
                      </a:gsLst>
                      <a:lin ang="5400000" scaled="0"/>
                    </a:gradFill>
                    <a:latin typeface="Segoe" pitchFamily="34" charset="0"/>
                  </a:rPr>
                  <a:t>(add copies, move active, </a:t>
                </a:r>
                <a:br>
                  <a:rPr lang="en-US" sz="1400" dirty="0" smtClean="0">
                    <a:gradFill>
                      <a:gsLst>
                        <a:gs pos="0">
                          <a:schemeClr val="tx1"/>
                        </a:gs>
                        <a:gs pos="100000">
                          <a:schemeClr val="tx1"/>
                        </a:gs>
                      </a:gsLst>
                      <a:lin ang="5400000" scaled="0"/>
                    </a:gradFill>
                    <a:latin typeface="Segoe" pitchFamily="34" charset="0"/>
                  </a:rPr>
                </a:br>
                <a:r>
                  <a:rPr lang="en-US" sz="1400" dirty="0" smtClean="0">
                    <a:gradFill>
                      <a:gsLst>
                        <a:gs pos="0">
                          <a:schemeClr val="tx1"/>
                        </a:gs>
                        <a:gs pos="100000">
                          <a:schemeClr val="tx1"/>
                        </a:gs>
                      </a:gsLst>
                      <a:lin ang="5400000" scaled="0"/>
                    </a:gradFill>
                    <a:latin typeface="Segoe" pitchFamily="34" charset="0"/>
                  </a:rPr>
                  <a:t>etc.)</a:t>
                </a:r>
              </a:p>
            </p:txBody>
          </p:sp>
        </p:grpSp>
        <p:sp>
          <p:nvSpPr>
            <p:cNvPr id="39" name="Oval 38"/>
            <p:cNvSpPr/>
            <p:nvPr/>
          </p:nvSpPr>
          <p:spPr>
            <a:xfrm>
              <a:off x="-907022" y="3385270"/>
              <a:ext cx="457200" cy="457200"/>
            </a:xfrm>
            <a:prstGeom prst="ellipse">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r>
                <a:rPr lang="en-US" altLang="zh-CN" sz="1600" dirty="0" smtClean="0">
                  <a:gradFill>
                    <a:gsLst>
                      <a:gs pos="0">
                        <a:schemeClr val="bg1"/>
                      </a:gs>
                      <a:gs pos="100000">
                        <a:schemeClr val="bg1"/>
                      </a:gs>
                    </a:gsLst>
                    <a:lin ang="13500000" scaled="1"/>
                  </a:gradFill>
                  <a:latin typeface="Segoe Semibold" pitchFamily="34" charset="0"/>
                </a:rPr>
                <a:t>3</a:t>
              </a:r>
              <a:endParaRPr lang="en-US" altLang="zh-CN" sz="1600" dirty="0">
                <a:gradFill>
                  <a:gsLst>
                    <a:gs pos="0">
                      <a:schemeClr val="bg1"/>
                    </a:gs>
                    <a:gs pos="100000">
                      <a:schemeClr val="bg1"/>
                    </a:gs>
                  </a:gsLst>
                  <a:lin ang="13500000" scaled="1"/>
                </a:gradFill>
                <a:latin typeface="Segoe Semibold" pitchFamily="34" charset="0"/>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p:nvPr/>
        </p:nvSpPr>
        <p:spPr>
          <a:xfrm>
            <a:off x="2988425" y="3911008"/>
            <a:ext cx="2667000" cy="2164708"/>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70" name="Rectangle 69"/>
          <p:cNvSpPr/>
          <p:nvPr/>
        </p:nvSpPr>
        <p:spPr>
          <a:xfrm>
            <a:off x="5982977" y="3920194"/>
            <a:ext cx="2823944" cy="2155522"/>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9" name="Rectangle 68"/>
          <p:cNvSpPr/>
          <p:nvPr/>
        </p:nvSpPr>
        <p:spPr>
          <a:xfrm>
            <a:off x="395353" y="3920194"/>
            <a:ext cx="2286000" cy="214299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 name="TextBox 2"/>
          <p:cNvSpPr txBox="1">
            <a:spLocks noChangeArrowheads="1"/>
          </p:cNvSpPr>
          <p:nvPr/>
        </p:nvSpPr>
        <p:spPr bwMode="auto">
          <a:xfrm>
            <a:off x="3683923" y="3199014"/>
            <a:ext cx="1490874" cy="338538"/>
          </a:xfrm>
          <a:prstGeom prst="rect">
            <a:avLst/>
          </a:prstGeom>
          <a:noFill/>
          <a:ln>
            <a:no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wrap="square" lIns="91421" tIns="45712" rIns="91421" bIns="45712">
            <a:spAutoFit/>
          </a:bodyPr>
          <a:lstStyle/>
          <a:p>
            <a:pPr eaLnBrk="0">
              <a:lnSpc>
                <a:spcPct val="100000"/>
              </a:lnSpc>
              <a:spcBef>
                <a:spcPct val="0"/>
              </a:spcBef>
              <a:defRPr/>
            </a:pPr>
            <a:r>
              <a:rPr lang="en-US" sz="1600" dirty="0" smtClean="0">
                <a:solidFill>
                  <a:schemeClr val="tx1"/>
                </a:solidFill>
              </a:rPr>
              <a:t>1. Copy logs</a:t>
            </a:r>
            <a:endParaRPr lang="en-US" sz="1600" dirty="0">
              <a:solidFill>
                <a:schemeClr val="tx1"/>
              </a:solidFill>
            </a:endParaRPr>
          </a:p>
        </p:txBody>
      </p:sp>
      <p:sp>
        <p:nvSpPr>
          <p:cNvPr id="4" name="TextBox 3"/>
          <p:cNvSpPr txBox="1">
            <a:spLocks noChangeArrowheads="1"/>
          </p:cNvSpPr>
          <p:nvPr/>
        </p:nvSpPr>
        <p:spPr bwMode="auto">
          <a:xfrm>
            <a:off x="2559483" y="2500988"/>
            <a:ext cx="2070100" cy="738648"/>
          </a:xfrm>
          <a:prstGeom prst="rect">
            <a:avLst/>
          </a:prstGeom>
          <a:noFill/>
          <a:ln w="9525" cap="flat" cmpd="sng" algn="ctr">
            <a:noFill/>
            <a:prstDash val="solid"/>
            <a:miter lim="800000"/>
            <a:headEnd type="none" w="med" len="med"/>
            <a:tailEnd type="none" w="med" len="med"/>
          </a:ln>
          <a:effectLst/>
        </p:spPr>
        <p:txBody>
          <a:bodyPr lIns="91421" tIns="45712" rIns="91421" bIns="45712">
            <a:spAutoFit/>
          </a:bodyPr>
          <a:lstStyle/>
          <a:p>
            <a:pPr algn="l" eaLnBrk="0">
              <a:lnSpc>
                <a:spcPct val="100000"/>
              </a:lnSpc>
              <a:defRPr/>
            </a:pPr>
            <a:r>
              <a:rPr lang="en-US" sz="1400" b="1" dirty="0">
                <a:solidFill>
                  <a:schemeClr val="tx1">
                    <a:lumMod val="95000"/>
                  </a:schemeClr>
                </a:solidFill>
                <a:effectLst/>
                <a:sym typeface="Wingdings" pitchFamily="2" charset="2"/>
              </a:rPr>
              <a:t>E00.log</a:t>
            </a:r>
            <a:endParaRPr lang="en-US" sz="1400" b="1" dirty="0">
              <a:solidFill>
                <a:schemeClr val="tx1">
                  <a:lumMod val="95000"/>
                </a:schemeClr>
              </a:solidFill>
              <a:effectLst/>
            </a:endParaRPr>
          </a:p>
          <a:p>
            <a:pPr algn="l" eaLnBrk="0">
              <a:lnSpc>
                <a:spcPct val="100000"/>
              </a:lnSpc>
              <a:defRPr/>
            </a:pPr>
            <a:r>
              <a:rPr lang="en-US" sz="1400" b="1" dirty="0">
                <a:solidFill>
                  <a:schemeClr val="tx1">
                    <a:lumMod val="95000"/>
                  </a:schemeClr>
                </a:solidFill>
                <a:effectLst/>
                <a:sym typeface="Wingdings" pitchFamily="2" charset="2"/>
              </a:rPr>
              <a:t>E0000000012.log</a:t>
            </a:r>
          </a:p>
          <a:p>
            <a:pPr algn="l" eaLnBrk="0">
              <a:lnSpc>
                <a:spcPct val="100000"/>
              </a:lnSpc>
              <a:defRPr/>
            </a:pPr>
            <a:r>
              <a:rPr lang="en-US" sz="1400" b="1" dirty="0">
                <a:solidFill>
                  <a:schemeClr val="tx1">
                    <a:lumMod val="95000"/>
                  </a:schemeClr>
                </a:solidFill>
                <a:effectLst/>
                <a:sym typeface="Wingdings" pitchFamily="2" charset="2"/>
              </a:rPr>
              <a:t>E0000000011.log</a:t>
            </a:r>
            <a:endParaRPr lang="en-US" sz="1400" b="1" dirty="0">
              <a:solidFill>
                <a:schemeClr val="tx1">
                  <a:lumMod val="95000"/>
                </a:schemeClr>
              </a:solidFill>
              <a:effectLst/>
            </a:endParaRPr>
          </a:p>
        </p:txBody>
      </p:sp>
      <p:sp>
        <p:nvSpPr>
          <p:cNvPr id="6" name="TextBox 5"/>
          <p:cNvSpPr txBox="1">
            <a:spLocks noChangeArrowheads="1"/>
          </p:cNvSpPr>
          <p:nvPr/>
        </p:nvSpPr>
        <p:spPr bwMode="auto">
          <a:xfrm>
            <a:off x="5486400" y="1828800"/>
            <a:ext cx="1602672" cy="338538"/>
          </a:xfrm>
          <a:prstGeom prst="rect">
            <a:avLst/>
          </a:prstGeom>
          <a:noFill/>
          <a:ln w="9525" cap="flat" cmpd="sng" algn="ctr">
            <a:noFill/>
            <a:prstDash val="solid"/>
            <a:miter lim="800000"/>
            <a:headEnd type="none" w="med" len="med"/>
            <a:tailEnd type="none" w="med" len="med"/>
          </a:ln>
          <a:effectLst/>
        </p:spPr>
        <p:txBody>
          <a:bodyPr wrap="square" lIns="91421" tIns="45712" rIns="91421" bIns="45712">
            <a:spAutoFit/>
          </a:bodyPr>
          <a:lstStyle/>
          <a:p>
            <a:pPr eaLnBrk="0">
              <a:lnSpc>
                <a:spcPct val="100000"/>
              </a:lnSpc>
              <a:defRPr/>
            </a:pPr>
            <a:r>
              <a:rPr lang="en-US" sz="1600" dirty="0" smtClean="0"/>
              <a:t>2</a:t>
            </a:r>
            <a:r>
              <a:rPr lang="en-US" sz="1600" dirty="0" smtClean="0">
                <a:effectLst/>
              </a:rPr>
              <a:t>. Inspect logs</a:t>
            </a:r>
            <a:endParaRPr lang="en-US" sz="1600" dirty="0">
              <a:effectLst/>
            </a:endParaRPr>
          </a:p>
        </p:txBody>
      </p:sp>
      <p:sp>
        <p:nvSpPr>
          <p:cNvPr id="8" name="TextBox 7"/>
          <p:cNvSpPr txBox="1">
            <a:spLocks noChangeArrowheads="1"/>
          </p:cNvSpPr>
          <p:nvPr/>
        </p:nvSpPr>
        <p:spPr bwMode="auto">
          <a:xfrm>
            <a:off x="6666559" y="3276600"/>
            <a:ext cx="1529860" cy="338538"/>
          </a:xfrm>
          <a:prstGeom prst="rect">
            <a:avLst/>
          </a:prstGeom>
          <a:noFill/>
          <a:ln w="9525" cap="flat" cmpd="sng" algn="ctr">
            <a:noFill/>
            <a:prstDash val="solid"/>
            <a:miter lim="800000"/>
            <a:headEnd type="none" w="med" len="med"/>
            <a:tailEnd type="none" w="med" len="med"/>
          </a:ln>
          <a:effectLst/>
        </p:spPr>
        <p:txBody>
          <a:bodyPr wrap="square" lIns="91421" tIns="45712" rIns="91421" bIns="45712">
            <a:spAutoFit/>
          </a:bodyPr>
          <a:lstStyle/>
          <a:p>
            <a:pPr eaLnBrk="0">
              <a:lnSpc>
                <a:spcPct val="100000"/>
              </a:lnSpc>
              <a:spcBef>
                <a:spcPct val="0"/>
              </a:spcBef>
              <a:defRPr/>
            </a:pPr>
            <a:r>
              <a:rPr lang="en-US" sz="1600" dirty="0" smtClean="0"/>
              <a:t>3. Replay logs</a:t>
            </a:r>
            <a:endParaRPr lang="en-US" sz="1600" dirty="0">
              <a:effectLst/>
            </a:endParaRPr>
          </a:p>
        </p:txBody>
      </p:sp>
      <p:cxnSp>
        <p:nvCxnSpPr>
          <p:cNvPr id="10" name="Straight Arrow Connector 9"/>
          <p:cNvCxnSpPr/>
          <p:nvPr/>
        </p:nvCxnSpPr>
        <p:spPr>
          <a:xfrm>
            <a:off x="1748310" y="2525155"/>
            <a:ext cx="5281448" cy="31531"/>
          </a:xfrm>
          <a:prstGeom prst="straightConnector1">
            <a:avLst/>
          </a:prstGeom>
          <a:ln w="57150">
            <a:solidFill>
              <a:schemeClr val="bg2">
                <a:lumMod val="20000"/>
                <a:lumOff val="80000"/>
              </a:schemeClr>
            </a:solidFill>
            <a:prstDash val="sysDash"/>
            <a:miter lim="800000"/>
            <a:tailEnd type="arrow"/>
          </a:ln>
        </p:spPr>
        <p:style>
          <a:lnRef idx="1">
            <a:schemeClr val="accent1"/>
          </a:lnRef>
          <a:fillRef idx="0">
            <a:schemeClr val="accent1"/>
          </a:fillRef>
          <a:effectRef idx="0">
            <a:schemeClr val="accent1"/>
          </a:effectRef>
          <a:fontRef idx="minor">
            <a:schemeClr val="tx1"/>
          </a:fontRef>
        </p:style>
      </p:cxnSp>
      <p:sp>
        <p:nvSpPr>
          <p:cNvPr id="12" name="Document"/>
          <p:cNvSpPr>
            <a:spLocks noEditPoints="1" noChangeArrowheads="1"/>
          </p:cNvSpPr>
          <p:nvPr/>
        </p:nvSpPr>
        <p:spPr bwMode="auto">
          <a:xfrm>
            <a:off x="2017961" y="2260585"/>
            <a:ext cx="502852" cy="67283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tx2">
              <a:lumMod val="90000"/>
            </a:schemeClr>
          </a:solidFill>
          <a:ln w="9525">
            <a:solidFill>
              <a:srgbClr xmlns:mc="http://schemas.openxmlformats.org/markup-compatibility/2006" xmlns:a14="http://schemas.microsoft.com/office/drawing/2010/main" val="000000" mc:Ignorable=""/>
            </a:solidFill>
            <a:miter lim="800000"/>
            <a:headEnd/>
            <a:tailEnd/>
          </a:ln>
          <a:effectLst>
            <a:outerShdw dist="107763" dir="2700000" algn="ctr" rotWithShape="0">
              <a:srgbClr xmlns:mc="http://schemas.openxmlformats.org/markup-compatibility/2006" xmlns:a14="http://schemas.microsoft.com/office/drawing/2010/main" val="808080" mc:Ignorable=""/>
            </a:outerShdw>
          </a:effectLst>
        </p:spPr>
        <p:txBody>
          <a:bodyPr vert="horz" wrap="square" lIns="9144" tIns="9144" rIns="9144" bIns="9144" numCol="1" anchor="t" anchorCtr="0" compatLnSpc="1">
            <a:prstTxWarp prst="textNoShape">
              <a:avLst/>
            </a:prstTxWarp>
          </a:bodyPr>
          <a:lstStyle/>
          <a:p>
            <a:endParaRPr lang="en-US" sz="1400" b="1" dirty="0" smtClean="0">
              <a:solidFill>
                <a:schemeClr val="bg1"/>
              </a:solidFill>
            </a:endParaRPr>
          </a:p>
          <a:p>
            <a:pPr algn="ctr"/>
            <a:r>
              <a:rPr lang="en-US" sz="1400" b="1" dirty="0" smtClean="0">
                <a:solidFill>
                  <a:schemeClr val="bg1"/>
                </a:solidFill>
              </a:rPr>
              <a:t>Log</a:t>
            </a:r>
            <a:endParaRPr lang="en-US" sz="1400" b="1" dirty="0">
              <a:solidFill>
                <a:schemeClr val="bg1"/>
              </a:solidFill>
            </a:endParaRPr>
          </a:p>
        </p:txBody>
      </p:sp>
      <p:sp>
        <p:nvSpPr>
          <p:cNvPr id="13" name="Document"/>
          <p:cNvSpPr>
            <a:spLocks noEditPoints="1" noChangeArrowheads="1"/>
          </p:cNvSpPr>
          <p:nvPr/>
        </p:nvSpPr>
        <p:spPr bwMode="auto">
          <a:xfrm>
            <a:off x="6143279" y="2271096"/>
            <a:ext cx="502852" cy="67283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tx2">
              <a:lumMod val="90000"/>
            </a:schemeClr>
          </a:solidFill>
          <a:ln w="9525">
            <a:solidFill>
              <a:srgbClr xmlns:mc="http://schemas.openxmlformats.org/markup-compatibility/2006" xmlns:a14="http://schemas.microsoft.com/office/drawing/2010/main" val="000000" mc:Ignorable=""/>
            </a:solidFill>
            <a:miter lim="800000"/>
            <a:headEnd/>
            <a:tailEnd/>
          </a:ln>
          <a:effectLst>
            <a:outerShdw dist="107763" dir="2700000" algn="ctr" rotWithShape="0">
              <a:srgbClr xmlns:mc="http://schemas.openxmlformats.org/markup-compatibility/2006" xmlns:a14="http://schemas.microsoft.com/office/drawing/2010/main" val="808080" mc:Ignorable=""/>
            </a:outerShdw>
          </a:effectLst>
        </p:spPr>
        <p:txBody>
          <a:bodyPr vert="horz" wrap="square" lIns="9144" tIns="9144" rIns="9144" bIns="9144" numCol="1" anchor="t" anchorCtr="0" compatLnSpc="1">
            <a:prstTxWarp prst="textNoShape">
              <a:avLst/>
            </a:prstTxWarp>
          </a:bodyPr>
          <a:lstStyle/>
          <a:p>
            <a:endParaRPr lang="en-US" sz="1400" b="1" dirty="0" smtClean="0">
              <a:solidFill>
                <a:schemeClr val="bg1"/>
              </a:solidFill>
            </a:endParaRPr>
          </a:p>
          <a:p>
            <a:pPr algn="ctr"/>
            <a:r>
              <a:rPr lang="en-US" sz="1400" b="1" dirty="0" smtClean="0">
                <a:solidFill>
                  <a:schemeClr val="bg1"/>
                </a:solidFill>
              </a:rPr>
              <a:t>Log</a:t>
            </a:r>
            <a:endParaRPr lang="en-US" sz="1400" b="1" dirty="0">
              <a:solidFill>
                <a:schemeClr val="bg1"/>
              </a:solidFill>
            </a:endParaRPr>
          </a:p>
        </p:txBody>
      </p:sp>
      <p:sp>
        <p:nvSpPr>
          <p:cNvPr id="33" name="Rectangle 32"/>
          <p:cNvSpPr/>
          <p:nvPr/>
        </p:nvSpPr>
        <p:spPr>
          <a:xfrm>
            <a:off x="92825" y="5561339"/>
            <a:ext cx="2667000" cy="480127"/>
          </a:xfrm>
          <a:prstGeom prst="rect">
            <a:avLst/>
          </a:prstGeom>
        </p:spPr>
        <p:txBody>
          <a:bodyPr wrap="square" lIns="91436" tIns="45718" rIns="91436" bIns="45718">
            <a:spAutoFit/>
          </a:bodyPr>
          <a:lstStyle/>
          <a:p>
            <a:pPr marL="382558" indent="-382558" algn="ctr" defTabSz="912740">
              <a:lnSpc>
                <a:spcPct val="90000"/>
              </a:lnSpc>
              <a:spcBef>
                <a:spcPct val="30000"/>
              </a:spcBef>
              <a:buClr>
                <a:schemeClr val="tx2"/>
              </a:buClr>
              <a:buSzPct val="95000"/>
              <a:defRPr/>
            </a:pPr>
            <a:r>
              <a:rPr lang="en-US" sz="1400" b="1" kern="0" dirty="0" smtClean="0"/>
              <a:t>	Log shipping to a local disk</a:t>
            </a:r>
          </a:p>
        </p:txBody>
      </p:sp>
      <p:sp>
        <p:nvSpPr>
          <p:cNvPr id="34" name="Shape 44051"/>
          <p:cNvSpPr>
            <a:spLocks/>
          </p:cNvSpPr>
          <p:nvPr/>
        </p:nvSpPr>
        <p:spPr bwMode="auto">
          <a:xfrm rot="5400000">
            <a:off x="1346809" y="4712712"/>
            <a:ext cx="1216749" cy="410909"/>
          </a:xfrm>
          <a:custGeom>
            <a:avLst/>
            <a:gdLst>
              <a:gd name="T0" fmla="*/ 2147483647 w 1304"/>
              <a:gd name="T1" fmla="*/ 2147483647 h 336"/>
              <a:gd name="T2" fmla="*/ 2147483647 w 1304"/>
              <a:gd name="T3" fmla="*/ 2147483647 h 336"/>
              <a:gd name="T4" fmla="*/ 2147483647 w 1304"/>
              <a:gd name="T5" fmla="*/ 2147483647 h 336"/>
              <a:gd name="T6" fmla="*/ 2147483647 w 1304"/>
              <a:gd name="T7" fmla="*/ 2147483647 h 336"/>
              <a:gd name="T8" fmla="*/ 0 1 256"/>
              <a:gd name="T9" fmla="*/ 0 1 256"/>
              <a:gd name="T10" fmla="*/ 0 1 256"/>
              <a:gd name="T11" fmla="*/ 0 1 256"/>
              <a:gd name="T12" fmla="*/ 0 w 1304"/>
              <a:gd name="T13" fmla="*/ 0 h 336"/>
              <a:gd name="T14" fmla="*/ 0 w 1304"/>
              <a:gd name="T15" fmla="*/ 0 h 336"/>
            </a:gdLst>
            <a:ahLst/>
            <a:cxnLst>
              <a:cxn ang="T8">
                <a:pos x="T0" y="T1"/>
              </a:cxn>
              <a:cxn ang="T9">
                <a:pos x="T2" y="T3"/>
              </a:cxn>
              <a:cxn ang="T10">
                <a:pos x="T4" y="T5"/>
              </a:cxn>
              <a:cxn ang="T11">
                <a:pos x="T6" y="T7"/>
              </a:cxn>
            </a:cxnLst>
            <a:rect l="T12" t="T13" r="T14" b="T15"/>
            <a:pathLst>
              <a:path w="1304" h="336">
                <a:moveTo>
                  <a:pt x="248" y="336"/>
                </a:moveTo>
                <a:cubicBezTo>
                  <a:pt x="124" y="216"/>
                  <a:pt x="0" y="96"/>
                  <a:pt x="152" y="48"/>
                </a:cubicBezTo>
                <a:cubicBezTo>
                  <a:pt x="304" y="0"/>
                  <a:pt x="1016" y="8"/>
                  <a:pt x="1160" y="48"/>
                </a:cubicBezTo>
                <a:cubicBezTo>
                  <a:pt x="1304" y="88"/>
                  <a:pt x="1160" y="188"/>
                  <a:pt x="1016" y="288"/>
                </a:cubicBezTo>
              </a:path>
            </a:pathLst>
          </a:custGeom>
          <a:noFill/>
          <a:ln w="28575" algn="ctr">
            <a:solidFill>
              <a:srgbClr xmlns:mc="http://schemas.openxmlformats.org/markup-compatibility/2006" xmlns:a14="http://schemas.microsoft.com/office/drawing/2010/main" val="FF0000" mc:Ignorable=""/>
            </a:solidFill>
            <a:prstDash val="sysDot"/>
            <a:round/>
            <a:headEnd/>
            <a:tailEnd type="arrow"/>
          </a:ln>
        </p:spPr>
        <p:txBody>
          <a:bodyPr lIns="76197" tIns="38098" rIns="76197" bIns="38098"/>
          <a:lstStyle/>
          <a:p>
            <a:pPr algn="l">
              <a:lnSpc>
                <a:spcPct val="100000"/>
              </a:lnSpc>
              <a:spcBef>
                <a:spcPct val="0"/>
              </a:spcBef>
              <a:defRPr/>
            </a:pPr>
            <a:endParaRPr lang="en-US" dirty="0">
              <a:solidFill>
                <a:schemeClr val="bg2"/>
              </a:solidFill>
              <a:latin typeface="Calibri" pitchFamily="34" charset="0"/>
            </a:endParaRPr>
          </a:p>
        </p:txBody>
      </p:sp>
      <p:pic>
        <p:nvPicPr>
          <p:cNvPr id="35" name="Rectangle 44044"/>
          <p:cNvPicPr>
            <a:picLocks noChangeAspect="1" noChangeArrowheads="1"/>
          </p:cNvPicPr>
          <p:nvPr/>
        </p:nvPicPr>
        <p:blipFill>
          <a:blip r:embed="rId4">
            <a:clrChange>
              <a:clrFrom>
                <a:srgbClr xmlns:mc="http://schemas.openxmlformats.org/markup-compatibility/2006" xmlns:a14="http://schemas.microsoft.com/office/drawing/2010/main" val="08369A" mc:Ignorable=""/>
              </a:clrFrom>
              <a:clrTo>
                <a:srgbClr xmlns:mc="http://schemas.openxmlformats.org/markup-compatibility/2006" xmlns:a14="http://schemas.microsoft.com/office/drawing/2010/main" val="08369A" mc:Ignorable="">
                  <a:alpha val="0"/>
                </a:srgbClr>
              </a:clrTo>
            </a:clrChange>
          </a:blip>
          <a:srcRect/>
          <a:stretch>
            <a:fillRect/>
          </a:stretch>
        </p:blipFill>
        <p:spPr bwMode="auto">
          <a:xfrm>
            <a:off x="881560" y="4455101"/>
            <a:ext cx="574905" cy="841248"/>
          </a:xfrm>
          <a:prstGeom prst="rect">
            <a:avLst/>
          </a:prstGeom>
          <a:noFill/>
          <a:ln w="9525">
            <a:noFill/>
            <a:miter lim="800000"/>
            <a:headEnd/>
            <a:tailEnd/>
          </a:ln>
        </p:spPr>
      </p:pic>
      <p:sp>
        <p:nvSpPr>
          <p:cNvPr id="36" name="Straight Connector 44037"/>
          <p:cNvSpPr>
            <a:spLocks noChangeShapeType="1"/>
          </p:cNvSpPr>
          <p:nvPr/>
        </p:nvSpPr>
        <p:spPr bwMode="auto">
          <a:xfrm rot="5400000" flipV="1">
            <a:off x="1492269" y="4819386"/>
            <a:ext cx="4242" cy="266700"/>
          </a:xfrm>
          <a:prstGeom prst="line">
            <a:avLst/>
          </a:prstGeom>
          <a:noFill/>
          <a:ln w="28575" algn="ctr">
            <a:solidFill>
              <a:schemeClr val="tx1"/>
            </a:solidFill>
            <a:round/>
            <a:headEnd/>
            <a:tailEnd/>
          </a:ln>
        </p:spPr>
        <p:txBody>
          <a:bodyPr wrap="none" lIns="76197" tIns="38098" rIns="76197" bIns="38098" anchor="ctr"/>
          <a:lstStyle/>
          <a:p>
            <a:pPr>
              <a:defRPr/>
            </a:pPr>
            <a:endParaRPr lang="en-US" dirty="0">
              <a:solidFill>
                <a:schemeClr val="bg2"/>
              </a:solidFill>
              <a:latin typeface="Calibri" pitchFamily="34" charset="0"/>
            </a:endParaRPr>
          </a:p>
        </p:txBody>
      </p:sp>
      <p:sp>
        <p:nvSpPr>
          <p:cNvPr id="37" name="Straight Connector 44045"/>
          <p:cNvSpPr>
            <a:spLocks noChangeShapeType="1"/>
          </p:cNvSpPr>
          <p:nvPr/>
        </p:nvSpPr>
        <p:spPr bwMode="auto">
          <a:xfrm rot="10800000" flipV="1">
            <a:off x="1632275" y="4763780"/>
            <a:ext cx="3301" cy="304800"/>
          </a:xfrm>
          <a:prstGeom prst="line">
            <a:avLst/>
          </a:prstGeom>
          <a:noFill/>
          <a:ln w="28575" algn="ctr">
            <a:solidFill>
              <a:schemeClr val="tx1"/>
            </a:solidFill>
            <a:round/>
            <a:headEnd/>
            <a:tailEnd/>
          </a:ln>
        </p:spPr>
        <p:txBody>
          <a:bodyPr wrap="none" lIns="76197" tIns="38098" rIns="76197" bIns="38098" anchor="ctr"/>
          <a:lstStyle/>
          <a:p>
            <a:pPr>
              <a:defRPr/>
            </a:pPr>
            <a:endParaRPr lang="en-US" dirty="0">
              <a:solidFill>
                <a:schemeClr val="bg2"/>
              </a:solidFill>
              <a:latin typeface="Calibri" pitchFamily="34" charset="0"/>
            </a:endParaRPr>
          </a:p>
        </p:txBody>
      </p:sp>
      <p:pic>
        <p:nvPicPr>
          <p:cNvPr id="38" name="Rectangle 44052"/>
          <p:cNvPicPr>
            <a:picLocks noChangeAspect="1" noChangeArrowheads="1"/>
          </p:cNvPicPr>
          <p:nvPr/>
        </p:nvPicPr>
        <p:blipFill>
          <a:blip r:embed="rId5">
            <a:clrChange>
              <a:clrFrom>
                <a:srgbClr xmlns:mc="http://schemas.openxmlformats.org/markup-compatibility/2006" xmlns:a14="http://schemas.microsoft.com/office/drawing/2010/main" val="08369A" mc:Ignorable=""/>
              </a:clrFrom>
              <a:clrTo>
                <a:srgbClr xmlns:mc="http://schemas.openxmlformats.org/markup-compatibility/2006" xmlns:a14="http://schemas.microsoft.com/office/drawing/2010/main" val="08369A" mc:Ignorable="">
                  <a:alpha val="0"/>
                </a:srgbClr>
              </a:clrTo>
            </a:clrChange>
          </a:blip>
          <a:srcRect/>
          <a:stretch>
            <a:fillRect/>
          </a:stretch>
        </p:blipFill>
        <p:spPr bwMode="auto">
          <a:xfrm>
            <a:off x="1458086" y="4915748"/>
            <a:ext cx="419907" cy="640080"/>
          </a:xfrm>
          <a:prstGeom prst="rect">
            <a:avLst/>
          </a:prstGeom>
          <a:noFill/>
          <a:ln w="9525">
            <a:noFill/>
            <a:miter lim="800000"/>
            <a:headEnd/>
            <a:tailEnd/>
          </a:ln>
        </p:spPr>
      </p:pic>
      <p:pic>
        <p:nvPicPr>
          <p:cNvPr id="39" name="Rectangle 44052"/>
          <p:cNvPicPr>
            <a:picLocks noChangeAspect="1" noChangeArrowheads="1"/>
          </p:cNvPicPr>
          <p:nvPr/>
        </p:nvPicPr>
        <p:blipFill>
          <a:blip r:embed="rId5">
            <a:clrChange>
              <a:clrFrom>
                <a:srgbClr xmlns:mc="http://schemas.openxmlformats.org/markup-compatibility/2006" xmlns:a14="http://schemas.microsoft.com/office/drawing/2010/main" val="08369A" mc:Ignorable=""/>
              </a:clrFrom>
              <a:clrTo>
                <a:srgbClr xmlns:mc="http://schemas.openxmlformats.org/markup-compatibility/2006" xmlns:a14="http://schemas.microsoft.com/office/drawing/2010/main" val="08369A" mc:Ignorable="">
                  <a:alpha val="0"/>
                </a:srgbClr>
              </a:clrTo>
            </a:clrChange>
          </a:blip>
          <a:srcRect/>
          <a:stretch>
            <a:fillRect/>
          </a:stretch>
        </p:blipFill>
        <p:spPr bwMode="auto">
          <a:xfrm>
            <a:off x="1447143" y="4348692"/>
            <a:ext cx="419907" cy="640080"/>
          </a:xfrm>
          <a:prstGeom prst="rect">
            <a:avLst/>
          </a:prstGeom>
          <a:noFill/>
          <a:ln w="9525">
            <a:noFill/>
            <a:miter lim="800000"/>
            <a:headEnd/>
            <a:tailEnd/>
          </a:ln>
        </p:spPr>
      </p:pic>
      <p:sp>
        <p:nvSpPr>
          <p:cNvPr id="40" name="Rectangle 39"/>
          <p:cNvSpPr/>
          <p:nvPr/>
        </p:nvSpPr>
        <p:spPr>
          <a:xfrm>
            <a:off x="373745" y="3933843"/>
            <a:ext cx="2133599" cy="461661"/>
          </a:xfrm>
          <a:prstGeom prst="rect">
            <a:avLst/>
          </a:prstGeom>
        </p:spPr>
        <p:txBody>
          <a:bodyPr wrap="square" lIns="91436" tIns="45718" rIns="91436" bIns="45718">
            <a:spAutoFit/>
          </a:bodyPr>
          <a:lstStyle/>
          <a:p>
            <a:pPr algn="ctr"/>
            <a:r>
              <a:rPr lang="en-US" sz="2300" kern="0" spc="-125" dirty="0" smtClean="0">
                <a:ln w="3175">
                  <a:noFill/>
                </a:ln>
                <a:solidFill>
                  <a:srgbClr xmlns:mc="http://schemas.openxmlformats.org/markup-compatibility/2006" xmlns:a14="http://schemas.microsoft.com/office/drawing/2010/main" val="000000" mc:Ignorable=""/>
                </a:solidFill>
                <a:latin typeface="Segoe" pitchFamily="34" charset="0"/>
                <a:cs typeface="Arial" charset="0"/>
              </a:rPr>
              <a:t>Local</a:t>
            </a:r>
            <a:endParaRPr lang="en-US" sz="2300" dirty="0">
              <a:solidFill>
                <a:srgbClr xmlns:mc="http://schemas.openxmlformats.org/markup-compatibility/2006" xmlns:a14="http://schemas.microsoft.com/office/drawing/2010/main" val="000000" mc:Ignorable=""/>
              </a:solidFill>
            </a:endParaRPr>
          </a:p>
        </p:txBody>
      </p:sp>
      <p:grpSp>
        <p:nvGrpSpPr>
          <p:cNvPr id="2" name="Group 27"/>
          <p:cNvGrpSpPr/>
          <p:nvPr/>
        </p:nvGrpSpPr>
        <p:grpSpPr>
          <a:xfrm>
            <a:off x="3273013" y="4153256"/>
            <a:ext cx="2175420" cy="1385912"/>
            <a:chOff x="5072438" y="1409997"/>
            <a:chExt cx="3684355" cy="3010163"/>
          </a:xfrm>
        </p:grpSpPr>
        <p:sp>
          <p:nvSpPr>
            <p:cNvPr id="43" name="Straight Connector 44039"/>
            <p:cNvSpPr>
              <a:spLocks noChangeShapeType="1"/>
            </p:cNvSpPr>
            <p:nvPr/>
          </p:nvSpPr>
          <p:spPr bwMode="auto">
            <a:xfrm>
              <a:off x="5715244" y="3289009"/>
              <a:ext cx="2045804" cy="0"/>
            </a:xfrm>
            <a:prstGeom prst="line">
              <a:avLst/>
            </a:prstGeom>
            <a:noFill/>
            <a:ln w="28575" algn="ctr">
              <a:solidFill>
                <a:schemeClr val="tx1"/>
              </a:solidFill>
              <a:prstDash val="dash"/>
              <a:round/>
              <a:headEnd/>
              <a:tailEnd/>
            </a:ln>
          </p:spPr>
          <p:txBody>
            <a:bodyPr wrap="none" anchor="ctr"/>
            <a:lstStyle/>
            <a:p>
              <a:pPr>
                <a:defRPr/>
              </a:pPr>
              <a:endParaRPr lang="en-US" dirty="0">
                <a:solidFill>
                  <a:schemeClr val="bg2"/>
                </a:solidFill>
                <a:latin typeface="Calibri" pitchFamily="34" charset="0"/>
              </a:endParaRPr>
            </a:p>
          </p:txBody>
        </p:sp>
        <p:sp>
          <p:nvSpPr>
            <p:cNvPr id="44" name="Straight Connector 44040"/>
            <p:cNvSpPr>
              <a:spLocks noChangeShapeType="1"/>
            </p:cNvSpPr>
            <p:nvPr/>
          </p:nvSpPr>
          <p:spPr bwMode="auto">
            <a:xfrm flipV="1">
              <a:off x="5773003" y="1964744"/>
              <a:ext cx="817948" cy="829104"/>
            </a:xfrm>
            <a:prstGeom prst="line">
              <a:avLst/>
            </a:prstGeom>
            <a:noFill/>
            <a:ln w="28575" algn="ctr">
              <a:solidFill>
                <a:schemeClr val="tx1"/>
              </a:solidFill>
              <a:prstDash val="dashDot"/>
              <a:round/>
              <a:headEnd/>
              <a:tailEnd/>
            </a:ln>
          </p:spPr>
          <p:txBody>
            <a:bodyPr wrap="none" anchor="ctr"/>
            <a:lstStyle/>
            <a:p>
              <a:pPr>
                <a:defRPr/>
              </a:pPr>
              <a:endParaRPr lang="en-US" dirty="0">
                <a:solidFill>
                  <a:schemeClr val="bg2"/>
                </a:solidFill>
                <a:latin typeface="Calibri" pitchFamily="34" charset="0"/>
              </a:endParaRPr>
            </a:p>
          </p:txBody>
        </p:sp>
        <p:sp>
          <p:nvSpPr>
            <p:cNvPr id="45" name="Straight Connector 44041"/>
            <p:cNvSpPr>
              <a:spLocks noChangeShapeType="1"/>
            </p:cNvSpPr>
            <p:nvPr/>
          </p:nvSpPr>
          <p:spPr bwMode="auto">
            <a:xfrm>
              <a:off x="6825717" y="1964744"/>
              <a:ext cx="935331" cy="829104"/>
            </a:xfrm>
            <a:prstGeom prst="line">
              <a:avLst/>
            </a:prstGeom>
            <a:noFill/>
            <a:ln w="28575" algn="ctr">
              <a:solidFill>
                <a:schemeClr val="tx1"/>
              </a:solidFill>
              <a:prstDash val="dashDot"/>
              <a:round/>
              <a:headEnd/>
              <a:tailEnd/>
            </a:ln>
          </p:spPr>
          <p:txBody>
            <a:bodyPr wrap="none" anchor="ctr"/>
            <a:lstStyle/>
            <a:p>
              <a:pPr>
                <a:defRPr/>
              </a:pPr>
              <a:endParaRPr lang="en-US" dirty="0">
                <a:solidFill>
                  <a:schemeClr val="bg2"/>
                </a:solidFill>
                <a:latin typeface="Calibri" pitchFamily="34" charset="0"/>
              </a:endParaRPr>
            </a:p>
          </p:txBody>
        </p:sp>
        <p:pic>
          <p:nvPicPr>
            <p:cNvPr id="46" name="Rectangle 44044"/>
            <p:cNvPicPr>
              <a:picLocks noChangeAspect="1" noChangeArrowheads="1"/>
            </p:cNvPicPr>
            <p:nvPr/>
          </p:nvPicPr>
          <p:blipFill>
            <a:blip r:embed="rId4">
              <a:clrChange>
                <a:clrFrom>
                  <a:srgbClr xmlns:mc="http://schemas.openxmlformats.org/markup-compatibility/2006" xmlns:a14="http://schemas.microsoft.com/office/drawing/2010/main" val="08369A" mc:Ignorable=""/>
                </a:clrFrom>
                <a:clrTo>
                  <a:srgbClr xmlns:mc="http://schemas.openxmlformats.org/markup-compatibility/2006" xmlns:a14="http://schemas.microsoft.com/office/drawing/2010/main" val="08369A" mc:Ignorable="">
                    <a:alpha val="0"/>
                  </a:srgbClr>
                </a:clrTo>
              </a:clrChange>
            </a:blip>
            <a:srcRect/>
            <a:stretch>
              <a:fillRect/>
            </a:stretch>
          </p:blipFill>
          <p:spPr bwMode="auto">
            <a:xfrm>
              <a:off x="5072438" y="2213476"/>
              <a:ext cx="974458" cy="1828636"/>
            </a:xfrm>
            <a:prstGeom prst="rect">
              <a:avLst/>
            </a:prstGeom>
            <a:noFill/>
            <a:ln w="9525">
              <a:noFill/>
              <a:miter lim="800000"/>
              <a:headEnd/>
              <a:tailEnd/>
            </a:ln>
          </p:spPr>
        </p:pic>
        <p:pic>
          <p:nvPicPr>
            <p:cNvPr id="47" name="Rectangle 44047"/>
            <p:cNvPicPr>
              <a:picLocks noChangeAspect="1" noChangeArrowheads="1"/>
            </p:cNvPicPr>
            <p:nvPr/>
          </p:nvPicPr>
          <p:blipFill>
            <a:blip r:embed="rId4">
              <a:clrChange>
                <a:clrFrom>
                  <a:srgbClr xmlns:mc="http://schemas.openxmlformats.org/markup-compatibility/2006" xmlns:a14="http://schemas.microsoft.com/office/drawing/2010/main" val="08369A" mc:Ignorable=""/>
                </a:clrFrom>
                <a:clrTo>
                  <a:srgbClr xmlns:mc="http://schemas.openxmlformats.org/markup-compatibility/2006" xmlns:a14="http://schemas.microsoft.com/office/drawing/2010/main" val="08369A" mc:Ignorable="">
                    <a:alpha val="0"/>
                  </a:srgbClr>
                </a:clrTo>
              </a:clrChange>
            </a:blip>
            <a:srcRect/>
            <a:stretch>
              <a:fillRect/>
            </a:stretch>
          </p:blipFill>
          <p:spPr bwMode="auto">
            <a:xfrm>
              <a:off x="7604537" y="2291779"/>
              <a:ext cx="974458" cy="1828636"/>
            </a:xfrm>
            <a:prstGeom prst="rect">
              <a:avLst/>
            </a:prstGeom>
            <a:noFill/>
            <a:ln w="9525">
              <a:noFill/>
              <a:miter lim="800000"/>
              <a:headEnd/>
              <a:tailEnd/>
            </a:ln>
          </p:spPr>
        </p:pic>
        <p:sp>
          <p:nvSpPr>
            <p:cNvPr id="48" name="Shape 785435"/>
            <p:cNvSpPr>
              <a:spLocks noEditPoints="1" noChangeArrowheads="1"/>
            </p:cNvSpPr>
            <p:nvPr/>
          </p:nvSpPr>
          <p:spPr bwMode="auto">
            <a:xfrm>
              <a:off x="6397177" y="1720320"/>
              <a:ext cx="652123" cy="700132"/>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xmlns:mc="http://schemas.openxmlformats.org/markup-compatibility/2006" xmlns:a14="http://schemas.microsoft.com/office/drawing/2010/main" val="FFFFCC" mc:Ignorable=""/>
            </a:solidFill>
            <a:ln w="9525" cap="flat" cmpd="sng" algn="ctr">
              <a:solidFill>
                <a:srgbClr xmlns:mc="http://schemas.openxmlformats.org/markup-compatibility/2006" xmlns:a14="http://schemas.microsoft.com/office/drawing/2010/main" val="000000" mc:Ignorable=""/>
              </a:solidFill>
              <a:prstDash val="solid"/>
              <a:miter lim="800000"/>
              <a:headEnd type="none" w="med" len="med"/>
              <a:tailEnd type="none" w="med" len="med"/>
            </a:ln>
            <a:effectLst>
              <a:outerShdw dist="107763" dir="2700000" algn="ctr" rotWithShape="0">
                <a:srgbClr xmlns:mc="http://schemas.openxmlformats.org/markup-compatibility/2006" xmlns:a14="http://schemas.microsoft.com/office/drawing/2010/main" val="808080" mc:Ignorable=""/>
              </a:outerShdw>
            </a:effectLst>
          </p:spPr>
          <p:txBody>
            <a:bodyPr/>
            <a:lstStyle/>
            <a:p>
              <a:pPr algn="l">
                <a:lnSpc>
                  <a:spcPct val="100000"/>
                </a:lnSpc>
                <a:spcBef>
                  <a:spcPct val="0"/>
                </a:spcBef>
                <a:defRPr/>
              </a:pPr>
              <a:endParaRPr lang="en-US" dirty="0">
                <a:solidFill>
                  <a:schemeClr val="bg2"/>
                </a:solidFill>
                <a:latin typeface="Calibri" pitchFamily="34" charset="0"/>
              </a:endParaRPr>
            </a:p>
          </p:txBody>
        </p:sp>
        <p:sp>
          <p:nvSpPr>
            <p:cNvPr id="49" name="TextBox 48"/>
            <p:cNvSpPr txBox="1">
              <a:spLocks noChangeArrowheads="1"/>
            </p:cNvSpPr>
            <p:nvPr/>
          </p:nvSpPr>
          <p:spPr bwMode="invGray">
            <a:xfrm>
              <a:off x="6367367" y="1409997"/>
              <a:ext cx="1090526" cy="1102996"/>
            </a:xfrm>
            <a:prstGeom prst="rect">
              <a:avLst/>
            </a:prstGeom>
            <a:noFill/>
            <a:ln w="12700" cap="flat" cmpd="sng" algn="ctr">
              <a:noFill/>
              <a:prstDash val="solid"/>
              <a:miter lim="800000"/>
              <a:headEnd type="none" w="med" len="med"/>
              <a:tailEnd type="none" w="med" len="med"/>
            </a:ln>
            <a:effectLst/>
          </p:spPr>
          <p:txBody>
            <a:bodyPr wrap="square">
              <a:spAutoFit/>
            </a:bodyPr>
            <a:lstStyle/>
            <a:p>
              <a:pPr>
                <a:spcBef>
                  <a:spcPct val="50000"/>
                </a:spcBef>
                <a:defRPr/>
              </a:pPr>
              <a:r>
                <a:rPr lang="en-US" sz="900" b="1" dirty="0">
                  <a:latin typeface="Calibri" pitchFamily="34" charset="0"/>
                </a:rPr>
                <a:t/>
              </a:r>
              <a:br>
                <a:rPr lang="en-US" sz="900" b="1" dirty="0">
                  <a:latin typeface="Calibri" pitchFamily="34" charset="0"/>
                </a:rPr>
              </a:br>
              <a:r>
                <a:rPr lang="en-US" sz="900" b="1" dirty="0">
                  <a:latin typeface="Calibri" pitchFamily="34" charset="0"/>
                </a:rPr>
                <a:t>File</a:t>
              </a:r>
              <a:br>
                <a:rPr lang="en-US" sz="900" b="1" dirty="0">
                  <a:latin typeface="Calibri" pitchFamily="34" charset="0"/>
                </a:rPr>
              </a:br>
              <a:r>
                <a:rPr lang="en-US" sz="900" b="1" dirty="0">
                  <a:latin typeface="Calibri" pitchFamily="34" charset="0"/>
                </a:rPr>
                <a:t>Share</a:t>
              </a:r>
            </a:p>
          </p:txBody>
        </p:sp>
        <p:pic>
          <p:nvPicPr>
            <p:cNvPr id="50" name="Rectangle 44035"/>
            <p:cNvPicPr>
              <a:picLocks noChangeAspect="1" noChangeArrowheads="1"/>
            </p:cNvPicPr>
            <p:nvPr/>
          </p:nvPicPr>
          <p:blipFill>
            <a:blip r:embed="rId5">
              <a:clrChange>
                <a:clrFrom>
                  <a:srgbClr xmlns:mc="http://schemas.openxmlformats.org/markup-compatibility/2006" xmlns:a14="http://schemas.microsoft.com/office/drawing/2010/main" val="08369A" mc:Ignorable=""/>
                </a:clrFrom>
                <a:clrTo>
                  <a:srgbClr xmlns:mc="http://schemas.openxmlformats.org/markup-compatibility/2006" xmlns:a14="http://schemas.microsoft.com/office/drawing/2010/main" val="08369A" mc:Ignorable="">
                    <a:alpha val="0"/>
                  </a:srgbClr>
                </a:clrTo>
              </a:clrChange>
            </a:blip>
            <a:srcRect/>
            <a:stretch>
              <a:fillRect/>
            </a:stretch>
          </p:blipFill>
          <p:spPr bwMode="auto">
            <a:xfrm>
              <a:off x="7949274" y="3029924"/>
              <a:ext cx="729641" cy="1390236"/>
            </a:xfrm>
            <a:prstGeom prst="rect">
              <a:avLst/>
            </a:prstGeom>
            <a:noFill/>
            <a:ln w="9525">
              <a:noFill/>
              <a:miter lim="800000"/>
              <a:headEnd/>
              <a:tailEnd/>
            </a:ln>
          </p:spPr>
        </p:pic>
        <p:sp>
          <p:nvSpPr>
            <p:cNvPr id="51" name="Shape 44051"/>
            <p:cNvSpPr>
              <a:spLocks/>
            </p:cNvSpPr>
            <p:nvPr/>
          </p:nvSpPr>
          <p:spPr bwMode="auto">
            <a:xfrm>
              <a:off x="5445793" y="2816267"/>
              <a:ext cx="3311000" cy="974690"/>
            </a:xfrm>
            <a:custGeom>
              <a:avLst/>
              <a:gdLst>
                <a:gd name="T0" fmla="*/ 2147483647 w 1304"/>
                <a:gd name="T1" fmla="*/ 2147483647 h 336"/>
                <a:gd name="T2" fmla="*/ 2147483647 w 1304"/>
                <a:gd name="T3" fmla="*/ 2147483647 h 336"/>
                <a:gd name="T4" fmla="*/ 2147483647 w 1304"/>
                <a:gd name="T5" fmla="*/ 2147483647 h 336"/>
                <a:gd name="T6" fmla="*/ 2147483647 w 1304"/>
                <a:gd name="T7" fmla="*/ 2147483647 h 336"/>
                <a:gd name="T8" fmla="*/ 0 1 256"/>
                <a:gd name="T9" fmla="*/ 0 1 256"/>
                <a:gd name="T10" fmla="*/ 0 1 256"/>
                <a:gd name="T11" fmla="*/ 0 1 256"/>
                <a:gd name="T12" fmla="*/ 0 w 1304"/>
                <a:gd name="T13" fmla="*/ 0 h 336"/>
                <a:gd name="T14" fmla="*/ 0 w 1304"/>
                <a:gd name="T15" fmla="*/ 0 h 336"/>
                <a:gd name="connsiteX0" fmla="*/ 225 w 1146"/>
                <a:gd name="connsiteY0" fmla="*/ 336 h 336"/>
                <a:gd name="connsiteX1" fmla="*/ 129 w 1146"/>
                <a:gd name="connsiteY1" fmla="*/ 48 h 336"/>
                <a:gd name="connsiteX2" fmla="*/ 1002 w 1146"/>
                <a:gd name="connsiteY2" fmla="*/ 48 h 336"/>
                <a:gd name="connsiteX3" fmla="*/ 993 w 1146"/>
                <a:gd name="connsiteY3" fmla="*/ 288 h 336"/>
                <a:gd name="connsiteX0" fmla="*/ 124 w 1200"/>
                <a:gd name="connsiteY0" fmla="*/ 233 h 280"/>
                <a:gd name="connsiteX1" fmla="*/ 183 w 1200"/>
                <a:gd name="connsiteY1" fmla="*/ 40 h 280"/>
                <a:gd name="connsiteX2" fmla="*/ 1056 w 1200"/>
                <a:gd name="connsiteY2" fmla="*/ 40 h 280"/>
                <a:gd name="connsiteX3" fmla="*/ 1047 w 1200"/>
                <a:gd name="connsiteY3" fmla="*/ 280 h 280"/>
                <a:gd name="connsiteX0" fmla="*/ 124 w 1200"/>
                <a:gd name="connsiteY0" fmla="*/ 233 h 280"/>
                <a:gd name="connsiteX1" fmla="*/ 183 w 1200"/>
                <a:gd name="connsiteY1" fmla="*/ 40 h 280"/>
                <a:gd name="connsiteX2" fmla="*/ 1056 w 1200"/>
                <a:gd name="connsiteY2" fmla="*/ 40 h 280"/>
                <a:gd name="connsiteX3" fmla="*/ 1047 w 1200"/>
                <a:gd name="connsiteY3" fmla="*/ 280 h 280"/>
                <a:gd name="connsiteX0" fmla="*/ 124 w 1200"/>
                <a:gd name="connsiteY0" fmla="*/ 233 h 280"/>
                <a:gd name="connsiteX1" fmla="*/ 183 w 1200"/>
                <a:gd name="connsiteY1" fmla="*/ 40 h 280"/>
                <a:gd name="connsiteX2" fmla="*/ 1056 w 1200"/>
                <a:gd name="connsiteY2" fmla="*/ 40 h 280"/>
                <a:gd name="connsiteX3" fmla="*/ 1047 w 1200"/>
                <a:gd name="connsiteY3" fmla="*/ 280 h 280"/>
                <a:gd name="connsiteX0" fmla="*/ 124 w 1200"/>
                <a:gd name="connsiteY0" fmla="*/ 233 h 280"/>
                <a:gd name="connsiteX1" fmla="*/ 183 w 1200"/>
                <a:gd name="connsiteY1" fmla="*/ 40 h 280"/>
                <a:gd name="connsiteX2" fmla="*/ 1056 w 1200"/>
                <a:gd name="connsiteY2" fmla="*/ 40 h 280"/>
                <a:gd name="connsiteX3" fmla="*/ 1047 w 1200"/>
                <a:gd name="connsiteY3" fmla="*/ 280 h 280"/>
                <a:gd name="connsiteX0" fmla="*/ 124 w 1200"/>
                <a:gd name="connsiteY0" fmla="*/ 225 h 225"/>
                <a:gd name="connsiteX1" fmla="*/ 183 w 1200"/>
                <a:gd name="connsiteY1" fmla="*/ 32 h 225"/>
                <a:gd name="connsiteX2" fmla="*/ 1056 w 1200"/>
                <a:gd name="connsiteY2" fmla="*/ 32 h 225"/>
                <a:gd name="connsiteX3" fmla="*/ 1047 w 1200"/>
                <a:gd name="connsiteY3" fmla="*/ 177 h 225"/>
              </a:gdLst>
              <a:ahLst/>
              <a:cxnLst>
                <a:cxn ang="0">
                  <a:pos x="connsiteX0" y="connsiteY0"/>
                </a:cxn>
                <a:cxn ang="0">
                  <a:pos x="connsiteX1" y="connsiteY1"/>
                </a:cxn>
                <a:cxn ang="0">
                  <a:pos x="connsiteX2" y="connsiteY2"/>
                </a:cxn>
                <a:cxn ang="0">
                  <a:pos x="connsiteX3" y="connsiteY3"/>
                </a:cxn>
              </a:cxnLst>
              <a:rect l="l" t="t" r="r" b="b"/>
              <a:pathLst>
                <a:path w="1200" h="225">
                  <a:moveTo>
                    <a:pt x="124" y="225"/>
                  </a:moveTo>
                  <a:cubicBezTo>
                    <a:pt x="0" y="105"/>
                    <a:pt x="28" y="64"/>
                    <a:pt x="183" y="32"/>
                  </a:cubicBezTo>
                  <a:cubicBezTo>
                    <a:pt x="338" y="0"/>
                    <a:pt x="912" y="8"/>
                    <a:pt x="1056" y="32"/>
                  </a:cubicBezTo>
                  <a:cubicBezTo>
                    <a:pt x="1200" y="56"/>
                    <a:pt x="1191" y="77"/>
                    <a:pt x="1047" y="177"/>
                  </a:cubicBezTo>
                </a:path>
              </a:pathLst>
            </a:custGeom>
            <a:noFill/>
            <a:ln w="28575" algn="ctr">
              <a:solidFill>
                <a:srgbClr xmlns:mc="http://schemas.openxmlformats.org/markup-compatibility/2006" xmlns:a14="http://schemas.microsoft.com/office/drawing/2010/main" val="FF0000" mc:Ignorable=""/>
              </a:solidFill>
              <a:prstDash val="sysDot"/>
              <a:round/>
              <a:headEnd/>
              <a:tailEnd type="arrow"/>
            </a:ln>
          </p:spPr>
          <p:txBody>
            <a:bodyPr/>
            <a:lstStyle/>
            <a:p>
              <a:pPr algn="l">
                <a:lnSpc>
                  <a:spcPct val="100000"/>
                </a:lnSpc>
                <a:spcBef>
                  <a:spcPct val="0"/>
                </a:spcBef>
                <a:defRPr/>
              </a:pPr>
              <a:endParaRPr lang="en-US" dirty="0">
                <a:solidFill>
                  <a:schemeClr val="bg2"/>
                </a:solidFill>
                <a:latin typeface="Calibri" pitchFamily="34" charset="0"/>
              </a:endParaRPr>
            </a:p>
          </p:txBody>
        </p:sp>
        <p:pic>
          <p:nvPicPr>
            <p:cNvPr id="52" name="Rectangle 44052"/>
            <p:cNvPicPr>
              <a:picLocks noChangeAspect="1" noChangeArrowheads="1"/>
            </p:cNvPicPr>
            <p:nvPr/>
          </p:nvPicPr>
          <p:blipFill>
            <a:blip r:embed="rId5">
              <a:clrChange>
                <a:clrFrom>
                  <a:srgbClr xmlns:mc="http://schemas.openxmlformats.org/markup-compatibility/2006" xmlns:a14="http://schemas.microsoft.com/office/drawing/2010/main" val="08369A" mc:Ignorable=""/>
                </a:clrFrom>
                <a:clrTo>
                  <a:srgbClr xmlns:mc="http://schemas.openxmlformats.org/markup-compatibility/2006" xmlns:a14="http://schemas.microsoft.com/office/drawing/2010/main" val="08369A" mc:Ignorable="">
                    <a:alpha val="0"/>
                  </a:srgbClr>
                </a:clrTo>
              </a:clrChange>
            </a:blip>
            <a:srcRect/>
            <a:stretch>
              <a:fillRect/>
            </a:stretch>
          </p:blipFill>
          <p:spPr bwMode="auto">
            <a:xfrm>
              <a:off x="5559378" y="3000489"/>
              <a:ext cx="711168" cy="1390237"/>
            </a:xfrm>
            <a:prstGeom prst="rect">
              <a:avLst/>
            </a:prstGeom>
            <a:noFill/>
            <a:ln w="9525">
              <a:noFill/>
              <a:miter lim="800000"/>
              <a:headEnd/>
              <a:tailEnd/>
            </a:ln>
          </p:spPr>
        </p:pic>
      </p:grpSp>
      <p:sp>
        <p:nvSpPr>
          <p:cNvPr id="53" name="Rectangle 52"/>
          <p:cNvSpPr/>
          <p:nvPr/>
        </p:nvSpPr>
        <p:spPr>
          <a:xfrm>
            <a:off x="2998694" y="5701552"/>
            <a:ext cx="2689412" cy="286228"/>
          </a:xfrm>
          <a:prstGeom prst="rect">
            <a:avLst/>
          </a:prstGeom>
        </p:spPr>
        <p:txBody>
          <a:bodyPr wrap="square" lIns="91436" tIns="45718" rIns="91436" bIns="45718">
            <a:spAutoFit/>
          </a:bodyPr>
          <a:lstStyle/>
          <a:p>
            <a:pPr marL="382558" indent="-382558" defTabSz="912740">
              <a:lnSpc>
                <a:spcPct val="90000"/>
              </a:lnSpc>
              <a:spcBef>
                <a:spcPct val="30000"/>
              </a:spcBef>
              <a:buClr>
                <a:schemeClr val="tx2"/>
              </a:buClr>
              <a:buSzPct val="95000"/>
              <a:defRPr/>
            </a:pPr>
            <a:r>
              <a:rPr lang="en-US" sz="1400" b="1" kern="0" dirty="0" smtClean="0"/>
              <a:t>Log shipping within a cluster</a:t>
            </a:r>
            <a:endParaRPr lang="en-US" sz="1400" kern="0" dirty="0" smtClean="0"/>
          </a:p>
        </p:txBody>
      </p:sp>
      <p:sp>
        <p:nvSpPr>
          <p:cNvPr id="54" name="Rectangle 53"/>
          <p:cNvSpPr/>
          <p:nvPr/>
        </p:nvSpPr>
        <p:spPr>
          <a:xfrm>
            <a:off x="3314833" y="3920195"/>
            <a:ext cx="1828800" cy="461661"/>
          </a:xfrm>
          <a:prstGeom prst="rect">
            <a:avLst/>
          </a:prstGeom>
        </p:spPr>
        <p:txBody>
          <a:bodyPr wrap="square" lIns="91436" tIns="45718" rIns="91436" bIns="45718">
            <a:spAutoFit/>
          </a:bodyPr>
          <a:lstStyle/>
          <a:p>
            <a:pPr algn="ctr"/>
            <a:r>
              <a:rPr lang="en-US" sz="2300" kern="0" spc="-125" dirty="0" smtClean="0">
                <a:ln w="3175">
                  <a:noFill/>
                </a:ln>
                <a:solidFill>
                  <a:srgbClr xmlns:mc="http://schemas.openxmlformats.org/markup-compatibility/2006" xmlns:a14="http://schemas.microsoft.com/office/drawing/2010/main" val="000000" mc:Ignorable=""/>
                </a:solidFill>
                <a:latin typeface="Segoe" pitchFamily="34" charset="0"/>
                <a:cs typeface="Arial" charset="0"/>
              </a:rPr>
              <a:t>Cluster</a:t>
            </a:r>
            <a:endParaRPr lang="en-US" sz="2300" dirty="0">
              <a:solidFill>
                <a:srgbClr xmlns:mc="http://schemas.openxmlformats.org/markup-compatibility/2006" xmlns:a14="http://schemas.microsoft.com/office/drawing/2010/main" val="000000" mc:Ignorable=""/>
              </a:solidFill>
            </a:endParaRPr>
          </a:p>
        </p:txBody>
      </p:sp>
      <p:grpSp>
        <p:nvGrpSpPr>
          <p:cNvPr id="7" name="Group 29"/>
          <p:cNvGrpSpPr/>
          <p:nvPr/>
        </p:nvGrpSpPr>
        <p:grpSpPr>
          <a:xfrm>
            <a:off x="6270586" y="4448322"/>
            <a:ext cx="2204239" cy="1097512"/>
            <a:chOff x="4508708" y="3819240"/>
            <a:chExt cx="3582494" cy="2058866"/>
          </a:xfrm>
        </p:grpSpPr>
        <p:pic>
          <p:nvPicPr>
            <p:cNvPr id="58" name="Rectangle 44044"/>
            <p:cNvPicPr>
              <a:picLocks noChangeAspect="1" noChangeArrowheads="1"/>
            </p:cNvPicPr>
            <p:nvPr/>
          </p:nvPicPr>
          <p:blipFill>
            <a:blip r:embed="rId4">
              <a:clrChange>
                <a:clrFrom>
                  <a:srgbClr xmlns:mc="http://schemas.openxmlformats.org/markup-compatibility/2006" xmlns:a14="http://schemas.microsoft.com/office/drawing/2010/main" val="08369A" mc:Ignorable=""/>
                </a:clrFrom>
                <a:clrTo>
                  <a:srgbClr xmlns:mc="http://schemas.openxmlformats.org/markup-compatibility/2006" xmlns:a14="http://schemas.microsoft.com/office/drawing/2010/main" val="08369A" mc:Ignorable="">
                    <a:alpha val="0"/>
                  </a:srgbClr>
                </a:clrTo>
              </a:clrChange>
            </a:blip>
            <a:srcRect/>
            <a:stretch>
              <a:fillRect/>
            </a:stretch>
          </p:blipFill>
          <p:spPr bwMode="auto">
            <a:xfrm>
              <a:off x="4508708" y="3819240"/>
              <a:ext cx="1036106" cy="1670111"/>
            </a:xfrm>
            <a:prstGeom prst="rect">
              <a:avLst/>
            </a:prstGeom>
            <a:noFill/>
            <a:ln w="9525">
              <a:noFill/>
              <a:miter lim="800000"/>
              <a:headEnd/>
              <a:tailEnd/>
            </a:ln>
          </p:spPr>
        </p:pic>
        <p:pic>
          <p:nvPicPr>
            <p:cNvPr id="59" name="Rectangle 44047"/>
            <p:cNvPicPr>
              <a:picLocks noChangeAspect="1" noChangeArrowheads="1"/>
            </p:cNvPicPr>
            <p:nvPr/>
          </p:nvPicPr>
          <p:blipFill>
            <a:blip r:embed="rId4">
              <a:clrChange>
                <a:clrFrom>
                  <a:srgbClr xmlns:mc="http://schemas.openxmlformats.org/markup-compatibility/2006" xmlns:a14="http://schemas.microsoft.com/office/drawing/2010/main" val="08369A" mc:Ignorable=""/>
                </a:clrFrom>
                <a:clrTo>
                  <a:srgbClr xmlns:mc="http://schemas.openxmlformats.org/markup-compatibility/2006" xmlns:a14="http://schemas.microsoft.com/office/drawing/2010/main" val="08369A" mc:Ignorable="">
                    <a:alpha val="0"/>
                  </a:srgbClr>
                </a:clrTo>
              </a:clrChange>
            </a:blip>
            <a:srcRect/>
            <a:stretch>
              <a:fillRect/>
            </a:stretch>
          </p:blipFill>
          <p:spPr bwMode="auto">
            <a:xfrm>
              <a:off x="6970379" y="3861179"/>
              <a:ext cx="1036106" cy="1670111"/>
            </a:xfrm>
            <a:prstGeom prst="rect">
              <a:avLst/>
            </a:prstGeom>
            <a:noFill/>
            <a:ln w="9525">
              <a:noFill/>
              <a:miter lim="800000"/>
              <a:headEnd/>
              <a:tailEnd/>
            </a:ln>
          </p:spPr>
        </p:pic>
        <p:pic>
          <p:nvPicPr>
            <p:cNvPr id="60" name="Rectangle 44053"/>
            <p:cNvPicPr>
              <a:picLocks noChangeAspect="1" noChangeArrowheads="1"/>
            </p:cNvPicPr>
            <p:nvPr/>
          </p:nvPicPr>
          <p:blipFill>
            <a:blip r:embed="rId5">
              <a:clrChange>
                <a:clrFrom>
                  <a:srgbClr xmlns:mc="http://schemas.openxmlformats.org/markup-compatibility/2006" xmlns:a14="http://schemas.microsoft.com/office/drawing/2010/main" val="08369A" mc:Ignorable=""/>
                </a:clrFrom>
                <a:clrTo>
                  <a:srgbClr xmlns:mc="http://schemas.openxmlformats.org/markup-compatibility/2006" xmlns:a14="http://schemas.microsoft.com/office/drawing/2010/main" val="08369A" mc:Ignorable="">
                    <a:alpha val="0"/>
                  </a:srgbClr>
                </a:clrTo>
              </a:clrChange>
            </a:blip>
            <a:srcRect/>
            <a:stretch>
              <a:fillRect/>
            </a:stretch>
          </p:blipFill>
          <p:spPr bwMode="auto">
            <a:xfrm>
              <a:off x="7347529" y="4677355"/>
              <a:ext cx="735455" cy="1200751"/>
            </a:xfrm>
            <a:prstGeom prst="rect">
              <a:avLst/>
            </a:prstGeom>
            <a:noFill/>
            <a:ln w="9525">
              <a:noFill/>
              <a:miter lim="800000"/>
              <a:headEnd/>
              <a:tailEnd/>
            </a:ln>
          </p:spPr>
        </p:pic>
        <p:sp>
          <p:nvSpPr>
            <p:cNvPr id="61" name="Shape 44051"/>
            <p:cNvSpPr>
              <a:spLocks/>
            </p:cNvSpPr>
            <p:nvPr/>
          </p:nvSpPr>
          <p:spPr bwMode="auto">
            <a:xfrm>
              <a:off x="4942674" y="4285747"/>
              <a:ext cx="3148528" cy="1083518"/>
            </a:xfrm>
            <a:custGeom>
              <a:avLst/>
              <a:gdLst>
                <a:gd name="T0" fmla="*/ 2147483647 w 1304"/>
                <a:gd name="T1" fmla="*/ 2147483647 h 336"/>
                <a:gd name="T2" fmla="*/ 2147483647 w 1304"/>
                <a:gd name="T3" fmla="*/ 2147483647 h 336"/>
                <a:gd name="T4" fmla="*/ 2147483647 w 1304"/>
                <a:gd name="T5" fmla="*/ 2147483647 h 336"/>
                <a:gd name="T6" fmla="*/ 2147483647 w 1304"/>
                <a:gd name="T7" fmla="*/ 2147483647 h 336"/>
                <a:gd name="T8" fmla="*/ 0 1 256"/>
                <a:gd name="T9" fmla="*/ 0 1 256"/>
                <a:gd name="T10" fmla="*/ 0 1 256"/>
                <a:gd name="T11" fmla="*/ 0 1 256"/>
                <a:gd name="T12" fmla="*/ 0 w 1304"/>
                <a:gd name="T13" fmla="*/ 0 h 336"/>
                <a:gd name="T14" fmla="*/ 0 w 1304"/>
                <a:gd name="T15" fmla="*/ 0 h 336"/>
                <a:gd name="connsiteX0" fmla="*/ 268 w 1324"/>
                <a:gd name="connsiteY0" fmla="*/ 328 h 328"/>
                <a:gd name="connsiteX1" fmla="*/ 150 w 1324"/>
                <a:gd name="connsiteY1" fmla="*/ 202 h 328"/>
                <a:gd name="connsiteX2" fmla="*/ 172 w 1324"/>
                <a:gd name="connsiteY2" fmla="*/ 40 h 328"/>
                <a:gd name="connsiteX3" fmla="*/ 1180 w 1324"/>
                <a:gd name="connsiteY3" fmla="*/ 40 h 328"/>
                <a:gd name="connsiteX4" fmla="*/ 1036 w 1324"/>
                <a:gd name="connsiteY4" fmla="*/ 280 h 328"/>
                <a:gd name="connsiteX0" fmla="*/ 248 w 1304"/>
                <a:gd name="connsiteY0" fmla="*/ 336 h 336"/>
                <a:gd name="connsiteX1" fmla="*/ 152 w 1304"/>
                <a:gd name="connsiteY1" fmla="*/ 48 h 336"/>
                <a:gd name="connsiteX2" fmla="*/ 1160 w 1304"/>
                <a:gd name="connsiteY2" fmla="*/ 48 h 336"/>
                <a:gd name="connsiteX3" fmla="*/ 1016 w 1304"/>
                <a:gd name="connsiteY3" fmla="*/ 288 h 336"/>
                <a:gd name="connsiteX0" fmla="*/ 130 w 1328"/>
                <a:gd name="connsiteY0" fmla="*/ 208 h 280"/>
                <a:gd name="connsiteX1" fmla="*/ 176 w 1328"/>
                <a:gd name="connsiteY1" fmla="*/ 40 h 280"/>
                <a:gd name="connsiteX2" fmla="*/ 1184 w 1328"/>
                <a:gd name="connsiteY2" fmla="*/ 40 h 280"/>
                <a:gd name="connsiteX3" fmla="*/ 1040 w 1328"/>
                <a:gd name="connsiteY3" fmla="*/ 280 h 280"/>
                <a:gd name="connsiteX0" fmla="*/ 106 w 1162"/>
                <a:gd name="connsiteY0" fmla="*/ 208 h 280"/>
                <a:gd name="connsiteX1" fmla="*/ 152 w 1162"/>
                <a:gd name="connsiteY1" fmla="*/ 40 h 280"/>
                <a:gd name="connsiteX2" fmla="*/ 1018 w 1162"/>
                <a:gd name="connsiteY2" fmla="*/ 40 h 280"/>
                <a:gd name="connsiteX3" fmla="*/ 1016 w 1162"/>
                <a:gd name="connsiteY3" fmla="*/ 280 h 280"/>
                <a:gd name="connsiteX0" fmla="*/ 106 w 1162"/>
                <a:gd name="connsiteY0" fmla="*/ 208 h 280"/>
                <a:gd name="connsiteX1" fmla="*/ 152 w 1162"/>
                <a:gd name="connsiteY1" fmla="*/ 40 h 280"/>
                <a:gd name="connsiteX2" fmla="*/ 1018 w 1162"/>
                <a:gd name="connsiteY2" fmla="*/ 40 h 280"/>
                <a:gd name="connsiteX3" fmla="*/ 1016 w 1162"/>
                <a:gd name="connsiteY3" fmla="*/ 280 h 280"/>
                <a:gd name="connsiteX0" fmla="*/ 107 w 1163"/>
                <a:gd name="connsiteY0" fmla="*/ 216 h 361"/>
                <a:gd name="connsiteX1" fmla="*/ 103 w 1163"/>
                <a:gd name="connsiteY1" fmla="*/ 333 h 361"/>
                <a:gd name="connsiteX2" fmla="*/ 153 w 1163"/>
                <a:gd name="connsiteY2" fmla="*/ 48 h 361"/>
                <a:gd name="connsiteX3" fmla="*/ 1019 w 1163"/>
                <a:gd name="connsiteY3" fmla="*/ 48 h 361"/>
                <a:gd name="connsiteX4" fmla="*/ 1017 w 1163"/>
                <a:gd name="connsiteY4" fmla="*/ 288 h 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 h="361">
                  <a:moveTo>
                    <a:pt x="107" y="216"/>
                  </a:moveTo>
                  <a:cubicBezTo>
                    <a:pt x="106" y="216"/>
                    <a:pt x="95" y="361"/>
                    <a:pt x="103" y="333"/>
                  </a:cubicBezTo>
                  <a:cubicBezTo>
                    <a:pt x="111" y="305"/>
                    <a:pt x="0" y="96"/>
                    <a:pt x="153" y="48"/>
                  </a:cubicBezTo>
                  <a:cubicBezTo>
                    <a:pt x="306" y="0"/>
                    <a:pt x="875" y="8"/>
                    <a:pt x="1019" y="48"/>
                  </a:cubicBezTo>
                  <a:cubicBezTo>
                    <a:pt x="1163" y="88"/>
                    <a:pt x="1161" y="188"/>
                    <a:pt x="1017" y="288"/>
                  </a:cubicBezTo>
                </a:path>
              </a:pathLst>
            </a:custGeom>
            <a:noFill/>
            <a:ln w="28575" algn="ctr">
              <a:solidFill>
                <a:srgbClr xmlns:mc="http://schemas.openxmlformats.org/markup-compatibility/2006" xmlns:a14="http://schemas.microsoft.com/office/drawing/2010/main" val="FF0000" mc:Ignorable=""/>
              </a:solidFill>
              <a:prstDash val="sysDot"/>
              <a:round/>
              <a:headEnd/>
              <a:tailEnd type="arrow"/>
            </a:ln>
          </p:spPr>
          <p:txBody>
            <a:bodyPr/>
            <a:lstStyle/>
            <a:p>
              <a:pPr algn="l">
                <a:lnSpc>
                  <a:spcPct val="100000"/>
                </a:lnSpc>
                <a:spcBef>
                  <a:spcPct val="0"/>
                </a:spcBef>
                <a:defRPr/>
              </a:pPr>
              <a:endParaRPr lang="en-US" sz="2800" dirty="0">
                <a:latin typeface="Calibri" pitchFamily="34" charset="0"/>
              </a:endParaRPr>
            </a:p>
          </p:txBody>
        </p:sp>
        <p:pic>
          <p:nvPicPr>
            <p:cNvPr id="62" name="Rectangle 44052"/>
            <p:cNvPicPr>
              <a:picLocks noChangeAspect="1" noChangeArrowheads="1"/>
            </p:cNvPicPr>
            <p:nvPr/>
          </p:nvPicPr>
          <p:blipFill>
            <a:blip r:embed="rId5">
              <a:clrChange>
                <a:clrFrom>
                  <a:srgbClr xmlns:mc="http://schemas.openxmlformats.org/markup-compatibility/2006" xmlns:a14="http://schemas.microsoft.com/office/drawing/2010/main" val="08369A" mc:Ignorable=""/>
                </a:clrFrom>
                <a:clrTo>
                  <a:srgbClr xmlns:mc="http://schemas.openxmlformats.org/markup-compatibility/2006" xmlns:a14="http://schemas.microsoft.com/office/drawing/2010/main" val="08369A" mc:Ignorable="">
                    <a:alpha val="0"/>
                  </a:srgbClr>
                </a:clrTo>
              </a:clrChange>
            </a:blip>
            <a:srcRect/>
            <a:stretch>
              <a:fillRect/>
            </a:stretch>
          </p:blipFill>
          <p:spPr bwMode="auto">
            <a:xfrm>
              <a:off x="4959440" y="4666711"/>
              <a:ext cx="715088" cy="1200751"/>
            </a:xfrm>
            <a:prstGeom prst="rect">
              <a:avLst/>
            </a:prstGeom>
            <a:noFill/>
            <a:ln w="9525">
              <a:noFill/>
              <a:miter lim="800000"/>
              <a:headEnd/>
              <a:tailEnd/>
            </a:ln>
          </p:spPr>
        </p:pic>
      </p:grpSp>
      <p:sp>
        <p:nvSpPr>
          <p:cNvPr id="64" name="Content Placeholder 2"/>
          <p:cNvSpPr txBox="1">
            <a:spLocks/>
          </p:cNvSpPr>
          <p:nvPr/>
        </p:nvSpPr>
        <p:spPr>
          <a:xfrm>
            <a:off x="5807825" y="5557177"/>
            <a:ext cx="3048000" cy="344218"/>
          </a:xfrm>
          <a:prstGeom prst="rect">
            <a:avLst/>
          </a:prstGeom>
        </p:spPr>
        <p:txBody>
          <a:bodyPr lIns="91436" tIns="45718" rIns="91436" bIns="45718"/>
          <a:lstStyle/>
          <a:p>
            <a:pPr marL="382558" indent="-382558" algn="ctr" defTabSz="912740">
              <a:lnSpc>
                <a:spcPct val="90000"/>
              </a:lnSpc>
              <a:spcBef>
                <a:spcPct val="30000"/>
              </a:spcBef>
              <a:buClr>
                <a:schemeClr val="tx2"/>
              </a:buClr>
              <a:buSzPct val="95000"/>
              <a:defRPr/>
            </a:pPr>
            <a:r>
              <a:rPr lang="en-US" sz="1400" b="1" kern="0" dirty="0" smtClean="0"/>
              <a:t>	Log shipping to a standby server or cluster</a:t>
            </a:r>
            <a:endParaRPr lang="en-US" sz="2000" kern="0" dirty="0" smtClean="0">
              <a:solidFill>
                <a:schemeClr val="tx1"/>
              </a:solidFill>
              <a:latin typeface="+mn-lt"/>
            </a:endParaRPr>
          </a:p>
        </p:txBody>
      </p:sp>
      <p:sp>
        <p:nvSpPr>
          <p:cNvPr id="65" name="Rectangle 64"/>
          <p:cNvSpPr/>
          <p:nvPr/>
        </p:nvSpPr>
        <p:spPr>
          <a:xfrm>
            <a:off x="6514711" y="3955451"/>
            <a:ext cx="1600200" cy="461661"/>
          </a:xfrm>
          <a:prstGeom prst="rect">
            <a:avLst/>
          </a:prstGeom>
        </p:spPr>
        <p:txBody>
          <a:bodyPr wrap="square" lIns="91436" tIns="45718" rIns="91436" bIns="45718">
            <a:spAutoFit/>
          </a:bodyPr>
          <a:lstStyle/>
          <a:p>
            <a:pPr algn="ctr"/>
            <a:r>
              <a:rPr lang="en-US" sz="2300" kern="0" spc="-125" dirty="0" smtClean="0">
                <a:ln w="3175">
                  <a:noFill/>
                </a:ln>
                <a:solidFill>
                  <a:srgbClr xmlns:mc="http://schemas.openxmlformats.org/markup-compatibility/2006" xmlns:a14="http://schemas.microsoft.com/office/drawing/2010/main" val="000000" mc:Ignorable=""/>
                </a:solidFill>
                <a:latin typeface="Segoe" pitchFamily="34" charset="0"/>
                <a:cs typeface="Arial" charset="0"/>
              </a:rPr>
              <a:t>Standby</a:t>
            </a:r>
            <a:endParaRPr lang="en-US" sz="2300" dirty="0">
              <a:solidFill>
                <a:srgbClr xmlns:mc="http://schemas.openxmlformats.org/markup-compatibility/2006" xmlns:a14="http://schemas.microsoft.com/office/drawing/2010/main" val="000000" mc:Ignorable=""/>
              </a:solidFill>
            </a:endParaRPr>
          </a:p>
        </p:txBody>
      </p:sp>
      <p:sp>
        <p:nvSpPr>
          <p:cNvPr id="57" name="Curved Up Arrow 56"/>
          <p:cNvSpPr/>
          <p:nvPr/>
        </p:nvSpPr>
        <p:spPr bwMode="auto">
          <a:xfrm>
            <a:off x="2194560" y="2973778"/>
            <a:ext cx="4130040" cy="624840"/>
          </a:xfrm>
          <a:prstGeom prst="curvedUpArrow">
            <a:avLst/>
          </a:prstGeom>
          <a:gradFill>
            <a:gsLst>
              <a:gs pos="0">
                <a:schemeClr val="bg2"/>
              </a:gs>
              <a:gs pos="100000">
                <a:srgbClr xmlns:mc="http://schemas.openxmlformats.org/markup-compatibility/2006" xmlns:a14="http://schemas.microsoft.com/office/drawing/2010/main" val="424242" mc:Ignorable=""/>
              </a:gs>
            </a:gsLst>
            <a:lin ang="5400000" scaled="1"/>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6" name="Can 65"/>
          <p:cNvSpPr/>
          <p:nvPr/>
        </p:nvSpPr>
        <p:spPr bwMode="auto">
          <a:xfrm>
            <a:off x="1051560" y="1889760"/>
            <a:ext cx="929640" cy="1143000"/>
          </a:xfrm>
          <a:prstGeom prst="can">
            <a:avLst/>
          </a:prstGeom>
          <a:solidFill>
            <a:srgbClr xmlns:mc="http://schemas.openxmlformats.org/markup-compatibility/2006" xmlns:a14="http://schemas.microsoft.com/office/drawing/2010/main" val="00B050" mc:Ignorable=""/>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Database</a:t>
            </a:r>
            <a:endParaRPr lang="en-US" sz="1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72" name="Can 71"/>
          <p:cNvSpPr/>
          <p:nvPr/>
        </p:nvSpPr>
        <p:spPr bwMode="auto">
          <a:xfrm>
            <a:off x="7071360" y="1950720"/>
            <a:ext cx="929640" cy="1143000"/>
          </a:xfrm>
          <a:prstGeom prst="can">
            <a:avLst/>
          </a:prstGeom>
          <a:solidFill>
            <a:schemeClr val="accent1"/>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Database</a:t>
            </a:r>
            <a:endParaRPr lang="en-US" sz="1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5" name="Curved Up Arrow 4"/>
          <p:cNvSpPr>
            <a:spLocks noChangeArrowheads="1"/>
          </p:cNvSpPr>
          <p:nvPr/>
        </p:nvSpPr>
        <p:spPr bwMode="auto">
          <a:xfrm>
            <a:off x="6379455" y="3139440"/>
            <a:ext cx="1149105" cy="191322"/>
          </a:xfrm>
          <a:prstGeom prst="curvedUpArrow">
            <a:avLst>
              <a:gd name="adj1" fmla="val 58898"/>
              <a:gd name="adj2" fmla="val 117795"/>
              <a:gd name="adj3" fmla="val 22963"/>
            </a:avLst>
          </a:prstGeom>
          <a:gradFill rotWithShape="1">
            <a:gsLst>
              <a:gs pos="0">
                <a:srgbClr xmlns:mc="http://schemas.openxmlformats.org/markup-compatibility/2006" xmlns:a14="http://schemas.microsoft.com/office/drawing/2010/main" val="00B050" mc:Ignorable=""/>
              </a:gs>
              <a:gs pos="100000">
                <a:srgbClr xmlns:mc="http://schemas.openxmlformats.org/markup-compatibility/2006" xmlns:a14="http://schemas.microsoft.com/office/drawing/2010/main" val="424242" mc:Ignorable=""/>
              </a:gs>
            </a:gsLst>
            <a:lin ang="5400000" scaled="1"/>
          </a:gradFill>
          <a:ln w="9525">
            <a:noFill/>
            <a:miter lim="800000"/>
            <a:headEnd/>
            <a:tailEnd/>
          </a:ln>
        </p:spPr>
        <p:txBody>
          <a:bodyPr lIns="91421" tIns="45712" rIns="91421" bIns="45712" anchor="ctr"/>
          <a:lstStyle/>
          <a:p>
            <a:pPr eaLnBrk="0">
              <a:lnSpc>
                <a:spcPct val="100000"/>
              </a:lnSpc>
              <a:spcBef>
                <a:spcPct val="0"/>
              </a:spcBef>
              <a:defRPr/>
            </a:pPr>
            <a:endParaRPr lang="en-US" dirty="0">
              <a:solidFill>
                <a:schemeClr val="bg1"/>
              </a:solidFill>
              <a:effectLst/>
            </a:endParaRPr>
          </a:p>
        </p:txBody>
      </p:sp>
      <p:sp>
        <p:nvSpPr>
          <p:cNvPr id="68" name="Title 67"/>
          <p:cNvSpPr>
            <a:spLocks noGrp="1"/>
          </p:cNvSpPr>
          <p:nvPr>
            <p:ph type="title"/>
          </p:nvPr>
        </p:nvSpPr>
        <p:spPr>
          <a:xfrm>
            <a:off x="381000" y="230188"/>
            <a:ext cx="8382000" cy="1107996"/>
          </a:xfrm>
        </p:spPr>
        <p:txBody>
          <a:bodyPr/>
          <a:lstStyle/>
          <a:p>
            <a:r>
              <a:rPr lang="fr-FR" dirty="0" smtClean="0">
                <a:solidFill>
                  <a:schemeClr val="tx1"/>
                </a:solidFill>
              </a:rPr>
              <a:t>Exchange Server 2007</a:t>
            </a:r>
            <a:br>
              <a:rPr lang="fr-FR" dirty="0" smtClean="0">
                <a:solidFill>
                  <a:schemeClr val="tx1"/>
                </a:solidFill>
              </a:rPr>
            </a:br>
            <a:r>
              <a:rPr lang="en-US" sz="3200" dirty="0" smtClean="0">
                <a:solidFill>
                  <a:schemeClr val="tx1"/>
                </a:solidFill>
              </a:rPr>
              <a:t>Continuous</a:t>
            </a:r>
            <a:r>
              <a:rPr lang="fr-FR" sz="3200" dirty="0" smtClean="0">
                <a:solidFill>
                  <a:schemeClr val="tx1"/>
                </a:solidFill>
              </a:rPr>
              <a:t> Replication</a:t>
            </a:r>
            <a:endParaRPr lang="en-US" dirty="0">
              <a:solidFill>
                <a:schemeClr val="tx1"/>
              </a:solidFill>
            </a:endParaRPr>
          </a:p>
        </p:txBody>
      </p:sp>
      <p:sp>
        <p:nvSpPr>
          <p:cNvPr id="67" name="Slide Number Placeholder 66"/>
          <p:cNvSpPr>
            <a:spLocks noGrp="1"/>
          </p:cNvSpPr>
          <p:nvPr>
            <p:ph type="sldNum" sz="quarter" idx="11"/>
          </p:nvPr>
        </p:nvSpPr>
        <p:spPr>
          <a:xfrm>
            <a:off x="8401050" y="6242050"/>
            <a:ext cx="509239" cy="365125"/>
          </a:xfrm>
        </p:spPr>
        <p:txBody>
          <a:bodyPr/>
          <a:lstStyle/>
          <a:p>
            <a:fld id="{0686800F-65A3-4649-8B73-7EFFA3F0CB78}" type="slidenum">
              <a:rPr lang="en-US" smtClean="0"/>
              <a:pPr/>
              <a:t>3</a:t>
            </a:fld>
            <a:endParaRPr lang="en-US" dirty="0"/>
          </a:p>
        </p:txBody>
      </p:sp>
    </p:spTree>
    <p:custDataLst>
      <p:tags r:id="rId1"/>
    </p:custDataLst>
    <p:extLst>
      <p:ext uri="{BB962C8B-B14F-4D97-AF65-F5344CB8AC3E}">
        <p14:creationId xmlns:p14="http://schemas.microsoft.com/office/powerpoint/2010/main" val="354135354"/>
      </p:ext>
    </p:extLst>
  </p:cSld>
  <p:clrMapOvr>
    <a:masterClrMapping/>
  </p:clrMapOvr>
  <p:transition xmlns:p14="http://schemas.microsoft.com/office/powerpoint/2010/main" advTm="115659">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par>
                          <p:cTn id="19" fill="hold">
                            <p:stCondLst>
                              <p:cond delay="0"/>
                            </p:stCondLst>
                            <p:childTnLst>
                              <p:par>
                                <p:cTn id="20" presetID="22" presetClass="entr" presetSubtype="8"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wipe(left)">
                                      <p:cBhvr>
                                        <p:cTn id="22" dur="500"/>
                                        <p:tgtEl>
                                          <p:spTgt spid="57"/>
                                        </p:tgtEl>
                                      </p:cBhvr>
                                    </p:animEffec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childTnLst>
                                </p:cTn>
                              </p:par>
                              <p:par>
                                <p:cTn id="34" presetID="22" presetClass="entr" presetSubtype="8"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3" grpId="0" animBg="1"/>
      <p:bldP spid="57" grpId="0" animBg="1"/>
      <p:bldP spid="66" grpId="0" animBg="1"/>
      <p:bldP spid="72"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p:nvPr/>
        </p:nvGrpSpPr>
        <p:grpSpPr>
          <a:xfrm>
            <a:off x="346290" y="1315945"/>
            <a:ext cx="8451420" cy="449233"/>
            <a:chOff x="381000" y="918882"/>
            <a:chExt cx="8451420" cy="485812"/>
          </a:xfrm>
        </p:grpSpPr>
        <p:sp>
          <p:nvSpPr>
            <p:cNvPr id="20" name="Snip Single Corner Rectangle 19"/>
            <p:cNvSpPr/>
            <p:nvPr/>
          </p:nvSpPr>
          <p:spPr>
            <a:xfrm>
              <a:off x="381000" y="918882"/>
              <a:ext cx="8451420" cy="485812"/>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sp>
          <p:nvSpPr>
            <p:cNvPr id="21" name="Text Placeholder 27"/>
            <p:cNvSpPr txBox="1">
              <a:spLocks/>
            </p:cNvSpPr>
            <p:nvPr/>
          </p:nvSpPr>
          <p:spPr>
            <a:xfrm>
              <a:off x="585921" y="959573"/>
              <a:ext cx="7858167" cy="399405"/>
            </a:xfrm>
            <a:prstGeom prst="rect">
              <a:avLst/>
            </a:prstGeo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ea typeface="+mn-ea"/>
                  <a:cs typeface="Segoe UI" pitchFamily="34" charset="0"/>
                </a:defRPr>
              </a:lvl1pPr>
            </a:lstStyle>
            <a:p>
              <a:pPr marL="342900" lvl="0" indent="-342900" defTabSz="914363">
                <a:spcBef>
                  <a:spcPct val="20000"/>
                </a:spcBef>
                <a:spcAft>
                  <a:spcPts val="1200"/>
                </a:spcAft>
                <a:buClr>
                  <a:srgbClr xmlns:mc="http://schemas.openxmlformats.org/markup-compatibility/2006" xmlns:a14="http://schemas.microsoft.com/office/drawing/2010/main" val="FF5B00" mc:Ignorable=""/>
                </a:buClr>
                <a:buSzPct val="65000"/>
              </a:pPr>
              <a:r>
                <a:rPr sz="1800"/>
                <a:t>Easy to add High Availability to existing deployment</a:t>
              </a:r>
            </a:p>
          </p:txBody>
        </p:sp>
      </p:grpSp>
      <p:grpSp>
        <p:nvGrpSpPr>
          <p:cNvPr id="3" name="Group 21"/>
          <p:cNvGrpSpPr/>
          <p:nvPr/>
        </p:nvGrpSpPr>
        <p:grpSpPr>
          <a:xfrm>
            <a:off x="346290" y="1844097"/>
            <a:ext cx="8451420" cy="449233"/>
            <a:chOff x="381000" y="918882"/>
            <a:chExt cx="8451420" cy="485812"/>
          </a:xfrm>
        </p:grpSpPr>
        <p:sp>
          <p:nvSpPr>
            <p:cNvPr id="23" name="Snip Single Corner Rectangle 22"/>
            <p:cNvSpPr/>
            <p:nvPr/>
          </p:nvSpPr>
          <p:spPr>
            <a:xfrm>
              <a:off x="381000" y="918882"/>
              <a:ext cx="8451420" cy="485812"/>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sp>
          <p:nvSpPr>
            <p:cNvPr id="24" name="Text Placeholder 27"/>
            <p:cNvSpPr txBox="1">
              <a:spLocks/>
            </p:cNvSpPr>
            <p:nvPr/>
          </p:nvSpPr>
          <p:spPr>
            <a:xfrm>
              <a:off x="585921" y="962085"/>
              <a:ext cx="7858167" cy="399405"/>
            </a:xfrm>
            <a:prstGeom prst="rect">
              <a:avLst/>
            </a:prstGeo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ea typeface="+mn-ea"/>
                  <a:cs typeface="Segoe UI" pitchFamily="34" charset="0"/>
                </a:defRPr>
              </a:lvl1pPr>
            </a:lstStyle>
            <a:p>
              <a:pPr marL="342900" indent="-342900" defTabSz="914363">
                <a:spcBef>
                  <a:spcPct val="20000"/>
                </a:spcBef>
                <a:spcAft>
                  <a:spcPts val="1200"/>
                </a:spcAft>
                <a:buClr>
                  <a:srgbClr xmlns:mc="http://schemas.openxmlformats.org/markup-compatibility/2006" xmlns:a14="http://schemas.microsoft.com/office/drawing/2010/main" val="FF5B00" mc:Ignorable=""/>
                </a:buClr>
                <a:buSzPct val="65000"/>
              </a:pPr>
              <a:r>
                <a:rPr sz="1800"/>
                <a:t>High Availability configuration is post-setup</a:t>
              </a:r>
            </a:p>
          </p:txBody>
        </p:sp>
      </p:grpSp>
      <p:grpSp>
        <p:nvGrpSpPr>
          <p:cNvPr id="4" name="Group 24"/>
          <p:cNvGrpSpPr/>
          <p:nvPr/>
        </p:nvGrpSpPr>
        <p:grpSpPr>
          <a:xfrm>
            <a:off x="346290" y="2372249"/>
            <a:ext cx="8451420" cy="449233"/>
            <a:chOff x="381000" y="918882"/>
            <a:chExt cx="8451420" cy="485812"/>
          </a:xfrm>
        </p:grpSpPr>
        <p:sp>
          <p:nvSpPr>
            <p:cNvPr id="26" name="Snip Single Corner Rectangle 25"/>
            <p:cNvSpPr/>
            <p:nvPr/>
          </p:nvSpPr>
          <p:spPr>
            <a:xfrm>
              <a:off x="381000" y="918882"/>
              <a:ext cx="8451420" cy="485812"/>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sp>
          <p:nvSpPr>
            <p:cNvPr id="27" name="Text Placeholder 27"/>
            <p:cNvSpPr txBox="1">
              <a:spLocks/>
            </p:cNvSpPr>
            <p:nvPr/>
          </p:nvSpPr>
          <p:spPr>
            <a:xfrm>
              <a:off x="585921" y="962085"/>
              <a:ext cx="7858167" cy="399405"/>
            </a:xfrm>
            <a:prstGeom prst="rect">
              <a:avLst/>
            </a:prstGeo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ea typeface="+mn-ea"/>
                  <a:cs typeface="Segoe UI" pitchFamily="34" charset="0"/>
                </a:defRPr>
              </a:lvl1pPr>
            </a:lstStyle>
            <a:p>
              <a:pPr marL="342900" indent="-342900" defTabSz="914363">
                <a:spcBef>
                  <a:spcPct val="20000"/>
                </a:spcBef>
                <a:spcAft>
                  <a:spcPts val="1200"/>
                </a:spcAft>
                <a:buClr>
                  <a:srgbClr xmlns:mc="http://schemas.openxmlformats.org/markup-compatibility/2006" xmlns:a14="http://schemas.microsoft.com/office/drawing/2010/main" val="FF5B00" mc:Ignorable=""/>
                </a:buClr>
                <a:buSzPct val="65000"/>
              </a:pPr>
              <a:r>
                <a:rPr sz="1800"/>
                <a:t>High Availability mailbox servers can host other Server Roles</a:t>
              </a:r>
            </a:p>
          </p:txBody>
        </p:sp>
      </p:grpSp>
      <p:sp>
        <p:nvSpPr>
          <p:cNvPr id="28" name="Title 68"/>
          <p:cNvSpPr>
            <a:spLocks noGrp="1"/>
          </p:cNvSpPr>
          <p:nvPr>
            <p:ph type="title"/>
          </p:nvPr>
        </p:nvSpPr>
        <p:spPr>
          <a:xfrm>
            <a:off x="381000" y="228600"/>
            <a:ext cx="8382000" cy="886397"/>
          </a:xfrm>
        </p:spPr>
        <p:txBody>
          <a:bodyPr/>
          <a:lstStyle/>
          <a:p>
            <a:r>
              <a:rPr smtClean="0"/>
              <a:t>Incremental Deployment </a:t>
            </a:r>
            <a:br>
              <a:rPr smtClean="0"/>
            </a:br>
            <a:r>
              <a:rPr smtClean="0"/>
              <a:t>Reduces Cost &amp; Complexity</a:t>
            </a:r>
            <a:endParaRPr lang="en-US" dirty="0"/>
          </a:p>
        </p:txBody>
      </p:sp>
      <p:sp>
        <p:nvSpPr>
          <p:cNvPr id="37" name="Rectangle 36"/>
          <p:cNvSpPr/>
          <p:nvPr/>
        </p:nvSpPr>
        <p:spPr>
          <a:xfrm>
            <a:off x="487680" y="3345457"/>
            <a:ext cx="4949952" cy="2725733"/>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38" name="Snip Single Corner Rectangle 37"/>
          <p:cNvSpPr/>
          <p:nvPr/>
        </p:nvSpPr>
        <p:spPr>
          <a:xfrm>
            <a:off x="499872" y="3060192"/>
            <a:ext cx="4962144" cy="353568"/>
          </a:xfrm>
          <a:prstGeom prst="snip1Rect">
            <a:avLst>
              <a:gd name="adj" fmla="val 27303"/>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marL="0" lvl="1" indent="-342900" algn="ctr" defTabSz="914099" fontAlgn="base">
              <a:lnSpc>
                <a:spcPct val="85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200" dirty="0" smtClean="0">
              <a:gradFill>
                <a:gsLst>
                  <a:gs pos="0">
                    <a:schemeClr val="bg1"/>
                  </a:gs>
                  <a:gs pos="100000">
                    <a:schemeClr val="bg1"/>
                  </a:gs>
                </a:gsLst>
                <a:lin ang="13500000" scaled="1"/>
              </a:gradFill>
              <a:latin typeface="Segoe Semibold" pitchFamily="34" charset="0"/>
            </a:endParaRPr>
          </a:p>
        </p:txBody>
      </p:sp>
      <p:sp>
        <p:nvSpPr>
          <p:cNvPr id="39" name="Rectangle 38"/>
          <p:cNvSpPr/>
          <p:nvPr/>
        </p:nvSpPr>
        <p:spPr>
          <a:xfrm>
            <a:off x="1615017" y="3080010"/>
            <a:ext cx="2582148" cy="313932"/>
          </a:xfrm>
          <a:prstGeom prst="rect">
            <a:avLst/>
          </a:prstGeom>
        </p:spPr>
        <p:txBody>
          <a:bodyPr wrap="square">
            <a:spAutoFit/>
          </a:bodyPr>
          <a:lstStyle/>
          <a:p>
            <a:pPr algn="ctr">
              <a:lnSpc>
                <a:spcPct val="90000"/>
              </a:lnSpc>
              <a:spcBef>
                <a:spcPct val="20000"/>
              </a:spcBef>
              <a:spcAft>
                <a:spcPts val="1200"/>
              </a:spcAft>
              <a:buClr>
                <a:srgbClr xmlns:mc="http://schemas.openxmlformats.org/markup-compatibility/2006" xmlns:a14="http://schemas.microsoft.com/office/drawing/2010/main" val="FF5B00" mc:Ignorable=""/>
              </a:buClr>
            </a:pPr>
            <a:r>
              <a:rPr lang="en-US" sz="16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cs typeface="Segoe UI" pitchFamily="34" charset="0"/>
              </a:rPr>
              <a:t>Datacenter 1</a:t>
            </a:r>
          </a:p>
        </p:txBody>
      </p:sp>
      <p:grpSp>
        <p:nvGrpSpPr>
          <p:cNvPr id="40" name="Group 39"/>
          <p:cNvGrpSpPr/>
          <p:nvPr/>
        </p:nvGrpSpPr>
        <p:grpSpPr>
          <a:xfrm>
            <a:off x="1318295" y="4095877"/>
            <a:ext cx="1007253" cy="1943416"/>
            <a:chOff x="1318295" y="4095877"/>
            <a:chExt cx="1007253" cy="1943416"/>
          </a:xfrm>
        </p:grpSpPr>
        <p:sp>
          <p:nvSpPr>
            <p:cNvPr id="41" name="Rectangle 40"/>
            <p:cNvSpPr/>
            <p:nvPr/>
          </p:nvSpPr>
          <p:spPr>
            <a:xfrm>
              <a:off x="1318295" y="4095877"/>
              <a:ext cx="1007253" cy="575188"/>
            </a:xfrm>
            <a:prstGeom prst="rect">
              <a:avLst/>
            </a:prstGeom>
            <a:solidFill>
              <a:srgbClr xmlns:mc="http://schemas.openxmlformats.org/markup-compatibility/2006" xmlns:a14="http://schemas.microsoft.com/office/drawing/2010/main" val="00A249"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1</a:t>
              </a:r>
              <a:endParaRPr lang="en-US" sz="1200" dirty="0">
                <a:gradFill>
                  <a:gsLst>
                    <a:gs pos="0">
                      <a:schemeClr val="bg1"/>
                    </a:gs>
                    <a:gs pos="100000">
                      <a:schemeClr val="bg1"/>
                    </a:gs>
                  </a:gsLst>
                  <a:lin ang="13500000" scaled="1"/>
                </a:gradFill>
                <a:latin typeface="Segoe Semibold" pitchFamily="34" charset="0"/>
              </a:endParaRPr>
            </a:p>
          </p:txBody>
        </p:sp>
        <p:cxnSp>
          <p:nvCxnSpPr>
            <p:cNvPr id="42" name="Straight Arrow Connector 41"/>
            <p:cNvCxnSpPr/>
            <p:nvPr/>
          </p:nvCxnSpPr>
          <p:spPr>
            <a:xfrm rot="5400000">
              <a:off x="1712146" y="4779734"/>
              <a:ext cx="224077" cy="1588"/>
            </a:xfrm>
            <a:prstGeom prst="straightConnector1">
              <a:avLst/>
            </a:prstGeom>
            <a:ln w="25400">
              <a:solidFill>
                <a:schemeClr val="accent1"/>
              </a:solidFill>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43" name="Group 56"/>
            <p:cNvGrpSpPr/>
            <p:nvPr/>
          </p:nvGrpSpPr>
          <p:grpSpPr>
            <a:xfrm>
              <a:off x="1504691" y="4901609"/>
              <a:ext cx="685799" cy="1137684"/>
              <a:chOff x="1504691" y="5139086"/>
              <a:chExt cx="685799" cy="1422321"/>
            </a:xfrm>
          </p:grpSpPr>
          <p:sp>
            <p:nvSpPr>
              <p:cNvPr id="44" name="Rectangle 43"/>
              <p:cNvSpPr/>
              <p:nvPr/>
            </p:nvSpPr>
            <p:spPr>
              <a:xfrm>
                <a:off x="1504691" y="513908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45" name="Can 44"/>
              <p:cNvSpPr/>
              <p:nvPr/>
            </p:nvSpPr>
            <p:spPr bwMode="auto">
              <a:xfrm>
                <a:off x="1637279" y="5673569"/>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46" name="Can 45"/>
              <p:cNvSpPr/>
              <p:nvPr/>
            </p:nvSpPr>
            <p:spPr bwMode="auto">
              <a:xfrm>
                <a:off x="1655731" y="6127003"/>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47" name="Can 46"/>
              <p:cNvSpPr/>
              <p:nvPr/>
            </p:nvSpPr>
            <p:spPr bwMode="auto">
              <a:xfrm>
                <a:off x="1637279" y="5223747"/>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48" name="TextBox 47"/>
              <p:cNvSpPr txBox="1"/>
              <p:nvPr/>
            </p:nvSpPr>
            <p:spPr>
              <a:xfrm>
                <a:off x="1615541" y="5740184"/>
                <a:ext cx="426722" cy="277000"/>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49" name="TextBox 48"/>
              <p:cNvSpPr txBox="1"/>
              <p:nvPr/>
            </p:nvSpPr>
            <p:spPr>
              <a:xfrm>
                <a:off x="1628297" y="6181796"/>
                <a:ext cx="426722" cy="277000"/>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50" name="TextBox 49"/>
              <p:cNvSpPr txBox="1"/>
              <p:nvPr/>
            </p:nvSpPr>
            <p:spPr>
              <a:xfrm>
                <a:off x="1624545" y="5272429"/>
                <a:ext cx="426722" cy="277000"/>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grpSp>
      </p:gr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p:nvPr/>
        </p:nvGrpSpPr>
        <p:grpSpPr>
          <a:xfrm>
            <a:off x="346290" y="1315945"/>
            <a:ext cx="8451420" cy="449233"/>
            <a:chOff x="381000" y="918882"/>
            <a:chExt cx="8451420" cy="485812"/>
          </a:xfrm>
        </p:grpSpPr>
        <p:sp>
          <p:nvSpPr>
            <p:cNvPr id="23" name="Snip Single Corner Rectangle 22"/>
            <p:cNvSpPr/>
            <p:nvPr/>
          </p:nvSpPr>
          <p:spPr>
            <a:xfrm>
              <a:off x="381000" y="918882"/>
              <a:ext cx="8451420" cy="485812"/>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sp>
          <p:nvSpPr>
            <p:cNvPr id="24" name="Text Placeholder 27"/>
            <p:cNvSpPr txBox="1">
              <a:spLocks/>
            </p:cNvSpPr>
            <p:nvPr/>
          </p:nvSpPr>
          <p:spPr>
            <a:xfrm>
              <a:off x="585921" y="959573"/>
              <a:ext cx="7858167" cy="399405"/>
            </a:xfrm>
            <a:prstGeom prst="rect">
              <a:avLst/>
            </a:prstGeo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ea typeface="+mn-ea"/>
                  <a:cs typeface="Segoe UI" pitchFamily="34" charset="0"/>
                </a:defRPr>
              </a:lvl1pPr>
            </a:lstStyle>
            <a:p>
              <a:pPr marL="342900" lvl="0" indent="-342900" defTabSz="914363">
                <a:spcBef>
                  <a:spcPct val="20000"/>
                </a:spcBef>
                <a:spcAft>
                  <a:spcPts val="1200"/>
                </a:spcAft>
                <a:buClr>
                  <a:srgbClr xmlns:mc="http://schemas.openxmlformats.org/markup-compatibility/2006" xmlns:a14="http://schemas.microsoft.com/office/drawing/2010/main" val="FF5B00" mc:Ignorable=""/>
                </a:buClr>
                <a:buSzPct val="65000"/>
              </a:pPr>
              <a:r>
                <a:rPr sz="1800"/>
                <a:t>Easy to add High Availability to existing deployment</a:t>
              </a:r>
            </a:p>
          </p:txBody>
        </p:sp>
      </p:grpSp>
      <p:grpSp>
        <p:nvGrpSpPr>
          <p:cNvPr id="3" name="Group 24"/>
          <p:cNvGrpSpPr/>
          <p:nvPr/>
        </p:nvGrpSpPr>
        <p:grpSpPr>
          <a:xfrm>
            <a:off x="346290" y="1844097"/>
            <a:ext cx="8451420" cy="449233"/>
            <a:chOff x="381000" y="918882"/>
            <a:chExt cx="8451420" cy="485812"/>
          </a:xfrm>
        </p:grpSpPr>
        <p:sp>
          <p:nvSpPr>
            <p:cNvPr id="26" name="Snip Single Corner Rectangle 25"/>
            <p:cNvSpPr/>
            <p:nvPr/>
          </p:nvSpPr>
          <p:spPr>
            <a:xfrm>
              <a:off x="381000" y="918882"/>
              <a:ext cx="8451420" cy="485812"/>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sp>
          <p:nvSpPr>
            <p:cNvPr id="27" name="Text Placeholder 27"/>
            <p:cNvSpPr txBox="1">
              <a:spLocks/>
            </p:cNvSpPr>
            <p:nvPr/>
          </p:nvSpPr>
          <p:spPr>
            <a:xfrm>
              <a:off x="585921" y="962085"/>
              <a:ext cx="7858167" cy="399405"/>
            </a:xfrm>
            <a:prstGeom prst="rect">
              <a:avLst/>
            </a:prstGeo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ea typeface="+mn-ea"/>
                  <a:cs typeface="Segoe UI" pitchFamily="34" charset="0"/>
                </a:defRPr>
              </a:lvl1pPr>
            </a:lstStyle>
            <a:p>
              <a:pPr marL="342900" indent="-342900" defTabSz="914363">
                <a:spcBef>
                  <a:spcPct val="20000"/>
                </a:spcBef>
                <a:spcAft>
                  <a:spcPts val="1200"/>
                </a:spcAft>
                <a:buClr>
                  <a:srgbClr xmlns:mc="http://schemas.openxmlformats.org/markup-compatibility/2006" xmlns:a14="http://schemas.microsoft.com/office/drawing/2010/main" val="FF5B00" mc:Ignorable=""/>
                </a:buClr>
                <a:buSzPct val="65000"/>
              </a:pPr>
              <a:r>
                <a:rPr sz="1800"/>
                <a:t>High Availability configuration is post-setup</a:t>
              </a:r>
            </a:p>
          </p:txBody>
        </p:sp>
      </p:grpSp>
      <p:grpSp>
        <p:nvGrpSpPr>
          <p:cNvPr id="4" name="Group 27"/>
          <p:cNvGrpSpPr/>
          <p:nvPr/>
        </p:nvGrpSpPr>
        <p:grpSpPr>
          <a:xfrm>
            <a:off x="346290" y="2372249"/>
            <a:ext cx="8451420" cy="449233"/>
            <a:chOff x="381000" y="918882"/>
            <a:chExt cx="8451420" cy="485812"/>
          </a:xfrm>
        </p:grpSpPr>
        <p:sp>
          <p:nvSpPr>
            <p:cNvPr id="29" name="Snip Single Corner Rectangle 28"/>
            <p:cNvSpPr/>
            <p:nvPr/>
          </p:nvSpPr>
          <p:spPr>
            <a:xfrm>
              <a:off x="381000" y="918882"/>
              <a:ext cx="8451420" cy="485812"/>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sp>
          <p:nvSpPr>
            <p:cNvPr id="30" name="Text Placeholder 27"/>
            <p:cNvSpPr txBox="1">
              <a:spLocks/>
            </p:cNvSpPr>
            <p:nvPr/>
          </p:nvSpPr>
          <p:spPr>
            <a:xfrm>
              <a:off x="585921" y="962085"/>
              <a:ext cx="7858167" cy="399405"/>
            </a:xfrm>
            <a:prstGeom prst="rect">
              <a:avLst/>
            </a:prstGeo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ea typeface="+mn-ea"/>
                  <a:cs typeface="Segoe UI" pitchFamily="34" charset="0"/>
                </a:defRPr>
              </a:lvl1pPr>
            </a:lstStyle>
            <a:p>
              <a:pPr marL="342900" indent="-342900" defTabSz="914363">
                <a:spcBef>
                  <a:spcPct val="20000"/>
                </a:spcBef>
                <a:spcAft>
                  <a:spcPts val="1200"/>
                </a:spcAft>
                <a:buClr>
                  <a:srgbClr xmlns:mc="http://schemas.openxmlformats.org/markup-compatibility/2006" xmlns:a14="http://schemas.microsoft.com/office/drawing/2010/main" val="FF5B00" mc:Ignorable=""/>
                </a:buClr>
                <a:buSzPct val="65000"/>
              </a:pPr>
              <a:r>
                <a:rPr sz="1800"/>
                <a:t>High Availability mailbox servers can host other Server Roles</a:t>
              </a:r>
            </a:p>
          </p:txBody>
        </p:sp>
      </p:grpSp>
      <p:sp>
        <p:nvSpPr>
          <p:cNvPr id="31" name="Title 68"/>
          <p:cNvSpPr>
            <a:spLocks noGrp="1"/>
          </p:cNvSpPr>
          <p:nvPr>
            <p:ph type="title"/>
          </p:nvPr>
        </p:nvSpPr>
        <p:spPr>
          <a:xfrm>
            <a:off x="381000" y="228600"/>
            <a:ext cx="8382000" cy="886397"/>
          </a:xfrm>
        </p:spPr>
        <p:txBody>
          <a:bodyPr/>
          <a:lstStyle/>
          <a:p>
            <a:r>
              <a:rPr smtClean="0"/>
              <a:t>Incremental Deployment </a:t>
            </a:r>
            <a:br>
              <a:rPr smtClean="0"/>
            </a:br>
            <a:r>
              <a:rPr smtClean="0"/>
              <a:t>Reduces Cost &amp; Complexity</a:t>
            </a:r>
            <a:endParaRPr lang="en-US" dirty="0"/>
          </a:p>
        </p:txBody>
      </p:sp>
      <p:sp>
        <p:nvSpPr>
          <p:cNvPr id="25" name="Rectangle 24"/>
          <p:cNvSpPr/>
          <p:nvPr/>
        </p:nvSpPr>
        <p:spPr>
          <a:xfrm>
            <a:off x="487680" y="3345457"/>
            <a:ext cx="4949952" cy="2725733"/>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28" name="Snip Single Corner Rectangle 27"/>
          <p:cNvSpPr/>
          <p:nvPr/>
        </p:nvSpPr>
        <p:spPr>
          <a:xfrm>
            <a:off x="499872" y="3060192"/>
            <a:ext cx="4962144" cy="353568"/>
          </a:xfrm>
          <a:prstGeom prst="snip1Rect">
            <a:avLst>
              <a:gd name="adj" fmla="val 27303"/>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marL="0" lvl="1" indent="-342900" algn="ctr" defTabSz="914099" fontAlgn="base">
              <a:lnSpc>
                <a:spcPct val="85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200" dirty="0" smtClean="0">
              <a:gradFill>
                <a:gsLst>
                  <a:gs pos="0">
                    <a:schemeClr val="bg1"/>
                  </a:gs>
                  <a:gs pos="100000">
                    <a:schemeClr val="bg1"/>
                  </a:gs>
                </a:gsLst>
                <a:lin ang="13500000" scaled="1"/>
              </a:gradFill>
              <a:latin typeface="Segoe Semibold" pitchFamily="34" charset="0"/>
            </a:endParaRPr>
          </a:p>
        </p:txBody>
      </p:sp>
      <p:sp>
        <p:nvSpPr>
          <p:cNvPr id="37" name="Rectangle 36"/>
          <p:cNvSpPr/>
          <p:nvPr/>
        </p:nvSpPr>
        <p:spPr>
          <a:xfrm>
            <a:off x="1615017" y="3080010"/>
            <a:ext cx="2582148" cy="313932"/>
          </a:xfrm>
          <a:prstGeom prst="rect">
            <a:avLst/>
          </a:prstGeom>
        </p:spPr>
        <p:txBody>
          <a:bodyPr wrap="square">
            <a:spAutoFit/>
          </a:bodyPr>
          <a:lstStyle/>
          <a:p>
            <a:pPr algn="ctr">
              <a:lnSpc>
                <a:spcPct val="90000"/>
              </a:lnSpc>
              <a:spcBef>
                <a:spcPct val="20000"/>
              </a:spcBef>
              <a:spcAft>
                <a:spcPts val="1200"/>
              </a:spcAft>
              <a:buClr>
                <a:srgbClr xmlns:mc="http://schemas.openxmlformats.org/markup-compatibility/2006" xmlns:a14="http://schemas.microsoft.com/office/drawing/2010/main" val="FF5B00" mc:Ignorable=""/>
              </a:buClr>
            </a:pPr>
            <a:r>
              <a:rPr lang="en-US" sz="16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cs typeface="Segoe UI" pitchFamily="34" charset="0"/>
              </a:rPr>
              <a:t>Datacenter 1</a:t>
            </a:r>
          </a:p>
        </p:txBody>
      </p:sp>
      <p:grpSp>
        <p:nvGrpSpPr>
          <p:cNvPr id="48" name="Group 47"/>
          <p:cNvGrpSpPr/>
          <p:nvPr/>
        </p:nvGrpSpPr>
        <p:grpSpPr>
          <a:xfrm>
            <a:off x="1318295" y="4095877"/>
            <a:ext cx="1007253" cy="1943416"/>
            <a:chOff x="1318295" y="4095877"/>
            <a:chExt cx="1007253" cy="1943416"/>
          </a:xfrm>
        </p:grpSpPr>
        <p:sp>
          <p:nvSpPr>
            <p:cNvPr id="49" name="Rectangle 48"/>
            <p:cNvSpPr/>
            <p:nvPr/>
          </p:nvSpPr>
          <p:spPr>
            <a:xfrm>
              <a:off x="1318295" y="4095877"/>
              <a:ext cx="1007253" cy="575188"/>
            </a:xfrm>
            <a:prstGeom prst="rect">
              <a:avLst/>
            </a:prstGeom>
            <a:solidFill>
              <a:srgbClr xmlns:mc="http://schemas.openxmlformats.org/markup-compatibility/2006" xmlns:a14="http://schemas.microsoft.com/office/drawing/2010/main" val="00A249"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1</a:t>
              </a:r>
              <a:endParaRPr lang="en-US" sz="1200" dirty="0">
                <a:gradFill>
                  <a:gsLst>
                    <a:gs pos="0">
                      <a:schemeClr val="bg1"/>
                    </a:gs>
                    <a:gs pos="100000">
                      <a:schemeClr val="bg1"/>
                    </a:gs>
                  </a:gsLst>
                  <a:lin ang="13500000" scaled="1"/>
                </a:gradFill>
                <a:latin typeface="Segoe Semibold" pitchFamily="34" charset="0"/>
              </a:endParaRPr>
            </a:p>
          </p:txBody>
        </p:sp>
        <p:cxnSp>
          <p:nvCxnSpPr>
            <p:cNvPr id="50" name="Straight Arrow Connector 49"/>
            <p:cNvCxnSpPr/>
            <p:nvPr/>
          </p:nvCxnSpPr>
          <p:spPr>
            <a:xfrm rot="5400000">
              <a:off x="1712146" y="4779734"/>
              <a:ext cx="224077" cy="1588"/>
            </a:xfrm>
            <a:prstGeom prst="straightConnector1">
              <a:avLst/>
            </a:prstGeom>
            <a:ln w="25400">
              <a:solidFill>
                <a:schemeClr val="accent1"/>
              </a:solidFill>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51" name="Group 56"/>
            <p:cNvGrpSpPr/>
            <p:nvPr/>
          </p:nvGrpSpPr>
          <p:grpSpPr>
            <a:xfrm>
              <a:off x="1504691" y="4901609"/>
              <a:ext cx="685799" cy="1137684"/>
              <a:chOff x="1504691" y="5139086"/>
              <a:chExt cx="685799" cy="1422321"/>
            </a:xfrm>
          </p:grpSpPr>
          <p:sp>
            <p:nvSpPr>
              <p:cNvPr id="52" name="Rectangle 51"/>
              <p:cNvSpPr/>
              <p:nvPr/>
            </p:nvSpPr>
            <p:spPr>
              <a:xfrm>
                <a:off x="1504691" y="513908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53" name="Can 52"/>
              <p:cNvSpPr/>
              <p:nvPr/>
            </p:nvSpPr>
            <p:spPr bwMode="auto">
              <a:xfrm>
                <a:off x="1637279" y="5673569"/>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54" name="Can 53"/>
              <p:cNvSpPr/>
              <p:nvPr/>
            </p:nvSpPr>
            <p:spPr bwMode="auto">
              <a:xfrm>
                <a:off x="1655731" y="6127003"/>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55" name="Can 54"/>
              <p:cNvSpPr/>
              <p:nvPr/>
            </p:nvSpPr>
            <p:spPr bwMode="auto">
              <a:xfrm>
                <a:off x="1637279" y="5223747"/>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56" name="TextBox 55"/>
              <p:cNvSpPr txBox="1"/>
              <p:nvPr/>
            </p:nvSpPr>
            <p:spPr>
              <a:xfrm>
                <a:off x="1615541" y="5740184"/>
                <a:ext cx="426722" cy="277000"/>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57" name="TextBox 56"/>
              <p:cNvSpPr txBox="1"/>
              <p:nvPr/>
            </p:nvSpPr>
            <p:spPr>
              <a:xfrm>
                <a:off x="1628297" y="6181796"/>
                <a:ext cx="426722" cy="277000"/>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58" name="TextBox 57"/>
              <p:cNvSpPr txBox="1"/>
              <p:nvPr/>
            </p:nvSpPr>
            <p:spPr>
              <a:xfrm>
                <a:off x="1624545" y="5272429"/>
                <a:ext cx="426722" cy="277000"/>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grpSp>
      </p:grpSp>
      <p:grpSp>
        <p:nvGrpSpPr>
          <p:cNvPr id="59" name="Group 58"/>
          <p:cNvGrpSpPr/>
          <p:nvPr/>
        </p:nvGrpSpPr>
        <p:grpSpPr>
          <a:xfrm>
            <a:off x="3597210" y="4095877"/>
            <a:ext cx="1007253" cy="1943416"/>
            <a:chOff x="1318295" y="4095877"/>
            <a:chExt cx="1007253" cy="1943416"/>
          </a:xfrm>
        </p:grpSpPr>
        <p:sp>
          <p:nvSpPr>
            <p:cNvPr id="60" name="Rectangle 59"/>
            <p:cNvSpPr/>
            <p:nvPr/>
          </p:nvSpPr>
          <p:spPr>
            <a:xfrm>
              <a:off x="1318295" y="4095877"/>
              <a:ext cx="1007253" cy="575188"/>
            </a:xfrm>
            <a:prstGeom prst="rect">
              <a:avLst/>
            </a:prstGeom>
            <a:solidFill>
              <a:srgbClr xmlns:mc="http://schemas.openxmlformats.org/markup-compatibility/2006" xmlns:a14="http://schemas.microsoft.com/office/drawing/2010/main" val="00A249"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1</a:t>
              </a:r>
              <a:endParaRPr lang="en-US" sz="1200" dirty="0">
                <a:gradFill>
                  <a:gsLst>
                    <a:gs pos="0">
                      <a:schemeClr val="bg1"/>
                    </a:gs>
                    <a:gs pos="100000">
                      <a:schemeClr val="bg1"/>
                    </a:gs>
                  </a:gsLst>
                  <a:lin ang="13500000" scaled="1"/>
                </a:gradFill>
                <a:latin typeface="Segoe Semibold" pitchFamily="34" charset="0"/>
              </a:endParaRPr>
            </a:p>
          </p:txBody>
        </p:sp>
        <p:cxnSp>
          <p:nvCxnSpPr>
            <p:cNvPr id="61" name="Straight Arrow Connector 60"/>
            <p:cNvCxnSpPr/>
            <p:nvPr/>
          </p:nvCxnSpPr>
          <p:spPr>
            <a:xfrm rot="5400000">
              <a:off x="1712146" y="4779734"/>
              <a:ext cx="224077" cy="1588"/>
            </a:xfrm>
            <a:prstGeom prst="straightConnector1">
              <a:avLst/>
            </a:prstGeom>
            <a:ln w="25400">
              <a:solidFill>
                <a:schemeClr val="accent1"/>
              </a:solidFill>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1504691" y="4901609"/>
              <a:ext cx="685799" cy="1137684"/>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p:nvPr/>
        </p:nvGrpSpPr>
        <p:grpSpPr>
          <a:xfrm>
            <a:off x="346290" y="1315945"/>
            <a:ext cx="8451420" cy="449233"/>
            <a:chOff x="381000" y="918882"/>
            <a:chExt cx="8451420" cy="485812"/>
          </a:xfrm>
        </p:grpSpPr>
        <p:sp>
          <p:nvSpPr>
            <p:cNvPr id="30" name="Snip Single Corner Rectangle 29"/>
            <p:cNvSpPr/>
            <p:nvPr/>
          </p:nvSpPr>
          <p:spPr>
            <a:xfrm>
              <a:off x="381000" y="918882"/>
              <a:ext cx="8451420" cy="485812"/>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sp>
          <p:nvSpPr>
            <p:cNvPr id="31" name="Text Placeholder 27"/>
            <p:cNvSpPr txBox="1">
              <a:spLocks/>
            </p:cNvSpPr>
            <p:nvPr/>
          </p:nvSpPr>
          <p:spPr>
            <a:xfrm>
              <a:off x="585921" y="959573"/>
              <a:ext cx="7858167" cy="399405"/>
            </a:xfrm>
            <a:prstGeom prst="rect">
              <a:avLst/>
            </a:prstGeo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ea typeface="+mn-ea"/>
                  <a:cs typeface="Segoe UI" pitchFamily="34" charset="0"/>
                </a:defRPr>
              </a:lvl1pPr>
            </a:lstStyle>
            <a:p>
              <a:pPr marL="342900" lvl="0" indent="-342900" defTabSz="914363">
                <a:spcBef>
                  <a:spcPct val="20000"/>
                </a:spcBef>
                <a:spcAft>
                  <a:spcPts val="1200"/>
                </a:spcAft>
                <a:buClr>
                  <a:srgbClr xmlns:mc="http://schemas.openxmlformats.org/markup-compatibility/2006" xmlns:a14="http://schemas.microsoft.com/office/drawing/2010/main" val="FF5B00" mc:Ignorable=""/>
                </a:buClr>
                <a:buSzPct val="65000"/>
              </a:pPr>
              <a:r>
                <a:rPr sz="1800"/>
                <a:t>Easy to add High Availability to existing deployment</a:t>
              </a:r>
            </a:p>
          </p:txBody>
        </p:sp>
      </p:grpSp>
      <p:grpSp>
        <p:nvGrpSpPr>
          <p:cNvPr id="3" name="Group 31"/>
          <p:cNvGrpSpPr/>
          <p:nvPr/>
        </p:nvGrpSpPr>
        <p:grpSpPr>
          <a:xfrm>
            <a:off x="346290" y="1844097"/>
            <a:ext cx="8451420" cy="449233"/>
            <a:chOff x="381000" y="918882"/>
            <a:chExt cx="8451420" cy="485812"/>
          </a:xfrm>
        </p:grpSpPr>
        <p:sp>
          <p:nvSpPr>
            <p:cNvPr id="33" name="Snip Single Corner Rectangle 32"/>
            <p:cNvSpPr/>
            <p:nvPr/>
          </p:nvSpPr>
          <p:spPr>
            <a:xfrm>
              <a:off x="381000" y="918882"/>
              <a:ext cx="8451420" cy="485812"/>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sp>
          <p:nvSpPr>
            <p:cNvPr id="34" name="Text Placeholder 27"/>
            <p:cNvSpPr txBox="1">
              <a:spLocks/>
            </p:cNvSpPr>
            <p:nvPr/>
          </p:nvSpPr>
          <p:spPr>
            <a:xfrm>
              <a:off x="585921" y="962085"/>
              <a:ext cx="7858167" cy="399405"/>
            </a:xfrm>
            <a:prstGeom prst="rect">
              <a:avLst/>
            </a:prstGeo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ea typeface="+mn-ea"/>
                  <a:cs typeface="Segoe UI" pitchFamily="34" charset="0"/>
                </a:defRPr>
              </a:lvl1pPr>
            </a:lstStyle>
            <a:p>
              <a:pPr marL="342900" indent="-342900" defTabSz="914363">
                <a:spcBef>
                  <a:spcPct val="20000"/>
                </a:spcBef>
                <a:spcAft>
                  <a:spcPts val="1200"/>
                </a:spcAft>
                <a:buClr>
                  <a:srgbClr xmlns:mc="http://schemas.openxmlformats.org/markup-compatibility/2006" xmlns:a14="http://schemas.microsoft.com/office/drawing/2010/main" val="FF5B00" mc:Ignorable=""/>
                </a:buClr>
                <a:buSzPct val="65000"/>
              </a:pPr>
              <a:r>
                <a:rPr sz="1800"/>
                <a:t>High Availability configuration is post-setup</a:t>
              </a:r>
            </a:p>
          </p:txBody>
        </p:sp>
      </p:grpSp>
      <p:grpSp>
        <p:nvGrpSpPr>
          <p:cNvPr id="4" name="Group 34"/>
          <p:cNvGrpSpPr/>
          <p:nvPr/>
        </p:nvGrpSpPr>
        <p:grpSpPr>
          <a:xfrm>
            <a:off x="346290" y="2372249"/>
            <a:ext cx="8451420" cy="449233"/>
            <a:chOff x="381000" y="918882"/>
            <a:chExt cx="8451420" cy="485812"/>
          </a:xfrm>
        </p:grpSpPr>
        <p:sp>
          <p:nvSpPr>
            <p:cNvPr id="36" name="Snip Single Corner Rectangle 35"/>
            <p:cNvSpPr/>
            <p:nvPr/>
          </p:nvSpPr>
          <p:spPr>
            <a:xfrm>
              <a:off x="381000" y="918882"/>
              <a:ext cx="8451420" cy="485812"/>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sp>
          <p:nvSpPr>
            <p:cNvPr id="37" name="Text Placeholder 27"/>
            <p:cNvSpPr txBox="1">
              <a:spLocks/>
            </p:cNvSpPr>
            <p:nvPr/>
          </p:nvSpPr>
          <p:spPr>
            <a:xfrm>
              <a:off x="585921" y="962085"/>
              <a:ext cx="7858167" cy="399405"/>
            </a:xfrm>
            <a:prstGeom prst="rect">
              <a:avLst/>
            </a:prstGeo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ea typeface="+mn-ea"/>
                  <a:cs typeface="Segoe UI" pitchFamily="34" charset="0"/>
                </a:defRPr>
              </a:lvl1pPr>
            </a:lstStyle>
            <a:p>
              <a:pPr marL="342900" indent="-342900" defTabSz="914363">
                <a:spcBef>
                  <a:spcPct val="20000"/>
                </a:spcBef>
                <a:spcAft>
                  <a:spcPts val="1200"/>
                </a:spcAft>
                <a:buClr>
                  <a:srgbClr xmlns:mc="http://schemas.openxmlformats.org/markup-compatibility/2006" xmlns:a14="http://schemas.microsoft.com/office/drawing/2010/main" val="FF5B00" mc:Ignorable=""/>
                </a:buClr>
                <a:buSzPct val="65000"/>
              </a:pPr>
              <a:r>
                <a:rPr sz="1800"/>
                <a:t>High Availability mailbox servers can host other Server Roles</a:t>
              </a:r>
            </a:p>
          </p:txBody>
        </p:sp>
      </p:grpSp>
      <p:sp>
        <p:nvSpPr>
          <p:cNvPr id="60" name="Title 68"/>
          <p:cNvSpPr>
            <a:spLocks noGrp="1"/>
          </p:cNvSpPr>
          <p:nvPr>
            <p:ph type="title"/>
          </p:nvPr>
        </p:nvSpPr>
        <p:spPr>
          <a:xfrm>
            <a:off x="381000" y="228600"/>
            <a:ext cx="8382000" cy="886397"/>
          </a:xfrm>
        </p:spPr>
        <p:txBody>
          <a:bodyPr/>
          <a:lstStyle/>
          <a:p>
            <a:r>
              <a:rPr smtClean="0"/>
              <a:t>Incremental Deployment </a:t>
            </a:r>
            <a:br>
              <a:rPr smtClean="0"/>
            </a:br>
            <a:r>
              <a:rPr smtClean="0"/>
              <a:t>Reduces Cost &amp; Complexity</a:t>
            </a:r>
            <a:endParaRPr lang="en-US" dirty="0"/>
          </a:p>
        </p:txBody>
      </p:sp>
      <p:sp>
        <p:nvSpPr>
          <p:cNvPr id="29" name="Rectangle 28"/>
          <p:cNvSpPr/>
          <p:nvPr/>
        </p:nvSpPr>
        <p:spPr>
          <a:xfrm>
            <a:off x="487680" y="3345457"/>
            <a:ext cx="4949952" cy="2725733"/>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32" name="Snip Single Corner Rectangle 31"/>
          <p:cNvSpPr/>
          <p:nvPr/>
        </p:nvSpPr>
        <p:spPr>
          <a:xfrm>
            <a:off x="499872" y="3060192"/>
            <a:ext cx="4962144" cy="353568"/>
          </a:xfrm>
          <a:prstGeom prst="snip1Rect">
            <a:avLst>
              <a:gd name="adj" fmla="val 27303"/>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marL="0" lvl="1" indent="-342900" algn="ctr" defTabSz="914099" fontAlgn="base">
              <a:lnSpc>
                <a:spcPct val="85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200" dirty="0" smtClean="0">
              <a:gradFill>
                <a:gsLst>
                  <a:gs pos="0">
                    <a:schemeClr val="bg1"/>
                  </a:gs>
                  <a:gs pos="100000">
                    <a:schemeClr val="bg1"/>
                  </a:gs>
                </a:gsLst>
                <a:lin ang="13500000" scaled="1"/>
              </a:gradFill>
              <a:latin typeface="Segoe Semibold" pitchFamily="34" charset="0"/>
            </a:endParaRPr>
          </a:p>
        </p:txBody>
      </p:sp>
      <p:sp>
        <p:nvSpPr>
          <p:cNvPr id="35" name="TextBox 34"/>
          <p:cNvSpPr txBox="1"/>
          <p:nvPr/>
        </p:nvSpPr>
        <p:spPr>
          <a:xfrm>
            <a:off x="475488" y="3429000"/>
            <a:ext cx="2034083" cy="276999"/>
          </a:xfrm>
          <a:prstGeom prst="rect">
            <a:avLst/>
          </a:prstGeom>
          <a:noFill/>
        </p:spPr>
        <p:txBody>
          <a:bodyPr wrap="none" rtlCol="0">
            <a:spAutoFit/>
          </a:bodyPr>
          <a:lstStyle/>
          <a:p>
            <a:r>
              <a:rPr lang="en-US" sz="1200" dirty="0" smtClean="0">
                <a:gradFill>
                  <a:gsLst>
                    <a:gs pos="0">
                      <a:schemeClr val="accent2"/>
                    </a:gs>
                    <a:gs pos="100000">
                      <a:schemeClr val="accent2"/>
                    </a:gs>
                  </a:gsLst>
                  <a:lin ang="5400000" scaled="0"/>
                </a:gradFill>
              </a:rPr>
              <a:t>Database Availability Group</a:t>
            </a:r>
            <a:endParaRPr lang="en-US" sz="1200" dirty="0">
              <a:gradFill>
                <a:gsLst>
                  <a:gs pos="0">
                    <a:schemeClr val="accent2"/>
                  </a:gs>
                  <a:gs pos="100000">
                    <a:schemeClr val="accent2"/>
                  </a:gs>
                </a:gsLst>
                <a:lin ang="5400000" scaled="0"/>
              </a:gradFill>
            </a:endParaRPr>
          </a:p>
        </p:txBody>
      </p:sp>
      <p:sp>
        <p:nvSpPr>
          <p:cNvPr id="41" name="Rectangle 40"/>
          <p:cNvSpPr/>
          <p:nvPr/>
        </p:nvSpPr>
        <p:spPr>
          <a:xfrm>
            <a:off x="597408" y="3745991"/>
            <a:ext cx="4740136" cy="990601"/>
          </a:xfrm>
          <a:prstGeom prst="rect">
            <a:avLst/>
          </a:prstGeom>
          <a:noFill/>
          <a:ln w="381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615017" y="3080010"/>
            <a:ext cx="2582148" cy="313932"/>
          </a:xfrm>
          <a:prstGeom prst="rect">
            <a:avLst/>
          </a:prstGeom>
        </p:spPr>
        <p:txBody>
          <a:bodyPr wrap="square">
            <a:spAutoFit/>
          </a:bodyPr>
          <a:lstStyle/>
          <a:p>
            <a:pPr algn="ctr">
              <a:lnSpc>
                <a:spcPct val="90000"/>
              </a:lnSpc>
              <a:spcBef>
                <a:spcPct val="20000"/>
              </a:spcBef>
              <a:spcAft>
                <a:spcPts val="1200"/>
              </a:spcAft>
              <a:buClr>
                <a:srgbClr xmlns:mc="http://schemas.openxmlformats.org/markup-compatibility/2006" xmlns:a14="http://schemas.microsoft.com/office/drawing/2010/main" val="FF5B00" mc:Ignorable=""/>
              </a:buClr>
            </a:pPr>
            <a:r>
              <a:rPr lang="en-US" sz="16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cs typeface="Segoe UI" pitchFamily="34" charset="0"/>
              </a:rPr>
              <a:t>Datacenter 1</a:t>
            </a:r>
          </a:p>
        </p:txBody>
      </p:sp>
      <p:sp>
        <p:nvSpPr>
          <p:cNvPr id="50" name="Arc 49"/>
          <p:cNvSpPr/>
          <p:nvPr/>
        </p:nvSpPr>
        <p:spPr>
          <a:xfrm>
            <a:off x="4316816" y="3912784"/>
            <a:ext cx="837136" cy="590461"/>
          </a:xfrm>
          <a:prstGeom prst="arc">
            <a:avLst>
              <a:gd name="adj1" fmla="val 17121801"/>
              <a:gd name="adj2" fmla="val 5373774"/>
            </a:avLst>
          </a:prstGeom>
          <a:ln w="38100">
            <a:solidFill>
              <a:schemeClr val="tx2">
                <a:lumMod val="20000"/>
                <a:lumOff val="80000"/>
              </a:schemeClr>
            </a:solidFill>
            <a:prstDash val="sysDot"/>
            <a:headEnd type="non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51" name="Straight Arrow Connector 50"/>
          <p:cNvCxnSpPr/>
          <p:nvPr/>
        </p:nvCxnSpPr>
        <p:spPr>
          <a:xfrm>
            <a:off x="1085088" y="3913632"/>
            <a:ext cx="3752726" cy="1588"/>
          </a:xfrm>
          <a:prstGeom prst="straightConnector1">
            <a:avLst/>
          </a:prstGeom>
          <a:ln w="38100">
            <a:solidFill>
              <a:schemeClr val="tx2">
                <a:lumMod val="20000"/>
                <a:lumOff val="80000"/>
              </a:schemeClr>
            </a:solidFill>
            <a:prstDash val="sysDot"/>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3" name="Arc 52"/>
          <p:cNvSpPr/>
          <p:nvPr/>
        </p:nvSpPr>
        <p:spPr>
          <a:xfrm rot="10800000">
            <a:off x="840837" y="3902149"/>
            <a:ext cx="536857" cy="518199"/>
          </a:xfrm>
          <a:prstGeom prst="arc">
            <a:avLst>
              <a:gd name="adj1" fmla="val 14730086"/>
              <a:gd name="adj2" fmla="val 4556649"/>
            </a:avLst>
          </a:prstGeom>
          <a:ln w="38100">
            <a:solidFill>
              <a:schemeClr val="tx2">
                <a:lumMod val="20000"/>
                <a:lumOff val="80000"/>
              </a:schemeClr>
            </a:solidFill>
            <a:prstDash val="sysDot"/>
            <a:headEnd type="triangl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2" name="Straight Arrow Connector 61"/>
          <p:cNvCxnSpPr/>
          <p:nvPr/>
        </p:nvCxnSpPr>
        <p:spPr>
          <a:xfrm>
            <a:off x="2426208" y="4437888"/>
            <a:ext cx="1024128" cy="1588"/>
          </a:xfrm>
          <a:prstGeom prst="straightConnector1">
            <a:avLst/>
          </a:prstGeom>
          <a:ln w="38100">
            <a:solidFill>
              <a:schemeClr val="tx2">
                <a:lumMod val="20000"/>
                <a:lumOff val="80000"/>
              </a:schemeClr>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1318295" y="4095877"/>
            <a:ext cx="1007253" cy="1943416"/>
            <a:chOff x="1318295" y="4095877"/>
            <a:chExt cx="1007253" cy="1943416"/>
          </a:xfrm>
        </p:grpSpPr>
        <p:sp>
          <p:nvSpPr>
            <p:cNvPr id="65" name="Rectangle 64"/>
            <p:cNvSpPr/>
            <p:nvPr/>
          </p:nvSpPr>
          <p:spPr>
            <a:xfrm>
              <a:off x="1318295" y="4095877"/>
              <a:ext cx="1007253" cy="575188"/>
            </a:xfrm>
            <a:prstGeom prst="rect">
              <a:avLst/>
            </a:prstGeom>
            <a:solidFill>
              <a:srgbClr xmlns:mc="http://schemas.openxmlformats.org/markup-compatibility/2006" xmlns:a14="http://schemas.microsoft.com/office/drawing/2010/main" val="00A249"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1</a:t>
              </a:r>
              <a:endParaRPr lang="en-US" sz="1200" dirty="0">
                <a:gradFill>
                  <a:gsLst>
                    <a:gs pos="0">
                      <a:schemeClr val="bg1"/>
                    </a:gs>
                    <a:gs pos="100000">
                      <a:schemeClr val="bg1"/>
                    </a:gs>
                  </a:gsLst>
                  <a:lin ang="13500000" scaled="1"/>
                </a:gradFill>
                <a:latin typeface="Segoe Semibold" pitchFamily="34" charset="0"/>
              </a:endParaRPr>
            </a:p>
          </p:txBody>
        </p:sp>
        <p:cxnSp>
          <p:nvCxnSpPr>
            <p:cNvPr id="66" name="Straight Arrow Connector 65"/>
            <p:cNvCxnSpPr/>
            <p:nvPr/>
          </p:nvCxnSpPr>
          <p:spPr>
            <a:xfrm rot="5400000">
              <a:off x="1712146" y="4779734"/>
              <a:ext cx="224077" cy="1588"/>
            </a:xfrm>
            <a:prstGeom prst="straightConnector1">
              <a:avLst/>
            </a:prstGeom>
            <a:ln w="25400">
              <a:solidFill>
                <a:schemeClr val="accent1"/>
              </a:solidFill>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67" name="Group 56"/>
            <p:cNvGrpSpPr/>
            <p:nvPr/>
          </p:nvGrpSpPr>
          <p:grpSpPr>
            <a:xfrm>
              <a:off x="1504691" y="4901609"/>
              <a:ext cx="685799" cy="1137684"/>
              <a:chOff x="1504691" y="5139086"/>
              <a:chExt cx="685799" cy="1422321"/>
            </a:xfrm>
          </p:grpSpPr>
          <p:sp>
            <p:nvSpPr>
              <p:cNvPr id="68" name="Rectangle 67"/>
              <p:cNvSpPr/>
              <p:nvPr/>
            </p:nvSpPr>
            <p:spPr>
              <a:xfrm>
                <a:off x="1504691" y="513908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9" name="Can 68"/>
              <p:cNvSpPr/>
              <p:nvPr/>
            </p:nvSpPr>
            <p:spPr bwMode="auto">
              <a:xfrm>
                <a:off x="1637279" y="5673569"/>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70" name="Can 69"/>
              <p:cNvSpPr/>
              <p:nvPr/>
            </p:nvSpPr>
            <p:spPr bwMode="auto">
              <a:xfrm>
                <a:off x="1655731" y="6127003"/>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71" name="Can 70"/>
              <p:cNvSpPr/>
              <p:nvPr/>
            </p:nvSpPr>
            <p:spPr bwMode="auto">
              <a:xfrm>
                <a:off x="1637279" y="5223747"/>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72" name="TextBox 71"/>
              <p:cNvSpPr txBox="1"/>
              <p:nvPr/>
            </p:nvSpPr>
            <p:spPr>
              <a:xfrm>
                <a:off x="1615541" y="5740184"/>
                <a:ext cx="426722" cy="277000"/>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73" name="TextBox 72"/>
              <p:cNvSpPr txBox="1"/>
              <p:nvPr/>
            </p:nvSpPr>
            <p:spPr>
              <a:xfrm>
                <a:off x="1628297" y="6181796"/>
                <a:ext cx="426722" cy="277000"/>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74" name="TextBox 73"/>
              <p:cNvSpPr txBox="1"/>
              <p:nvPr/>
            </p:nvSpPr>
            <p:spPr>
              <a:xfrm>
                <a:off x="1624545" y="5272429"/>
                <a:ext cx="426722" cy="277000"/>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grpSp>
      </p:grpSp>
      <p:grpSp>
        <p:nvGrpSpPr>
          <p:cNvPr id="75" name="Group 74"/>
          <p:cNvGrpSpPr/>
          <p:nvPr/>
        </p:nvGrpSpPr>
        <p:grpSpPr>
          <a:xfrm>
            <a:off x="3597210" y="4095877"/>
            <a:ext cx="1007253" cy="1943416"/>
            <a:chOff x="1318295" y="4095877"/>
            <a:chExt cx="1007253" cy="1943416"/>
          </a:xfrm>
        </p:grpSpPr>
        <p:sp>
          <p:nvSpPr>
            <p:cNvPr id="76" name="Rectangle 75"/>
            <p:cNvSpPr/>
            <p:nvPr/>
          </p:nvSpPr>
          <p:spPr>
            <a:xfrm>
              <a:off x="1318295" y="4095877"/>
              <a:ext cx="1007253" cy="575188"/>
            </a:xfrm>
            <a:prstGeom prst="rect">
              <a:avLst/>
            </a:prstGeom>
            <a:solidFill>
              <a:srgbClr xmlns:mc="http://schemas.openxmlformats.org/markup-compatibility/2006" xmlns:a14="http://schemas.microsoft.com/office/drawing/2010/main" val="00A249"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1</a:t>
              </a:r>
              <a:endParaRPr lang="en-US" sz="1200" dirty="0">
                <a:gradFill>
                  <a:gsLst>
                    <a:gs pos="0">
                      <a:schemeClr val="bg1"/>
                    </a:gs>
                    <a:gs pos="100000">
                      <a:schemeClr val="bg1"/>
                    </a:gs>
                  </a:gsLst>
                  <a:lin ang="13500000" scaled="1"/>
                </a:gradFill>
                <a:latin typeface="Segoe Semibold" pitchFamily="34" charset="0"/>
              </a:endParaRPr>
            </a:p>
          </p:txBody>
        </p:sp>
        <p:cxnSp>
          <p:nvCxnSpPr>
            <p:cNvPr id="77" name="Straight Arrow Connector 76"/>
            <p:cNvCxnSpPr/>
            <p:nvPr/>
          </p:nvCxnSpPr>
          <p:spPr>
            <a:xfrm rot="5400000">
              <a:off x="1712146" y="4779734"/>
              <a:ext cx="224077" cy="1588"/>
            </a:xfrm>
            <a:prstGeom prst="straightConnector1">
              <a:avLst/>
            </a:prstGeom>
            <a:ln w="25400">
              <a:solidFill>
                <a:schemeClr val="accent1"/>
              </a:solidFill>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1504691" y="4901609"/>
              <a:ext cx="685799" cy="1137684"/>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68"/>
          <p:cNvSpPr>
            <a:spLocks noGrp="1"/>
          </p:cNvSpPr>
          <p:nvPr>
            <p:ph type="title"/>
          </p:nvPr>
        </p:nvSpPr>
        <p:spPr>
          <a:xfrm>
            <a:off x="381000" y="228600"/>
            <a:ext cx="8382000" cy="886397"/>
          </a:xfrm>
        </p:spPr>
        <p:txBody>
          <a:bodyPr/>
          <a:lstStyle/>
          <a:p>
            <a:r>
              <a:rPr smtClean="0"/>
              <a:t>Incremental Deployment </a:t>
            </a:r>
            <a:br>
              <a:rPr smtClean="0"/>
            </a:br>
            <a:r>
              <a:rPr smtClean="0"/>
              <a:t>Reduces Cost &amp; Complexity</a:t>
            </a:r>
            <a:endParaRPr lang="en-US" dirty="0"/>
          </a:p>
        </p:txBody>
      </p:sp>
      <p:grpSp>
        <p:nvGrpSpPr>
          <p:cNvPr id="2" name="Group 41"/>
          <p:cNvGrpSpPr/>
          <p:nvPr/>
        </p:nvGrpSpPr>
        <p:grpSpPr>
          <a:xfrm>
            <a:off x="346290" y="1315945"/>
            <a:ext cx="8451420" cy="449233"/>
            <a:chOff x="381000" y="918882"/>
            <a:chExt cx="8451420" cy="485812"/>
          </a:xfrm>
        </p:grpSpPr>
        <p:sp>
          <p:nvSpPr>
            <p:cNvPr id="43" name="Snip Single Corner Rectangle 42"/>
            <p:cNvSpPr/>
            <p:nvPr/>
          </p:nvSpPr>
          <p:spPr>
            <a:xfrm>
              <a:off x="381000" y="918882"/>
              <a:ext cx="8451420" cy="485812"/>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sp>
          <p:nvSpPr>
            <p:cNvPr id="44" name="Text Placeholder 27"/>
            <p:cNvSpPr txBox="1">
              <a:spLocks/>
            </p:cNvSpPr>
            <p:nvPr/>
          </p:nvSpPr>
          <p:spPr>
            <a:xfrm>
              <a:off x="585921" y="959573"/>
              <a:ext cx="7858167" cy="399405"/>
            </a:xfrm>
            <a:prstGeom prst="rect">
              <a:avLst/>
            </a:prstGeo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ea typeface="+mn-ea"/>
                  <a:cs typeface="Segoe UI" pitchFamily="34" charset="0"/>
                </a:defRPr>
              </a:lvl1pPr>
            </a:lstStyle>
            <a:p>
              <a:pPr marL="342900" lvl="0" indent="-342900" defTabSz="914363">
                <a:spcBef>
                  <a:spcPct val="20000"/>
                </a:spcBef>
                <a:spcAft>
                  <a:spcPts val="1200"/>
                </a:spcAft>
                <a:buClr>
                  <a:srgbClr xmlns:mc="http://schemas.openxmlformats.org/markup-compatibility/2006" xmlns:a14="http://schemas.microsoft.com/office/drawing/2010/main" val="FF5B00" mc:Ignorable=""/>
                </a:buClr>
                <a:buSzPct val="65000"/>
              </a:pPr>
              <a:r>
                <a:rPr sz="1800"/>
                <a:t>Easy to add High Availability to existing deployment</a:t>
              </a:r>
            </a:p>
          </p:txBody>
        </p:sp>
      </p:grpSp>
      <p:grpSp>
        <p:nvGrpSpPr>
          <p:cNvPr id="3" name="Group 44"/>
          <p:cNvGrpSpPr/>
          <p:nvPr/>
        </p:nvGrpSpPr>
        <p:grpSpPr>
          <a:xfrm>
            <a:off x="346290" y="1844097"/>
            <a:ext cx="8451420" cy="449233"/>
            <a:chOff x="381000" y="918882"/>
            <a:chExt cx="8451420" cy="485812"/>
          </a:xfrm>
        </p:grpSpPr>
        <p:sp>
          <p:nvSpPr>
            <p:cNvPr id="46" name="Snip Single Corner Rectangle 45"/>
            <p:cNvSpPr/>
            <p:nvPr/>
          </p:nvSpPr>
          <p:spPr>
            <a:xfrm>
              <a:off x="381000" y="918882"/>
              <a:ext cx="8451420" cy="485812"/>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sp>
          <p:nvSpPr>
            <p:cNvPr id="47" name="Text Placeholder 27"/>
            <p:cNvSpPr txBox="1">
              <a:spLocks/>
            </p:cNvSpPr>
            <p:nvPr/>
          </p:nvSpPr>
          <p:spPr>
            <a:xfrm>
              <a:off x="585921" y="962085"/>
              <a:ext cx="7858167" cy="399405"/>
            </a:xfrm>
            <a:prstGeom prst="rect">
              <a:avLst/>
            </a:prstGeo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ea typeface="+mn-ea"/>
                  <a:cs typeface="Segoe UI" pitchFamily="34" charset="0"/>
                </a:defRPr>
              </a:lvl1pPr>
            </a:lstStyle>
            <a:p>
              <a:pPr marL="342900" indent="-342900" defTabSz="914363">
                <a:spcBef>
                  <a:spcPct val="20000"/>
                </a:spcBef>
                <a:spcAft>
                  <a:spcPts val="1200"/>
                </a:spcAft>
                <a:buClr>
                  <a:srgbClr xmlns:mc="http://schemas.openxmlformats.org/markup-compatibility/2006" xmlns:a14="http://schemas.microsoft.com/office/drawing/2010/main" val="FF5B00" mc:Ignorable=""/>
                </a:buClr>
                <a:buSzPct val="65000"/>
              </a:pPr>
              <a:r>
                <a:rPr sz="1800"/>
                <a:t>High Availability configuration is post-setup</a:t>
              </a:r>
            </a:p>
          </p:txBody>
        </p:sp>
      </p:grpSp>
      <p:grpSp>
        <p:nvGrpSpPr>
          <p:cNvPr id="4" name="Group 47"/>
          <p:cNvGrpSpPr/>
          <p:nvPr/>
        </p:nvGrpSpPr>
        <p:grpSpPr>
          <a:xfrm>
            <a:off x="346290" y="2372249"/>
            <a:ext cx="8451420" cy="449233"/>
            <a:chOff x="381000" y="918882"/>
            <a:chExt cx="8451420" cy="485812"/>
          </a:xfrm>
        </p:grpSpPr>
        <p:sp>
          <p:nvSpPr>
            <p:cNvPr id="49" name="Snip Single Corner Rectangle 48"/>
            <p:cNvSpPr/>
            <p:nvPr/>
          </p:nvSpPr>
          <p:spPr>
            <a:xfrm>
              <a:off x="381000" y="918882"/>
              <a:ext cx="8451420" cy="485812"/>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sp>
          <p:nvSpPr>
            <p:cNvPr id="50" name="Text Placeholder 27"/>
            <p:cNvSpPr txBox="1">
              <a:spLocks/>
            </p:cNvSpPr>
            <p:nvPr/>
          </p:nvSpPr>
          <p:spPr>
            <a:xfrm>
              <a:off x="585921" y="962085"/>
              <a:ext cx="7858167" cy="399405"/>
            </a:xfrm>
            <a:prstGeom prst="rect">
              <a:avLst/>
            </a:prstGeo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ea typeface="+mn-ea"/>
                  <a:cs typeface="Segoe UI" pitchFamily="34" charset="0"/>
                </a:defRPr>
              </a:lvl1pPr>
            </a:lstStyle>
            <a:p>
              <a:pPr marL="342900" indent="-342900" defTabSz="914363">
                <a:spcBef>
                  <a:spcPct val="20000"/>
                </a:spcBef>
                <a:spcAft>
                  <a:spcPts val="1200"/>
                </a:spcAft>
                <a:buClr>
                  <a:srgbClr xmlns:mc="http://schemas.openxmlformats.org/markup-compatibility/2006" xmlns:a14="http://schemas.microsoft.com/office/drawing/2010/main" val="FF5B00" mc:Ignorable=""/>
                </a:buClr>
                <a:buSzPct val="65000"/>
              </a:pPr>
              <a:r>
                <a:rPr sz="1800"/>
                <a:t>High Availability mailbox servers can host other Server Roles</a:t>
              </a:r>
            </a:p>
          </p:txBody>
        </p:sp>
      </p:grpSp>
      <p:sp>
        <p:nvSpPr>
          <p:cNvPr id="35" name="Rectangle 34"/>
          <p:cNvSpPr/>
          <p:nvPr/>
        </p:nvSpPr>
        <p:spPr>
          <a:xfrm>
            <a:off x="487680" y="3345457"/>
            <a:ext cx="4949952" cy="2725733"/>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39" name="Snip Single Corner Rectangle 38"/>
          <p:cNvSpPr/>
          <p:nvPr/>
        </p:nvSpPr>
        <p:spPr>
          <a:xfrm>
            <a:off x="499872" y="3060192"/>
            <a:ext cx="4962144" cy="353568"/>
          </a:xfrm>
          <a:prstGeom prst="snip1Rect">
            <a:avLst>
              <a:gd name="adj" fmla="val 27303"/>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marL="0" lvl="1" indent="-342900" algn="ctr" defTabSz="914099" fontAlgn="base">
              <a:lnSpc>
                <a:spcPct val="85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200" dirty="0" smtClean="0">
              <a:gradFill>
                <a:gsLst>
                  <a:gs pos="0">
                    <a:schemeClr val="bg1"/>
                  </a:gs>
                  <a:gs pos="100000">
                    <a:schemeClr val="bg1"/>
                  </a:gs>
                </a:gsLst>
                <a:lin ang="13500000" scaled="1"/>
              </a:gradFill>
              <a:latin typeface="Segoe Semibold" pitchFamily="34" charset="0"/>
            </a:endParaRPr>
          </a:p>
        </p:txBody>
      </p:sp>
      <p:sp>
        <p:nvSpPr>
          <p:cNvPr id="40" name="TextBox 39"/>
          <p:cNvSpPr txBox="1"/>
          <p:nvPr/>
        </p:nvSpPr>
        <p:spPr>
          <a:xfrm>
            <a:off x="475488" y="3429000"/>
            <a:ext cx="2034083" cy="276999"/>
          </a:xfrm>
          <a:prstGeom prst="rect">
            <a:avLst/>
          </a:prstGeom>
          <a:noFill/>
        </p:spPr>
        <p:txBody>
          <a:bodyPr wrap="none" rtlCol="0">
            <a:spAutoFit/>
          </a:bodyPr>
          <a:lstStyle/>
          <a:p>
            <a:r>
              <a:rPr lang="en-US" sz="1200" dirty="0" smtClean="0">
                <a:gradFill>
                  <a:gsLst>
                    <a:gs pos="0">
                      <a:schemeClr val="accent2"/>
                    </a:gs>
                    <a:gs pos="100000">
                      <a:schemeClr val="accent2"/>
                    </a:gs>
                  </a:gsLst>
                  <a:lin ang="5400000" scaled="0"/>
                </a:gradFill>
              </a:rPr>
              <a:t>Database Availability Group</a:t>
            </a:r>
            <a:endParaRPr lang="en-US" sz="1200" dirty="0">
              <a:gradFill>
                <a:gsLst>
                  <a:gs pos="0">
                    <a:schemeClr val="accent2"/>
                  </a:gs>
                  <a:gs pos="100000">
                    <a:schemeClr val="accent2"/>
                  </a:gs>
                </a:gsLst>
                <a:lin ang="5400000" scaled="0"/>
              </a:gradFill>
            </a:endParaRPr>
          </a:p>
        </p:txBody>
      </p:sp>
      <p:sp>
        <p:nvSpPr>
          <p:cNvPr id="42" name="Rectangle 41"/>
          <p:cNvSpPr/>
          <p:nvPr/>
        </p:nvSpPr>
        <p:spPr>
          <a:xfrm>
            <a:off x="597408" y="3745991"/>
            <a:ext cx="4740136" cy="990601"/>
          </a:xfrm>
          <a:prstGeom prst="rect">
            <a:avLst/>
          </a:prstGeom>
          <a:noFill/>
          <a:ln w="381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1615017" y="3080010"/>
            <a:ext cx="2582148" cy="313932"/>
          </a:xfrm>
          <a:prstGeom prst="rect">
            <a:avLst/>
          </a:prstGeom>
        </p:spPr>
        <p:txBody>
          <a:bodyPr wrap="square">
            <a:spAutoFit/>
          </a:bodyPr>
          <a:lstStyle/>
          <a:p>
            <a:pPr algn="ctr">
              <a:lnSpc>
                <a:spcPct val="90000"/>
              </a:lnSpc>
              <a:spcBef>
                <a:spcPct val="20000"/>
              </a:spcBef>
              <a:spcAft>
                <a:spcPts val="1200"/>
              </a:spcAft>
              <a:buClr>
                <a:srgbClr xmlns:mc="http://schemas.openxmlformats.org/markup-compatibility/2006" xmlns:a14="http://schemas.microsoft.com/office/drawing/2010/main" val="FF5B00" mc:Ignorable=""/>
              </a:buClr>
            </a:pPr>
            <a:r>
              <a:rPr lang="en-US" sz="16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cs typeface="Segoe UI" pitchFamily="34" charset="0"/>
              </a:rPr>
              <a:t>Datacenter 1</a:t>
            </a:r>
          </a:p>
        </p:txBody>
      </p:sp>
      <p:sp>
        <p:nvSpPr>
          <p:cNvPr id="48" name="Arc 47"/>
          <p:cNvSpPr/>
          <p:nvPr/>
        </p:nvSpPr>
        <p:spPr>
          <a:xfrm>
            <a:off x="4316816" y="3912784"/>
            <a:ext cx="837136" cy="590461"/>
          </a:xfrm>
          <a:prstGeom prst="arc">
            <a:avLst>
              <a:gd name="adj1" fmla="val 17121801"/>
              <a:gd name="adj2" fmla="val 5373774"/>
            </a:avLst>
          </a:prstGeom>
          <a:ln w="38100">
            <a:solidFill>
              <a:schemeClr val="tx2">
                <a:lumMod val="20000"/>
                <a:lumOff val="80000"/>
              </a:schemeClr>
            </a:solidFill>
            <a:prstDash val="sysDot"/>
            <a:headEnd type="non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54" name="Straight Arrow Connector 53"/>
          <p:cNvCxnSpPr/>
          <p:nvPr/>
        </p:nvCxnSpPr>
        <p:spPr>
          <a:xfrm>
            <a:off x="1085088" y="3913632"/>
            <a:ext cx="3752726" cy="1588"/>
          </a:xfrm>
          <a:prstGeom prst="straightConnector1">
            <a:avLst/>
          </a:prstGeom>
          <a:ln w="38100">
            <a:solidFill>
              <a:schemeClr val="tx2">
                <a:lumMod val="20000"/>
                <a:lumOff val="80000"/>
              </a:schemeClr>
            </a:solidFill>
            <a:prstDash val="sysDot"/>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7" name="Arc 56"/>
          <p:cNvSpPr/>
          <p:nvPr/>
        </p:nvSpPr>
        <p:spPr>
          <a:xfrm rot="10800000">
            <a:off x="840837" y="3902149"/>
            <a:ext cx="536857" cy="518199"/>
          </a:xfrm>
          <a:prstGeom prst="arc">
            <a:avLst>
              <a:gd name="adj1" fmla="val 14730086"/>
              <a:gd name="adj2" fmla="val 4556649"/>
            </a:avLst>
          </a:prstGeom>
          <a:ln w="38100">
            <a:solidFill>
              <a:schemeClr val="tx2">
                <a:lumMod val="20000"/>
                <a:lumOff val="80000"/>
              </a:schemeClr>
            </a:solidFill>
            <a:prstDash val="sysDot"/>
            <a:headEnd type="triangl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71" name="Group 70"/>
          <p:cNvGrpSpPr/>
          <p:nvPr/>
        </p:nvGrpSpPr>
        <p:grpSpPr>
          <a:xfrm>
            <a:off x="2232837" y="5162854"/>
            <a:ext cx="1477926" cy="720796"/>
            <a:chOff x="2340304" y="5162854"/>
            <a:chExt cx="1219200" cy="720796"/>
          </a:xfrm>
        </p:grpSpPr>
        <p:cxnSp>
          <p:nvCxnSpPr>
            <p:cNvPr id="73" name="Straight Arrow Connector 72"/>
            <p:cNvCxnSpPr/>
            <p:nvPr/>
          </p:nvCxnSpPr>
          <p:spPr>
            <a:xfrm>
              <a:off x="2340304" y="5162854"/>
              <a:ext cx="1219200" cy="1588"/>
            </a:xfrm>
            <a:prstGeom prst="straightConnector1">
              <a:avLst/>
            </a:prstGeom>
            <a:ln w="38100">
              <a:solidFill>
                <a:schemeClr val="accent5"/>
              </a:solidFill>
              <a:prstDash val="sysDash"/>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2340304" y="5522458"/>
              <a:ext cx="1219200" cy="1588"/>
            </a:xfrm>
            <a:prstGeom prst="straightConnector1">
              <a:avLst/>
            </a:prstGeom>
            <a:ln w="38100">
              <a:solidFill>
                <a:schemeClr val="accent5"/>
              </a:solidFill>
              <a:prstDash val="sysDash"/>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2340307" y="5882062"/>
              <a:ext cx="1219197" cy="1588"/>
            </a:xfrm>
            <a:prstGeom prst="straightConnector1">
              <a:avLst/>
            </a:prstGeom>
            <a:ln w="38100">
              <a:solidFill>
                <a:schemeClr val="accent5"/>
              </a:solidFill>
              <a:prstDash val="sysDash"/>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cxnSp>
        <p:nvCxnSpPr>
          <p:cNvPr id="78" name="Straight Arrow Connector 77"/>
          <p:cNvCxnSpPr/>
          <p:nvPr/>
        </p:nvCxnSpPr>
        <p:spPr>
          <a:xfrm>
            <a:off x="2426208" y="4437888"/>
            <a:ext cx="1024128" cy="1588"/>
          </a:xfrm>
          <a:prstGeom prst="straightConnector1">
            <a:avLst/>
          </a:prstGeom>
          <a:ln w="38100">
            <a:solidFill>
              <a:schemeClr val="tx2">
                <a:lumMod val="20000"/>
                <a:lumOff val="80000"/>
              </a:schemeClr>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9" name="Group 78"/>
          <p:cNvGrpSpPr/>
          <p:nvPr/>
        </p:nvGrpSpPr>
        <p:grpSpPr>
          <a:xfrm>
            <a:off x="1318295" y="4095877"/>
            <a:ext cx="1007253" cy="1943416"/>
            <a:chOff x="1318295" y="4095877"/>
            <a:chExt cx="1007253" cy="1943416"/>
          </a:xfrm>
        </p:grpSpPr>
        <p:sp>
          <p:nvSpPr>
            <p:cNvPr id="81" name="Rectangle 80"/>
            <p:cNvSpPr/>
            <p:nvPr/>
          </p:nvSpPr>
          <p:spPr>
            <a:xfrm>
              <a:off x="1318295" y="4095877"/>
              <a:ext cx="1007253" cy="575188"/>
            </a:xfrm>
            <a:prstGeom prst="rect">
              <a:avLst/>
            </a:prstGeom>
            <a:solidFill>
              <a:srgbClr xmlns:mc="http://schemas.openxmlformats.org/markup-compatibility/2006" xmlns:a14="http://schemas.microsoft.com/office/drawing/2010/main" val="00A249"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1</a:t>
              </a:r>
              <a:endParaRPr lang="en-US" sz="1200" dirty="0">
                <a:gradFill>
                  <a:gsLst>
                    <a:gs pos="0">
                      <a:schemeClr val="bg1"/>
                    </a:gs>
                    <a:gs pos="100000">
                      <a:schemeClr val="bg1"/>
                    </a:gs>
                  </a:gsLst>
                  <a:lin ang="13500000" scaled="1"/>
                </a:gradFill>
                <a:latin typeface="Segoe Semibold" pitchFamily="34" charset="0"/>
              </a:endParaRPr>
            </a:p>
          </p:txBody>
        </p:sp>
        <p:cxnSp>
          <p:nvCxnSpPr>
            <p:cNvPr id="82" name="Straight Arrow Connector 81"/>
            <p:cNvCxnSpPr/>
            <p:nvPr/>
          </p:nvCxnSpPr>
          <p:spPr>
            <a:xfrm rot="5400000">
              <a:off x="1712146" y="4779734"/>
              <a:ext cx="224077" cy="1588"/>
            </a:xfrm>
            <a:prstGeom prst="straightConnector1">
              <a:avLst/>
            </a:prstGeom>
            <a:ln w="25400">
              <a:solidFill>
                <a:schemeClr val="accent1"/>
              </a:solidFill>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83" name="Group 56"/>
            <p:cNvGrpSpPr/>
            <p:nvPr/>
          </p:nvGrpSpPr>
          <p:grpSpPr>
            <a:xfrm>
              <a:off x="1504691" y="4901609"/>
              <a:ext cx="685799" cy="1137684"/>
              <a:chOff x="1504691" y="5139086"/>
              <a:chExt cx="685799" cy="1422321"/>
            </a:xfrm>
          </p:grpSpPr>
          <p:sp>
            <p:nvSpPr>
              <p:cNvPr id="84" name="Rectangle 83"/>
              <p:cNvSpPr/>
              <p:nvPr/>
            </p:nvSpPr>
            <p:spPr>
              <a:xfrm>
                <a:off x="1504691" y="513908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85" name="Can 84"/>
              <p:cNvSpPr/>
              <p:nvPr/>
            </p:nvSpPr>
            <p:spPr bwMode="auto">
              <a:xfrm>
                <a:off x="1637279" y="5673569"/>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86" name="Can 85"/>
              <p:cNvSpPr/>
              <p:nvPr/>
            </p:nvSpPr>
            <p:spPr bwMode="auto">
              <a:xfrm>
                <a:off x="1655731" y="6127003"/>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87" name="Can 86"/>
              <p:cNvSpPr/>
              <p:nvPr/>
            </p:nvSpPr>
            <p:spPr bwMode="auto">
              <a:xfrm>
                <a:off x="1637279" y="5223747"/>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88" name="TextBox 87"/>
              <p:cNvSpPr txBox="1"/>
              <p:nvPr/>
            </p:nvSpPr>
            <p:spPr>
              <a:xfrm>
                <a:off x="1615541" y="5740184"/>
                <a:ext cx="426722" cy="277000"/>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89" name="TextBox 88"/>
              <p:cNvSpPr txBox="1"/>
              <p:nvPr/>
            </p:nvSpPr>
            <p:spPr>
              <a:xfrm>
                <a:off x="1628297" y="6181796"/>
                <a:ext cx="426722" cy="277000"/>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90" name="TextBox 89"/>
              <p:cNvSpPr txBox="1"/>
              <p:nvPr/>
            </p:nvSpPr>
            <p:spPr>
              <a:xfrm>
                <a:off x="1624545" y="5272429"/>
                <a:ext cx="426722" cy="277000"/>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grpSp>
      </p:grpSp>
      <p:grpSp>
        <p:nvGrpSpPr>
          <p:cNvPr id="91" name="Group 90"/>
          <p:cNvGrpSpPr/>
          <p:nvPr/>
        </p:nvGrpSpPr>
        <p:grpSpPr>
          <a:xfrm>
            <a:off x="3597210" y="4095877"/>
            <a:ext cx="1007253" cy="1943416"/>
            <a:chOff x="1318295" y="4095877"/>
            <a:chExt cx="1007253" cy="1943416"/>
          </a:xfrm>
        </p:grpSpPr>
        <p:sp>
          <p:nvSpPr>
            <p:cNvPr id="92" name="Rectangle 91"/>
            <p:cNvSpPr/>
            <p:nvPr/>
          </p:nvSpPr>
          <p:spPr>
            <a:xfrm>
              <a:off x="1318295" y="4095877"/>
              <a:ext cx="1007253" cy="575188"/>
            </a:xfrm>
            <a:prstGeom prst="rect">
              <a:avLst/>
            </a:prstGeom>
            <a:solidFill>
              <a:srgbClr xmlns:mc="http://schemas.openxmlformats.org/markup-compatibility/2006" xmlns:a14="http://schemas.microsoft.com/office/drawing/2010/main" val="00A249"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1</a:t>
              </a:r>
              <a:endParaRPr lang="en-US" sz="1200" dirty="0">
                <a:gradFill>
                  <a:gsLst>
                    <a:gs pos="0">
                      <a:schemeClr val="bg1"/>
                    </a:gs>
                    <a:gs pos="100000">
                      <a:schemeClr val="bg1"/>
                    </a:gs>
                  </a:gsLst>
                  <a:lin ang="13500000" scaled="1"/>
                </a:gradFill>
                <a:latin typeface="Segoe Semibold" pitchFamily="34" charset="0"/>
              </a:endParaRPr>
            </a:p>
          </p:txBody>
        </p:sp>
        <p:cxnSp>
          <p:nvCxnSpPr>
            <p:cNvPr id="93" name="Straight Arrow Connector 92"/>
            <p:cNvCxnSpPr/>
            <p:nvPr/>
          </p:nvCxnSpPr>
          <p:spPr>
            <a:xfrm rot="5400000">
              <a:off x="1712146" y="4779734"/>
              <a:ext cx="224077" cy="1588"/>
            </a:xfrm>
            <a:prstGeom prst="straightConnector1">
              <a:avLst/>
            </a:prstGeom>
            <a:ln w="25400">
              <a:solidFill>
                <a:schemeClr val="accent1"/>
              </a:solidFill>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94" name="Group 56"/>
            <p:cNvGrpSpPr/>
            <p:nvPr/>
          </p:nvGrpSpPr>
          <p:grpSpPr>
            <a:xfrm>
              <a:off x="1504691" y="4901609"/>
              <a:ext cx="685799" cy="1137684"/>
              <a:chOff x="1504691" y="5139086"/>
              <a:chExt cx="685799" cy="1422321"/>
            </a:xfrm>
          </p:grpSpPr>
          <p:sp>
            <p:nvSpPr>
              <p:cNvPr id="95" name="Rectangle 94"/>
              <p:cNvSpPr/>
              <p:nvPr/>
            </p:nvSpPr>
            <p:spPr>
              <a:xfrm>
                <a:off x="1504691" y="513908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96" name="Can 95"/>
              <p:cNvSpPr/>
              <p:nvPr/>
            </p:nvSpPr>
            <p:spPr bwMode="auto">
              <a:xfrm>
                <a:off x="1637279" y="5673569"/>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97" name="Can 96"/>
              <p:cNvSpPr/>
              <p:nvPr/>
            </p:nvSpPr>
            <p:spPr bwMode="auto">
              <a:xfrm>
                <a:off x="1655731" y="6127003"/>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98" name="Can 97"/>
              <p:cNvSpPr/>
              <p:nvPr/>
            </p:nvSpPr>
            <p:spPr bwMode="auto">
              <a:xfrm>
                <a:off x="1637279" y="5223747"/>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99" name="TextBox 98"/>
              <p:cNvSpPr txBox="1"/>
              <p:nvPr/>
            </p:nvSpPr>
            <p:spPr>
              <a:xfrm>
                <a:off x="1615541" y="5740184"/>
                <a:ext cx="426722" cy="277000"/>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00" name="TextBox 99"/>
              <p:cNvSpPr txBox="1"/>
              <p:nvPr/>
            </p:nvSpPr>
            <p:spPr>
              <a:xfrm>
                <a:off x="1628297" y="6181796"/>
                <a:ext cx="426722" cy="277000"/>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01" name="TextBox 100"/>
              <p:cNvSpPr txBox="1"/>
              <p:nvPr/>
            </p:nvSpPr>
            <p:spPr>
              <a:xfrm>
                <a:off x="1624545" y="5272429"/>
                <a:ext cx="426722" cy="277000"/>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grpSp>
      </p:gr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68"/>
          <p:cNvSpPr>
            <a:spLocks noGrp="1"/>
          </p:cNvSpPr>
          <p:nvPr>
            <p:ph type="title"/>
          </p:nvPr>
        </p:nvSpPr>
        <p:spPr>
          <a:xfrm>
            <a:off x="381000" y="228600"/>
            <a:ext cx="8382000" cy="886397"/>
          </a:xfrm>
        </p:spPr>
        <p:txBody>
          <a:bodyPr/>
          <a:lstStyle/>
          <a:p>
            <a:r>
              <a:rPr smtClean="0"/>
              <a:t>Incremental Deployment </a:t>
            </a:r>
            <a:br>
              <a:rPr smtClean="0"/>
            </a:br>
            <a:r>
              <a:rPr smtClean="0"/>
              <a:t>Reduces Cost &amp; Complexity</a:t>
            </a:r>
            <a:endParaRPr lang="en-US" dirty="0"/>
          </a:p>
        </p:txBody>
      </p:sp>
      <p:grpSp>
        <p:nvGrpSpPr>
          <p:cNvPr id="2" name="Group 85"/>
          <p:cNvGrpSpPr/>
          <p:nvPr/>
        </p:nvGrpSpPr>
        <p:grpSpPr>
          <a:xfrm>
            <a:off x="346290" y="1315945"/>
            <a:ext cx="8451420" cy="449233"/>
            <a:chOff x="381000" y="918882"/>
            <a:chExt cx="8451420" cy="485812"/>
          </a:xfrm>
        </p:grpSpPr>
        <p:sp>
          <p:nvSpPr>
            <p:cNvPr id="87" name="Snip Single Corner Rectangle 86"/>
            <p:cNvSpPr/>
            <p:nvPr/>
          </p:nvSpPr>
          <p:spPr>
            <a:xfrm>
              <a:off x="381000" y="918882"/>
              <a:ext cx="8451420" cy="485812"/>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sp>
          <p:nvSpPr>
            <p:cNvPr id="88" name="Text Placeholder 27"/>
            <p:cNvSpPr txBox="1">
              <a:spLocks/>
            </p:cNvSpPr>
            <p:nvPr/>
          </p:nvSpPr>
          <p:spPr>
            <a:xfrm>
              <a:off x="585921" y="959573"/>
              <a:ext cx="7858167" cy="399405"/>
            </a:xfrm>
            <a:prstGeom prst="rect">
              <a:avLst/>
            </a:prstGeo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ea typeface="+mn-ea"/>
                  <a:cs typeface="Segoe UI" pitchFamily="34" charset="0"/>
                </a:defRPr>
              </a:lvl1pPr>
            </a:lstStyle>
            <a:p>
              <a:pPr marL="342900" lvl="0" indent="-342900" defTabSz="914363">
                <a:spcBef>
                  <a:spcPct val="20000"/>
                </a:spcBef>
                <a:spcAft>
                  <a:spcPts val="1200"/>
                </a:spcAft>
                <a:buClr>
                  <a:srgbClr xmlns:mc="http://schemas.openxmlformats.org/markup-compatibility/2006" xmlns:a14="http://schemas.microsoft.com/office/drawing/2010/main" val="FF5B00" mc:Ignorable=""/>
                </a:buClr>
                <a:buSzPct val="65000"/>
              </a:pPr>
              <a:r>
                <a:rPr sz="1800"/>
                <a:t>Easy to add High Availability to existing deployment</a:t>
              </a:r>
            </a:p>
          </p:txBody>
        </p:sp>
      </p:grpSp>
      <p:grpSp>
        <p:nvGrpSpPr>
          <p:cNvPr id="3" name="Group 88"/>
          <p:cNvGrpSpPr/>
          <p:nvPr/>
        </p:nvGrpSpPr>
        <p:grpSpPr>
          <a:xfrm>
            <a:off x="346290" y="1844097"/>
            <a:ext cx="8451420" cy="449233"/>
            <a:chOff x="381000" y="918882"/>
            <a:chExt cx="8451420" cy="485812"/>
          </a:xfrm>
        </p:grpSpPr>
        <p:sp>
          <p:nvSpPr>
            <p:cNvPr id="90" name="Snip Single Corner Rectangle 89"/>
            <p:cNvSpPr/>
            <p:nvPr/>
          </p:nvSpPr>
          <p:spPr>
            <a:xfrm>
              <a:off x="381000" y="918882"/>
              <a:ext cx="8451420" cy="485812"/>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sp>
          <p:nvSpPr>
            <p:cNvPr id="91" name="Text Placeholder 27"/>
            <p:cNvSpPr txBox="1">
              <a:spLocks/>
            </p:cNvSpPr>
            <p:nvPr/>
          </p:nvSpPr>
          <p:spPr>
            <a:xfrm>
              <a:off x="585921" y="962085"/>
              <a:ext cx="7858167" cy="399405"/>
            </a:xfrm>
            <a:prstGeom prst="rect">
              <a:avLst/>
            </a:prstGeo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ea typeface="+mn-ea"/>
                  <a:cs typeface="Segoe UI" pitchFamily="34" charset="0"/>
                </a:defRPr>
              </a:lvl1pPr>
            </a:lstStyle>
            <a:p>
              <a:pPr marL="342900" indent="-342900" defTabSz="914363">
                <a:spcBef>
                  <a:spcPct val="20000"/>
                </a:spcBef>
                <a:spcAft>
                  <a:spcPts val="1200"/>
                </a:spcAft>
                <a:buClr>
                  <a:srgbClr xmlns:mc="http://schemas.openxmlformats.org/markup-compatibility/2006" xmlns:a14="http://schemas.microsoft.com/office/drawing/2010/main" val="FF5B00" mc:Ignorable=""/>
                </a:buClr>
                <a:buSzPct val="65000"/>
              </a:pPr>
              <a:r>
                <a:rPr sz="1800"/>
                <a:t>High Availability configuration is post-setup</a:t>
              </a:r>
            </a:p>
          </p:txBody>
        </p:sp>
      </p:grpSp>
      <p:grpSp>
        <p:nvGrpSpPr>
          <p:cNvPr id="4" name="Group 91"/>
          <p:cNvGrpSpPr/>
          <p:nvPr/>
        </p:nvGrpSpPr>
        <p:grpSpPr>
          <a:xfrm>
            <a:off x="346290" y="2372249"/>
            <a:ext cx="8451420" cy="449233"/>
            <a:chOff x="381000" y="918882"/>
            <a:chExt cx="8451420" cy="485812"/>
          </a:xfrm>
        </p:grpSpPr>
        <p:sp>
          <p:nvSpPr>
            <p:cNvPr id="93" name="Snip Single Corner Rectangle 92"/>
            <p:cNvSpPr/>
            <p:nvPr/>
          </p:nvSpPr>
          <p:spPr>
            <a:xfrm>
              <a:off x="381000" y="918882"/>
              <a:ext cx="8451420" cy="485812"/>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sp>
          <p:nvSpPr>
            <p:cNvPr id="94" name="Text Placeholder 27"/>
            <p:cNvSpPr txBox="1">
              <a:spLocks/>
            </p:cNvSpPr>
            <p:nvPr/>
          </p:nvSpPr>
          <p:spPr>
            <a:xfrm>
              <a:off x="585921" y="962085"/>
              <a:ext cx="7858167" cy="399405"/>
            </a:xfrm>
            <a:prstGeom prst="rect">
              <a:avLst/>
            </a:prstGeo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ea typeface="+mn-ea"/>
                  <a:cs typeface="Segoe UI" pitchFamily="34" charset="0"/>
                </a:defRPr>
              </a:lvl1pPr>
            </a:lstStyle>
            <a:p>
              <a:pPr marL="342900" indent="-342900" defTabSz="914363">
                <a:spcBef>
                  <a:spcPct val="20000"/>
                </a:spcBef>
                <a:spcAft>
                  <a:spcPts val="1200"/>
                </a:spcAft>
                <a:buClr>
                  <a:srgbClr xmlns:mc="http://schemas.openxmlformats.org/markup-compatibility/2006" xmlns:a14="http://schemas.microsoft.com/office/drawing/2010/main" val="FF5B00" mc:Ignorable=""/>
                </a:buClr>
                <a:buSzPct val="65000"/>
              </a:pPr>
              <a:r>
                <a:rPr sz="1800"/>
                <a:t>High Availability mailbox servers can host other Server Roles</a:t>
              </a:r>
            </a:p>
          </p:txBody>
        </p:sp>
      </p:grpSp>
      <p:sp>
        <p:nvSpPr>
          <p:cNvPr id="40" name="Rectangle 39"/>
          <p:cNvSpPr/>
          <p:nvPr/>
        </p:nvSpPr>
        <p:spPr>
          <a:xfrm>
            <a:off x="487680" y="3345457"/>
            <a:ext cx="4949952" cy="2725733"/>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41" name="Rectangle 40"/>
          <p:cNvSpPr/>
          <p:nvPr/>
        </p:nvSpPr>
        <p:spPr>
          <a:xfrm>
            <a:off x="5869173" y="3296690"/>
            <a:ext cx="2803735" cy="2775382"/>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42" name="Snip Single Corner Rectangle 41"/>
          <p:cNvSpPr/>
          <p:nvPr/>
        </p:nvSpPr>
        <p:spPr>
          <a:xfrm>
            <a:off x="5869173" y="3050071"/>
            <a:ext cx="2803735" cy="365760"/>
          </a:xfrm>
          <a:prstGeom prst="snip1Rect">
            <a:avLst>
              <a:gd name="adj" fmla="val 36873"/>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marL="0" lvl="1" indent="-342900" algn="ctr" defTabSz="914099" fontAlgn="base">
              <a:lnSpc>
                <a:spcPct val="85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200" dirty="0" smtClean="0">
              <a:gradFill>
                <a:gsLst>
                  <a:gs pos="0">
                    <a:schemeClr val="bg1"/>
                  </a:gs>
                  <a:gs pos="100000">
                    <a:schemeClr val="bg1"/>
                  </a:gs>
                </a:gsLst>
                <a:lin ang="13500000" scaled="1"/>
              </a:gradFill>
              <a:latin typeface="Segoe Semibold" pitchFamily="34" charset="0"/>
            </a:endParaRPr>
          </a:p>
        </p:txBody>
      </p:sp>
      <p:sp>
        <p:nvSpPr>
          <p:cNvPr id="43" name="Rectangle 42"/>
          <p:cNvSpPr/>
          <p:nvPr/>
        </p:nvSpPr>
        <p:spPr>
          <a:xfrm>
            <a:off x="5948230" y="3075985"/>
            <a:ext cx="2582148" cy="313932"/>
          </a:xfrm>
          <a:prstGeom prst="rect">
            <a:avLst/>
          </a:prstGeom>
        </p:spPr>
        <p:txBody>
          <a:bodyPr wrap="square">
            <a:spAutoFit/>
          </a:bodyPr>
          <a:lstStyle/>
          <a:p>
            <a:pPr algn="ctr">
              <a:lnSpc>
                <a:spcPct val="90000"/>
              </a:lnSpc>
              <a:spcBef>
                <a:spcPct val="20000"/>
              </a:spcBef>
              <a:spcAft>
                <a:spcPts val="1200"/>
              </a:spcAft>
              <a:buClr>
                <a:srgbClr xmlns:mc="http://schemas.openxmlformats.org/markup-compatibility/2006" xmlns:a14="http://schemas.microsoft.com/office/drawing/2010/main" val="FF5B00" mc:Ignorable=""/>
              </a:buClr>
            </a:pPr>
            <a:r>
              <a:rPr lang="en-US" sz="16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cs typeface="Segoe UI" pitchFamily="34" charset="0"/>
              </a:rPr>
              <a:t>Datacenter 2</a:t>
            </a:r>
          </a:p>
        </p:txBody>
      </p:sp>
      <p:sp>
        <p:nvSpPr>
          <p:cNvPr id="44" name="Snip Single Corner Rectangle 43"/>
          <p:cNvSpPr/>
          <p:nvPr/>
        </p:nvSpPr>
        <p:spPr>
          <a:xfrm>
            <a:off x="499872" y="3060192"/>
            <a:ext cx="4962144" cy="353568"/>
          </a:xfrm>
          <a:prstGeom prst="snip1Rect">
            <a:avLst>
              <a:gd name="adj" fmla="val 27303"/>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marL="0" lvl="1" indent="-342900" algn="ctr" defTabSz="914099" fontAlgn="base">
              <a:lnSpc>
                <a:spcPct val="85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200" dirty="0" smtClean="0">
              <a:gradFill>
                <a:gsLst>
                  <a:gs pos="0">
                    <a:schemeClr val="bg1"/>
                  </a:gs>
                  <a:gs pos="100000">
                    <a:schemeClr val="bg1"/>
                  </a:gs>
                </a:gsLst>
                <a:lin ang="13500000" scaled="1"/>
              </a:gradFill>
              <a:latin typeface="Segoe Semibold" pitchFamily="34" charset="0"/>
            </a:endParaRPr>
          </a:p>
        </p:txBody>
      </p:sp>
      <p:sp>
        <p:nvSpPr>
          <p:cNvPr id="45" name="TextBox 44"/>
          <p:cNvSpPr txBox="1"/>
          <p:nvPr/>
        </p:nvSpPr>
        <p:spPr>
          <a:xfrm>
            <a:off x="475488" y="3429000"/>
            <a:ext cx="2034083" cy="276999"/>
          </a:xfrm>
          <a:prstGeom prst="rect">
            <a:avLst/>
          </a:prstGeom>
          <a:noFill/>
        </p:spPr>
        <p:txBody>
          <a:bodyPr wrap="none" rtlCol="0">
            <a:spAutoFit/>
          </a:bodyPr>
          <a:lstStyle/>
          <a:p>
            <a:r>
              <a:rPr lang="en-US" sz="1200" dirty="0" smtClean="0">
                <a:gradFill>
                  <a:gsLst>
                    <a:gs pos="0">
                      <a:schemeClr val="accent2"/>
                    </a:gs>
                    <a:gs pos="100000">
                      <a:schemeClr val="accent2"/>
                    </a:gs>
                  </a:gsLst>
                  <a:lin ang="5400000" scaled="0"/>
                </a:gradFill>
              </a:rPr>
              <a:t>Database Availability Group</a:t>
            </a:r>
            <a:endParaRPr lang="en-US" sz="1200" dirty="0">
              <a:gradFill>
                <a:gsLst>
                  <a:gs pos="0">
                    <a:schemeClr val="accent2"/>
                  </a:gs>
                  <a:gs pos="100000">
                    <a:schemeClr val="accent2"/>
                  </a:gs>
                </a:gsLst>
                <a:lin ang="5400000" scaled="0"/>
              </a:gradFill>
            </a:endParaRPr>
          </a:p>
        </p:txBody>
      </p:sp>
      <p:sp>
        <p:nvSpPr>
          <p:cNvPr id="46" name="Rectangle 45"/>
          <p:cNvSpPr/>
          <p:nvPr/>
        </p:nvSpPr>
        <p:spPr>
          <a:xfrm>
            <a:off x="597408" y="3745991"/>
            <a:ext cx="7972434" cy="990601"/>
          </a:xfrm>
          <a:prstGeom prst="rect">
            <a:avLst/>
          </a:prstGeom>
          <a:noFill/>
          <a:ln w="381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1615017" y="3080010"/>
            <a:ext cx="2582148" cy="313932"/>
          </a:xfrm>
          <a:prstGeom prst="rect">
            <a:avLst/>
          </a:prstGeom>
        </p:spPr>
        <p:txBody>
          <a:bodyPr wrap="square">
            <a:spAutoFit/>
          </a:bodyPr>
          <a:lstStyle/>
          <a:p>
            <a:pPr algn="ctr">
              <a:lnSpc>
                <a:spcPct val="90000"/>
              </a:lnSpc>
              <a:spcBef>
                <a:spcPct val="20000"/>
              </a:spcBef>
              <a:spcAft>
                <a:spcPts val="1200"/>
              </a:spcAft>
              <a:buClr>
                <a:srgbClr xmlns:mc="http://schemas.openxmlformats.org/markup-compatibility/2006" xmlns:a14="http://schemas.microsoft.com/office/drawing/2010/main" val="FF5B00" mc:Ignorable=""/>
              </a:buClr>
            </a:pPr>
            <a:r>
              <a:rPr lang="en-US" sz="16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cs typeface="Segoe UI" pitchFamily="34" charset="0"/>
              </a:rPr>
              <a:t>Datacenter 1</a:t>
            </a:r>
          </a:p>
        </p:txBody>
      </p:sp>
      <p:sp>
        <p:nvSpPr>
          <p:cNvPr id="51" name="Arc 50"/>
          <p:cNvSpPr/>
          <p:nvPr/>
        </p:nvSpPr>
        <p:spPr>
          <a:xfrm>
            <a:off x="7102552" y="3859619"/>
            <a:ext cx="1400661" cy="590461"/>
          </a:xfrm>
          <a:prstGeom prst="arc">
            <a:avLst>
              <a:gd name="adj1" fmla="val 19661248"/>
              <a:gd name="adj2" fmla="val 5373774"/>
            </a:avLst>
          </a:prstGeom>
          <a:ln w="38100">
            <a:solidFill>
              <a:schemeClr val="tx2">
                <a:lumMod val="20000"/>
                <a:lumOff val="80000"/>
              </a:schemeClr>
            </a:solidFill>
            <a:prstDash val="sysDot"/>
            <a:headEnd type="non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52" name="Straight Arrow Connector 51"/>
          <p:cNvCxnSpPr>
            <a:endCxn id="51" idx="0"/>
          </p:cNvCxnSpPr>
          <p:nvPr/>
        </p:nvCxnSpPr>
        <p:spPr>
          <a:xfrm flipV="1">
            <a:off x="1085088" y="3909186"/>
            <a:ext cx="7106209" cy="4446"/>
          </a:xfrm>
          <a:prstGeom prst="straightConnector1">
            <a:avLst/>
          </a:prstGeom>
          <a:ln w="38100">
            <a:solidFill>
              <a:schemeClr val="tx2">
                <a:lumMod val="20000"/>
                <a:lumOff val="80000"/>
              </a:schemeClr>
            </a:solidFill>
            <a:prstDash val="sysDot"/>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3" name="Arc 52"/>
          <p:cNvSpPr/>
          <p:nvPr/>
        </p:nvSpPr>
        <p:spPr>
          <a:xfrm rot="10800000">
            <a:off x="840837" y="3902149"/>
            <a:ext cx="536857" cy="518199"/>
          </a:xfrm>
          <a:prstGeom prst="arc">
            <a:avLst>
              <a:gd name="adj1" fmla="val 14730086"/>
              <a:gd name="adj2" fmla="val 4556649"/>
            </a:avLst>
          </a:prstGeom>
          <a:ln w="38100">
            <a:solidFill>
              <a:schemeClr val="tx2">
                <a:lumMod val="20000"/>
                <a:lumOff val="80000"/>
              </a:schemeClr>
            </a:solidFill>
            <a:prstDash val="sysDot"/>
            <a:headEnd type="triangl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54" name="Group 53"/>
          <p:cNvGrpSpPr/>
          <p:nvPr/>
        </p:nvGrpSpPr>
        <p:grpSpPr>
          <a:xfrm>
            <a:off x="2232837" y="5162854"/>
            <a:ext cx="1477926" cy="720796"/>
            <a:chOff x="2340304" y="5162854"/>
            <a:chExt cx="1219200" cy="720796"/>
          </a:xfrm>
        </p:grpSpPr>
        <p:cxnSp>
          <p:nvCxnSpPr>
            <p:cNvPr id="55" name="Straight Arrow Connector 54"/>
            <p:cNvCxnSpPr/>
            <p:nvPr/>
          </p:nvCxnSpPr>
          <p:spPr>
            <a:xfrm>
              <a:off x="2340304" y="5162854"/>
              <a:ext cx="1219200" cy="1588"/>
            </a:xfrm>
            <a:prstGeom prst="straightConnector1">
              <a:avLst/>
            </a:prstGeom>
            <a:ln w="38100">
              <a:solidFill>
                <a:schemeClr val="accent5"/>
              </a:solidFill>
              <a:prstDash val="sysDash"/>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340304" y="5522458"/>
              <a:ext cx="1219200" cy="1588"/>
            </a:xfrm>
            <a:prstGeom prst="straightConnector1">
              <a:avLst/>
            </a:prstGeom>
            <a:ln w="38100">
              <a:solidFill>
                <a:schemeClr val="accent5"/>
              </a:solidFill>
              <a:prstDash val="sysDash"/>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340307" y="5882062"/>
              <a:ext cx="1219197" cy="1588"/>
            </a:xfrm>
            <a:prstGeom prst="straightConnector1">
              <a:avLst/>
            </a:prstGeom>
            <a:ln w="38100">
              <a:solidFill>
                <a:schemeClr val="accent5"/>
              </a:solidFill>
              <a:prstDash val="sysDash"/>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cxnSp>
        <p:nvCxnSpPr>
          <p:cNvPr id="58" name="Straight Arrow Connector 57"/>
          <p:cNvCxnSpPr/>
          <p:nvPr/>
        </p:nvCxnSpPr>
        <p:spPr>
          <a:xfrm rot="10800000">
            <a:off x="4632963" y="4439476"/>
            <a:ext cx="2054917" cy="1588"/>
          </a:xfrm>
          <a:prstGeom prst="straightConnector1">
            <a:avLst/>
          </a:prstGeom>
          <a:ln w="38100">
            <a:solidFill>
              <a:schemeClr val="tx2">
                <a:lumMod val="20000"/>
                <a:lumOff val="80000"/>
              </a:schemeClr>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2426208" y="4437888"/>
            <a:ext cx="1024128" cy="1588"/>
          </a:xfrm>
          <a:prstGeom prst="straightConnector1">
            <a:avLst/>
          </a:prstGeom>
          <a:ln w="38100">
            <a:solidFill>
              <a:schemeClr val="tx2">
                <a:lumMod val="20000"/>
                <a:lumOff val="80000"/>
              </a:schemeClr>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1318295" y="4095877"/>
            <a:ext cx="1007253" cy="1943416"/>
            <a:chOff x="1318295" y="4095877"/>
            <a:chExt cx="1007253" cy="1943416"/>
          </a:xfrm>
        </p:grpSpPr>
        <p:sp>
          <p:nvSpPr>
            <p:cNvPr id="61" name="Rectangle 60"/>
            <p:cNvSpPr/>
            <p:nvPr/>
          </p:nvSpPr>
          <p:spPr>
            <a:xfrm>
              <a:off x="1318295" y="4095877"/>
              <a:ext cx="1007253" cy="575188"/>
            </a:xfrm>
            <a:prstGeom prst="rect">
              <a:avLst/>
            </a:prstGeom>
            <a:solidFill>
              <a:srgbClr xmlns:mc="http://schemas.openxmlformats.org/markup-compatibility/2006" xmlns:a14="http://schemas.microsoft.com/office/drawing/2010/main" val="00A249"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1</a:t>
              </a:r>
              <a:endParaRPr lang="en-US" sz="1200" dirty="0">
                <a:gradFill>
                  <a:gsLst>
                    <a:gs pos="0">
                      <a:schemeClr val="bg1"/>
                    </a:gs>
                    <a:gs pos="100000">
                      <a:schemeClr val="bg1"/>
                    </a:gs>
                  </a:gsLst>
                  <a:lin ang="13500000" scaled="1"/>
                </a:gradFill>
                <a:latin typeface="Segoe Semibold" pitchFamily="34" charset="0"/>
              </a:endParaRPr>
            </a:p>
          </p:txBody>
        </p:sp>
        <p:cxnSp>
          <p:nvCxnSpPr>
            <p:cNvPr id="62" name="Straight Arrow Connector 61"/>
            <p:cNvCxnSpPr/>
            <p:nvPr/>
          </p:nvCxnSpPr>
          <p:spPr>
            <a:xfrm rot="5400000">
              <a:off x="1712146" y="4779734"/>
              <a:ext cx="224077" cy="1588"/>
            </a:xfrm>
            <a:prstGeom prst="straightConnector1">
              <a:avLst/>
            </a:prstGeom>
            <a:ln w="25400">
              <a:solidFill>
                <a:schemeClr val="accent1"/>
              </a:solidFill>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66" name="Group 56"/>
            <p:cNvGrpSpPr/>
            <p:nvPr/>
          </p:nvGrpSpPr>
          <p:grpSpPr>
            <a:xfrm>
              <a:off x="1504691" y="4901609"/>
              <a:ext cx="685799" cy="1137684"/>
              <a:chOff x="1504691" y="5139086"/>
              <a:chExt cx="685799" cy="1422321"/>
            </a:xfrm>
          </p:grpSpPr>
          <p:sp>
            <p:nvSpPr>
              <p:cNvPr id="69" name="Rectangle 68"/>
              <p:cNvSpPr/>
              <p:nvPr/>
            </p:nvSpPr>
            <p:spPr>
              <a:xfrm>
                <a:off x="1504691" y="513908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86" name="Can 85"/>
              <p:cNvSpPr/>
              <p:nvPr/>
            </p:nvSpPr>
            <p:spPr bwMode="auto">
              <a:xfrm>
                <a:off x="1637279" y="5673569"/>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89" name="Can 88"/>
              <p:cNvSpPr/>
              <p:nvPr/>
            </p:nvSpPr>
            <p:spPr bwMode="auto">
              <a:xfrm>
                <a:off x="1655731" y="6127003"/>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92" name="Can 91"/>
              <p:cNvSpPr/>
              <p:nvPr/>
            </p:nvSpPr>
            <p:spPr bwMode="auto">
              <a:xfrm>
                <a:off x="1637279" y="5223747"/>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95" name="TextBox 94"/>
              <p:cNvSpPr txBox="1"/>
              <p:nvPr/>
            </p:nvSpPr>
            <p:spPr>
              <a:xfrm>
                <a:off x="1615541" y="5740184"/>
                <a:ext cx="426722" cy="277000"/>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96" name="TextBox 95"/>
              <p:cNvSpPr txBox="1"/>
              <p:nvPr/>
            </p:nvSpPr>
            <p:spPr>
              <a:xfrm>
                <a:off x="1628297" y="6181796"/>
                <a:ext cx="426722" cy="277000"/>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97" name="TextBox 96"/>
              <p:cNvSpPr txBox="1"/>
              <p:nvPr/>
            </p:nvSpPr>
            <p:spPr>
              <a:xfrm>
                <a:off x="1624545" y="5272429"/>
                <a:ext cx="426722" cy="277000"/>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grpSp>
      </p:grpSp>
      <p:grpSp>
        <p:nvGrpSpPr>
          <p:cNvPr id="98" name="Group 97"/>
          <p:cNvGrpSpPr/>
          <p:nvPr/>
        </p:nvGrpSpPr>
        <p:grpSpPr>
          <a:xfrm>
            <a:off x="3597210" y="4095877"/>
            <a:ext cx="1007253" cy="1943416"/>
            <a:chOff x="1318295" y="4095877"/>
            <a:chExt cx="1007253" cy="1943416"/>
          </a:xfrm>
        </p:grpSpPr>
        <p:sp>
          <p:nvSpPr>
            <p:cNvPr id="99" name="Rectangle 98"/>
            <p:cNvSpPr/>
            <p:nvPr/>
          </p:nvSpPr>
          <p:spPr>
            <a:xfrm>
              <a:off x="1318295" y="4095877"/>
              <a:ext cx="1007253" cy="575188"/>
            </a:xfrm>
            <a:prstGeom prst="rect">
              <a:avLst/>
            </a:prstGeom>
            <a:solidFill>
              <a:srgbClr xmlns:mc="http://schemas.openxmlformats.org/markup-compatibility/2006" xmlns:a14="http://schemas.microsoft.com/office/drawing/2010/main" val="00A249"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1</a:t>
              </a:r>
              <a:endParaRPr lang="en-US" sz="1200" dirty="0">
                <a:gradFill>
                  <a:gsLst>
                    <a:gs pos="0">
                      <a:schemeClr val="bg1"/>
                    </a:gs>
                    <a:gs pos="100000">
                      <a:schemeClr val="bg1"/>
                    </a:gs>
                  </a:gsLst>
                  <a:lin ang="13500000" scaled="1"/>
                </a:gradFill>
                <a:latin typeface="Segoe Semibold" pitchFamily="34" charset="0"/>
              </a:endParaRPr>
            </a:p>
          </p:txBody>
        </p:sp>
        <p:cxnSp>
          <p:nvCxnSpPr>
            <p:cNvPr id="100" name="Straight Arrow Connector 99"/>
            <p:cNvCxnSpPr/>
            <p:nvPr/>
          </p:nvCxnSpPr>
          <p:spPr>
            <a:xfrm rot="5400000">
              <a:off x="1712146" y="4779734"/>
              <a:ext cx="224077" cy="1588"/>
            </a:xfrm>
            <a:prstGeom prst="straightConnector1">
              <a:avLst/>
            </a:prstGeom>
            <a:ln w="25400">
              <a:solidFill>
                <a:schemeClr val="accent1"/>
              </a:solidFill>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01" name="Group 56"/>
            <p:cNvGrpSpPr/>
            <p:nvPr/>
          </p:nvGrpSpPr>
          <p:grpSpPr>
            <a:xfrm>
              <a:off x="1504691" y="4901609"/>
              <a:ext cx="685799" cy="1137684"/>
              <a:chOff x="1504691" y="5139086"/>
              <a:chExt cx="685799" cy="1422321"/>
            </a:xfrm>
          </p:grpSpPr>
          <p:sp>
            <p:nvSpPr>
              <p:cNvPr id="102" name="Rectangle 101"/>
              <p:cNvSpPr/>
              <p:nvPr/>
            </p:nvSpPr>
            <p:spPr>
              <a:xfrm>
                <a:off x="1504691" y="513908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3" name="Can 102"/>
              <p:cNvSpPr/>
              <p:nvPr/>
            </p:nvSpPr>
            <p:spPr bwMode="auto">
              <a:xfrm>
                <a:off x="1637279" y="5673569"/>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5" name="Can 104"/>
              <p:cNvSpPr/>
              <p:nvPr/>
            </p:nvSpPr>
            <p:spPr bwMode="auto">
              <a:xfrm>
                <a:off x="1655731" y="6127003"/>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6" name="Can 105"/>
              <p:cNvSpPr/>
              <p:nvPr/>
            </p:nvSpPr>
            <p:spPr bwMode="auto">
              <a:xfrm>
                <a:off x="1637279" y="5223747"/>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7" name="TextBox 106"/>
              <p:cNvSpPr txBox="1"/>
              <p:nvPr/>
            </p:nvSpPr>
            <p:spPr>
              <a:xfrm>
                <a:off x="1615541" y="5740184"/>
                <a:ext cx="426722" cy="277000"/>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08" name="TextBox 107"/>
              <p:cNvSpPr txBox="1"/>
              <p:nvPr/>
            </p:nvSpPr>
            <p:spPr>
              <a:xfrm>
                <a:off x="1628297" y="6181796"/>
                <a:ext cx="426722" cy="277000"/>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09" name="TextBox 108"/>
              <p:cNvSpPr txBox="1"/>
              <p:nvPr/>
            </p:nvSpPr>
            <p:spPr>
              <a:xfrm>
                <a:off x="1624545" y="5272429"/>
                <a:ext cx="426722" cy="277000"/>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grpSp>
      </p:grpSp>
      <p:grpSp>
        <p:nvGrpSpPr>
          <p:cNvPr id="110" name="Group 109"/>
          <p:cNvGrpSpPr/>
          <p:nvPr/>
        </p:nvGrpSpPr>
        <p:grpSpPr>
          <a:xfrm>
            <a:off x="6776345" y="4095877"/>
            <a:ext cx="1007253" cy="1943416"/>
            <a:chOff x="1318295" y="4095877"/>
            <a:chExt cx="1007253" cy="1943416"/>
          </a:xfrm>
        </p:grpSpPr>
        <p:sp>
          <p:nvSpPr>
            <p:cNvPr id="111" name="Rectangle 110"/>
            <p:cNvSpPr/>
            <p:nvPr/>
          </p:nvSpPr>
          <p:spPr>
            <a:xfrm>
              <a:off x="1318295" y="4095877"/>
              <a:ext cx="1007253" cy="575188"/>
            </a:xfrm>
            <a:prstGeom prst="rect">
              <a:avLst/>
            </a:prstGeom>
            <a:solidFill>
              <a:srgbClr xmlns:mc="http://schemas.openxmlformats.org/markup-compatibility/2006" xmlns:a14="http://schemas.microsoft.com/office/drawing/2010/main" val="00A249"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1</a:t>
              </a:r>
              <a:endParaRPr lang="en-US" sz="1200" dirty="0">
                <a:gradFill>
                  <a:gsLst>
                    <a:gs pos="0">
                      <a:schemeClr val="bg1"/>
                    </a:gs>
                    <a:gs pos="100000">
                      <a:schemeClr val="bg1"/>
                    </a:gs>
                  </a:gsLst>
                  <a:lin ang="13500000" scaled="1"/>
                </a:gradFill>
                <a:latin typeface="Segoe Semibold" pitchFamily="34" charset="0"/>
              </a:endParaRPr>
            </a:p>
          </p:txBody>
        </p:sp>
        <p:cxnSp>
          <p:nvCxnSpPr>
            <p:cNvPr id="112" name="Straight Arrow Connector 111"/>
            <p:cNvCxnSpPr/>
            <p:nvPr/>
          </p:nvCxnSpPr>
          <p:spPr>
            <a:xfrm rot="5400000">
              <a:off x="1712146" y="4779734"/>
              <a:ext cx="224077" cy="1588"/>
            </a:xfrm>
            <a:prstGeom prst="straightConnector1">
              <a:avLst/>
            </a:prstGeom>
            <a:ln w="25400">
              <a:solidFill>
                <a:schemeClr val="accent1"/>
              </a:solidFill>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6" name="Rectangle 115"/>
            <p:cNvSpPr/>
            <p:nvPr/>
          </p:nvSpPr>
          <p:spPr>
            <a:xfrm>
              <a:off x="1504691" y="4901609"/>
              <a:ext cx="685799" cy="1137684"/>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123" name="Group 122"/>
          <p:cNvGrpSpPr/>
          <p:nvPr/>
        </p:nvGrpSpPr>
        <p:grpSpPr>
          <a:xfrm>
            <a:off x="4533014" y="5162854"/>
            <a:ext cx="2399414" cy="720796"/>
            <a:chOff x="2340304" y="5162854"/>
            <a:chExt cx="1219200" cy="720796"/>
          </a:xfrm>
        </p:grpSpPr>
        <p:cxnSp>
          <p:nvCxnSpPr>
            <p:cNvPr id="124" name="Straight Arrow Connector 123"/>
            <p:cNvCxnSpPr/>
            <p:nvPr/>
          </p:nvCxnSpPr>
          <p:spPr>
            <a:xfrm>
              <a:off x="2340304" y="5162854"/>
              <a:ext cx="1219200" cy="1588"/>
            </a:xfrm>
            <a:prstGeom prst="straightConnector1">
              <a:avLst/>
            </a:prstGeom>
            <a:ln w="38100">
              <a:solidFill>
                <a:schemeClr val="accent5"/>
              </a:solidFill>
              <a:prstDash val="sysDash"/>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a:off x="2340304" y="5522458"/>
              <a:ext cx="1219200" cy="1588"/>
            </a:xfrm>
            <a:prstGeom prst="straightConnector1">
              <a:avLst/>
            </a:prstGeom>
            <a:ln w="38100">
              <a:solidFill>
                <a:schemeClr val="accent5"/>
              </a:solidFill>
              <a:prstDash val="sysDash"/>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a:off x="2340307" y="5882062"/>
              <a:ext cx="1219197" cy="1588"/>
            </a:xfrm>
            <a:prstGeom prst="straightConnector1">
              <a:avLst/>
            </a:prstGeom>
            <a:ln w="38100">
              <a:solidFill>
                <a:schemeClr val="accent5"/>
              </a:solidFill>
              <a:prstDash val="sysDash"/>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a:xfrm>
            <a:off x="5869173" y="3296690"/>
            <a:ext cx="2803735" cy="2775382"/>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86" name="Snip Single Corner Rectangle 85"/>
          <p:cNvSpPr/>
          <p:nvPr/>
        </p:nvSpPr>
        <p:spPr>
          <a:xfrm>
            <a:off x="5869173" y="3050071"/>
            <a:ext cx="2803735" cy="365760"/>
          </a:xfrm>
          <a:prstGeom prst="snip1Rect">
            <a:avLst>
              <a:gd name="adj" fmla="val 36873"/>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marL="0" lvl="1" indent="-342900" algn="ctr" defTabSz="914099" fontAlgn="base">
              <a:lnSpc>
                <a:spcPct val="85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200" dirty="0" smtClean="0">
              <a:gradFill>
                <a:gsLst>
                  <a:gs pos="0">
                    <a:schemeClr val="bg1"/>
                  </a:gs>
                  <a:gs pos="100000">
                    <a:schemeClr val="bg1"/>
                  </a:gs>
                </a:gsLst>
                <a:lin ang="13500000" scaled="1"/>
              </a:gradFill>
              <a:latin typeface="Segoe Semibold" pitchFamily="34" charset="0"/>
            </a:endParaRPr>
          </a:p>
        </p:txBody>
      </p:sp>
      <p:sp>
        <p:nvSpPr>
          <p:cNvPr id="87" name="Rectangle 86"/>
          <p:cNvSpPr/>
          <p:nvPr/>
        </p:nvSpPr>
        <p:spPr>
          <a:xfrm>
            <a:off x="5948230" y="3075985"/>
            <a:ext cx="2582148" cy="313932"/>
          </a:xfrm>
          <a:prstGeom prst="rect">
            <a:avLst/>
          </a:prstGeom>
        </p:spPr>
        <p:txBody>
          <a:bodyPr wrap="square">
            <a:spAutoFit/>
          </a:bodyPr>
          <a:lstStyle/>
          <a:p>
            <a:pPr algn="ctr">
              <a:lnSpc>
                <a:spcPct val="90000"/>
              </a:lnSpc>
              <a:spcBef>
                <a:spcPct val="20000"/>
              </a:spcBef>
              <a:spcAft>
                <a:spcPts val="1200"/>
              </a:spcAft>
              <a:buClr>
                <a:srgbClr xmlns:mc="http://schemas.openxmlformats.org/markup-compatibility/2006" xmlns:a14="http://schemas.microsoft.com/office/drawing/2010/main" val="FF5B00" mc:Ignorable=""/>
              </a:buClr>
            </a:pPr>
            <a:r>
              <a:rPr lang="en-US" sz="16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cs typeface="Segoe UI" pitchFamily="34" charset="0"/>
              </a:rPr>
              <a:t>Datacenter 2</a:t>
            </a:r>
          </a:p>
        </p:txBody>
      </p:sp>
      <p:sp>
        <p:nvSpPr>
          <p:cNvPr id="77" name="Rectangle 76"/>
          <p:cNvSpPr/>
          <p:nvPr/>
        </p:nvSpPr>
        <p:spPr>
          <a:xfrm>
            <a:off x="487680" y="3345457"/>
            <a:ext cx="4949952" cy="2725733"/>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73" name="Snip Single Corner Rectangle 72"/>
          <p:cNvSpPr/>
          <p:nvPr/>
        </p:nvSpPr>
        <p:spPr>
          <a:xfrm>
            <a:off x="499872" y="3060192"/>
            <a:ext cx="4962144" cy="353568"/>
          </a:xfrm>
          <a:prstGeom prst="snip1Rect">
            <a:avLst>
              <a:gd name="adj" fmla="val 27303"/>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marL="0" lvl="1" indent="-342900" algn="ctr" defTabSz="914099" fontAlgn="base">
              <a:lnSpc>
                <a:spcPct val="85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200" dirty="0" smtClean="0">
              <a:gradFill>
                <a:gsLst>
                  <a:gs pos="0">
                    <a:schemeClr val="bg1"/>
                  </a:gs>
                  <a:gs pos="100000">
                    <a:schemeClr val="bg1"/>
                  </a:gs>
                </a:gsLst>
                <a:lin ang="13500000" scaled="1"/>
              </a:gradFill>
              <a:latin typeface="Segoe Semibold" pitchFamily="34" charset="0"/>
            </a:endParaRPr>
          </a:p>
        </p:txBody>
      </p:sp>
      <p:sp>
        <p:nvSpPr>
          <p:cNvPr id="75" name="Rectangle 74"/>
          <p:cNvSpPr/>
          <p:nvPr/>
        </p:nvSpPr>
        <p:spPr>
          <a:xfrm>
            <a:off x="1615017" y="3080010"/>
            <a:ext cx="2582148" cy="313932"/>
          </a:xfrm>
          <a:prstGeom prst="rect">
            <a:avLst/>
          </a:prstGeom>
        </p:spPr>
        <p:txBody>
          <a:bodyPr wrap="square">
            <a:spAutoFit/>
          </a:bodyPr>
          <a:lstStyle/>
          <a:p>
            <a:pPr algn="ctr">
              <a:lnSpc>
                <a:spcPct val="90000"/>
              </a:lnSpc>
              <a:spcBef>
                <a:spcPct val="20000"/>
              </a:spcBef>
              <a:spcAft>
                <a:spcPts val="1200"/>
              </a:spcAft>
              <a:buClr>
                <a:srgbClr xmlns:mc="http://schemas.openxmlformats.org/markup-compatibility/2006" xmlns:a14="http://schemas.microsoft.com/office/drawing/2010/main" val="FF5B00" mc:Ignorable=""/>
              </a:buClr>
            </a:pPr>
            <a:r>
              <a:rPr lang="en-US" sz="16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cs typeface="Segoe UI" pitchFamily="34" charset="0"/>
              </a:rPr>
              <a:t>Datacenter 1</a:t>
            </a:r>
          </a:p>
        </p:txBody>
      </p:sp>
      <p:sp>
        <p:nvSpPr>
          <p:cNvPr id="119" name="Rectangle 118"/>
          <p:cNvSpPr/>
          <p:nvPr/>
        </p:nvSpPr>
        <p:spPr>
          <a:xfrm>
            <a:off x="597408" y="3745991"/>
            <a:ext cx="7972434" cy="990601"/>
          </a:xfrm>
          <a:prstGeom prst="rect">
            <a:avLst/>
          </a:prstGeom>
          <a:noFill/>
          <a:ln w="381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Arc 87"/>
          <p:cNvSpPr/>
          <p:nvPr/>
        </p:nvSpPr>
        <p:spPr>
          <a:xfrm>
            <a:off x="7102552" y="3859619"/>
            <a:ext cx="1400661" cy="590461"/>
          </a:xfrm>
          <a:prstGeom prst="arc">
            <a:avLst>
              <a:gd name="adj1" fmla="val 19661248"/>
              <a:gd name="adj2" fmla="val 5373774"/>
            </a:avLst>
          </a:prstGeom>
          <a:ln w="38100">
            <a:solidFill>
              <a:schemeClr val="tx2">
                <a:lumMod val="20000"/>
                <a:lumOff val="80000"/>
              </a:schemeClr>
            </a:solidFill>
            <a:prstDash val="sysDot"/>
            <a:headEnd type="non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95" name="Group 94"/>
          <p:cNvGrpSpPr/>
          <p:nvPr/>
        </p:nvGrpSpPr>
        <p:grpSpPr>
          <a:xfrm>
            <a:off x="6776345" y="4095877"/>
            <a:ext cx="1007253" cy="1943416"/>
            <a:chOff x="1318295" y="4095877"/>
            <a:chExt cx="1007253" cy="1943416"/>
          </a:xfrm>
        </p:grpSpPr>
        <p:sp>
          <p:nvSpPr>
            <p:cNvPr id="96" name="Rectangle 95"/>
            <p:cNvSpPr/>
            <p:nvPr/>
          </p:nvSpPr>
          <p:spPr>
            <a:xfrm>
              <a:off x="1318295" y="4095877"/>
              <a:ext cx="1007253" cy="575188"/>
            </a:xfrm>
            <a:prstGeom prst="rect">
              <a:avLst/>
            </a:prstGeom>
            <a:solidFill>
              <a:srgbClr xmlns:mc="http://schemas.openxmlformats.org/markup-compatibility/2006" xmlns:a14="http://schemas.microsoft.com/office/drawing/2010/main" val="00A249"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1</a:t>
              </a:r>
              <a:endParaRPr lang="en-US" sz="1200" dirty="0">
                <a:gradFill>
                  <a:gsLst>
                    <a:gs pos="0">
                      <a:schemeClr val="bg1"/>
                    </a:gs>
                    <a:gs pos="100000">
                      <a:schemeClr val="bg1"/>
                    </a:gs>
                  </a:gsLst>
                  <a:lin ang="13500000" scaled="1"/>
                </a:gradFill>
                <a:latin typeface="Segoe Semibold" pitchFamily="34" charset="0"/>
              </a:endParaRPr>
            </a:p>
          </p:txBody>
        </p:sp>
        <p:cxnSp>
          <p:nvCxnSpPr>
            <p:cNvPr id="97" name="Straight Arrow Connector 96"/>
            <p:cNvCxnSpPr/>
            <p:nvPr/>
          </p:nvCxnSpPr>
          <p:spPr>
            <a:xfrm rot="5400000">
              <a:off x="1712146" y="4779734"/>
              <a:ext cx="224077" cy="1588"/>
            </a:xfrm>
            <a:prstGeom prst="straightConnector1">
              <a:avLst/>
            </a:prstGeom>
            <a:ln w="25400">
              <a:solidFill>
                <a:schemeClr val="accent1"/>
              </a:solidFill>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1504691" y="4901609"/>
              <a:ext cx="685799" cy="1137684"/>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sp>
        <p:nvSpPr>
          <p:cNvPr id="22" name="TextBox 21"/>
          <p:cNvSpPr txBox="1"/>
          <p:nvPr/>
        </p:nvSpPr>
        <p:spPr>
          <a:xfrm>
            <a:off x="475488" y="3429000"/>
            <a:ext cx="2034083" cy="276999"/>
          </a:xfrm>
          <a:prstGeom prst="rect">
            <a:avLst/>
          </a:prstGeom>
          <a:noFill/>
        </p:spPr>
        <p:txBody>
          <a:bodyPr wrap="none" rtlCol="0">
            <a:spAutoFit/>
          </a:bodyPr>
          <a:lstStyle/>
          <a:p>
            <a:r>
              <a:rPr lang="en-US" sz="1200" dirty="0" smtClean="0">
                <a:gradFill>
                  <a:gsLst>
                    <a:gs pos="0">
                      <a:schemeClr val="accent2"/>
                    </a:gs>
                    <a:gs pos="100000">
                      <a:schemeClr val="accent2"/>
                    </a:gs>
                  </a:gsLst>
                  <a:lin ang="5400000" scaled="0"/>
                </a:gradFill>
              </a:rPr>
              <a:t>Database Availability Group</a:t>
            </a:r>
            <a:endParaRPr lang="en-US" sz="1200" dirty="0">
              <a:gradFill>
                <a:gsLst>
                  <a:gs pos="0">
                    <a:schemeClr val="accent2"/>
                  </a:gs>
                  <a:gs pos="100000">
                    <a:schemeClr val="accent2"/>
                  </a:gs>
                </a:gsLst>
                <a:lin ang="5400000" scaled="0"/>
              </a:gradFill>
            </a:endParaRPr>
          </a:p>
        </p:txBody>
      </p:sp>
      <p:sp>
        <p:nvSpPr>
          <p:cNvPr id="69" name="Title 68"/>
          <p:cNvSpPr>
            <a:spLocks noGrp="1"/>
          </p:cNvSpPr>
          <p:nvPr>
            <p:ph type="title"/>
          </p:nvPr>
        </p:nvSpPr>
        <p:spPr>
          <a:xfrm>
            <a:off x="381000" y="228600"/>
            <a:ext cx="8382000" cy="886397"/>
          </a:xfrm>
        </p:spPr>
        <p:txBody>
          <a:bodyPr/>
          <a:lstStyle/>
          <a:p>
            <a:r>
              <a:rPr smtClean="0"/>
              <a:t>Incremental Deployment </a:t>
            </a:r>
            <a:br>
              <a:rPr smtClean="0"/>
            </a:br>
            <a:r>
              <a:rPr smtClean="0"/>
              <a:t>Reduces Cost &amp; Complexity</a:t>
            </a:r>
            <a:endParaRPr lang="en-US" dirty="0"/>
          </a:p>
        </p:txBody>
      </p:sp>
      <p:cxnSp>
        <p:nvCxnSpPr>
          <p:cNvPr id="82" name="Straight Arrow Connector 81"/>
          <p:cNvCxnSpPr/>
          <p:nvPr/>
        </p:nvCxnSpPr>
        <p:spPr>
          <a:xfrm>
            <a:off x="1085088" y="3913632"/>
            <a:ext cx="7080717" cy="1588"/>
          </a:xfrm>
          <a:prstGeom prst="straightConnector1">
            <a:avLst/>
          </a:prstGeom>
          <a:ln w="38100">
            <a:solidFill>
              <a:schemeClr val="tx2">
                <a:lumMod val="20000"/>
                <a:lumOff val="80000"/>
              </a:schemeClr>
            </a:solidFill>
            <a:prstDash val="sysDot"/>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4" name="Arc 83"/>
          <p:cNvSpPr/>
          <p:nvPr/>
        </p:nvSpPr>
        <p:spPr>
          <a:xfrm rot="10800000">
            <a:off x="840837" y="3902149"/>
            <a:ext cx="536857" cy="518199"/>
          </a:xfrm>
          <a:prstGeom prst="arc">
            <a:avLst>
              <a:gd name="adj1" fmla="val 14730086"/>
              <a:gd name="adj2" fmla="val 4556649"/>
            </a:avLst>
          </a:prstGeom>
          <a:ln w="38100">
            <a:solidFill>
              <a:schemeClr val="tx2">
                <a:lumMod val="20000"/>
                <a:lumOff val="80000"/>
              </a:schemeClr>
            </a:solidFill>
            <a:prstDash val="sysDot"/>
            <a:headEnd type="triangl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101" name="Group 100"/>
          <p:cNvGrpSpPr/>
          <p:nvPr/>
        </p:nvGrpSpPr>
        <p:grpSpPr>
          <a:xfrm>
            <a:off x="2232837" y="5162854"/>
            <a:ext cx="1477926" cy="720796"/>
            <a:chOff x="2340304" y="5162854"/>
            <a:chExt cx="1219200" cy="720796"/>
          </a:xfrm>
        </p:grpSpPr>
        <p:cxnSp>
          <p:nvCxnSpPr>
            <p:cNvPr id="37" name="Straight Arrow Connector 36"/>
            <p:cNvCxnSpPr/>
            <p:nvPr/>
          </p:nvCxnSpPr>
          <p:spPr>
            <a:xfrm>
              <a:off x="2340304" y="5162854"/>
              <a:ext cx="1219200" cy="1588"/>
            </a:xfrm>
            <a:prstGeom prst="straightConnector1">
              <a:avLst/>
            </a:prstGeom>
            <a:ln w="38100">
              <a:solidFill>
                <a:schemeClr val="accent5"/>
              </a:solidFill>
              <a:prstDash val="sysDash"/>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340304" y="5522458"/>
              <a:ext cx="1219200" cy="1588"/>
            </a:xfrm>
            <a:prstGeom prst="straightConnector1">
              <a:avLst/>
            </a:prstGeom>
            <a:ln w="38100">
              <a:solidFill>
                <a:schemeClr val="accent5"/>
              </a:solidFill>
              <a:prstDash val="sysDash"/>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340307" y="5882062"/>
              <a:ext cx="1219197" cy="1588"/>
            </a:xfrm>
            <a:prstGeom prst="straightConnector1">
              <a:avLst/>
            </a:prstGeom>
            <a:ln w="38100">
              <a:solidFill>
                <a:schemeClr val="accent5"/>
              </a:solidFill>
              <a:prstDash val="sysDash"/>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2" name="Group 103"/>
          <p:cNvGrpSpPr/>
          <p:nvPr/>
        </p:nvGrpSpPr>
        <p:grpSpPr>
          <a:xfrm>
            <a:off x="346290" y="1315945"/>
            <a:ext cx="8451420" cy="449233"/>
            <a:chOff x="381000" y="918882"/>
            <a:chExt cx="8451420" cy="485812"/>
          </a:xfrm>
        </p:grpSpPr>
        <p:sp>
          <p:nvSpPr>
            <p:cNvPr id="108" name="Snip Single Corner Rectangle 107"/>
            <p:cNvSpPr/>
            <p:nvPr/>
          </p:nvSpPr>
          <p:spPr>
            <a:xfrm>
              <a:off x="381000" y="918882"/>
              <a:ext cx="8451420" cy="485812"/>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sp>
          <p:nvSpPr>
            <p:cNvPr id="109" name="Text Placeholder 27"/>
            <p:cNvSpPr txBox="1">
              <a:spLocks/>
            </p:cNvSpPr>
            <p:nvPr/>
          </p:nvSpPr>
          <p:spPr>
            <a:xfrm>
              <a:off x="585921" y="959573"/>
              <a:ext cx="7858167" cy="399405"/>
            </a:xfrm>
            <a:prstGeom prst="rect">
              <a:avLst/>
            </a:prstGeo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ea typeface="+mn-ea"/>
                  <a:cs typeface="Segoe UI" pitchFamily="34" charset="0"/>
                </a:defRPr>
              </a:lvl1pPr>
            </a:lstStyle>
            <a:p>
              <a:pPr marL="342900" lvl="0" indent="-342900" defTabSz="914363">
                <a:spcBef>
                  <a:spcPct val="20000"/>
                </a:spcBef>
                <a:spcAft>
                  <a:spcPts val="1200"/>
                </a:spcAft>
                <a:buClr>
                  <a:srgbClr xmlns:mc="http://schemas.openxmlformats.org/markup-compatibility/2006" xmlns:a14="http://schemas.microsoft.com/office/drawing/2010/main" val="FF5B00" mc:Ignorable=""/>
                </a:buClr>
                <a:buSzPct val="65000"/>
              </a:pPr>
              <a:r>
                <a:rPr sz="1800"/>
                <a:t>Easy to add High Availability to existing deployment</a:t>
              </a:r>
            </a:p>
          </p:txBody>
        </p:sp>
      </p:grpSp>
      <p:grpSp>
        <p:nvGrpSpPr>
          <p:cNvPr id="3" name="Group 109"/>
          <p:cNvGrpSpPr/>
          <p:nvPr/>
        </p:nvGrpSpPr>
        <p:grpSpPr>
          <a:xfrm>
            <a:off x="346290" y="1844097"/>
            <a:ext cx="8451420" cy="449233"/>
            <a:chOff x="381000" y="918882"/>
            <a:chExt cx="8451420" cy="485812"/>
          </a:xfrm>
        </p:grpSpPr>
        <p:sp>
          <p:nvSpPr>
            <p:cNvPr id="111" name="Snip Single Corner Rectangle 110"/>
            <p:cNvSpPr/>
            <p:nvPr/>
          </p:nvSpPr>
          <p:spPr>
            <a:xfrm>
              <a:off x="381000" y="918882"/>
              <a:ext cx="8451420" cy="485812"/>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sp>
          <p:nvSpPr>
            <p:cNvPr id="112" name="Text Placeholder 27"/>
            <p:cNvSpPr txBox="1">
              <a:spLocks/>
            </p:cNvSpPr>
            <p:nvPr/>
          </p:nvSpPr>
          <p:spPr>
            <a:xfrm>
              <a:off x="585921" y="962085"/>
              <a:ext cx="7858167" cy="399405"/>
            </a:xfrm>
            <a:prstGeom prst="rect">
              <a:avLst/>
            </a:prstGeo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ea typeface="+mn-ea"/>
                  <a:cs typeface="Segoe UI" pitchFamily="34" charset="0"/>
                </a:defRPr>
              </a:lvl1pPr>
            </a:lstStyle>
            <a:p>
              <a:pPr marL="342900" indent="-342900" defTabSz="914363">
                <a:spcBef>
                  <a:spcPct val="20000"/>
                </a:spcBef>
                <a:spcAft>
                  <a:spcPts val="1200"/>
                </a:spcAft>
                <a:buClr>
                  <a:srgbClr xmlns:mc="http://schemas.openxmlformats.org/markup-compatibility/2006" xmlns:a14="http://schemas.microsoft.com/office/drawing/2010/main" val="FF5B00" mc:Ignorable=""/>
                </a:buClr>
                <a:buSzPct val="65000"/>
              </a:pPr>
              <a:r>
                <a:rPr sz="1800"/>
                <a:t>High Availability configuration is post-setup</a:t>
              </a:r>
            </a:p>
          </p:txBody>
        </p:sp>
      </p:grpSp>
      <p:grpSp>
        <p:nvGrpSpPr>
          <p:cNvPr id="4" name="Group 112"/>
          <p:cNvGrpSpPr/>
          <p:nvPr/>
        </p:nvGrpSpPr>
        <p:grpSpPr>
          <a:xfrm>
            <a:off x="346290" y="2372249"/>
            <a:ext cx="8451420" cy="449233"/>
            <a:chOff x="381000" y="918882"/>
            <a:chExt cx="8451420" cy="485812"/>
          </a:xfrm>
        </p:grpSpPr>
        <p:sp>
          <p:nvSpPr>
            <p:cNvPr id="114" name="Snip Single Corner Rectangle 113"/>
            <p:cNvSpPr/>
            <p:nvPr/>
          </p:nvSpPr>
          <p:spPr>
            <a:xfrm>
              <a:off x="381000" y="918882"/>
              <a:ext cx="8451420" cy="485812"/>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sp>
          <p:nvSpPr>
            <p:cNvPr id="115" name="Text Placeholder 27"/>
            <p:cNvSpPr txBox="1">
              <a:spLocks/>
            </p:cNvSpPr>
            <p:nvPr/>
          </p:nvSpPr>
          <p:spPr>
            <a:xfrm>
              <a:off x="585921" y="962085"/>
              <a:ext cx="7858167" cy="399405"/>
            </a:xfrm>
            <a:prstGeom prst="rect">
              <a:avLst/>
            </a:prstGeo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ea typeface="+mn-ea"/>
                  <a:cs typeface="Segoe UI" pitchFamily="34" charset="0"/>
                </a:defRPr>
              </a:lvl1pPr>
            </a:lstStyle>
            <a:p>
              <a:pPr marL="342900" indent="-342900" defTabSz="914363">
                <a:spcBef>
                  <a:spcPct val="20000"/>
                </a:spcBef>
                <a:spcAft>
                  <a:spcPts val="1200"/>
                </a:spcAft>
                <a:buClr>
                  <a:srgbClr xmlns:mc="http://schemas.openxmlformats.org/markup-compatibility/2006" xmlns:a14="http://schemas.microsoft.com/office/drawing/2010/main" val="FF5B00" mc:Ignorable=""/>
                </a:buClr>
                <a:buSzPct val="65000"/>
              </a:pPr>
              <a:r>
                <a:rPr sz="1800"/>
                <a:t>High Availability mailbox servers can host other Server Roles</a:t>
              </a:r>
            </a:p>
          </p:txBody>
        </p:sp>
      </p:grpSp>
      <p:cxnSp>
        <p:nvCxnSpPr>
          <p:cNvPr id="130" name="Straight Arrow Connector 129"/>
          <p:cNvCxnSpPr/>
          <p:nvPr/>
        </p:nvCxnSpPr>
        <p:spPr>
          <a:xfrm>
            <a:off x="2426208" y="4437888"/>
            <a:ext cx="1024128" cy="1588"/>
          </a:xfrm>
          <a:prstGeom prst="straightConnector1">
            <a:avLst/>
          </a:prstGeom>
          <a:ln w="38100">
            <a:solidFill>
              <a:schemeClr val="tx2">
                <a:lumMod val="20000"/>
                <a:lumOff val="80000"/>
              </a:schemeClr>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1318295" y="4095877"/>
            <a:ext cx="1007253" cy="1943416"/>
            <a:chOff x="1318295" y="4095877"/>
            <a:chExt cx="1007253" cy="1943416"/>
          </a:xfrm>
        </p:grpSpPr>
        <p:sp>
          <p:nvSpPr>
            <p:cNvPr id="47" name="Rectangle 46"/>
            <p:cNvSpPr/>
            <p:nvPr/>
          </p:nvSpPr>
          <p:spPr>
            <a:xfrm>
              <a:off x="1318295" y="4095877"/>
              <a:ext cx="1007253" cy="575188"/>
            </a:xfrm>
            <a:prstGeom prst="rect">
              <a:avLst/>
            </a:prstGeom>
            <a:solidFill>
              <a:srgbClr xmlns:mc="http://schemas.openxmlformats.org/markup-compatibility/2006" xmlns:a14="http://schemas.microsoft.com/office/drawing/2010/main" val="00A249"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1</a:t>
              </a:r>
              <a:endParaRPr lang="en-US" sz="1200" dirty="0">
                <a:gradFill>
                  <a:gsLst>
                    <a:gs pos="0">
                      <a:schemeClr val="bg1"/>
                    </a:gs>
                    <a:gs pos="100000">
                      <a:schemeClr val="bg1"/>
                    </a:gs>
                  </a:gsLst>
                  <a:lin ang="13500000" scaled="1"/>
                </a:gradFill>
                <a:latin typeface="Segoe Semibold" pitchFamily="34" charset="0"/>
              </a:endParaRPr>
            </a:p>
          </p:txBody>
        </p:sp>
        <p:cxnSp>
          <p:nvCxnSpPr>
            <p:cNvPr id="48" name="Straight Arrow Connector 47"/>
            <p:cNvCxnSpPr/>
            <p:nvPr/>
          </p:nvCxnSpPr>
          <p:spPr>
            <a:xfrm rot="5400000">
              <a:off x="1712146" y="4779734"/>
              <a:ext cx="224077" cy="1588"/>
            </a:xfrm>
            <a:prstGeom prst="straightConnector1">
              <a:avLst/>
            </a:prstGeom>
            <a:ln w="25400">
              <a:solidFill>
                <a:schemeClr val="accent1"/>
              </a:solidFill>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1504691" y="4901609"/>
              <a:ext cx="685799" cy="1137684"/>
              <a:chOff x="1504691" y="5139086"/>
              <a:chExt cx="685799" cy="1422321"/>
            </a:xfrm>
          </p:grpSpPr>
          <p:sp>
            <p:nvSpPr>
              <p:cNvPr id="49" name="Rectangle 48"/>
              <p:cNvSpPr/>
              <p:nvPr/>
            </p:nvSpPr>
            <p:spPr>
              <a:xfrm>
                <a:off x="1504691" y="513908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50" name="Can 49"/>
              <p:cNvSpPr/>
              <p:nvPr/>
            </p:nvSpPr>
            <p:spPr bwMode="auto">
              <a:xfrm>
                <a:off x="1637279" y="5673569"/>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51" name="Can 50"/>
              <p:cNvSpPr/>
              <p:nvPr/>
            </p:nvSpPr>
            <p:spPr bwMode="auto">
              <a:xfrm>
                <a:off x="1655731" y="6127003"/>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53" name="Can 52"/>
              <p:cNvSpPr/>
              <p:nvPr/>
            </p:nvSpPr>
            <p:spPr bwMode="auto">
              <a:xfrm>
                <a:off x="1637279" y="5223747"/>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54" name="TextBox 53"/>
              <p:cNvSpPr txBox="1"/>
              <p:nvPr/>
            </p:nvSpPr>
            <p:spPr>
              <a:xfrm>
                <a:off x="1615541" y="5740184"/>
                <a:ext cx="426722" cy="277000"/>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55" name="TextBox 54"/>
              <p:cNvSpPr txBox="1"/>
              <p:nvPr/>
            </p:nvSpPr>
            <p:spPr>
              <a:xfrm>
                <a:off x="1628297" y="6181796"/>
                <a:ext cx="426722" cy="277000"/>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56" name="TextBox 55"/>
              <p:cNvSpPr txBox="1"/>
              <p:nvPr/>
            </p:nvSpPr>
            <p:spPr>
              <a:xfrm>
                <a:off x="1624545" y="5272429"/>
                <a:ext cx="426722" cy="277000"/>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grpSp>
      </p:grpSp>
      <p:grpSp>
        <p:nvGrpSpPr>
          <p:cNvPr id="61" name="Group 60"/>
          <p:cNvGrpSpPr/>
          <p:nvPr/>
        </p:nvGrpSpPr>
        <p:grpSpPr>
          <a:xfrm>
            <a:off x="3597210" y="4095877"/>
            <a:ext cx="1007253" cy="1943416"/>
            <a:chOff x="1318295" y="4095877"/>
            <a:chExt cx="1007253" cy="1943416"/>
          </a:xfrm>
        </p:grpSpPr>
        <p:sp>
          <p:nvSpPr>
            <p:cNvPr id="62" name="Rectangle 61"/>
            <p:cNvSpPr/>
            <p:nvPr/>
          </p:nvSpPr>
          <p:spPr>
            <a:xfrm>
              <a:off x="1318295" y="4095877"/>
              <a:ext cx="1007253" cy="575188"/>
            </a:xfrm>
            <a:prstGeom prst="rect">
              <a:avLst/>
            </a:prstGeom>
            <a:solidFill>
              <a:srgbClr xmlns:mc="http://schemas.openxmlformats.org/markup-compatibility/2006" xmlns:a14="http://schemas.microsoft.com/office/drawing/2010/main" val="00A249"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1</a:t>
              </a:r>
              <a:endParaRPr lang="en-US" sz="1200" dirty="0">
                <a:gradFill>
                  <a:gsLst>
                    <a:gs pos="0">
                      <a:schemeClr val="bg1"/>
                    </a:gs>
                    <a:gs pos="100000">
                      <a:schemeClr val="bg1"/>
                    </a:gs>
                  </a:gsLst>
                  <a:lin ang="13500000" scaled="1"/>
                </a:gradFill>
                <a:latin typeface="Segoe Semibold" pitchFamily="34" charset="0"/>
              </a:endParaRPr>
            </a:p>
          </p:txBody>
        </p:sp>
        <p:cxnSp>
          <p:nvCxnSpPr>
            <p:cNvPr id="63" name="Straight Arrow Connector 62"/>
            <p:cNvCxnSpPr/>
            <p:nvPr/>
          </p:nvCxnSpPr>
          <p:spPr>
            <a:xfrm rot="5400000">
              <a:off x="1712146" y="4779734"/>
              <a:ext cx="224077" cy="1588"/>
            </a:xfrm>
            <a:prstGeom prst="straightConnector1">
              <a:avLst/>
            </a:prstGeom>
            <a:ln w="25400">
              <a:solidFill>
                <a:schemeClr val="accent1"/>
              </a:solidFill>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64" name="Group 56"/>
            <p:cNvGrpSpPr/>
            <p:nvPr/>
          </p:nvGrpSpPr>
          <p:grpSpPr>
            <a:xfrm>
              <a:off x="1504691" y="4901609"/>
              <a:ext cx="685799" cy="1137684"/>
              <a:chOff x="1504691" y="5139086"/>
              <a:chExt cx="685799" cy="1422321"/>
            </a:xfrm>
          </p:grpSpPr>
          <p:sp>
            <p:nvSpPr>
              <p:cNvPr id="65" name="Rectangle 64"/>
              <p:cNvSpPr/>
              <p:nvPr/>
            </p:nvSpPr>
            <p:spPr>
              <a:xfrm>
                <a:off x="1504691" y="513908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6" name="Can 65"/>
              <p:cNvSpPr/>
              <p:nvPr/>
            </p:nvSpPr>
            <p:spPr bwMode="auto">
              <a:xfrm>
                <a:off x="1637279" y="5673569"/>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7" name="Can 66"/>
              <p:cNvSpPr/>
              <p:nvPr/>
            </p:nvSpPr>
            <p:spPr bwMode="auto">
              <a:xfrm>
                <a:off x="1655731" y="6127003"/>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8" name="Can 67"/>
              <p:cNvSpPr/>
              <p:nvPr/>
            </p:nvSpPr>
            <p:spPr bwMode="auto">
              <a:xfrm>
                <a:off x="1637279" y="5223747"/>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70" name="TextBox 69"/>
              <p:cNvSpPr txBox="1"/>
              <p:nvPr/>
            </p:nvSpPr>
            <p:spPr>
              <a:xfrm>
                <a:off x="1615541" y="5740184"/>
                <a:ext cx="426722" cy="277000"/>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71" name="TextBox 70"/>
              <p:cNvSpPr txBox="1"/>
              <p:nvPr/>
            </p:nvSpPr>
            <p:spPr>
              <a:xfrm>
                <a:off x="1628297" y="6181796"/>
                <a:ext cx="426722" cy="277000"/>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72" name="TextBox 71"/>
              <p:cNvSpPr txBox="1"/>
              <p:nvPr/>
            </p:nvSpPr>
            <p:spPr>
              <a:xfrm>
                <a:off x="1624545" y="5272429"/>
                <a:ext cx="426722" cy="277000"/>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grpSp>
      </p:grpSp>
      <p:sp>
        <p:nvSpPr>
          <p:cNvPr id="91" name="Can 90"/>
          <p:cNvSpPr/>
          <p:nvPr/>
        </p:nvSpPr>
        <p:spPr bwMode="auto">
          <a:xfrm>
            <a:off x="7084702" y="5329130"/>
            <a:ext cx="396239" cy="314506"/>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92" name="Can 91"/>
          <p:cNvSpPr/>
          <p:nvPr/>
        </p:nvSpPr>
        <p:spPr bwMode="auto">
          <a:xfrm>
            <a:off x="7103154" y="5691823"/>
            <a:ext cx="396239" cy="314506"/>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93" name="Can 92"/>
          <p:cNvSpPr/>
          <p:nvPr/>
        </p:nvSpPr>
        <p:spPr bwMode="auto">
          <a:xfrm>
            <a:off x="7084702" y="4969328"/>
            <a:ext cx="396239" cy="314506"/>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94" name="TextBox 93"/>
          <p:cNvSpPr txBox="1"/>
          <p:nvPr/>
        </p:nvSpPr>
        <p:spPr>
          <a:xfrm>
            <a:off x="7062964" y="5382414"/>
            <a:ext cx="426722" cy="221566"/>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99" name="TextBox 98"/>
          <p:cNvSpPr txBox="1"/>
          <p:nvPr/>
        </p:nvSpPr>
        <p:spPr>
          <a:xfrm>
            <a:off x="7075720" y="5735650"/>
            <a:ext cx="426722" cy="221566"/>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00" name="TextBox 99"/>
          <p:cNvSpPr txBox="1"/>
          <p:nvPr/>
        </p:nvSpPr>
        <p:spPr>
          <a:xfrm>
            <a:off x="7071968" y="5008267"/>
            <a:ext cx="426722" cy="221566"/>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cxnSp>
        <p:nvCxnSpPr>
          <p:cNvPr id="107" name="Straight Arrow Connector 106"/>
          <p:cNvCxnSpPr/>
          <p:nvPr/>
        </p:nvCxnSpPr>
        <p:spPr>
          <a:xfrm rot="10800000">
            <a:off x="4632963" y="4439476"/>
            <a:ext cx="2054917" cy="1588"/>
          </a:xfrm>
          <a:prstGeom prst="straightConnector1">
            <a:avLst/>
          </a:prstGeom>
          <a:ln w="38100">
            <a:solidFill>
              <a:schemeClr val="tx2">
                <a:lumMod val="20000"/>
                <a:lumOff val="80000"/>
              </a:schemeClr>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0" name="Group 109"/>
          <p:cNvGrpSpPr/>
          <p:nvPr/>
        </p:nvGrpSpPr>
        <p:grpSpPr>
          <a:xfrm>
            <a:off x="4533014" y="5162854"/>
            <a:ext cx="2399414" cy="720796"/>
            <a:chOff x="2340304" y="5162854"/>
            <a:chExt cx="1219200" cy="720796"/>
          </a:xfrm>
        </p:grpSpPr>
        <p:cxnSp>
          <p:nvCxnSpPr>
            <p:cNvPr id="113" name="Straight Arrow Connector 112"/>
            <p:cNvCxnSpPr/>
            <p:nvPr/>
          </p:nvCxnSpPr>
          <p:spPr>
            <a:xfrm>
              <a:off x="2340304" y="5162854"/>
              <a:ext cx="1219200" cy="1588"/>
            </a:xfrm>
            <a:prstGeom prst="straightConnector1">
              <a:avLst/>
            </a:prstGeom>
            <a:ln w="38100">
              <a:solidFill>
                <a:schemeClr val="accent5"/>
              </a:solidFill>
              <a:prstDash val="sysDash"/>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2340304" y="5522458"/>
              <a:ext cx="1219200" cy="1588"/>
            </a:xfrm>
            <a:prstGeom prst="straightConnector1">
              <a:avLst/>
            </a:prstGeom>
            <a:ln w="38100">
              <a:solidFill>
                <a:schemeClr val="accent5"/>
              </a:solidFill>
              <a:prstDash val="sysDash"/>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2340307" y="5882062"/>
              <a:ext cx="1219197" cy="1588"/>
            </a:xfrm>
            <a:prstGeom prst="straightConnector1">
              <a:avLst/>
            </a:prstGeom>
            <a:ln w="38100">
              <a:solidFill>
                <a:schemeClr val="accent5"/>
              </a:solidFill>
              <a:prstDash val="sysDash"/>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a:off x="612950" y="4796363"/>
            <a:ext cx="8200292" cy="857954"/>
          </a:xfrm>
        </p:spPr>
        <p:txBody>
          <a:bodyPr/>
          <a:lstStyle/>
          <a:p>
            <a:r>
              <a:rPr lang="en-US" sz="3600" dirty="0" smtClean="0"/>
              <a:t>Exchange Server 2010</a:t>
            </a:r>
            <a:br>
              <a:rPr lang="en-US" sz="3600" dirty="0" smtClean="0"/>
            </a:br>
            <a:r>
              <a:rPr lang="en-US" sz="3600" dirty="0" smtClean="0"/>
              <a:t>High Availability Fundamentals</a:t>
            </a:r>
          </a:p>
          <a:p>
            <a:endParaRPr lang="en-US" sz="3600" dirty="0"/>
          </a:p>
        </p:txBody>
      </p:sp>
    </p:spTree>
    <p:extLst>
      <p:ext uri="{BB962C8B-B14F-4D97-AF65-F5344CB8AC3E}">
        <p14:creationId xmlns:p14="http://schemas.microsoft.com/office/powerpoint/2010/main" val="39866850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bwMode="auto">
          <a:xfrm>
            <a:off x="4191000" y="1454366"/>
            <a:ext cx="4754880" cy="4544840"/>
          </a:xfrm>
          <a:prstGeom prst="ellipse">
            <a:avLst/>
          </a:prstGeom>
          <a:noFill/>
          <a:ln w="66675">
            <a:solidFill>
              <a:srgbClr xmlns:mc="http://schemas.openxmlformats.org/markup-compatibility/2006" xmlns:a14="http://schemas.microsoft.com/office/drawing/2010/main" val="FF0101" mc:Ignorable=""/>
            </a:solidFill>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cxnSp>
        <p:nvCxnSpPr>
          <p:cNvPr id="91" name="Straight Connector 90"/>
          <p:cNvCxnSpPr/>
          <p:nvPr/>
        </p:nvCxnSpPr>
        <p:spPr>
          <a:xfrm rot="10800000" flipV="1">
            <a:off x="5486400" y="5755341"/>
            <a:ext cx="533400" cy="457200"/>
          </a:xfrm>
          <a:prstGeom prst="line">
            <a:avLst/>
          </a:prstGeom>
          <a:noFill/>
          <a:ln w="66675">
            <a:solidFill>
              <a:srgbClr xmlns:mc="http://schemas.openxmlformats.org/markup-compatibility/2006" xmlns:a14="http://schemas.microsoft.com/office/drawing/2010/main" val="F6AE1E" mc:Ignorable=""/>
            </a:solidFill>
            <a:headEnd type="none" w="med" len="med"/>
            <a:tailEnd type="none" w="med" len="med"/>
          </a:ln>
        </p:spPr>
        <p:style>
          <a:lnRef idx="0">
            <a:schemeClr val="accent5"/>
          </a:lnRef>
          <a:fillRef idx="3">
            <a:schemeClr val="accent5"/>
          </a:fillRef>
          <a:effectRef idx="3">
            <a:schemeClr val="accent5"/>
          </a:effectRef>
          <a:fontRef idx="minor">
            <a:schemeClr val="lt1"/>
          </a:fontRef>
        </p:style>
      </p:cxnSp>
      <p:sp>
        <p:nvSpPr>
          <p:cNvPr id="94" name="Oval 93"/>
          <p:cNvSpPr/>
          <p:nvPr/>
        </p:nvSpPr>
        <p:spPr bwMode="auto">
          <a:xfrm>
            <a:off x="5537991" y="3754970"/>
            <a:ext cx="2104005" cy="2139518"/>
          </a:xfrm>
          <a:prstGeom prst="ellipse">
            <a:avLst/>
          </a:prstGeom>
          <a:noFill/>
          <a:ln w="66675">
            <a:solidFill>
              <a:srgbClr xmlns:mc="http://schemas.openxmlformats.org/markup-compatibility/2006" xmlns:a14="http://schemas.microsoft.com/office/drawing/2010/main" val="F6AE1E" mc:Ignorable=""/>
            </a:solidFill>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4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 name="Title 1"/>
          <p:cNvSpPr>
            <a:spLocks noGrp="1"/>
          </p:cNvSpPr>
          <p:nvPr>
            <p:ph type="title"/>
          </p:nvPr>
        </p:nvSpPr>
        <p:spPr>
          <a:xfrm>
            <a:off x="340659" y="230188"/>
            <a:ext cx="8382000" cy="1329595"/>
          </a:xfrm>
        </p:spPr>
        <p:txBody>
          <a:bodyPr/>
          <a:lstStyle/>
          <a:p>
            <a:r>
              <a:rPr lang="en-US" dirty="0" smtClean="0"/>
              <a:t>Exchange Server 2010 High Availability Fundamentals</a:t>
            </a:r>
            <a:endParaRPr lang="en-US" dirty="0"/>
          </a:p>
        </p:txBody>
      </p:sp>
      <p:sp>
        <p:nvSpPr>
          <p:cNvPr id="4" name="Content Placeholder 3"/>
          <p:cNvSpPr>
            <a:spLocks noGrp="1"/>
          </p:cNvSpPr>
          <p:nvPr>
            <p:ph sz="half" idx="1"/>
          </p:nvPr>
        </p:nvSpPr>
        <p:spPr>
          <a:xfrm>
            <a:off x="354104" y="1841858"/>
            <a:ext cx="4114800" cy="3921073"/>
          </a:xfrm>
        </p:spPr>
        <p:txBody>
          <a:bodyPr/>
          <a:lstStyle/>
          <a:p>
            <a:r>
              <a:rPr lang="en-US" dirty="0" smtClean="0"/>
              <a:t>Database Availability Group </a:t>
            </a:r>
          </a:p>
          <a:p>
            <a:r>
              <a:rPr lang="en-US" dirty="0" smtClean="0"/>
              <a:t>Server</a:t>
            </a:r>
          </a:p>
          <a:p>
            <a:r>
              <a:rPr lang="en-US" dirty="0" smtClean="0"/>
              <a:t>Database</a:t>
            </a:r>
          </a:p>
          <a:p>
            <a:r>
              <a:rPr lang="en-US" dirty="0" smtClean="0"/>
              <a:t>Database Copy</a:t>
            </a:r>
          </a:p>
          <a:p>
            <a:r>
              <a:rPr lang="en-US" dirty="0" smtClean="0"/>
              <a:t>Active Manager (AM)</a:t>
            </a:r>
          </a:p>
          <a:p>
            <a:r>
              <a:rPr lang="en-US" dirty="0" smtClean="0"/>
              <a:t>Remote Procedure Call (RPC) Client Access service</a:t>
            </a:r>
            <a:endParaRPr lang="en-US" dirty="0"/>
          </a:p>
        </p:txBody>
      </p:sp>
      <p:sp>
        <p:nvSpPr>
          <p:cNvPr id="13" name="TextBox 12"/>
          <p:cNvSpPr txBox="1"/>
          <p:nvPr/>
        </p:nvSpPr>
        <p:spPr>
          <a:xfrm>
            <a:off x="7765141" y="5477152"/>
            <a:ext cx="883920" cy="461665"/>
          </a:xfrm>
          <a:prstGeom prst="rect">
            <a:avLst/>
          </a:prstGeom>
          <a:noFill/>
        </p:spPr>
        <p:txBody>
          <a:bodyPr wrap="square" rtlCol="0">
            <a:spAutoFit/>
          </a:bodyPr>
          <a:lstStyle/>
          <a:p>
            <a:pPr algn="ctr" defTabSz="914099" fontAlgn="base">
              <a:spcBef>
                <a:spcPct val="0"/>
              </a:spcBef>
              <a:spcAft>
                <a:spcPct val="0"/>
              </a:spcAft>
            </a:pPr>
            <a:r>
              <a:rPr lang="en-US" sz="2400" b="1"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DAG</a:t>
            </a:r>
          </a:p>
        </p:txBody>
      </p:sp>
      <p:grpSp>
        <p:nvGrpSpPr>
          <p:cNvPr id="3" name="Group 36"/>
          <p:cNvGrpSpPr/>
          <p:nvPr/>
        </p:nvGrpSpPr>
        <p:grpSpPr>
          <a:xfrm>
            <a:off x="5645052" y="2583609"/>
            <a:ext cx="807720" cy="640080"/>
            <a:chOff x="5045166" y="4343400"/>
            <a:chExt cx="807720" cy="640080"/>
          </a:xfrm>
        </p:grpSpPr>
        <p:sp>
          <p:nvSpPr>
            <p:cNvPr id="38" name="Oval 37"/>
            <p:cNvSpPr/>
            <p:nvPr/>
          </p:nvSpPr>
          <p:spPr bwMode="auto">
            <a:xfrm>
              <a:off x="5120640" y="4343400"/>
              <a:ext cx="640080" cy="640080"/>
            </a:xfrm>
            <a:prstGeom prst="ellipse">
              <a:avLst/>
            </a:prstGeom>
            <a:noFill/>
            <a:ln w="66675">
              <a:solidFill>
                <a:srgbClr xmlns:mc="http://schemas.openxmlformats.org/markup-compatibility/2006" xmlns:a14="http://schemas.microsoft.com/office/drawing/2010/main" val="00E668" mc:Ignorable=""/>
              </a:solidFill>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endParaRPr lang="en-US" sz="19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9" name="TextBox 38"/>
            <p:cNvSpPr txBox="1"/>
            <p:nvPr/>
          </p:nvSpPr>
          <p:spPr>
            <a:xfrm>
              <a:off x="5045166" y="4450080"/>
              <a:ext cx="807720" cy="400110"/>
            </a:xfrm>
            <a:prstGeom prst="rect">
              <a:avLst/>
            </a:prstGeom>
            <a:noFill/>
          </p:spPr>
          <p:txBody>
            <a:bodyPr wrap="square" rtlCol="0">
              <a:spAutoFit/>
            </a:bodyPr>
            <a:lstStyle/>
            <a:p>
              <a:r>
                <a:rPr lang="en-US" sz="2000" b="1"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copy</a:t>
              </a:r>
            </a:p>
          </p:txBody>
        </p:sp>
      </p:grpSp>
      <p:grpSp>
        <p:nvGrpSpPr>
          <p:cNvPr id="5" name="Group 39"/>
          <p:cNvGrpSpPr/>
          <p:nvPr/>
        </p:nvGrpSpPr>
        <p:grpSpPr>
          <a:xfrm>
            <a:off x="6752080" y="2608065"/>
            <a:ext cx="807720" cy="640080"/>
            <a:chOff x="5988576" y="4285344"/>
            <a:chExt cx="807720" cy="640080"/>
          </a:xfrm>
        </p:grpSpPr>
        <p:sp>
          <p:nvSpPr>
            <p:cNvPr id="41" name="Oval 40"/>
            <p:cNvSpPr/>
            <p:nvPr/>
          </p:nvSpPr>
          <p:spPr bwMode="auto">
            <a:xfrm>
              <a:off x="6064050" y="4285344"/>
              <a:ext cx="640080" cy="640080"/>
            </a:xfrm>
            <a:prstGeom prst="ellipse">
              <a:avLst/>
            </a:prstGeom>
            <a:noFill/>
            <a:ln w="66675">
              <a:solidFill>
                <a:srgbClr xmlns:mc="http://schemas.openxmlformats.org/markup-compatibility/2006" xmlns:a14="http://schemas.microsoft.com/office/drawing/2010/main" val="00E668" mc:Ignorable=""/>
              </a:solidFill>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endParaRPr lang="en-US" sz="19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42" name="TextBox 41"/>
            <p:cNvSpPr txBox="1"/>
            <p:nvPr/>
          </p:nvSpPr>
          <p:spPr>
            <a:xfrm>
              <a:off x="5988576" y="4406538"/>
              <a:ext cx="807720" cy="400110"/>
            </a:xfrm>
            <a:prstGeom prst="rect">
              <a:avLst/>
            </a:prstGeom>
            <a:noFill/>
          </p:spPr>
          <p:txBody>
            <a:bodyPr wrap="square" rtlCol="0">
              <a:spAutoFit/>
            </a:bodyPr>
            <a:lstStyle/>
            <a:p>
              <a:r>
                <a:rPr lang="en-US" sz="2000" b="1"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copy</a:t>
              </a:r>
            </a:p>
          </p:txBody>
        </p:sp>
      </p:grpSp>
      <p:grpSp>
        <p:nvGrpSpPr>
          <p:cNvPr id="7" name="Group 45"/>
          <p:cNvGrpSpPr/>
          <p:nvPr/>
        </p:nvGrpSpPr>
        <p:grpSpPr>
          <a:xfrm>
            <a:off x="6265072" y="1740455"/>
            <a:ext cx="620683" cy="530352"/>
            <a:chOff x="5105298" y="4433658"/>
            <a:chExt cx="546202" cy="448758"/>
          </a:xfrm>
        </p:grpSpPr>
        <p:sp>
          <p:nvSpPr>
            <p:cNvPr id="47" name="Oval 46"/>
            <p:cNvSpPr/>
            <p:nvPr/>
          </p:nvSpPr>
          <p:spPr bwMode="auto">
            <a:xfrm>
              <a:off x="5134061" y="4433658"/>
              <a:ext cx="466711" cy="448758"/>
            </a:xfrm>
            <a:prstGeom prst="ellipse">
              <a:avLst/>
            </a:prstGeom>
            <a:noFill/>
            <a:ln w="66675">
              <a:solidFill>
                <a:srgbClr xmlns:mc="http://schemas.openxmlformats.org/markup-compatibility/2006" xmlns:a14="http://schemas.microsoft.com/office/drawing/2010/main" val="7030A0" mc:Ignorable=""/>
              </a:solidFill>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endParaRPr lang="en-US" sz="19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48" name="TextBox 47"/>
            <p:cNvSpPr txBox="1"/>
            <p:nvPr/>
          </p:nvSpPr>
          <p:spPr>
            <a:xfrm>
              <a:off x="5105298" y="4473476"/>
              <a:ext cx="546202" cy="338554"/>
            </a:xfrm>
            <a:prstGeom prst="rect">
              <a:avLst/>
            </a:prstGeom>
            <a:noFill/>
          </p:spPr>
          <p:txBody>
            <a:bodyPr wrap="square" rtlCol="0">
              <a:spAutoFit/>
            </a:bodyPr>
            <a:lstStyle/>
            <a:p>
              <a:r>
                <a:rPr lang="en-US" sz="2000" b="1"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AM</a:t>
              </a:r>
            </a:p>
          </p:txBody>
        </p:sp>
      </p:grpSp>
      <p:sp>
        <p:nvSpPr>
          <p:cNvPr id="55" name="TextBox 54"/>
          <p:cNvSpPr txBox="1"/>
          <p:nvPr/>
        </p:nvSpPr>
        <p:spPr>
          <a:xfrm>
            <a:off x="6254823" y="2260725"/>
            <a:ext cx="660881" cy="369332"/>
          </a:xfrm>
          <a:prstGeom prst="rect">
            <a:avLst/>
          </a:prstGeom>
          <a:noFill/>
        </p:spPr>
        <p:txBody>
          <a:bodyPr wrap="square" rtlCol="0">
            <a:spAutoFit/>
          </a:bodyPr>
          <a:lstStyle/>
          <a:p>
            <a:r>
              <a:rPr lang="en-US" b="1"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SVR</a:t>
            </a:r>
          </a:p>
        </p:txBody>
      </p:sp>
      <p:grpSp>
        <p:nvGrpSpPr>
          <p:cNvPr id="8" name="Group 70"/>
          <p:cNvGrpSpPr/>
          <p:nvPr/>
        </p:nvGrpSpPr>
        <p:grpSpPr>
          <a:xfrm>
            <a:off x="5660434" y="4094847"/>
            <a:ext cx="807720" cy="640080"/>
            <a:chOff x="5050802" y="4343400"/>
            <a:chExt cx="807720" cy="640080"/>
          </a:xfrm>
        </p:grpSpPr>
        <p:sp>
          <p:nvSpPr>
            <p:cNvPr id="72" name="Oval 71"/>
            <p:cNvSpPr/>
            <p:nvPr/>
          </p:nvSpPr>
          <p:spPr bwMode="auto">
            <a:xfrm>
              <a:off x="5120640" y="4343400"/>
              <a:ext cx="640080" cy="640080"/>
            </a:xfrm>
            <a:prstGeom prst="ellipse">
              <a:avLst/>
            </a:prstGeom>
            <a:noFill/>
            <a:ln w="66675">
              <a:solidFill>
                <a:srgbClr xmlns:mc="http://schemas.openxmlformats.org/markup-compatibility/2006" xmlns:a14="http://schemas.microsoft.com/office/drawing/2010/main" val="00E668" mc:Ignorable=""/>
              </a:solidFill>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endParaRPr lang="en-US" sz="19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73" name="TextBox 72"/>
            <p:cNvSpPr txBox="1"/>
            <p:nvPr/>
          </p:nvSpPr>
          <p:spPr>
            <a:xfrm>
              <a:off x="5050802" y="4450080"/>
              <a:ext cx="807720" cy="400110"/>
            </a:xfrm>
            <a:prstGeom prst="rect">
              <a:avLst/>
            </a:prstGeom>
            <a:noFill/>
          </p:spPr>
          <p:txBody>
            <a:bodyPr wrap="square" rtlCol="0">
              <a:spAutoFit/>
            </a:bodyPr>
            <a:lstStyle/>
            <a:p>
              <a:r>
                <a:rPr lang="en-US" sz="2000" b="1"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copy</a:t>
              </a:r>
            </a:p>
          </p:txBody>
        </p:sp>
      </p:grpSp>
      <p:grpSp>
        <p:nvGrpSpPr>
          <p:cNvPr id="9" name="Group 73"/>
          <p:cNvGrpSpPr/>
          <p:nvPr/>
        </p:nvGrpSpPr>
        <p:grpSpPr>
          <a:xfrm>
            <a:off x="6752948" y="4098305"/>
            <a:ext cx="807720" cy="640080"/>
            <a:chOff x="5050802" y="4343400"/>
            <a:chExt cx="807720" cy="640080"/>
          </a:xfrm>
        </p:grpSpPr>
        <p:sp>
          <p:nvSpPr>
            <p:cNvPr id="75" name="Oval 74"/>
            <p:cNvSpPr/>
            <p:nvPr/>
          </p:nvSpPr>
          <p:spPr bwMode="auto">
            <a:xfrm>
              <a:off x="5120640" y="4343400"/>
              <a:ext cx="640080" cy="640080"/>
            </a:xfrm>
            <a:prstGeom prst="ellipse">
              <a:avLst/>
            </a:prstGeom>
            <a:noFill/>
            <a:ln w="66675">
              <a:solidFill>
                <a:srgbClr xmlns:mc="http://schemas.openxmlformats.org/markup-compatibility/2006" xmlns:a14="http://schemas.microsoft.com/office/drawing/2010/main" val="00E668" mc:Ignorable=""/>
              </a:solidFill>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endParaRPr lang="en-US" sz="19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76" name="TextBox 75"/>
            <p:cNvSpPr txBox="1"/>
            <p:nvPr/>
          </p:nvSpPr>
          <p:spPr>
            <a:xfrm>
              <a:off x="5050802" y="4450080"/>
              <a:ext cx="807720" cy="400110"/>
            </a:xfrm>
            <a:prstGeom prst="rect">
              <a:avLst/>
            </a:prstGeom>
            <a:noFill/>
          </p:spPr>
          <p:txBody>
            <a:bodyPr wrap="square" rtlCol="0">
              <a:spAutoFit/>
            </a:bodyPr>
            <a:lstStyle/>
            <a:p>
              <a:r>
                <a:rPr lang="en-US" sz="2000" b="1"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copy</a:t>
              </a:r>
            </a:p>
          </p:txBody>
        </p:sp>
      </p:grpSp>
      <p:grpSp>
        <p:nvGrpSpPr>
          <p:cNvPr id="10" name="Group 79"/>
          <p:cNvGrpSpPr/>
          <p:nvPr/>
        </p:nvGrpSpPr>
        <p:grpSpPr>
          <a:xfrm>
            <a:off x="6310322" y="5141004"/>
            <a:ext cx="620683" cy="530352"/>
            <a:chOff x="5105298" y="4433658"/>
            <a:chExt cx="546202" cy="448758"/>
          </a:xfrm>
        </p:grpSpPr>
        <p:sp>
          <p:nvSpPr>
            <p:cNvPr id="81" name="Oval 80"/>
            <p:cNvSpPr/>
            <p:nvPr/>
          </p:nvSpPr>
          <p:spPr bwMode="auto">
            <a:xfrm>
              <a:off x="5134061" y="4433658"/>
              <a:ext cx="466711" cy="448758"/>
            </a:xfrm>
            <a:prstGeom prst="ellipse">
              <a:avLst/>
            </a:prstGeom>
            <a:noFill/>
            <a:ln w="66675">
              <a:solidFill>
                <a:srgbClr xmlns:mc="http://schemas.openxmlformats.org/markup-compatibility/2006" xmlns:a14="http://schemas.microsoft.com/office/drawing/2010/main" val="7030A0" mc:Ignorable=""/>
              </a:solidFill>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endParaRPr lang="en-US" sz="19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82" name="TextBox 81"/>
            <p:cNvSpPr txBox="1"/>
            <p:nvPr/>
          </p:nvSpPr>
          <p:spPr>
            <a:xfrm>
              <a:off x="5105298" y="4480988"/>
              <a:ext cx="546202" cy="338554"/>
            </a:xfrm>
            <a:prstGeom prst="rect">
              <a:avLst/>
            </a:prstGeom>
            <a:noFill/>
          </p:spPr>
          <p:txBody>
            <a:bodyPr wrap="square" rtlCol="0">
              <a:spAutoFit/>
            </a:bodyPr>
            <a:lstStyle/>
            <a:p>
              <a:r>
                <a:rPr lang="en-US" sz="2000" b="1"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AM</a:t>
              </a:r>
            </a:p>
          </p:txBody>
        </p:sp>
      </p:grpSp>
      <p:sp>
        <p:nvSpPr>
          <p:cNvPr id="83" name="TextBox 82"/>
          <p:cNvSpPr txBox="1"/>
          <p:nvPr/>
        </p:nvSpPr>
        <p:spPr>
          <a:xfrm>
            <a:off x="6275198" y="4650043"/>
            <a:ext cx="667140" cy="369332"/>
          </a:xfrm>
          <a:prstGeom prst="rect">
            <a:avLst/>
          </a:prstGeom>
          <a:noFill/>
        </p:spPr>
        <p:txBody>
          <a:bodyPr wrap="square" rtlCol="0">
            <a:spAutoFit/>
          </a:bodyPr>
          <a:lstStyle/>
          <a:p>
            <a:r>
              <a:rPr lang="en-US" b="1"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SVR</a:t>
            </a:r>
          </a:p>
        </p:txBody>
      </p:sp>
      <p:cxnSp>
        <p:nvCxnSpPr>
          <p:cNvPr id="85" name="Straight Connector 84"/>
          <p:cNvCxnSpPr/>
          <p:nvPr/>
        </p:nvCxnSpPr>
        <p:spPr>
          <a:xfrm flipV="1">
            <a:off x="7407062" y="1211117"/>
            <a:ext cx="1036320" cy="685800"/>
          </a:xfrm>
          <a:prstGeom prst="line">
            <a:avLst/>
          </a:prstGeom>
          <a:noFill/>
          <a:ln w="66675">
            <a:solidFill>
              <a:srgbClr xmlns:mc="http://schemas.openxmlformats.org/markup-compatibility/2006" xmlns:a14="http://schemas.microsoft.com/office/drawing/2010/main" val="F6AE1E" mc:Ignorable=""/>
            </a:solidFill>
            <a:headEnd type="none" w="med" len="med"/>
            <a:tailEnd type="none" w="med" len="med"/>
          </a:ln>
        </p:spPr>
        <p:style>
          <a:lnRef idx="0">
            <a:schemeClr val="accent5"/>
          </a:lnRef>
          <a:fillRef idx="3">
            <a:schemeClr val="accent5"/>
          </a:fillRef>
          <a:effectRef idx="3">
            <a:schemeClr val="accent5"/>
          </a:effectRef>
          <a:fontRef idx="minor">
            <a:schemeClr val="lt1"/>
          </a:fontRef>
        </p:style>
      </p:cxnSp>
      <p:sp>
        <p:nvSpPr>
          <p:cNvPr id="23" name="Oval 22"/>
          <p:cNvSpPr/>
          <p:nvPr/>
        </p:nvSpPr>
        <p:spPr bwMode="auto">
          <a:xfrm>
            <a:off x="5548545" y="1538486"/>
            <a:ext cx="2104005" cy="2139518"/>
          </a:xfrm>
          <a:prstGeom prst="ellipse">
            <a:avLst/>
          </a:prstGeom>
          <a:noFill/>
          <a:ln w="66675">
            <a:solidFill>
              <a:srgbClr xmlns:mc="http://schemas.openxmlformats.org/markup-compatibility/2006" xmlns:a14="http://schemas.microsoft.com/office/drawing/2010/main" val="F6AE1E" mc:Ignorable=""/>
            </a:solidFill>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4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86" name="TextBox 85"/>
          <p:cNvSpPr txBox="1"/>
          <p:nvPr/>
        </p:nvSpPr>
        <p:spPr>
          <a:xfrm>
            <a:off x="5261795" y="3471416"/>
            <a:ext cx="630301" cy="461665"/>
          </a:xfrm>
          <a:prstGeom prst="rect">
            <a:avLst/>
          </a:prstGeom>
          <a:noFill/>
        </p:spPr>
        <p:txBody>
          <a:bodyPr wrap="none" rtlCol="0">
            <a:spAutoFit/>
          </a:bodyPr>
          <a:lstStyle/>
          <a:p>
            <a:r>
              <a:rPr lang="en-US" sz="2400" b="1"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a:t>
            </a:r>
          </a:p>
        </p:txBody>
      </p:sp>
      <p:sp>
        <p:nvSpPr>
          <p:cNvPr id="87" name="TextBox 86"/>
          <p:cNvSpPr txBox="1"/>
          <p:nvPr/>
        </p:nvSpPr>
        <p:spPr>
          <a:xfrm>
            <a:off x="7294629" y="3473040"/>
            <a:ext cx="630301" cy="461665"/>
          </a:xfrm>
          <a:prstGeom prst="rect">
            <a:avLst/>
          </a:prstGeom>
          <a:noFill/>
        </p:spPr>
        <p:txBody>
          <a:bodyPr wrap="none" rtlCol="0">
            <a:spAutoFit/>
          </a:bodyPr>
          <a:lstStyle/>
          <a:p>
            <a:r>
              <a:rPr lang="en-US" sz="2400" b="1"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a:t>
            </a:r>
          </a:p>
        </p:txBody>
      </p:sp>
      <p:sp>
        <p:nvSpPr>
          <p:cNvPr id="89" name="Oval 88"/>
          <p:cNvSpPr/>
          <p:nvPr/>
        </p:nvSpPr>
        <p:spPr bwMode="auto">
          <a:xfrm>
            <a:off x="5038005" y="2275334"/>
            <a:ext cx="1549223" cy="2763632"/>
          </a:xfrm>
          <a:prstGeom prst="ellipse">
            <a:avLst/>
          </a:prstGeom>
          <a:noFill/>
          <a:ln w="66675">
            <a:solidFill>
              <a:srgbClr xmlns:mc="http://schemas.openxmlformats.org/markup-compatibility/2006" xmlns:a14="http://schemas.microsoft.com/office/drawing/2010/main" val="B54303" mc:Ignorable=""/>
            </a:solidFill>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90" name="Oval 89"/>
          <p:cNvSpPr/>
          <p:nvPr/>
        </p:nvSpPr>
        <p:spPr bwMode="auto">
          <a:xfrm>
            <a:off x="6605595" y="2303026"/>
            <a:ext cx="1494971" cy="2728685"/>
          </a:xfrm>
          <a:prstGeom prst="ellipse">
            <a:avLst/>
          </a:prstGeom>
          <a:noFill/>
          <a:ln w="66675">
            <a:solidFill>
              <a:srgbClr xmlns:mc="http://schemas.openxmlformats.org/markup-compatibility/2006" xmlns:a14="http://schemas.microsoft.com/office/drawing/2010/main" val="B54303" mc:Ignorable=""/>
            </a:solidFill>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92" name="TextBox 91"/>
          <p:cNvSpPr txBox="1"/>
          <p:nvPr/>
        </p:nvSpPr>
        <p:spPr>
          <a:xfrm>
            <a:off x="7739986" y="829235"/>
            <a:ext cx="1452642" cy="430887"/>
          </a:xfrm>
          <a:prstGeom prst="rect">
            <a:avLst/>
          </a:prstGeom>
          <a:noFill/>
        </p:spPr>
        <p:txBody>
          <a:bodyPr wrap="none" rtlCol="0">
            <a:spAutoFit/>
          </a:bodyPr>
          <a:lstStyle/>
          <a:p>
            <a:r>
              <a:rPr lang="en-US" sz="2200" b="1"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RPC CAS</a:t>
            </a:r>
          </a:p>
        </p:txBody>
      </p:sp>
      <p:sp>
        <p:nvSpPr>
          <p:cNvPr id="93" name="TextBox 92"/>
          <p:cNvSpPr txBox="1"/>
          <p:nvPr/>
        </p:nvSpPr>
        <p:spPr>
          <a:xfrm>
            <a:off x="3962400" y="6019800"/>
            <a:ext cx="1452642" cy="430887"/>
          </a:xfrm>
          <a:prstGeom prst="rect">
            <a:avLst/>
          </a:prstGeom>
          <a:noFill/>
        </p:spPr>
        <p:txBody>
          <a:bodyPr wrap="none" rtlCol="0">
            <a:spAutoFit/>
          </a:bodyPr>
          <a:lstStyle/>
          <a:p>
            <a:r>
              <a:rPr lang="en-US" sz="2200" b="1"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RPC CAS</a:t>
            </a:r>
          </a:p>
        </p:txBody>
      </p:sp>
      <p:sp>
        <p:nvSpPr>
          <p:cNvPr id="44" name="Slide Number Placeholder 43"/>
          <p:cNvSpPr>
            <a:spLocks noGrp="1"/>
          </p:cNvSpPr>
          <p:nvPr>
            <p:ph type="sldNum" sz="quarter" idx="4294967295"/>
          </p:nvPr>
        </p:nvSpPr>
        <p:spPr>
          <a:xfrm>
            <a:off x="8382000" y="6330950"/>
            <a:ext cx="509239" cy="365125"/>
          </a:xfrm>
          <a:prstGeom prst="rect">
            <a:avLst/>
          </a:prstGeom>
        </p:spPr>
        <p:txBody>
          <a:bodyPr/>
          <a:lstStyle/>
          <a:p>
            <a:fld id="{0686800F-65A3-4649-8B73-7EFFA3F0CB78}" type="slidenum">
              <a:rPr lang="en-US" smtClean="0"/>
              <a:pPr/>
              <a:t>37</a:t>
            </a:fld>
            <a:endParaRPr lang="en-US" dirty="0"/>
          </a:p>
        </p:txBody>
      </p:sp>
    </p:spTree>
    <p:extLst>
      <p:ext uri="{BB962C8B-B14F-4D97-AF65-F5344CB8AC3E}">
        <p14:creationId xmlns:p14="http://schemas.microsoft.com/office/powerpoint/2010/main" val="30204599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500"/>
                                        <p:tgtEl>
                                          <p:spTgt spid="23"/>
                                        </p:tgtEl>
                                      </p:cBhvr>
                                    </p:animEffect>
                                  </p:childTnLst>
                                </p:cTn>
                              </p:par>
                              <p:par>
                                <p:cTn id="16" presetID="3" presetClass="entr" presetSubtype="10" fill="hold" nodeType="with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blinds(horizontal)">
                                      <p:cBhvr>
                                        <p:cTn id="18" dur="500"/>
                                        <p:tgtEl>
                                          <p:spTgt spid="9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blinds(horizontal)">
                                      <p:cBhvr>
                                        <p:cTn id="21" dur="500"/>
                                        <p:tgtEl>
                                          <p:spTgt spid="5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83"/>
                                        </p:tgtEl>
                                        <p:attrNameLst>
                                          <p:attrName>style.visibility</p:attrName>
                                        </p:attrNameLst>
                                      </p:cBhvr>
                                      <p:to>
                                        <p:strVal val="visible"/>
                                      </p:to>
                                    </p:set>
                                    <p:animEffect transition="in" filter="blinds(horizontal)">
                                      <p:cBhvr>
                                        <p:cTn id="24" dur="500"/>
                                        <p:tgtEl>
                                          <p:spTgt spid="8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90"/>
                                        </p:tgtEl>
                                        <p:attrNameLst>
                                          <p:attrName>style.visibility</p:attrName>
                                        </p:attrNameLst>
                                      </p:cBhvr>
                                      <p:to>
                                        <p:strVal val="visible"/>
                                      </p:to>
                                    </p:set>
                                    <p:animEffect transition="in" filter="blinds(horizontal)">
                                      <p:cBhvr>
                                        <p:cTn id="29" dur="500"/>
                                        <p:tgtEl>
                                          <p:spTgt spid="90"/>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89"/>
                                        </p:tgtEl>
                                        <p:attrNameLst>
                                          <p:attrName>style.visibility</p:attrName>
                                        </p:attrNameLst>
                                      </p:cBhvr>
                                      <p:to>
                                        <p:strVal val="visible"/>
                                      </p:to>
                                    </p:set>
                                    <p:animEffect transition="in" filter="blinds(horizontal)">
                                      <p:cBhvr>
                                        <p:cTn id="32" dur="500"/>
                                        <p:tgtEl>
                                          <p:spTgt spid="89"/>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86"/>
                                        </p:tgtEl>
                                        <p:attrNameLst>
                                          <p:attrName>style.visibility</p:attrName>
                                        </p:attrNameLst>
                                      </p:cBhvr>
                                      <p:to>
                                        <p:strVal val="visible"/>
                                      </p:to>
                                    </p:set>
                                    <p:animEffect transition="in" filter="blinds(horizontal)">
                                      <p:cBhvr>
                                        <p:cTn id="35" dur="500"/>
                                        <p:tgtEl>
                                          <p:spTgt spid="86"/>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87"/>
                                        </p:tgtEl>
                                        <p:attrNameLst>
                                          <p:attrName>style.visibility</p:attrName>
                                        </p:attrNameLst>
                                      </p:cBhvr>
                                      <p:to>
                                        <p:strVal val="visible"/>
                                      </p:to>
                                    </p:set>
                                    <p:animEffect transition="in" filter="blinds(horizontal)">
                                      <p:cBhvr>
                                        <p:cTn id="38" dur="500"/>
                                        <p:tgtEl>
                                          <p:spTgt spid="8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linds(horizontal)">
                                      <p:cBhvr>
                                        <p:cTn id="43" dur="500"/>
                                        <p:tgtEl>
                                          <p:spTgt spid="5"/>
                                        </p:tgtEl>
                                      </p:cBhvr>
                                    </p:animEffect>
                                  </p:childTnLst>
                                </p:cTn>
                              </p:par>
                              <p:par>
                                <p:cTn id="44" presetID="3" presetClass="entr" presetSubtype="10"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blinds(horizontal)">
                                      <p:cBhvr>
                                        <p:cTn id="46" dur="500"/>
                                        <p:tgtEl>
                                          <p:spTgt spid="3"/>
                                        </p:tgtEl>
                                      </p:cBhvr>
                                    </p:animEffect>
                                  </p:childTnLst>
                                </p:cTn>
                              </p:par>
                              <p:par>
                                <p:cTn id="47" presetID="3" presetClass="entr" presetSubtype="1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linds(horizontal)">
                                      <p:cBhvr>
                                        <p:cTn id="49" dur="500"/>
                                        <p:tgtEl>
                                          <p:spTgt spid="9"/>
                                        </p:tgtEl>
                                      </p:cBhvr>
                                    </p:animEffect>
                                  </p:childTnLst>
                                </p:cTn>
                              </p:par>
                              <p:par>
                                <p:cTn id="50" presetID="3" presetClass="entr" presetSubtype="10"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linds(horizontal)">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linds(horizontal)">
                                      <p:cBhvr>
                                        <p:cTn id="57" dur="500"/>
                                        <p:tgtEl>
                                          <p:spTgt spid="7"/>
                                        </p:tgtEl>
                                      </p:cBhvr>
                                    </p:animEffect>
                                  </p:childTnLst>
                                </p:cTn>
                              </p:par>
                              <p:par>
                                <p:cTn id="58" presetID="3" presetClass="entr" presetSubtype="10" fill="hold"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blinds(horizontal)">
                                      <p:cBhvr>
                                        <p:cTn id="60" dur="5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up)">
                                      <p:cBhvr>
                                        <p:cTn id="65" dur="500"/>
                                        <p:tgtEl>
                                          <p:spTgt spid="85"/>
                                        </p:tgtEl>
                                      </p:cBhvr>
                                    </p:animEffect>
                                  </p:childTnLst>
                                </p:cTn>
                              </p:par>
                              <p:par>
                                <p:cTn id="66" presetID="22" presetClass="entr" presetSubtype="1" fill="hold" nodeType="withEffect">
                                  <p:stCondLst>
                                    <p:cond delay="0"/>
                                  </p:stCondLst>
                                  <p:childTnLst>
                                    <p:set>
                                      <p:cBhvr>
                                        <p:cTn id="67" dur="1" fill="hold">
                                          <p:stCondLst>
                                            <p:cond delay="0"/>
                                          </p:stCondLst>
                                        </p:cTn>
                                        <p:tgtEl>
                                          <p:spTgt spid="91"/>
                                        </p:tgtEl>
                                        <p:attrNameLst>
                                          <p:attrName>style.visibility</p:attrName>
                                        </p:attrNameLst>
                                      </p:cBhvr>
                                      <p:to>
                                        <p:strVal val="visible"/>
                                      </p:to>
                                    </p:set>
                                    <p:animEffect transition="in" filter="wipe(up)">
                                      <p:cBhvr>
                                        <p:cTn id="68" dur="500"/>
                                        <p:tgtEl>
                                          <p:spTgt spid="91"/>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Effect transition="in" filter="blinds(horizontal)">
                                      <p:cBhvr>
                                        <p:cTn id="71" dur="500"/>
                                        <p:tgtEl>
                                          <p:spTgt spid="92"/>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blinds(horizontal)">
                                      <p:cBhvr>
                                        <p:cTn id="74"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P spid="55" grpId="0"/>
      <p:bldP spid="83" grpId="0"/>
      <p:bldP spid="86" grpId="0"/>
      <p:bldP spid="87" grpId="0"/>
      <p:bldP spid="89" grpId="0" animBg="1"/>
      <p:bldP spid="90" grpId="0" animBg="1"/>
      <p:bldP spid="92" grpId="0"/>
      <p:bldP spid="9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6059"/>
            <a:ext cx="8382000" cy="1772793"/>
          </a:xfrm>
        </p:spPr>
        <p:txBody>
          <a:bodyPr/>
          <a:lstStyle/>
          <a:p>
            <a:r>
              <a:rPr lang="en-US" dirty="0" smtClean="0"/>
              <a:t>Exchange Server 2010 High Availability Fundamentals</a:t>
            </a:r>
            <a:br>
              <a:rPr lang="en-US" dirty="0" smtClean="0"/>
            </a:br>
            <a:r>
              <a:rPr lang="en-US" sz="3200" dirty="0" smtClean="0"/>
              <a:t>Database Availability Group </a:t>
            </a:r>
            <a:endParaRPr lang="en-US" sz="3200" dirty="0"/>
          </a:p>
        </p:txBody>
      </p:sp>
      <p:sp>
        <p:nvSpPr>
          <p:cNvPr id="4" name="Content Placeholder 3"/>
          <p:cNvSpPr>
            <a:spLocks noGrp="1"/>
          </p:cNvSpPr>
          <p:nvPr>
            <p:ph idx="1"/>
          </p:nvPr>
        </p:nvSpPr>
        <p:spPr>
          <a:xfrm>
            <a:off x="381000" y="2058331"/>
            <a:ext cx="8382000" cy="4185761"/>
          </a:xfrm>
        </p:spPr>
        <p:txBody>
          <a:bodyPr/>
          <a:lstStyle/>
          <a:p>
            <a:r>
              <a:rPr lang="en-US" sz="2400" dirty="0" smtClean="0"/>
              <a:t>A group of up to 16 servers hosting a set of replicated databases</a:t>
            </a:r>
          </a:p>
          <a:p>
            <a:r>
              <a:rPr lang="en-US" sz="2400" dirty="0" smtClean="0"/>
              <a:t>Wraps a Windows Failover Cluster</a:t>
            </a:r>
          </a:p>
          <a:p>
            <a:pPr lvl="1"/>
            <a:r>
              <a:rPr lang="en-US" sz="2000" dirty="0" smtClean="0"/>
              <a:t>Manages servers’ membership in the group</a:t>
            </a:r>
          </a:p>
          <a:p>
            <a:pPr lvl="1"/>
            <a:r>
              <a:rPr lang="en-US" sz="2000" dirty="0" smtClean="0"/>
              <a:t>Heartbeats servers, quorum, cluster database</a:t>
            </a:r>
          </a:p>
          <a:p>
            <a:r>
              <a:rPr lang="en-US" sz="2400" dirty="0" smtClean="0"/>
              <a:t>Defines the boundary of database replication</a:t>
            </a:r>
          </a:p>
          <a:p>
            <a:r>
              <a:rPr lang="en-US" sz="2400" dirty="0" smtClean="0"/>
              <a:t>Defines the boundary of failover/switchover (*over)</a:t>
            </a:r>
          </a:p>
          <a:p>
            <a:r>
              <a:rPr lang="en-US" sz="2400" dirty="0" smtClean="0"/>
              <a:t>Defines boundary for DAG’s Active Manager</a:t>
            </a:r>
          </a:p>
          <a:p>
            <a:endParaRPr lang="en-US" sz="2400" dirty="0" smtClean="0"/>
          </a:p>
          <a:p>
            <a:endParaRPr lang="en-US" sz="2400" dirty="0" smtClean="0"/>
          </a:p>
          <a:p>
            <a:endParaRPr lang="en-US" sz="2400" dirty="0" smtClean="0"/>
          </a:p>
        </p:txBody>
      </p:sp>
      <p:sp>
        <p:nvSpPr>
          <p:cNvPr id="5" name="Rounded Rectangle 4"/>
          <p:cNvSpPr/>
          <p:nvPr/>
        </p:nvSpPr>
        <p:spPr>
          <a:xfrm>
            <a:off x="467139" y="5234996"/>
            <a:ext cx="8189844" cy="1066801"/>
          </a:xfrm>
          <a:prstGeom prst="roundRect">
            <a:avLst/>
          </a:prstGeom>
          <a:solidFill>
            <a:schemeClr val="tx1">
              <a:lumMod val="75000"/>
            </a:schemeClr>
          </a:solidFill>
          <a:ln w="28575">
            <a:no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Rectangle 5"/>
          <p:cNvSpPr/>
          <p:nvPr/>
        </p:nvSpPr>
        <p:spPr>
          <a:xfrm>
            <a:off x="899223" y="5502572"/>
            <a:ext cx="1007253" cy="575188"/>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Mailbox Server 1</a:t>
            </a:r>
            <a:endParaRPr lang="en-US" sz="16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7" name="Rectangle 6"/>
          <p:cNvSpPr/>
          <p:nvPr/>
        </p:nvSpPr>
        <p:spPr>
          <a:xfrm>
            <a:off x="2216427" y="5502572"/>
            <a:ext cx="1005840" cy="575188"/>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Mailbox Server 2</a:t>
            </a:r>
            <a:endParaRPr lang="en-US" sz="16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8" name="Rectangle 7"/>
          <p:cNvSpPr/>
          <p:nvPr/>
        </p:nvSpPr>
        <p:spPr>
          <a:xfrm>
            <a:off x="3533093" y="5502572"/>
            <a:ext cx="1005840" cy="575188"/>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Mailbox Server 3</a:t>
            </a:r>
            <a:endParaRPr lang="en-US" sz="16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 name="Rectangle 9"/>
          <p:cNvSpPr/>
          <p:nvPr/>
        </p:nvSpPr>
        <p:spPr>
          <a:xfrm>
            <a:off x="4856297" y="5502572"/>
            <a:ext cx="1005840" cy="575188"/>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Mailbox Server 4</a:t>
            </a:r>
            <a:endParaRPr lang="en-US" sz="16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 name="Rectangle 10"/>
          <p:cNvSpPr/>
          <p:nvPr/>
        </p:nvSpPr>
        <p:spPr>
          <a:xfrm>
            <a:off x="7051851" y="5502572"/>
            <a:ext cx="1088297" cy="575188"/>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Mailbox Server 16</a:t>
            </a:r>
            <a:endParaRPr lang="en-US" sz="16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cxnSp>
        <p:nvCxnSpPr>
          <p:cNvPr id="12" name="Straight Arrow Connector 11"/>
          <p:cNvCxnSpPr>
            <a:stCxn id="7" idx="3"/>
            <a:endCxn id="8" idx="1"/>
          </p:cNvCxnSpPr>
          <p:nvPr/>
        </p:nvCxnSpPr>
        <p:spPr>
          <a:xfrm>
            <a:off x="3222267" y="5790166"/>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911627" y="576839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543371" y="576839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921771" y="5790166"/>
            <a:ext cx="1097280" cy="1588"/>
          </a:xfrm>
          <a:prstGeom prst="straightConnector1">
            <a:avLst/>
          </a:prstGeom>
          <a:ln w="19050">
            <a:solidFill>
              <a:srgbClr xmlns:mc="http://schemas.openxmlformats.org/markup-compatibility/2006" xmlns:a14="http://schemas.microsoft.com/office/drawing/2010/main" val="FF0000" mc:Ignorable=""/>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nvGrpSpPr>
          <p:cNvPr id="3" name="Group 80"/>
          <p:cNvGrpSpPr/>
          <p:nvPr/>
        </p:nvGrpSpPr>
        <p:grpSpPr>
          <a:xfrm>
            <a:off x="566530" y="5360897"/>
            <a:ext cx="7921489" cy="427381"/>
            <a:chOff x="1845840" y="2209800"/>
            <a:chExt cx="3658033" cy="533400"/>
          </a:xfrm>
        </p:grpSpPr>
        <p:cxnSp>
          <p:nvCxnSpPr>
            <p:cNvPr id="17" name="Straight Connector 16"/>
            <p:cNvCxnSpPr>
              <a:stCxn id="19" idx="0"/>
              <a:endCxn id="18" idx="0"/>
            </p:cNvCxnSpPr>
            <p:nvPr/>
          </p:nvCxnSpPr>
          <p:spPr>
            <a:xfrm>
              <a:off x="2184619" y="2209800"/>
              <a:ext cx="3043818" cy="1982"/>
            </a:xfrm>
            <a:prstGeom prst="line">
              <a:avLst/>
            </a:prstGeom>
            <a:ln w="19050">
              <a:solidFill>
                <a:srgbClr xmlns:mc="http://schemas.openxmlformats.org/markup-compatibility/2006" xmlns:a14="http://schemas.microsoft.com/office/drawing/2010/main" val="FF0000" mc:Ignorable=""/>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8" name="Arc 17"/>
            <p:cNvSpPr/>
            <p:nvPr/>
          </p:nvSpPr>
          <p:spPr>
            <a:xfrm>
              <a:off x="4953001" y="2209800"/>
              <a:ext cx="550872" cy="533400"/>
            </a:xfrm>
            <a:prstGeom prst="arc">
              <a:avLst>
                <a:gd name="adj1" fmla="val 16200000"/>
                <a:gd name="adj2" fmla="val 2256560"/>
              </a:avLst>
            </a:prstGeom>
            <a:ln w="19050">
              <a:solidFill>
                <a:srgbClr xmlns:mc="http://schemas.openxmlformats.org/markup-compatibility/2006" xmlns:a14="http://schemas.microsoft.com/office/drawing/2010/main" val="FF0000" mc:Ignorable=""/>
              </a:solidFill>
              <a:prstDash val="sysDot"/>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Arc 18"/>
            <p:cNvSpPr/>
            <p:nvPr/>
          </p:nvSpPr>
          <p:spPr>
            <a:xfrm flipH="1">
              <a:off x="1845840" y="2209800"/>
              <a:ext cx="677559" cy="533400"/>
            </a:xfrm>
            <a:prstGeom prst="arc">
              <a:avLst>
                <a:gd name="adj1" fmla="val 16200000"/>
                <a:gd name="adj2" fmla="val 1297890"/>
              </a:avLst>
            </a:prstGeom>
            <a:ln w="19050">
              <a:solidFill>
                <a:srgbClr xmlns:mc="http://schemas.openxmlformats.org/markup-compatibility/2006" xmlns:a14="http://schemas.microsoft.com/office/drawing/2010/main" val="FF0000" mc:Ignorable=""/>
              </a:solidFill>
              <a:prstDash val="sysDot"/>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21" name="Rounded Rectangle 20"/>
          <p:cNvSpPr/>
          <p:nvPr/>
        </p:nvSpPr>
        <p:spPr>
          <a:xfrm>
            <a:off x="449853" y="5245991"/>
            <a:ext cx="8189844" cy="1066801"/>
          </a:xfrm>
          <a:prstGeom prst="roundRect">
            <a:avLst/>
          </a:prstGeom>
          <a:noFill/>
          <a:ln w="34925">
            <a:solidFill>
              <a:schemeClr val="bg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Slide Number Placeholder 23"/>
          <p:cNvSpPr>
            <a:spLocks noGrp="1"/>
          </p:cNvSpPr>
          <p:nvPr>
            <p:ph type="sldNum" sz="quarter" idx="4294967295"/>
          </p:nvPr>
        </p:nvSpPr>
        <p:spPr>
          <a:xfrm>
            <a:off x="8356600" y="6318250"/>
            <a:ext cx="509239" cy="365125"/>
          </a:xfrm>
          <a:prstGeom prst="rect">
            <a:avLst/>
          </a:prstGeom>
        </p:spPr>
        <p:txBody>
          <a:bodyPr/>
          <a:lstStyle/>
          <a:p>
            <a:fld id="{0686800F-65A3-4649-8B73-7EFFA3F0CB78}" type="slidenum">
              <a:rPr lang="en-US" smtClean="0"/>
              <a:pPr/>
              <a:t>38</a:t>
            </a:fld>
            <a:endParaRPr lang="en-US" dirty="0"/>
          </a:p>
        </p:txBody>
      </p:sp>
    </p:spTree>
    <p:extLst>
      <p:ext uri="{BB962C8B-B14F-4D97-AF65-F5344CB8AC3E}">
        <p14:creationId xmlns:p14="http://schemas.microsoft.com/office/powerpoint/2010/main" val="86547559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par>
                                <p:cTn id="28" presetID="3" presetClass="entr" presetSubtype="1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linds(horizontal)">
                                      <p:cBhvr>
                                        <p:cTn id="30" dur="500"/>
                                        <p:tgtEl>
                                          <p:spTgt spid="16"/>
                                        </p:tgtEl>
                                      </p:cBhvr>
                                    </p:animEffect>
                                  </p:childTnLst>
                                </p:cTn>
                              </p:par>
                              <p:par>
                                <p:cTn id="31" presetID="3" presetClass="entr" presetSubtype="1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par>
                                <p:cTn id="34" presetID="3" presetClass="entr" presetSubtype="1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linds(horizontal)">
                                      <p:cBhvr>
                                        <p:cTn id="36" dur="500"/>
                                        <p:tgtEl>
                                          <p:spTgt spid="13"/>
                                        </p:tgtEl>
                                      </p:cBhvr>
                                    </p:animEffect>
                                  </p:childTnLst>
                                </p:cTn>
                              </p:par>
                              <p:par>
                                <p:cTn id="37" presetID="3" presetClass="entr" presetSubtype="1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linds(horizontal)">
                                      <p:cBhvr>
                                        <p:cTn id="39" dur="500"/>
                                        <p:tgtEl>
                                          <p:spTgt spid="3"/>
                                        </p:tgtEl>
                                      </p:cBhvr>
                                    </p:animEffect>
                                  </p:childTnLst>
                                </p:cTn>
                              </p:par>
                              <p:par>
                                <p:cTn id="40" presetID="3" presetClass="entr" presetSubtype="1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par>
                          <p:cTn id="43" fill="hold">
                            <p:stCondLst>
                              <p:cond delay="500"/>
                            </p:stCondLst>
                            <p:childTnLst>
                              <p:par>
                                <p:cTn id="44" presetID="35" presetClass="emph" presetSubtype="0" repeatCount="3000" fill="hold" nodeType="afterEffect">
                                  <p:stCondLst>
                                    <p:cond delay="0"/>
                                  </p:stCondLst>
                                  <p:childTnLst>
                                    <p:anim calcmode="discrete" valueType="str">
                                      <p:cBhvr>
                                        <p:cTn id="45" dur="1000" fill="hold"/>
                                        <p:tgtEl>
                                          <p:spTgt spid="3"/>
                                        </p:tgtEl>
                                        <p:attrNameLst>
                                          <p:attrName>style.visibility</p:attrName>
                                        </p:attrNameLst>
                                      </p:cBhvr>
                                      <p:tavLst>
                                        <p:tav tm="0">
                                          <p:val>
                                            <p:strVal val="hidden"/>
                                          </p:val>
                                        </p:tav>
                                        <p:tav tm="50000">
                                          <p:val>
                                            <p:strVal val="visible"/>
                                          </p:val>
                                        </p:tav>
                                      </p:tavLst>
                                    </p:anim>
                                  </p:childTnLst>
                                </p:cTn>
                              </p:par>
                              <p:par>
                                <p:cTn id="46" presetID="26" presetClass="emph" presetSubtype="0" repeatCount="3000" fill="hold" nodeType="withEffect">
                                  <p:stCondLst>
                                    <p:cond delay="0"/>
                                  </p:stCondLst>
                                  <p:childTnLst>
                                    <p:animEffect transition="out" filter="fade">
                                      <p:cBhvr>
                                        <p:cTn id="47" dur="1000" tmFilter="0, 0; .2, .5; .8, .5; 1, 0"/>
                                        <p:tgtEl>
                                          <p:spTgt spid="13"/>
                                        </p:tgtEl>
                                      </p:cBhvr>
                                    </p:animEffect>
                                    <p:animScale>
                                      <p:cBhvr>
                                        <p:cTn id="48" dur="500" autoRev="1" fill="hold"/>
                                        <p:tgtEl>
                                          <p:spTgt spid="13"/>
                                        </p:tgtEl>
                                      </p:cBhvr>
                                      <p:by x="105000" y="105000"/>
                                    </p:animScale>
                                  </p:childTnLst>
                                </p:cTn>
                              </p:par>
                              <p:par>
                                <p:cTn id="49" presetID="26" presetClass="emph" presetSubtype="0" repeatCount="3000" fill="hold" nodeType="withEffect">
                                  <p:stCondLst>
                                    <p:cond delay="0"/>
                                  </p:stCondLst>
                                  <p:childTnLst>
                                    <p:animEffect transition="out" filter="fade">
                                      <p:cBhvr>
                                        <p:cTn id="50" dur="1000" tmFilter="0, 0; .2, .5; .8, .5; 1, 0"/>
                                        <p:tgtEl>
                                          <p:spTgt spid="12"/>
                                        </p:tgtEl>
                                      </p:cBhvr>
                                    </p:animEffect>
                                    <p:animScale>
                                      <p:cBhvr>
                                        <p:cTn id="51" dur="500" autoRev="1" fill="hold"/>
                                        <p:tgtEl>
                                          <p:spTgt spid="12"/>
                                        </p:tgtEl>
                                      </p:cBhvr>
                                      <p:by x="105000" y="105000"/>
                                    </p:animScale>
                                  </p:childTnLst>
                                </p:cTn>
                              </p:par>
                              <p:par>
                                <p:cTn id="52" presetID="26" presetClass="emph" presetSubtype="0" repeatCount="3000" fill="hold" nodeType="withEffect">
                                  <p:stCondLst>
                                    <p:cond delay="0"/>
                                  </p:stCondLst>
                                  <p:childTnLst>
                                    <p:animEffect transition="out" filter="fade">
                                      <p:cBhvr>
                                        <p:cTn id="53" dur="1000" tmFilter="0, 0; .2, .5; .8, .5; 1, 0"/>
                                        <p:tgtEl>
                                          <p:spTgt spid="14"/>
                                        </p:tgtEl>
                                      </p:cBhvr>
                                    </p:animEffect>
                                    <p:animScale>
                                      <p:cBhvr>
                                        <p:cTn id="54" dur="500" autoRev="1" fill="hold"/>
                                        <p:tgtEl>
                                          <p:spTgt spid="14"/>
                                        </p:tgtEl>
                                      </p:cBhvr>
                                      <p:by x="105000" y="105000"/>
                                    </p:animScale>
                                  </p:childTnLst>
                                </p:cTn>
                              </p:par>
                              <p:par>
                                <p:cTn id="55" presetID="26" presetClass="emph" presetSubtype="0" repeatCount="3000" fill="hold" nodeType="withEffect">
                                  <p:stCondLst>
                                    <p:cond delay="0"/>
                                  </p:stCondLst>
                                  <p:childTnLst>
                                    <p:animEffect transition="out" filter="fade">
                                      <p:cBhvr>
                                        <p:cTn id="56" dur="1000" tmFilter="0, 0; .2, .5; .8, .5; 1, 0"/>
                                        <p:tgtEl>
                                          <p:spTgt spid="16"/>
                                        </p:tgtEl>
                                      </p:cBhvr>
                                    </p:animEffect>
                                    <p:animScale>
                                      <p:cBhvr>
                                        <p:cTn id="57" dur="500" autoRev="1" fill="hold"/>
                                        <p:tgtEl>
                                          <p:spTgt spid="16"/>
                                        </p:tgtEl>
                                      </p:cBhvr>
                                      <p:by x="105000" y="105000"/>
                                    </p:animScale>
                                  </p:childTnLst>
                                </p:cTn>
                              </p:par>
                            </p:childTnLst>
                          </p:cTn>
                        </p:par>
                      </p:childTnLst>
                    </p:cTn>
                  </p:par>
                  <p:par>
                    <p:cTn id="58" fill="hold">
                      <p:stCondLst>
                        <p:cond delay="indefinite"/>
                      </p:stCondLst>
                      <p:childTnLst>
                        <p:par>
                          <p:cTn id="59" fill="hold">
                            <p:stCondLst>
                              <p:cond delay="0"/>
                            </p:stCondLst>
                            <p:childTnLst>
                              <p:par>
                                <p:cTn id="60" presetID="35" presetClass="emph" presetSubtype="0" repeatCount="2000" fill="hold" grpId="1" nodeType="clickEffect">
                                  <p:stCondLst>
                                    <p:cond delay="0"/>
                                  </p:stCondLst>
                                  <p:childTnLst>
                                    <p:anim calcmode="discrete" valueType="str">
                                      <p:cBhvr>
                                        <p:cTn id="61" dur="1000" fill="hold"/>
                                        <p:tgtEl>
                                          <p:spTgt spid="2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21" grpId="0" animBg="1"/>
      <p:bldP spid="21"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04552"/>
            <a:ext cx="8382000" cy="997196"/>
          </a:xfrm>
        </p:spPr>
        <p:txBody>
          <a:bodyPr/>
          <a:lstStyle/>
          <a:p>
            <a:r>
              <a:rPr lang="en-US" sz="3600" dirty="0" smtClean="0"/>
              <a:t>Exchange Server 2010 High Availability Fundamentals - Server</a:t>
            </a:r>
            <a:endParaRPr lang="en-US" sz="3600" dirty="0"/>
          </a:p>
        </p:txBody>
      </p:sp>
      <p:sp>
        <p:nvSpPr>
          <p:cNvPr id="4" name="Content Placeholder 3"/>
          <p:cNvSpPr>
            <a:spLocks noGrp="1"/>
          </p:cNvSpPr>
          <p:nvPr>
            <p:ph idx="1"/>
          </p:nvPr>
        </p:nvSpPr>
        <p:spPr>
          <a:xfrm>
            <a:off x="381000" y="2179354"/>
            <a:ext cx="8382000" cy="1908215"/>
          </a:xfrm>
        </p:spPr>
        <p:txBody>
          <a:bodyPr/>
          <a:lstStyle/>
          <a:p>
            <a:r>
              <a:rPr lang="en-US" sz="2000" dirty="0" smtClean="0"/>
              <a:t>Unit of membership for a DAG</a:t>
            </a:r>
          </a:p>
          <a:p>
            <a:r>
              <a:rPr lang="en-US" sz="2000" dirty="0" smtClean="0"/>
              <a:t>Hosts the active and passive copies of multiple mailbox databases</a:t>
            </a:r>
          </a:p>
          <a:p>
            <a:r>
              <a:rPr lang="en-US" sz="2000" dirty="0" smtClean="0"/>
              <a:t>Executes Information Store, CI, Assistants, etc., services on active mailbox database copies</a:t>
            </a:r>
          </a:p>
          <a:p>
            <a:r>
              <a:rPr lang="en-US" sz="2000" dirty="0" smtClean="0"/>
              <a:t>Executes replication services on passive mailbox database copies</a:t>
            </a:r>
          </a:p>
          <a:p>
            <a:endParaRPr lang="en-US" sz="2000" dirty="0"/>
          </a:p>
        </p:txBody>
      </p:sp>
      <p:sp>
        <p:nvSpPr>
          <p:cNvPr id="5" name="Rounded Rectangle 4"/>
          <p:cNvSpPr/>
          <p:nvPr/>
        </p:nvSpPr>
        <p:spPr>
          <a:xfrm>
            <a:off x="2472196" y="3914228"/>
            <a:ext cx="4251960" cy="974825"/>
          </a:xfrm>
          <a:prstGeom prst="roundRect">
            <a:avLst/>
          </a:prstGeom>
          <a:solidFill>
            <a:schemeClr val="tx1">
              <a:lumMod val="75000"/>
            </a:schemeClr>
          </a:solidFill>
          <a:ln w="28575">
            <a:no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an 5"/>
          <p:cNvSpPr/>
          <p:nvPr/>
        </p:nvSpPr>
        <p:spPr>
          <a:xfrm>
            <a:off x="2932013" y="5042661"/>
            <a:ext cx="682175" cy="1280160"/>
          </a:xfrm>
          <a:prstGeom prst="can">
            <a:avLst/>
          </a:prstGeom>
          <a:ln w="38100" cmpd="sng">
            <a:solidFill>
              <a:srgbClr xmlns:mc="http://schemas.openxmlformats.org/markup-compatibility/2006" xmlns:a14="http://schemas.microsoft.com/office/drawing/2010/main" val="385D8A" mc:Ignorabl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7" name="Straight Connector 6"/>
          <p:cNvCxnSpPr/>
          <p:nvPr/>
        </p:nvCxnSpPr>
        <p:spPr>
          <a:xfrm>
            <a:off x="2918763" y="5820129"/>
            <a:ext cx="673126" cy="1728"/>
          </a:xfrm>
          <a:prstGeom prst="line">
            <a:avLst/>
          </a:prstGeom>
          <a:ln w="22225">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2925773" y="6077740"/>
            <a:ext cx="673126" cy="1728"/>
          </a:xfrm>
          <a:prstGeom prst="line">
            <a:avLst/>
          </a:prstGeom>
          <a:ln w="22225">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016534" y="5565396"/>
            <a:ext cx="522462" cy="276999"/>
          </a:xfrm>
          <a:prstGeom prst="rect">
            <a:avLst/>
          </a:prstGeom>
          <a:noFill/>
        </p:spPr>
        <p:txBody>
          <a:bodyPr wrap="square" rtlCol="0">
            <a:spAutoFit/>
          </a:bodyPr>
          <a:lstStyle/>
          <a:p>
            <a:r>
              <a:rPr lang="en-US" sz="1200" b="1" dirty="0" smtClean="0">
                <a:solidFill>
                  <a:srgbClr xmlns:mc="http://schemas.openxmlformats.org/markup-compatibility/2006" xmlns:a14="http://schemas.microsoft.com/office/drawing/2010/main" val="385D8A" mc:Ignorable=""/>
                </a:solidFill>
                <a:effectLst/>
              </a:rPr>
              <a:t>DB2</a:t>
            </a:r>
            <a:endParaRPr lang="en-US" sz="1200" b="1" dirty="0">
              <a:solidFill>
                <a:srgbClr xmlns:mc="http://schemas.openxmlformats.org/markup-compatibility/2006" xmlns:a14="http://schemas.microsoft.com/office/drawing/2010/main" val="385D8A" mc:Ignorable=""/>
              </a:solidFill>
              <a:effectLst/>
            </a:endParaRPr>
          </a:p>
        </p:txBody>
      </p:sp>
      <p:sp>
        <p:nvSpPr>
          <p:cNvPr id="10" name="TextBox 9"/>
          <p:cNvSpPr txBox="1"/>
          <p:nvPr/>
        </p:nvSpPr>
        <p:spPr>
          <a:xfrm>
            <a:off x="3016229" y="5833479"/>
            <a:ext cx="536376" cy="276999"/>
          </a:xfrm>
          <a:prstGeom prst="rect">
            <a:avLst/>
          </a:prstGeom>
          <a:noFill/>
        </p:spPr>
        <p:txBody>
          <a:bodyPr wrap="square" rtlCol="0">
            <a:spAutoFit/>
          </a:bodyPr>
          <a:lstStyle/>
          <a:p>
            <a:r>
              <a:rPr lang="en-US" sz="1200" b="1" dirty="0" smtClean="0">
                <a:solidFill>
                  <a:srgbClr xmlns:mc="http://schemas.openxmlformats.org/markup-compatibility/2006" xmlns:a14="http://schemas.microsoft.com/office/drawing/2010/main" val="00B050" mc:Ignorable=""/>
                </a:solidFill>
              </a:rPr>
              <a:t>DB3</a:t>
            </a:r>
            <a:endParaRPr lang="en-US" sz="1200" b="1" dirty="0">
              <a:solidFill>
                <a:srgbClr xmlns:mc="http://schemas.openxmlformats.org/markup-compatibility/2006" xmlns:a14="http://schemas.microsoft.com/office/drawing/2010/main" val="00B050" mc:Ignorable=""/>
              </a:solidFill>
            </a:endParaRPr>
          </a:p>
        </p:txBody>
      </p:sp>
      <p:sp>
        <p:nvSpPr>
          <p:cNvPr id="20" name="Can 19"/>
          <p:cNvSpPr/>
          <p:nvPr/>
        </p:nvSpPr>
        <p:spPr>
          <a:xfrm>
            <a:off x="4239054" y="5041453"/>
            <a:ext cx="682175" cy="1280160"/>
          </a:xfrm>
          <a:prstGeom prst="can">
            <a:avLst/>
          </a:prstGeom>
          <a:ln w="38100" cmpd="sng">
            <a:solidFill>
              <a:srgbClr xmlns:mc="http://schemas.openxmlformats.org/markup-compatibility/2006" xmlns:a14="http://schemas.microsoft.com/office/drawing/2010/main" val="385D8A" mc:Ignorabl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21" name="Straight Connector 20"/>
          <p:cNvCxnSpPr/>
          <p:nvPr/>
        </p:nvCxnSpPr>
        <p:spPr>
          <a:xfrm>
            <a:off x="4236833" y="5550676"/>
            <a:ext cx="673126" cy="1728"/>
          </a:xfrm>
          <a:prstGeom prst="line">
            <a:avLst/>
          </a:prstGeom>
          <a:ln w="22225">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4235429" y="5818921"/>
            <a:ext cx="673126" cy="1728"/>
          </a:xfrm>
          <a:prstGeom prst="line">
            <a:avLst/>
          </a:prstGeom>
          <a:ln w="22225">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4242439" y="6076532"/>
            <a:ext cx="673126" cy="1728"/>
          </a:xfrm>
          <a:prstGeom prst="line">
            <a:avLst/>
          </a:prstGeom>
          <a:ln w="22225">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4349128" y="5298926"/>
            <a:ext cx="561468" cy="276999"/>
          </a:xfrm>
          <a:prstGeom prst="rect">
            <a:avLst/>
          </a:prstGeom>
          <a:noFill/>
        </p:spPr>
        <p:txBody>
          <a:bodyPr wrap="square" rtlCol="0">
            <a:spAutoFit/>
          </a:bodyPr>
          <a:lstStyle/>
          <a:p>
            <a:r>
              <a:rPr lang="en-US" sz="1200" b="1" dirty="0" smtClean="0">
                <a:solidFill>
                  <a:srgbClr xmlns:mc="http://schemas.openxmlformats.org/markup-compatibility/2006" xmlns:a14="http://schemas.microsoft.com/office/drawing/2010/main" val="385D8A" mc:Ignorable=""/>
                </a:solidFill>
                <a:effectLst/>
              </a:rPr>
              <a:t>DB4</a:t>
            </a:r>
            <a:endParaRPr lang="en-US" sz="1200" b="1" dirty="0">
              <a:solidFill>
                <a:srgbClr xmlns:mc="http://schemas.openxmlformats.org/markup-compatibility/2006" xmlns:a14="http://schemas.microsoft.com/office/drawing/2010/main" val="385D8A" mc:Ignorable=""/>
              </a:solidFill>
              <a:effectLst/>
            </a:endParaRPr>
          </a:p>
        </p:txBody>
      </p:sp>
      <p:cxnSp>
        <p:nvCxnSpPr>
          <p:cNvPr id="26" name="Straight Connector 25"/>
          <p:cNvCxnSpPr/>
          <p:nvPr/>
        </p:nvCxnSpPr>
        <p:spPr>
          <a:xfrm>
            <a:off x="4244827" y="5307279"/>
            <a:ext cx="666376" cy="1728"/>
          </a:xfrm>
          <a:prstGeom prst="line">
            <a:avLst/>
          </a:prstGeom>
          <a:ln w="22225">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sp>
        <p:nvSpPr>
          <p:cNvPr id="27" name="Rectangle 26"/>
          <p:cNvSpPr/>
          <p:nvPr/>
        </p:nvSpPr>
        <p:spPr>
          <a:xfrm>
            <a:off x="2755192" y="4089828"/>
            <a:ext cx="1007253" cy="575188"/>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Mailbox Server 1</a:t>
            </a:r>
            <a:endParaRPr lang="en-US" sz="16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8" name="Rectangle 27"/>
          <p:cNvSpPr/>
          <p:nvPr/>
        </p:nvSpPr>
        <p:spPr>
          <a:xfrm>
            <a:off x="4072396" y="4089828"/>
            <a:ext cx="1005840" cy="575188"/>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Mailbox Server 2</a:t>
            </a:r>
            <a:endParaRPr lang="en-US" sz="16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9" name="Rectangle 28"/>
          <p:cNvSpPr/>
          <p:nvPr/>
        </p:nvSpPr>
        <p:spPr>
          <a:xfrm>
            <a:off x="5389062" y="4089828"/>
            <a:ext cx="1005840" cy="575188"/>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Mailbox Server 3</a:t>
            </a:r>
            <a:endParaRPr lang="en-US" sz="16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cxnSp>
        <p:nvCxnSpPr>
          <p:cNvPr id="30" name="Straight Arrow Connector 29"/>
          <p:cNvCxnSpPr>
            <a:stCxn id="27" idx="2"/>
            <a:endCxn id="6" idx="1"/>
          </p:cNvCxnSpPr>
          <p:nvPr/>
        </p:nvCxnSpPr>
        <p:spPr>
          <a:xfrm rot="16200000" flipH="1">
            <a:off x="3077138" y="4846697"/>
            <a:ext cx="377645" cy="14282"/>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8" idx="2"/>
            <a:endCxn id="20" idx="1"/>
          </p:cNvCxnSpPr>
          <p:nvPr/>
        </p:nvCxnSpPr>
        <p:spPr>
          <a:xfrm rot="16200000" flipH="1">
            <a:off x="4389511" y="4850821"/>
            <a:ext cx="376437" cy="4826"/>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332895" y="5559666"/>
            <a:ext cx="536376" cy="276999"/>
          </a:xfrm>
          <a:prstGeom prst="rect">
            <a:avLst/>
          </a:prstGeom>
          <a:noFill/>
        </p:spPr>
        <p:txBody>
          <a:bodyPr wrap="square" rtlCol="0">
            <a:spAutoFit/>
          </a:bodyPr>
          <a:lstStyle/>
          <a:p>
            <a:r>
              <a:rPr lang="en-US" sz="1200" b="1" dirty="0" smtClean="0">
                <a:solidFill>
                  <a:srgbClr xmlns:mc="http://schemas.openxmlformats.org/markup-compatibility/2006" xmlns:a14="http://schemas.microsoft.com/office/drawing/2010/main" val="385D8A" mc:Ignorable=""/>
                </a:solidFill>
                <a:cs typeface="Arial" pitchFamily="34" charset="0"/>
              </a:rPr>
              <a:t>DB1</a:t>
            </a:r>
            <a:endParaRPr lang="en-US" sz="1200" b="1" dirty="0">
              <a:solidFill>
                <a:srgbClr xmlns:mc="http://schemas.openxmlformats.org/markup-compatibility/2006" xmlns:a14="http://schemas.microsoft.com/office/drawing/2010/main" val="385D8A" mc:Ignorable=""/>
              </a:solidFill>
              <a:cs typeface="Arial" pitchFamily="34" charset="0"/>
            </a:endParaRPr>
          </a:p>
        </p:txBody>
      </p:sp>
      <p:cxnSp>
        <p:nvCxnSpPr>
          <p:cNvPr id="54" name="Straight Connector 53"/>
          <p:cNvCxnSpPr/>
          <p:nvPr/>
        </p:nvCxnSpPr>
        <p:spPr>
          <a:xfrm>
            <a:off x="2929792" y="5551884"/>
            <a:ext cx="673126" cy="1728"/>
          </a:xfrm>
          <a:prstGeom prst="line">
            <a:avLst/>
          </a:prstGeom>
          <a:ln w="22225">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sp>
        <p:nvSpPr>
          <p:cNvPr id="55" name="TextBox 54"/>
          <p:cNvSpPr txBox="1"/>
          <p:nvPr/>
        </p:nvSpPr>
        <p:spPr>
          <a:xfrm>
            <a:off x="3042087" y="5300134"/>
            <a:ext cx="582734" cy="274719"/>
          </a:xfrm>
          <a:prstGeom prst="rect">
            <a:avLst/>
          </a:prstGeom>
          <a:noFill/>
        </p:spPr>
        <p:txBody>
          <a:bodyPr wrap="square" rtlCol="0">
            <a:spAutoFit/>
          </a:bodyPr>
          <a:lstStyle/>
          <a:p>
            <a:r>
              <a:rPr lang="en-US" sz="1200" b="1" dirty="0" smtClean="0">
                <a:solidFill>
                  <a:srgbClr xmlns:mc="http://schemas.openxmlformats.org/markup-compatibility/2006" xmlns:a14="http://schemas.microsoft.com/office/drawing/2010/main" val="00B050" mc:Ignorable=""/>
                </a:solidFill>
                <a:effectLst/>
              </a:rPr>
              <a:t>DB1</a:t>
            </a:r>
            <a:endParaRPr lang="en-US" sz="1200" b="1" dirty="0">
              <a:solidFill>
                <a:srgbClr xmlns:mc="http://schemas.openxmlformats.org/markup-compatibility/2006" xmlns:a14="http://schemas.microsoft.com/office/drawing/2010/main" val="00B050" mc:Ignorable=""/>
              </a:solidFill>
              <a:effectLst/>
            </a:endParaRPr>
          </a:p>
        </p:txBody>
      </p:sp>
      <p:cxnSp>
        <p:nvCxnSpPr>
          <p:cNvPr id="56" name="Straight Connector 55"/>
          <p:cNvCxnSpPr/>
          <p:nvPr/>
        </p:nvCxnSpPr>
        <p:spPr>
          <a:xfrm>
            <a:off x="2937786" y="5308487"/>
            <a:ext cx="666376" cy="1728"/>
          </a:xfrm>
          <a:prstGeom prst="line">
            <a:avLst/>
          </a:prstGeom>
          <a:ln w="22225">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sp>
        <p:nvSpPr>
          <p:cNvPr id="58" name="Rectangle 57"/>
          <p:cNvSpPr/>
          <p:nvPr/>
        </p:nvSpPr>
        <p:spPr>
          <a:xfrm>
            <a:off x="3029346" y="5872478"/>
            <a:ext cx="457200" cy="182880"/>
          </a:xfrm>
          <a:prstGeom prst="rect">
            <a:avLst/>
          </a:prstGeom>
          <a:noFill/>
          <a:ln>
            <a:solidFill>
              <a:srgbClr xmlns:mc="http://schemas.openxmlformats.org/markup-compatibility/2006" xmlns:a14="http://schemas.microsoft.com/office/drawing/2010/main" val="00B050" mc:Ignorable=""/>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59" name="Rectangle 58"/>
          <p:cNvSpPr/>
          <p:nvPr/>
        </p:nvSpPr>
        <p:spPr>
          <a:xfrm>
            <a:off x="4341636" y="5854253"/>
            <a:ext cx="457200" cy="182880"/>
          </a:xfrm>
          <a:prstGeom prst="rect">
            <a:avLst/>
          </a:prstGeom>
          <a:noFill/>
          <a:ln>
            <a:solidFill>
              <a:srgbClr xmlns:mc="http://schemas.openxmlformats.org/markup-compatibility/2006" xmlns:a14="http://schemas.microsoft.com/office/drawing/2010/main" val="00B050" mc:Ignorable=""/>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cxnSp>
        <p:nvCxnSpPr>
          <p:cNvPr id="62" name="Straight Arrow Connector 61"/>
          <p:cNvCxnSpPr>
            <a:stCxn id="28" idx="3"/>
            <a:endCxn id="29" idx="1"/>
          </p:cNvCxnSpPr>
          <p:nvPr/>
        </p:nvCxnSpPr>
        <p:spPr>
          <a:xfrm>
            <a:off x="5078236" y="4377422"/>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767596" y="4355653"/>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 name="Group 80"/>
          <p:cNvGrpSpPr/>
          <p:nvPr/>
        </p:nvGrpSpPr>
        <p:grpSpPr>
          <a:xfrm flipV="1">
            <a:off x="2595007" y="4407248"/>
            <a:ext cx="3976749" cy="357702"/>
            <a:chOff x="1845840" y="2207421"/>
            <a:chExt cx="3637823" cy="535779"/>
          </a:xfrm>
        </p:grpSpPr>
        <p:cxnSp>
          <p:nvCxnSpPr>
            <p:cNvPr id="69" name="Straight Connector 68"/>
            <p:cNvCxnSpPr>
              <a:stCxn id="71" idx="0"/>
              <a:endCxn id="70" idx="0"/>
            </p:cNvCxnSpPr>
            <p:nvPr/>
          </p:nvCxnSpPr>
          <p:spPr>
            <a:xfrm flipV="1">
              <a:off x="2184619" y="2207421"/>
              <a:ext cx="3033713" cy="2379"/>
            </a:xfrm>
            <a:prstGeom prst="line">
              <a:avLst/>
            </a:prstGeom>
            <a:ln w="19050">
              <a:solidFill>
                <a:srgbClr xmlns:mc="http://schemas.openxmlformats.org/markup-compatibility/2006" xmlns:a14="http://schemas.microsoft.com/office/drawing/2010/main" val="FF0000" mc:Ignorable=""/>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70" name="Arc 69"/>
            <p:cNvSpPr/>
            <p:nvPr/>
          </p:nvSpPr>
          <p:spPr>
            <a:xfrm>
              <a:off x="4953001" y="2209800"/>
              <a:ext cx="530662" cy="533400"/>
            </a:xfrm>
            <a:prstGeom prst="arc">
              <a:avLst>
                <a:gd name="adj1" fmla="val 16200000"/>
                <a:gd name="adj2" fmla="val 3106991"/>
              </a:avLst>
            </a:prstGeom>
            <a:ln w="19050">
              <a:solidFill>
                <a:srgbClr xmlns:mc="http://schemas.openxmlformats.org/markup-compatibility/2006" xmlns:a14="http://schemas.microsoft.com/office/drawing/2010/main" val="FF0000" mc:Ignorable=""/>
              </a:solidFill>
              <a:prstDash val="sysDot"/>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1" name="Arc 70"/>
            <p:cNvSpPr/>
            <p:nvPr/>
          </p:nvSpPr>
          <p:spPr>
            <a:xfrm flipH="1">
              <a:off x="1845840" y="2209800"/>
              <a:ext cx="677559" cy="533400"/>
            </a:xfrm>
            <a:prstGeom prst="arc">
              <a:avLst>
                <a:gd name="adj1" fmla="val 16200000"/>
                <a:gd name="adj2" fmla="val 2063929"/>
              </a:avLst>
            </a:prstGeom>
            <a:ln w="19050">
              <a:solidFill>
                <a:srgbClr xmlns:mc="http://schemas.openxmlformats.org/markup-compatibility/2006" xmlns:a14="http://schemas.microsoft.com/office/drawing/2010/main" val="FF0000" mc:Ignorable=""/>
              </a:solidFill>
              <a:prstDash val="sysDot"/>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76" name="Can 75"/>
          <p:cNvSpPr/>
          <p:nvPr/>
        </p:nvSpPr>
        <p:spPr>
          <a:xfrm>
            <a:off x="5557489" y="5011446"/>
            <a:ext cx="682175" cy="1280160"/>
          </a:xfrm>
          <a:prstGeom prst="can">
            <a:avLst/>
          </a:prstGeom>
          <a:ln w="38100" cmpd="sng">
            <a:solidFill>
              <a:srgbClr xmlns:mc="http://schemas.openxmlformats.org/markup-compatibility/2006" xmlns:a14="http://schemas.microsoft.com/office/drawing/2010/main" val="385D8A" mc:Ignorabl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77" name="Straight Connector 76"/>
          <p:cNvCxnSpPr/>
          <p:nvPr/>
        </p:nvCxnSpPr>
        <p:spPr>
          <a:xfrm>
            <a:off x="5555268" y="5520669"/>
            <a:ext cx="673126" cy="1728"/>
          </a:xfrm>
          <a:prstGeom prst="line">
            <a:avLst/>
          </a:prstGeom>
          <a:ln w="22225" cmpd="sng">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a:off x="5553864" y="5788914"/>
            <a:ext cx="673126" cy="1728"/>
          </a:xfrm>
          <a:prstGeom prst="line">
            <a:avLst/>
          </a:prstGeom>
          <a:ln w="22225" cmpd="sng">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cxnSp>
        <p:nvCxnSpPr>
          <p:cNvPr id="79" name="Straight Connector 78"/>
          <p:cNvCxnSpPr/>
          <p:nvPr/>
        </p:nvCxnSpPr>
        <p:spPr>
          <a:xfrm>
            <a:off x="5560874" y="6046525"/>
            <a:ext cx="673126" cy="1728"/>
          </a:xfrm>
          <a:prstGeom prst="line">
            <a:avLst/>
          </a:prstGeom>
          <a:ln w="22225" cmpd="sng">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sp>
        <p:nvSpPr>
          <p:cNvPr id="81" name="TextBox 80"/>
          <p:cNvSpPr txBox="1"/>
          <p:nvPr/>
        </p:nvSpPr>
        <p:spPr>
          <a:xfrm>
            <a:off x="5671954" y="5271894"/>
            <a:ext cx="554361" cy="276999"/>
          </a:xfrm>
          <a:prstGeom prst="rect">
            <a:avLst/>
          </a:prstGeom>
          <a:noFill/>
          <a:ln w="38100" cmpd="sng">
            <a:noFill/>
          </a:ln>
        </p:spPr>
        <p:txBody>
          <a:bodyPr wrap="square" rtlCol="0">
            <a:spAutoFit/>
          </a:bodyPr>
          <a:lstStyle/>
          <a:p>
            <a:r>
              <a:rPr lang="en-US" sz="1200" b="1" dirty="0" smtClean="0">
                <a:solidFill>
                  <a:srgbClr xmlns:mc="http://schemas.openxmlformats.org/markup-compatibility/2006" xmlns:a14="http://schemas.microsoft.com/office/drawing/2010/main" val="385D8A" mc:Ignorable=""/>
                </a:solidFill>
              </a:rPr>
              <a:t>DB3</a:t>
            </a:r>
            <a:endParaRPr lang="en-US" sz="1200" b="1" dirty="0">
              <a:solidFill>
                <a:srgbClr xmlns:mc="http://schemas.openxmlformats.org/markup-compatibility/2006" xmlns:a14="http://schemas.microsoft.com/office/drawing/2010/main" val="385D8A" mc:Ignorable=""/>
              </a:solidFill>
            </a:endParaRPr>
          </a:p>
        </p:txBody>
      </p:sp>
      <p:cxnSp>
        <p:nvCxnSpPr>
          <p:cNvPr id="82" name="Straight Connector 81"/>
          <p:cNvCxnSpPr/>
          <p:nvPr/>
        </p:nvCxnSpPr>
        <p:spPr>
          <a:xfrm>
            <a:off x="5563262" y="5277272"/>
            <a:ext cx="666376" cy="1728"/>
          </a:xfrm>
          <a:prstGeom prst="line">
            <a:avLst/>
          </a:prstGeom>
          <a:ln w="22225" cmpd="sng">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sp>
        <p:nvSpPr>
          <p:cNvPr id="83" name="TextBox 82"/>
          <p:cNvSpPr txBox="1"/>
          <p:nvPr/>
        </p:nvSpPr>
        <p:spPr>
          <a:xfrm>
            <a:off x="5651330" y="5539819"/>
            <a:ext cx="536376" cy="276999"/>
          </a:xfrm>
          <a:prstGeom prst="rect">
            <a:avLst/>
          </a:prstGeom>
          <a:noFill/>
          <a:ln w="38100" cmpd="sng">
            <a:noFill/>
          </a:ln>
        </p:spPr>
        <p:txBody>
          <a:bodyPr wrap="square" rtlCol="0">
            <a:spAutoFit/>
          </a:bodyPr>
          <a:lstStyle/>
          <a:p>
            <a:r>
              <a:rPr lang="en-US" sz="1200" b="1" dirty="0" smtClean="0">
                <a:solidFill>
                  <a:srgbClr xmlns:mc="http://schemas.openxmlformats.org/markup-compatibility/2006" xmlns:a14="http://schemas.microsoft.com/office/drawing/2010/main" val="00B050" mc:Ignorable=""/>
                </a:solidFill>
              </a:rPr>
              <a:t>DB4</a:t>
            </a:r>
            <a:endParaRPr lang="en-US" sz="1200" b="1" dirty="0">
              <a:solidFill>
                <a:srgbClr xmlns:mc="http://schemas.openxmlformats.org/markup-compatibility/2006" xmlns:a14="http://schemas.microsoft.com/office/drawing/2010/main" val="00B050" mc:Ignorable=""/>
              </a:solidFill>
            </a:endParaRPr>
          </a:p>
        </p:txBody>
      </p:sp>
      <p:sp>
        <p:nvSpPr>
          <p:cNvPr id="84" name="Rectangle 83"/>
          <p:cNvSpPr/>
          <p:nvPr/>
        </p:nvSpPr>
        <p:spPr>
          <a:xfrm>
            <a:off x="5672596" y="5588423"/>
            <a:ext cx="457200" cy="182880"/>
          </a:xfrm>
          <a:prstGeom prst="rect">
            <a:avLst/>
          </a:prstGeom>
          <a:noFill/>
          <a:ln>
            <a:solidFill>
              <a:srgbClr xmlns:mc="http://schemas.openxmlformats.org/markup-compatibility/2006" xmlns:a14="http://schemas.microsoft.com/office/drawing/2010/main" val="00B050" mc:Ignorable=""/>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cxnSp>
        <p:nvCxnSpPr>
          <p:cNvPr id="32" name="Straight Arrow Connector 31"/>
          <p:cNvCxnSpPr>
            <a:stCxn id="29" idx="2"/>
            <a:endCxn id="76" idx="1"/>
          </p:cNvCxnSpPr>
          <p:nvPr/>
        </p:nvCxnSpPr>
        <p:spPr>
          <a:xfrm rot="16200000" flipH="1">
            <a:off x="5722064" y="4834933"/>
            <a:ext cx="346430" cy="6595"/>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4326442" y="5817560"/>
            <a:ext cx="538433" cy="276999"/>
          </a:xfrm>
          <a:prstGeom prst="rect">
            <a:avLst/>
          </a:prstGeom>
          <a:noFill/>
          <a:ln w="38100" cmpd="sng">
            <a:noFill/>
          </a:ln>
        </p:spPr>
        <p:txBody>
          <a:bodyPr wrap="square" rtlCol="0">
            <a:spAutoFit/>
          </a:bodyPr>
          <a:lstStyle/>
          <a:p>
            <a:r>
              <a:rPr lang="en-US" sz="1200" b="1" dirty="0" smtClean="0">
                <a:solidFill>
                  <a:srgbClr xmlns:mc="http://schemas.openxmlformats.org/markup-compatibility/2006" xmlns:a14="http://schemas.microsoft.com/office/drawing/2010/main" val="00B050" mc:Ignorable=""/>
                </a:solidFill>
              </a:rPr>
              <a:t>DB2</a:t>
            </a:r>
            <a:endParaRPr lang="en-US" sz="1200" b="1" dirty="0">
              <a:solidFill>
                <a:srgbClr xmlns:mc="http://schemas.openxmlformats.org/markup-compatibility/2006" xmlns:a14="http://schemas.microsoft.com/office/drawing/2010/main" val="00B050" mc:Ignorable=""/>
              </a:solidFill>
            </a:endParaRPr>
          </a:p>
        </p:txBody>
      </p:sp>
      <p:cxnSp>
        <p:nvCxnSpPr>
          <p:cNvPr id="87" name="Straight Arrow Connector 86"/>
          <p:cNvCxnSpPr>
            <a:stCxn id="55" idx="3"/>
            <a:endCxn id="20" idx="2"/>
          </p:cNvCxnSpPr>
          <p:nvPr/>
        </p:nvCxnSpPr>
        <p:spPr>
          <a:xfrm>
            <a:off x="3624821" y="5437494"/>
            <a:ext cx="614233" cy="244039"/>
          </a:xfrm>
          <a:prstGeom prst="straightConnector1">
            <a:avLst/>
          </a:prstGeom>
          <a:ln w="19050">
            <a:solidFill>
              <a:schemeClr val="tx2"/>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endCxn id="6" idx="4"/>
          </p:cNvCxnSpPr>
          <p:nvPr/>
        </p:nvCxnSpPr>
        <p:spPr>
          <a:xfrm rot="10800000">
            <a:off x="3614189" y="5682741"/>
            <a:ext cx="624987" cy="303596"/>
          </a:xfrm>
          <a:prstGeom prst="straightConnector1">
            <a:avLst/>
          </a:prstGeom>
          <a:ln w="19050">
            <a:solidFill>
              <a:schemeClr val="tx2"/>
            </a:solidFill>
            <a:prstDash val="lgDashDotDot"/>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3052896" y="5342510"/>
            <a:ext cx="457200" cy="182880"/>
          </a:xfrm>
          <a:prstGeom prst="rect">
            <a:avLst/>
          </a:prstGeom>
          <a:noFill/>
          <a:ln>
            <a:solidFill>
              <a:srgbClr xmlns:mc="http://schemas.openxmlformats.org/markup-compatibility/2006" xmlns:a14="http://schemas.microsoft.com/office/drawing/2010/main" val="00B050" mc:Ignorable=""/>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50" name="Slide Number Placeholder 49"/>
          <p:cNvSpPr>
            <a:spLocks noGrp="1"/>
          </p:cNvSpPr>
          <p:nvPr>
            <p:ph type="sldNum" sz="quarter" idx="4294967295"/>
          </p:nvPr>
        </p:nvSpPr>
        <p:spPr>
          <a:xfrm>
            <a:off x="8356600" y="6318250"/>
            <a:ext cx="509239" cy="365125"/>
          </a:xfrm>
          <a:prstGeom prst="rect">
            <a:avLst/>
          </a:prstGeom>
        </p:spPr>
        <p:txBody>
          <a:bodyPr/>
          <a:lstStyle/>
          <a:p>
            <a:fld id="{0686800F-65A3-4649-8B73-7EFFA3F0CB78}" type="slidenum">
              <a:rPr lang="en-US" smtClean="0"/>
              <a:pPr/>
              <a:t>39</a:t>
            </a:fld>
            <a:endParaRPr lang="en-US" dirty="0"/>
          </a:p>
        </p:txBody>
      </p:sp>
    </p:spTree>
    <p:extLst>
      <p:ext uri="{BB962C8B-B14F-4D97-AF65-F5344CB8AC3E}">
        <p14:creationId xmlns:p14="http://schemas.microsoft.com/office/powerpoint/2010/main" val="418992351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linds(horizontal)">
                                      <p:cBhvr>
                                        <p:cTn id="18" dur="500"/>
                                        <p:tgtEl>
                                          <p:spTgt spid="27"/>
                                        </p:tgtEl>
                                      </p:cBhvr>
                                    </p:animEffect>
                                  </p:childTnLst>
                                </p:cTn>
                              </p:par>
                            </p:childTnLst>
                          </p:cTn>
                        </p:par>
                        <p:par>
                          <p:cTn id="19" fill="hold">
                            <p:stCondLst>
                              <p:cond delay="500"/>
                            </p:stCondLst>
                            <p:childTnLst>
                              <p:par>
                                <p:cTn id="20" presetID="3" presetClass="entr" presetSubtype="10"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linds(horizontal)">
                                      <p:cBhvr>
                                        <p:cTn id="22" dur="500"/>
                                        <p:tgtEl>
                                          <p:spTgt spid="28"/>
                                        </p:tgtEl>
                                      </p:cBhvr>
                                    </p:animEffect>
                                  </p:childTnLst>
                                </p:cTn>
                              </p:par>
                            </p:childTnLst>
                          </p:cTn>
                        </p:par>
                        <p:par>
                          <p:cTn id="23" fill="hold">
                            <p:stCondLst>
                              <p:cond delay="1000"/>
                            </p:stCondLst>
                            <p:childTnLst>
                              <p:par>
                                <p:cTn id="24" presetID="3" presetClass="entr" presetSubtype="10"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blinds(horizontal)">
                                      <p:cBhvr>
                                        <p:cTn id="26" dur="500"/>
                                        <p:tgtEl>
                                          <p:spTgt spid="29"/>
                                        </p:tgtEl>
                                      </p:cBhvr>
                                    </p:animEffect>
                                  </p:childTnLst>
                                </p:cTn>
                              </p:par>
                            </p:childTnLst>
                          </p:cTn>
                        </p:par>
                        <p:par>
                          <p:cTn id="27" fill="hold">
                            <p:stCondLst>
                              <p:cond delay="1500"/>
                            </p:stCondLst>
                            <p:childTnLst>
                              <p:par>
                                <p:cTn id="28" presetID="3" presetClass="entr" presetSubtype="1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blinds(horizontal)">
                                      <p:cBhvr>
                                        <p:cTn id="30" dur="500"/>
                                        <p:tgtEl>
                                          <p:spTgt spid="62"/>
                                        </p:tgtEl>
                                      </p:cBhvr>
                                    </p:animEffect>
                                  </p:childTnLst>
                                </p:cTn>
                              </p:par>
                              <p:par>
                                <p:cTn id="31" presetID="3" presetClass="entr" presetSubtype="10" fill="hold" nodeType="with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blinds(horizontal)">
                                      <p:cBhvr>
                                        <p:cTn id="33" dur="500"/>
                                        <p:tgtEl>
                                          <p:spTgt spid="63"/>
                                        </p:tgtEl>
                                      </p:cBhvr>
                                    </p:animEffect>
                                  </p:childTnLst>
                                </p:cTn>
                              </p:par>
                              <p:par>
                                <p:cTn id="34" presetID="3" presetClass="entr" presetSubtype="1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linds(horizontal)">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 calcmode="lin" valueType="num">
                                      <p:cBhvr additive="base">
                                        <p:cTn id="4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linds(horizontal)">
                                      <p:cBhvr>
                                        <p:cTn id="47" dur="500"/>
                                        <p:tgtEl>
                                          <p:spTgt spid="6"/>
                                        </p:tgtEl>
                                      </p:cBhvr>
                                    </p:animEffect>
                                  </p:childTnLst>
                                </p:cTn>
                              </p:par>
                              <p:par>
                                <p:cTn id="48" presetID="3" presetClass="entr" presetSubtype="10" fill="hold"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linds(horizontal)">
                                      <p:cBhvr>
                                        <p:cTn id="50" dur="500"/>
                                        <p:tgtEl>
                                          <p:spTgt spid="7"/>
                                        </p:tgtEl>
                                      </p:cBhvr>
                                    </p:animEffect>
                                  </p:childTnLst>
                                </p:cTn>
                              </p:par>
                              <p:par>
                                <p:cTn id="51" presetID="3" presetClass="entr" presetSubtype="10" fill="hold"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linds(horizontal)">
                                      <p:cBhvr>
                                        <p:cTn id="53" dur="500"/>
                                        <p:tgtEl>
                                          <p:spTgt spid="8"/>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blinds(horizontal)">
                                      <p:cBhvr>
                                        <p:cTn id="56" dur="500"/>
                                        <p:tgtEl>
                                          <p:spTgt spid="20"/>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blinds(horizontal)">
                                      <p:cBhvr>
                                        <p:cTn id="59" dur="500"/>
                                        <p:tgtEl>
                                          <p:spTgt spid="48"/>
                                        </p:tgtEl>
                                      </p:cBhvr>
                                    </p:animEffect>
                                  </p:childTnLst>
                                </p:cTn>
                              </p:par>
                              <p:par>
                                <p:cTn id="60" presetID="3" presetClass="entr" presetSubtype="10"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blinds(horizontal)">
                                      <p:cBhvr>
                                        <p:cTn id="62" dur="500"/>
                                        <p:tgtEl>
                                          <p:spTgt spid="21"/>
                                        </p:tgtEl>
                                      </p:cBhvr>
                                    </p:animEffect>
                                  </p:childTnLst>
                                </p:cTn>
                              </p:par>
                              <p:par>
                                <p:cTn id="63" presetID="3" presetClass="entr" presetSubtype="10" fill="hold"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blinds(horizontal)">
                                      <p:cBhvr>
                                        <p:cTn id="65" dur="500"/>
                                        <p:tgtEl>
                                          <p:spTgt spid="22"/>
                                        </p:tgtEl>
                                      </p:cBhvr>
                                    </p:animEffect>
                                  </p:childTnLst>
                                </p:cTn>
                              </p:par>
                              <p:par>
                                <p:cTn id="66" presetID="3" presetClass="entr" presetSubtype="10" fill="hold"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blinds(horizontal)">
                                      <p:cBhvr>
                                        <p:cTn id="68" dur="500"/>
                                        <p:tgtEl>
                                          <p:spTgt spid="23"/>
                                        </p:tgtEl>
                                      </p:cBhvr>
                                    </p:animEffect>
                                  </p:childTnLst>
                                </p:cTn>
                              </p:par>
                              <p:par>
                                <p:cTn id="69" presetID="3" presetClass="entr" presetSubtype="1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blinds(horizontal)">
                                      <p:cBhvr>
                                        <p:cTn id="71" dur="500"/>
                                        <p:tgtEl>
                                          <p:spTgt spid="26"/>
                                        </p:tgtEl>
                                      </p:cBhvr>
                                    </p:animEffect>
                                  </p:childTnLst>
                                </p:cTn>
                              </p:par>
                              <p:par>
                                <p:cTn id="72" presetID="3" presetClass="entr" presetSubtype="10" fill="hold"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blinds(horizontal)">
                                      <p:cBhvr>
                                        <p:cTn id="74" dur="500"/>
                                        <p:tgtEl>
                                          <p:spTgt spid="30"/>
                                        </p:tgtEl>
                                      </p:cBhvr>
                                    </p:animEffect>
                                  </p:childTnLst>
                                </p:cTn>
                              </p:par>
                              <p:par>
                                <p:cTn id="75" presetID="3" presetClass="entr" presetSubtype="10" fill="hold"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blinds(horizontal)">
                                      <p:cBhvr>
                                        <p:cTn id="77" dur="500"/>
                                        <p:tgtEl>
                                          <p:spTgt spid="31"/>
                                        </p:tgtEl>
                                      </p:cBhvr>
                                    </p:animEffect>
                                  </p:childTnLst>
                                </p:cTn>
                              </p:par>
                              <p:par>
                                <p:cTn id="78" presetID="3" presetClass="entr" presetSubtype="10" fill="hold" nodeType="with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blinds(horizontal)">
                                      <p:cBhvr>
                                        <p:cTn id="80" dur="500"/>
                                        <p:tgtEl>
                                          <p:spTgt spid="54"/>
                                        </p:tgtEl>
                                      </p:cBhvr>
                                    </p:animEffect>
                                  </p:childTnLst>
                                </p:cTn>
                              </p:par>
                              <p:par>
                                <p:cTn id="81" presetID="3" presetClass="entr" presetSubtype="10" fill="hold" nodeType="withEffect">
                                  <p:stCondLst>
                                    <p:cond delay="0"/>
                                  </p:stCondLst>
                                  <p:childTnLst>
                                    <p:set>
                                      <p:cBhvr>
                                        <p:cTn id="82" dur="1" fill="hold">
                                          <p:stCondLst>
                                            <p:cond delay="0"/>
                                          </p:stCondLst>
                                        </p:cTn>
                                        <p:tgtEl>
                                          <p:spTgt spid="56"/>
                                        </p:tgtEl>
                                        <p:attrNameLst>
                                          <p:attrName>style.visibility</p:attrName>
                                        </p:attrNameLst>
                                      </p:cBhvr>
                                      <p:to>
                                        <p:strVal val="visible"/>
                                      </p:to>
                                    </p:set>
                                    <p:animEffect transition="in" filter="blinds(horizontal)">
                                      <p:cBhvr>
                                        <p:cTn id="83" dur="500"/>
                                        <p:tgtEl>
                                          <p:spTgt spid="56"/>
                                        </p:tgtEl>
                                      </p:cBhvr>
                                    </p:animEffect>
                                  </p:childTnLst>
                                </p:cTn>
                              </p:par>
                              <p:par>
                                <p:cTn id="84" presetID="3" presetClass="entr" presetSubtype="10" fill="hold"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blinds(horizontal)">
                                      <p:cBhvr>
                                        <p:cTn id="86" dur="500"/>
                                        <p:tgtEl>
                                          <p:spTgt spid="32"/>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76"/>
                                        </p:tgtEl>
                                        <p:attrNameLst>
                                          <p:attrName>style.visibility</p:attrName>
                                        </p:attrNameLst>
                                      </p:cBhvr>
                                      <p:to>
                                        <p:strVal val="visible"/>
                                      </p:to>
                                    </p:set>
                                    <p:animEffect transition="in" filter="blinds(horizontal)">
                                      <p:cBhvr>
                                        <p:cTn id="89" dur="500"/>
                                        <p:tgtEl>
                                          <p:spTgt spid="76"/>
                                        </p:tgtEl>
                                      </p:cBhvr>
                                    </p:animEffect>
                                  </p:childTnLst>
                                </p:cTn>
                              </p:par>
                              <p:par>
                                <p:cTn id="90" presetID="3" presetClass="entr" presetSubtype="10" fill="hold" nodeType="withEffect">
                                  <p:stCondLst>
                                    <p:cond delay="0"/>
                                  </p:stCondLst>
                                  <p:childTnLst>
                                    <p:set>
                                      <p:cBhvr>
                                        <p:cTn id="91" dur="1" fill="hold">
                                          <p:stCondLst>
                                            <p:cond delay="0"/>
                                          </p:stCondLst>
                                        </p:cTn>
                                        <p:tgtEl>
                                          <p:spTgt spid="79"/>
                                        </p:tgtEl>
                                        <p:attrNameLst>
                                          <p:attrName>style.visibility</p:attrName>
                                        </p:attrNameLst>
                                      </p:cBhvr>
                                      <p:to>
                                        <p:strVal val="visible"/>
                                      </p:to>
                                    </p:set>
                                    <p:animEffect transition="in" filter="blinds(horizontal)">
                                      <p:cBhvr>
                                        <p:cTn id="92" dur="500"/>
                                        <p:tgtEl>
                                          <p:spTgt spid="79"/>
                                        </p:tgtEl>
                                      </p:cBhvr>
                                    </p:animEffect>
                                  </p:childTnLst>
                                </p:cTn>
                              </p:par>
                              <p:par>
                                <p:cTn id="93" presetID="3" presetClass="entr" presetSubtype="10" fill="hold" nodeType="withEffect">
                                  <p:stCondLst>
                                    <p:cond delay="0"/>
                                  </p:stCondLst>
                                  <p:childTnLst>
                                    <p:set>
                                      <p:cBhvr>
                                        <p:cTn id="94" dur="1" fill="hold">
                                          <p:stCondLst>
                                            <p:cond delay="0"/>
                                          </p:stCondLst>
                                        </p:cTn>
                                        <p:tgtEl>
                                          <p:spTgt spid="78"/>
                                        </p:tgtEl>
                                        <p:attrNameLst>
                                          <p:attrName>style.visibility</p:attrName>
                                        </p:attrNameLst>
                                      </p:cBhvr>
                                      <p:to>
                                        <p:strVal val="visible"/>
                                      </p:to>
                                    </p:set>
                                    <p:animEffect transition="in" filter="blinds(horizontal)">
                                      <p:cBhvr>
                                        <p:cTn id="95" dur="500"/>
                                        <p:tgtEl>
                                          <p:spTgt spid="78"/>
                                        </p:tgtEl>
                                      </p:cBhvr>
                                    </p:animEffect>
                                  </p:childTnLst>
                                </p:cTn>
                              </p:par>
                              <p:par>
                                <p:cTn id="96" presetID="3" presetClass="entr" presetSubtype="10" fill="hold" nodeType="withEffect">
                                  <p:stCondLst>
                                    <p:cond delay="0"/>
                                  </p:stCondLst>
                                  <p:childTnLst>
                                    <p:set>
                                      <p:cBhvr>
                                        <p:cTn id="97" dur="1" fill="hold">
                                          <p:stCondLst>
                                            <p:cond delay="0"/>
                                          </p:stCondLst>
                                        </p:cTn>
                                        <p:tgtEl>
                                          <p:spTgt spid="77"/>
                                        </p:tgtEl>
                                        <p:attrNameLst>
                                          <p:attrName>style.visibility</p:attrName>
                                        </p:attrNameLst>
                                      </p:cBhvr>
                                      <p:to>
                                        <p:strVal val="visible"/>
                                      </p:to>
                                    </p:set>
                                    <p:animEffect transition="in" filter="blinds(horizontal)">
                                      <p:cBhvr>
                                        <p:cTn id="98" dur="500"/>
                                        <p:tgtEl>
                                          <p:spTgt spid="77"/>
                                        </p:tgtEl>
                                      </p:cBhvr>
                                    </p:animEffect>
                                  </p:childTnLst>
                                </p:cTn>
                              </p:par>
                              <p:par>
                                <p:cTn id="99" presetID="3" presetClass="entr" presetSubtype="10" fill="hold"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blinds(horizontal)">
                                      <p:cBhvr>
                                        <p:cTn id="101" dur="500"/>
                                        <p:tgtEl>
                                          <p:spTgt spid="82"/>
                                        </p:tgtEl>
                                      </p:cBhvr>
                                    </p:animEffect>
                                  </p:childTnLst>
                                </p:cTn>
                              </p:par>
                              <p:par>
                                <p:cTn id="102" presetID="3" presetClass="entr" presetSubtype="10" fill="hold" grpId="0" nodeType="with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blinds(horizontal)">
                                      <p:cBhvr>
                                        <p:cTn id="104" dur="500"/>
                                        <p:tgtEl>
                                          <p:spTgt spid="55"/>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58"/>
                                        </p:tgtEl>
                                        <p:attrNameLst>
                                          <p:attrName>style.visibility</p:attrName>
                                        </p:attrNameLst>
                                      </p:cBhvr>
                                      <p:to>
                                        <p:strVal val="visible"/>
                                      </p:to>
                                    </p:set>
                                    <p:animEffect transition="in" filter="blinds(horizontal)">
                                      <p:cBhvr>
                                        <p:cTn id="107" dur="500"/>
                                        <p:tgtEl>
                                          <p:spTgt spid="58"/>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10"/>
                                        </p:tgtEl>
                                        <p:attrNameLst>
                                          <p:attrName>style.visibility</p:attrName>
                                        </p:attrNameLst>
                                      </p:cBhvr>
                                      <p:to>
                                        <p:strVal val="visible"/>
                                      </p:to>
                                    </p:set>
                                    <p:animEffect transition="in" filter="blinds(horizontal)">
                                      <p:cBhvr>
                                        <p:cTn id="110" dur="500"/>
                                        <p:tgtEl>
                                          <p:spTgt spid="10"/>
                                        </p:tgtEl>
                                      </p:cBhvr>
                                    </p:animEffect>
                                  </p:childTnLst>
                                </p:cTn>
                              </p:par>
                              <p:par>
                                <p:cTn id="111" presetID="3" presetClass="entr" presetSubtype="10" fill="hold" grpId="0" nodeType="withEffect">
                                  <p:stCondLst>
                                    <p:cond delay="0"/>
                                  </p:stCondLst>
                                  <p:childTnLst>
                                    <p:set>
                                      <p:cBhvr>
                                        <p:cTn id="112" dur="1" fill="hold">
                                          <p:stCondLst>
                                            <p:cond delay="0"/>
                                          </p:stCondLst>
                                        </p:cTn>
                                        <p:tgtEl>
                                          <p:spTgt spid="59"/>
                                        </p:tgtEl>
                                        <p:attrNameLst>
                                          <p:attrName>style.visibility</p:attrName>
                                        </p:attrNameLst>
                                      </p:cBhvr>
                                      <p:to>
                                        <p:strVal val="visible"/>
                                      </p:to>
                                    </p:set>
                                    <p:animEffect transition="in" filter="blinds(horizontal)">
                                      <p:cBhvr>
                                        <p:cTn id="113" dur="500"/>
                                        <p:tgtEl>
                                          <p:spTgt spid="59"/>
                                        </p:tgtEl>
                                      </p:cBhvr>
                                    </p:animEffect>
                                  </p:childTnLst>
                                </p:cTn>
                              </p:par>
                              <p:par>
                                <p:cTn id="114" presetID="3" presetClass="entr" presetSubtype="10" fill="hold" grpId="0" nodeType="withEffect">
                                  <p:stCondLst>
                                    <p:cond delay="0"/>
                                  </p:stCondLst>
                                  <p:childTnLst>
                                    <p:set>
                                      <p:cBhvr>
                                        <p:cTn id="115" dur="1" fill="hold">
                                          <p:stCondLst>
                                            <p:cond delay="0"/>
                                          </p:stCondLst>
                                        </p:cTn>
                                        <p:tgtEl>
                                          <p:spTgt spid="86"/>
                                        </p:tgtEl>
                                        <p:attrNameLst>
                                          <p:attrName>style.visibility</p:attrName>
                                        </p:attrNameLst>
                                      </p:cBhvr>
                                      <p:to>
                                        <p:strVal val="visible"/>
                                      </p:to>
                                    </p:set>
                                    <p:animEffect transition="in" filter="blinds(horizontal)">
                                      <p:cBhvr>
                                        <p:cTn id="116" dur="500"/>
                                        <p:tgtEl>
                                          <p:spTgt spid="86"/>
                                        </p:tgtEl>
                                      </p:cBhvr>
                                    </p:animEffect>
                                  </p:childTnLst>
                                </p:cTn>
                              </p:par>
                              <p:par>
                                <p:cTn id="117" presetID="3" presetClass="entr" presetSubtype="10" fill="hold" grpId="0" nodeType="withEffect">
                                  <p:stCondLst>
                                    <p:cond delay="0"/>
                                  </p:stCondLst>
                                  <p:childTnLst>
                                    <p:set>
                                      <p:cBhvr>
                                        <p:cTn id="118" dur="1" fill="hold">
                                          <p:stCondLst>
                                            <p:cond delay="0"/>
                                          </p:stCondLst>
                                        </p:cTn>
                                        <p:tgtEl>
                                          <p:spTgt spid="84"/>
                                        </p:tgtEl>
                                        <p:attrNameLst>
                                          <p:attrName>style.visibility</p:attrName>
                                        </p:attrNameLst>
                                      </p:cBhvr>
                                      <p:to>
                                        <p:strVal val="visible"/>
                                      </p:to>
                                    </p:set>
                                    <p:animEffect transition="in" filter="blinds(horizontal)">
                                      <p:cBhvr>
                                        <p:cTn id="119" dur="500"/>
                                        <p:tgtEl>
                                          <p:spTgt spid="84"/>
                                        </p:tgtEl>
                                      </p:cBhvr>
                                    </p:animEffect>
                                  </p:childTnLst>
                                </p:cTn>
                              </p:par>
                              <p:par>
                                <p:cTn id="120" presetID="3" presetClass="entr" presetSubtype="10" fill="hold" grpId="0" nodeType="withEffect">
                                  <p:stCondLst>
                                    <p:cond delay="0"/>
                                  </p:stCondLst>
                                  <p:childTnLst>
                                    <p:set>
                                      <p:cBhvr>
                                        <p:cTn id="121" dur="1" fill="hold">
                                          <p:stCondLst>
                                            <p:cond delay="0"/>
                                          </p:stCondLst>
                                        </p:cTn>
                                        <p:tgtEl>
                                          <p:spTgt spid="83"/>
                                        </p:tgtEl>
                                        <p:attrNameLst>
                                          <p:attrName>style.visibility</p:attrName>
                                        </p:attrNameLst>
                                      </p:cBhvr>
                                      <p:to>
                                        <p:strVal val="visible"/>
                                      </p:to>
                                    </p:set>
                                    <p:animEffect transition="in" filter="blinds(horizontal)">
                                      <p:cBhvr>
                                        <p:cTn id="122" dur="500"/>
                                        <p:tgtEl>
                                          <p:spTgt spid="83"/>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9"/>
                                        </p:tgtEl>
                                        <p:attrNameLst>
                                          <p:attrName>style.visibility</p:attrName>
                                        </p:attrNameLst>
                                      </p:cBhvr>
                                      <p:to>
                                        <p:strVal val="visible"/>
                                      </p:to>
                                    </p:set>
                                    <p:animEffect transition="in" filter="blinds(horizontal)">
                                      <p:cBhvr>
                                        <p:cTn id="127" dur="500"/>
                                        <p:tgtEl>
                                          <p:spTgt spid="9"/>
                                        </p:tgtEl>
                                      </p:cBhvr>
                                    </p:animEffect>
                                  </p:childTnLst>
                                </p:cTn>
                              </p:par>
                              <p:par>
                                <p:cTn id="128" presetID="3" presetClass="entr" presetSubtype="10" fill="hold" grpId="0" nodeType="with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blinds(horizontal)">
                                      <p:cBhvr>
                                        <p:cTn id="130" dur="500"/>
                                        <p:tgtEl>
                                          <p:spTgt spid="24"/>
                                        </p:tgtEl>
                                      </p:cBhvr>
                                    </p:animEffect>
                                  </p:childTnLst>
                                </p:cTn>
                              </p:par>
                              <p:par>
                                <p:cTn id="131" presetID="3" presetClass="entr" presetSubtype="10" fill="hold" grpId="0" nodeType="withEffect">
                                  <p:stCondLst>
                                    <p:cond delay="0"/>
                                  </p:stCondLst>
                                  <p:childTnLst>
                                    <p:set>
                                      <p:cBhvr>
                                        <p:cTn id="132" dur="1" fill="hold">
                                          <p:stCondLst>
                                            <p:cond delay="0"/>
                                          </p:stCondLst>
                                        </p:cTn>
                                        <p:tgtEl>
                                          <p:spTgt spid="53"/>
                                        </p:tgtEl>
                                        <p:attrNameLst>
                                          <p:attrName>style.visibility</p:attrName>
                                        </p:attrNameLst>
                                      </p:cBhvr>
                                      <p:to>
                                        <p:strVal val="visible"/>
                                      </p:to>
                                    </p:set>
                                    <p:animEffect transition="in" filter="blinds(horizontal)">
                                      <p:cBhvr>
                                        <p:cTn id="133" dur="500"/>
                                        <p:tgtEl>
                                          <p:spTgt spid="53"/>
                                        </p:tgtEl>
                                      </p:cBhvr>
                                    </p:animEffect>
                                  </p:childTnLst>
                                </p:cTn>
                              </p:par>
                              <p:par>
                                <p:cTn id="134" presetID="3" presetClass="entr" presetSubtype="10" fill="hold" grpId="0" nodeType="withEffect">
                                  <p:stCondLst>
                                    <p:cond delay="0"/>
                                  </p:stCondLst>
                                  <p:childTnLst>
                                    <p:set>
                                      <p:cBhvr>
                                        <p:cTn id="135" dur="1" fill="hold">
                                          <p:stCondLst>
                                            <p:cond delay="0"/>
                                          </p:stCondLst>
                                        </p:cTn>
                                        <p:tgtEl>
                                          <p:spTgt spid="81"/>
                                        </p:tgtEl>
                                        <p:attrNameLst>
                                          <p:attrName>style.visibility</p:attrName>
                                        </p:attrNameLst>
                                      </p:cBhvr>
                                      <p:to>
                                        <p:strVal val="visible"/>
                                      </p:to>
                                    </p:set>
                                    <p:animEffect transition="in" filter="blinds(horizontal)">
                                      <p:cBhvr>
                                        <p:cTn id="136" dur="500"/>
                                        <p:tgtEl>
                                          <p:spTgt spid="81"/>
                                        </p:tgtEl>
                                      </p:cBhvr>
                                    </p:animEffect>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4">
                                            <p:txEl>
                                              <p:pRg st="2" end="2"/>
                                            </p:txEl>
                                          </p:spTgt>
                                        </p:tgtEl>
                                        <p:attrNameLst>
                                          <p:attrName>style.visibility</p:attrName>
                                        </p:attrNameLst>
                                      </p:cBhvr>
                                      <p:to>
                                        <p:strVal val="visible"/>
                                      </p:to>
                                    </p:set>
                                    <p:anim calcmode="lin" valueType="num">
                                      <p:cBhvr additive="base">
                                        <p:cTn id="14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43" presetID="35" presetClass="emph" presetSubtype="0" repeatCount="3000" fill="hold" grpId="1" nodeType="withEffect">
                                  <p:stCondLst>
                                    <p:cond delay="0"/>
                                  </p:stCondLst>
                                  <p:childTnLst>
                                    <p:anim calcmode="discrete" valueType="str">
                                      <p:cBhvr>
                                        <p:cTn id="144" dur="1000" fill="hold"/>
                                        <p:tgtEl>
                                          <p:spTgt spid="58"/>
                                        </p:tgtEl>
                                        <p:attrNameLst>
                                          <p:attrName>style.visibility</p:attrName>
                                        </p:attrNameLst>
                                      </p:cBhvr>
                                      <p:tavLst>
                                        <p:tav tm="0">
                                          <p:val>
                                            <p:strVal val="hidden"/>
                                          </p:val>
                                        </p:tav>
                                        <p:tav tm="50000">
                                          <p:val>
                                            <p:strVal val="visible"/>
                                          </p:val>
                                        </p:tav>
                                      </p:tavLst>
                                    </p:anim>
                                  </p:childTnLst>
                                </p:cTn>
                              </p:par>
                              <p:par>
                                <p:cTn id="145" presetID="35" presetClass="emph" presetSubtype="0" repeatCount="3000" fill="hold" grpId="1" nodeType="withEffect">
                                  <p:stCondLst>
                                    <p:cond delay="0"/>
                                  </p:stCondLst>
                                  <p:childTnLst>
                                    <p:anim calcmode="discrete" valueType="str">
                                      <p:cBhvr>
                                        <p:cTn id="146" dur="1000" fill="hold"/>
                                        <p:tgtEl>
                                          <p:spTgt spid="59"/>
                                        </p:tgtEl>
                                        <p:attrNameLst>
                                          <p:attrName>style.visibility</p:attrName>
                                        </p:attrNameLst>
                                      </p:cBhvr>
                                      <p:tavLst>
                                        <p:tav tm="0">
                                          <p:val>
                                            <p:strVal val="hidden"/>
                                          </p:val>
                                        </p:tav>
                                        <p:tav tm="50000">
                                          <p:val>
                                            <p:strVal val="visible"/>
                                          </p:val>
                                        </p:tav>
                                      </p:tavLst>
                                    </p:anim>
                                  </p:childTnLst>
                                </p:cTn>
                              </p:par>
                              <p:par>
                                <p:cTn id="147" presetID="35" presetClass="emph" presetSubtype="0" repeatCount="3000" fill="hold" grpId="1" nodeType="withEffect">
                                  <p:stCondLst>
                                    <p:cond delay="0"/>
                                  </p:stCondLst>
                                  <p:childTnLst>
                                    <p:anim calcmode="discrete" valueType="str">
                                      <p:cBhvr>
                                        <p:cTn id="148" dur="1000" fill="hold"/>
                                        <p:tgtEl>
                                          <p:spTgt spid="84"/>
                                        </p:tgtEl>
                                        <p:attrNameLst>
                                          <p:attrName>style.visibility</p:attrName>
                                        </p:attrNameLst>
                                      </p:cBhvr>
                                      <p:tavLst>
                                        <p:tav tm="0">
                                          <p:val>
                                            <p:strVal val="hidden"/>
                                          </p:val>
                                        </p:tav>
                                        <p:tav tm="50000">
                                          <p:val>
                                            <p:strVal val="visible"/>
                                          </p:val>
                                        </p:tav>
                                      </p:tavLst>
                                    </p:anim>
                                  </p:childTnLst>
                                </p:cTn>
                              </p:par>
                              <p:par>
                                <p:cTn id="149" presetID="35" presetClass="emph" presetSubtype="0" repeatCount="3000" fill="hold" grpId="1" nodeType="withEffect">
                                  <p:stCondLst>
                                    <p:cond delay="0"/>
                                  </p:stCondLst>
                                  <p:childTnLst>
                                    <p:anim calcmode="discrete" valueType="str">
                                      <p:cBhvr>
                                        <p:cTn id="150" dur="1000" fill="hold"/>
                                        <p:tgtEl>
                                          <p:spTgt spid="48"/>
                                        </p:tgtEl>
                                        <p:attrNameLst>
                                          <p:attrName>style.visibility</p:attrName>
                                        </p:attrNameLst>
                                      </p:cBhvr>
                                      <p:tavLst>
                                        <p:tav tm="0">
                                          <p:val>
                                            <p:strVal val="hidden"/>
                                          </p:val>
                                        </p:tav>
                                        <p:tav tm="50000">
                                          <p:val>
                                            <p:strVal val="visible"/>
                                          </p:val>
                                        </p:tav>
                                      </p:tavLst>
                                    </p:anim>
                                  </p:childTnLst>
                                </p:cTn>
                              </p:par>
                            </p:childTnLst>
                          </p:cTn>
                        </p:par>
                      </p:childTnLst>
                    </p:cTn>
                  </p:par>
                  <p:par>
                    <p:cTn id="151" fill="hold">
                      <p:stCondLst>
                        <p:cond delay="indefinite"/>
                      </p:stCondLst>
                      <p:childTnLst>
                        <p:par>
                          <p:cTn id="152" fill="hold">
                            <p:stCondLst>
                              <p:cond delay="0"/>
                            </p:stCondLst>
                            <p:childTnLst>
                              <p:par>
                                <p:cTn id="153" presetID="2" presetClass="entr" presetSubtype="4" fill="hold" grpId="0" nodeType="clickEffect">
                                  <p:stCondLst>
                                    <p:cond delay="0"/>
                                  </p:stCondLst>
                                  <p:childTnLst>
                                    <p:set>
                                      <p:cBhvr>
                                        <p:cTn id="154" dur="1" fill="hold">
                                          <p:stCondLst>
                                            <p:cond delay="0"/>
                                          </p:stCondLst>
                                        </p:cTn>
                                        <p:tgtEl>
                                          <p:spTgt spid="4">
                                            <p:txEl>
                                              <p:pRg st="3" end="3"/>
                                            </p:txEl>
                                          </p:spTgt>
                                        </p:tgtEl>
                                        <p:attrNameLst>
                                          <p:attrName>style.visibility</p:attrName>
                                        </p:attrNameLst>
                                      </p:cBhvr>
                                      <p:to>
                                        <p:strVal val="visible"/>
                                      </p:to>
                                    </p:set>
                                    <p:anim calcmode="lin" valueType="num">
                                      <p:cBhvr additive="base">
                                        <p:cTn id="15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5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22" presetClass="entr" presetSubtype="1" fill="hold" nodeType="clickEffect">
                                  <p:stCondLst>
                                    <p:cond delay="0"/>
                                  </p:stCondLst>
                                  <p:childTnLst>
                                    <p:set>
                                      <p:cBhvr>
                                        <p:cTn id="160" dur="1" fill="hold">
                                          <p:stCondLst>
                                            <p:cond delay="0"/>
                                          </p:stCondLst>
                                        </p:cTn>
                                        <p:tgtEl>
                                          <p:spTgt spid="87"/>
                                        </p:tgtEl>
                                        <p:attrNameLst>
                                          <p:attrName>style.visibility</p:attrName>
                                        </p:attrNameLst>
                                      </p:cBhvr>
                                      <p:to>
                                        <p:strVal val="visible"/>
                                      </p:to>
                                    </p:set>
                                    <p:animEffect transition="in" filter="wipe(up)">
                                      <p:cBhvr>
                                        <p:cTn id="161" dur="500"/>
                                        <p:tgtEl>
                                          <p:spTgt spid="87"/>
                                        </p:tgtEl>
                                      </p:cBhvr>
                                    </p:animEffect>
                                  </p:childTnLst>
                                </p:cTn>
                              </p:par>
                            </p:childTnLst>
                          </p:cTn>
                        </p:par>
                        <p:par>
                          <p:cTn id="162" fill="hold">
                            <p:stCondLst>
                              <p:cond delay="500"/>
                            </p:stCondLst>
                            <p:childTnLst>
                              <p:par>
                                <p:cTn id="163" presetID="22" presetClass="entr" presetSubtype="4" fill="hold" nodeType="afterEffect">
                                  <p:stCondLst>
                                    <p:cond delay="500"/>
                                  </p:stCondLst>
                                  <p:childTnLst>
                                    <p:set>
                                      <p:cBhvr>
                                        <p:cTn id="164" dur="1" fill="hold">
                                          <p:stCondLst>
                                            <p:cond delay="0"/>
                                          </p:stCondLst>
                                        </p:cTn>
                                        <p:tgtEl>
                                          <p:spTgt spid="90"/>
                                        </p:tgtEl>
                                        <p:attrNameLst>
                                          <p:attrName>style.visibility</p:attrName>
                                        </p:attrNameLst>
                                      </p:cBhvr>
                                      <p:to>
                                        <p:strVal val="visible"/>
                                      </p:to>
                                    </p:set>
                                    <p:animEffect transition="in" filter="wipe(down)">
                                      <p:cBhvr>
                                        <p:cTn id="16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6" grpId="0" animBg="1"/>
      <p:bldP spid="9" grpId="0"/>
      <p:bldP spid="10" grpId="0"/>
      <p:bldP spid="20" grpId="0" animBg="1"/>
      <p:bldP spid="24" grpId="0"/>
      <p:bldP spid="27" grpId="0" animBg="1"/>
      <p:bldP spid="28" grpId="0" animBg="1"/>
      <p:bldP spid="29" grpId="0" animBg="1"/>
      <p:bldP spid="53" grpId="0"/>
      <p:bldP spid="55" grpId="0"/>
      <p:bldP spid="58" grpId="0" animBg="1"/>
      <p:bldP spid="58" grpId="1" animBg="1"/>
      <p:bldP spid="59" grpId="0" animBg="1"/>
      <p:bldP spid="59" grpId="1" animBg="1"/>
      <p:bldP spid="76" grpId="0" animBg="1"/>
      <p:bldP spid="81" grpId="0"/>
      <p:bldP spid="83" grpId="0"/>
      <p:bldP spid="84" grpId="0" animBg="1"/>
      <p:bldP spid="84" grpId="1" animBg="1"/>
      <p:bldP spid="86" grpId="0"/>
      <p:bldP spid="48" grpId="0" animBg="1"/>
      <p:bldP spid="4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ectangle 111"/>
          <p:cNvSpPr/>
          <p:nvPr/>
        </p:nvSpPr>
        <p:spPr>
          <a:xfrm>
            <a:off x="1164432" y="4876800"/>
            <a:ext cx="838200" cy="1219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22" name="Rectangle 221"/>
          <p:cNvSpPr/>
          <p:nvPr/>
        </p:nvSpPr>
        <p:spPr>
          <a:xfrm>
            <a:off x="4038600" y="3426370"/>
            <a:ext cx="2971800" cy="1143000"/>
          </a:xfrm>
          <a:prstGeom prst="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221" name="Rectangle 220"/>
          <p:cNvSpPr/>
          <p:nvPr/>
        </p:nvSpPr>
        <p:spPr>
          <a:xfrm>
            <a:off x="838200" y="3429000"/>
            <a:ext cx="2895600" cy="1143000"/>
          </a:xfrm>
          <a:prstGeom prst="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cxnSp>
        <p:nvCxnSpPr>
          <p:cNvPr id="164" name="Straight Arrow Connector 163"/>
          <p:cNvCxnSpPr/>
          <p:nvPr/>
        </p:nvCxnSpPr>
        <p:spPr>
          <a:xfrm rot="5400000" flipH="1" flipV="1">
            <a:off x="4686300" y="2628900"/>
            <a:ext cx="3733803" cy="2590801"/>
          </a:xfrm>
          <a:prstGeom prst="straightConnector1">
            <a:avLst/>
          </a:prstGeom>
          <a:ln w="25400">
            <a:solidFill>
              <a:schemeClr val="tx1">
                <a:alpha val="50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8" name="Can 67"/>
          <p:cNvSpPr/>
          <p:nvPr/>
        </p:nvSpPr>
        <p:spPr>
          <a:xfrm>
            <a:off x="1268563" y="4943618"/>
            <a:ext cx="657869" cy="309491"/>
          </a:xfrm>
          <a:prstGeom prst="can">
            <a:avLst/>
          </a:prstGeom>
          <a:ln>
            <a:solidFill>
              <a:srgbClr xmlns:mc="http://schemas.openxmlformats.org/markup-compatibility/2006" xmlns:a14="http://schemas.microsoft.com/office/drawing/2010/main" val="385D8A" mc:Ignorabl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3" name="TextBox 72"/>
          <p:cNvSpPr txBox="1"/>
          <p:nvPr/>
        </p:nvSpPr>
        <p:spPr>
          <a:xfrm>
            <a:off x="1384088" y="4980801"/>
            <a:ext cx="466144" cy="261610"/>
          </a:xfrm>
          <a:prstGeom prst="rect">
            <a:avLst/>
          </a:prstGeom>
          <a:noFill/>
        </p:spPr>
        <p:txBody>
          <a:bodyPr wrap="square" rtlCol="0">
            <a:spAutoFit/>
          </a:bodyPr>
          <a:lstStyle/>
          <a:p>
            <a:r>
              <a:rPr lang="en-US" sz="1100" b="1" dirty="0" smtClean="0">
                <a:solidFill>
                  <a:srgbClr xmlns:mc="http://schemas.openxmlformats.org/markup-compatibility/2006" xmlns:a14="http://schemas.microsoft.com/office/drawing/2010/main" val="00B050" mc:Ignorable=""/>
                </a:solidFill>
                <a:effectLst/>
              </a:rPr>
              <a:t>DB1</a:t>
            </a:r>
            <a:endParaRPr lang="en-US" sz="1200" b="1" dirty="0">
              <a:solidFill>
                <a:srgbClr xmlns:mc="http://schemas.openxmlformats.org/markup-compatibility/2006" xmlns:a14="http://schemas.microsoft.com/office/drawing/2010/main" val="00B050" mc:Ignorable=""/>
              </a:solidFill>
              <a:effectLst/>
            </a:endParaRPr>
          </a:p>
        </p:txBody>
      </p:sp>
      <p:cxnSp>
        <p:nvCxnSpPr>
          <p:cNvPr id="167" name="Straight Connector 166"/>
          <p:cNvCxnSpPr/>
          <p:nvPr/>
        </p:nvCxnSpPr>
        <p:spPr>
          <a:xfrm>
            <a:off x="5837272" y="5314557"/>
            <a:ext cx="673126" cy="1728"/>
          </a:xfrm>
          <a:prstGeom prst="line">
            <a:avLst/>
          </a:prstGeom>
          <a:ln>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cxnSp>
        <p:nvCxnSpPr>
          <p:cNvPr id="168" name="Straight Connector 167"/>
          <p:cNvCxnSpPr/>
          <p:nvPr/>
        </p:nvCxnSpPr>
        <p:spPr>
          <a:xfrm>
            <a:off x="5835868" y="5582802"/>
            <a:ext cx="673126" cy="1728"/>
          </a:xfrm>
          <a:prstGeom prst="line">
            <a:avLst/>
          </a:prstGeom>
          <a:ln>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cxnSp>
        <p:nvCxnSpPr>
          <p:cNvPr id="169" name="Straight Connector 168"/>
          <p:cNvCxnSpPr/>
          <p:nvPr/>
        </p:nvCxnSpPr>
        <p:spPr>
          <a:xfrm>
            <a:off x="5842878" y="5840413"/>
            <a:ext cx="673126" cy="1728"/>
          </a:xfrm>
          <a:prstGeom prst="line">
            <a:avLst/>
          </a:prstGeom>
          <a:ln>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cxnSp>
        <p:nvCxnSpPr>
          <p:cNvPr id="172" name="Straight Connector 171"/>
          <p:cNvCxnSpPr/>
          <p:nvPr/>
        </p:nvCxnSpPr>
        <p:spPr>
          <a:xfrm>
            <a:off x="5845266" y="5071160"/>
            <a:ext cx="666376" cy="1728"/>
          </a:xfrm>
          <a:prstGeom prst="line">
            <a:avLst/>
          </a:prstGeom>
          <a:ln>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sp>
        <p:nvSpPr>
          <p:cNvPr id="16" name="Rectangle 15"/>
          <p:cNvSpPr/>
          <p:nvPr/>
        </p:nvSpPr>
        <p:spPr>
          <a:xfrm>
            <a:off x="2264196" y="2472812"/>
            <a:ext cx="1241004" cy="575188"/>
          </a:xfrm>
          <a:prstGeom prst="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p>
        </p:txBody>
      </p:sp>
      <p:sp>
        <p:nvSpPr>
          <p:cNvPr id="80" name="Rectangle 79"/>
          <p:cNvSpPr/>
          <p:nvPr/>
        </p:nvSpPr>
        <p:spPr>
          <a:xfrm>
            <a:off x="2111796" y="2362200"/>
            <a:ext cx="1241004" cy="575188"/>
          </a:xfrm>
          <a:prstGeom prst="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Client Access Server</a:t>
            </a:r>
          </a:p>
        </p:txBody>
      </p:sp>
      <p:sp>
        <p:nvSpPr>
          <p:cNvPr id="21" name="Rectangle 20"/>
          <p:cNvSpPr/>
          <p:nvPr/>
        </p:nvSpPr>
        <p:spPr>
          <a:xfrm>
            <a:off x="1143000" y="3701182"/>
            <a:ext cx="890012" cy="575188"/>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CCR #1 Node A</a:t>
            </a:r>
            <a:endParaRPr lang="en-US" sz="1400" b="1"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2" name="Rectangle 21"/>
          <p:cNvSpPr/>
          <p:nvPr/>
        </p:nvSpPr>
        <p:spPr>
          <a:xfrm>
            <a:off x="2484592" y="3701182"/>
            <a:ext cx="868208" cy="575188"/>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CCR #1 Node B</a:t>
            </a:r>
            <a:endParaRPr lang="en-US" sz="1400" b="1"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3" name="Rectangle 22"/>
          <p:cNvSpPr/>
          <p:nvPr/>
        </p:nvSpPr>
        <p:spPr>
          <a:xfrm>
            <a:off x="5715000" y="3701182"/>
            <a:ext cx="923142" cy="575188"/>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CCR #2 Node B</a:t>
            </a:r>
            <a:endParaRPr lang="en-US" sz="1400" b="1"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cxnSp>
        <p:nvCxnSpPr>
          <p:cNvPr id="41" name="Straight Arrow Connector 40"/>
          <p:cNvCxnSpPr>
            <a:endCxn id="80" idx="0"/>
          </p:cNvCxnSpPr>
          <p:nvPr/>
        </p:nvCxnSpPr>
        <p:spPr>
          <a:xfrm rot="5400000">
            <a:off x="2585349" y="2051949"/>
            <a:ext cx="457200" cy="163302"/>
          </a:xfrm>
          <a:prstGeom prst="straightConnector1">
            <a:avLst/>
          </a:prstGeom>
          <a:ln w="25400">
            <a:solidFill>
              <a:schemeClr val="tx1">
                <a:alpha val="50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80" idx="2"/>
            <a:endCxn id="21" idx="0"/>
          </p:cNvCxnSpPr>
          <p:nvPr/>
        </p:nvCxnSpPr>
        <p:spPr>
          <a:xfrm rot="5400000">
            <a:off x="1778255" y="2747139"/>
            <a:ext cx="763794" cy="1144292"/>
          </a:xfrm>
          <a:prstGeom prst="straightConnector1">
            <a:avLst/>
          </a:prstGeom>
          <a:ln w="25400">
            <a:solidFill>
              <a:schemeClr val="tx1">
                <a:alpha val="50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80" idx="2"/>
            <a:endCxn id="88" idx="0"/>
          </p:cNvCxnSpPr>
          <p:nvPr/>
        </p:nvCxnSpPr>
        <p:spPr>
          <a:xfrm rot="16200000" flipH="1">
            <a:off x="3391441" y="2278245"/>
            <a:ext cx="777362" cy="2095648"/>
          </a:xfrm>
          <a:prstGeom prst="straightConnector1">
            <a:avLst/>
          </a:prstGeom>
          <a:ln w="25400">
            <a:solidFill>
              <a:schemeClr val="tx1">
                <a:alpha val="50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4393842" y="3714750"/>
            <a:ext cx="868208" cy="5751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CCR #2 Node A</a:t>
            </a:r>
            <a:endParaRPr lang="en-US" sz="1400" b="1"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cxnSp>
        <p:nvCxnSpPr>
          <p:cNvPr id="104" name="Straight Arrow Connector 103"/>
          <p:cNvCxnSpPr>
            <a:endCxn id="21" idx="0"/>
          </p:cNvCxnSpPr>
          <p:nvPr/>
        </p:nvCxnSpPr>
        <p:spPr>
          <a:xfrm rot="16200000" flipH="1">
            <a:off x="657913" y="2771089"/>
            <a:ext cx="1796180" cy="64006"/>
          </a:xfrm>
          <a:prstGeom prst="straightConnector1">
            <a:avLst/>
          </a:prstGeom>
          <a:ln w="25400">
            <a:solidFill>
              <a:schemeClr val="tx1">
                <a:alpha val="50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stCxn id="112" idx="3"/>
            <a:endCxn id="113" idx="1"/>
          </p:cNvCxnSpPr>
          <p:nvPr/>
        </p:nvCxnSpPr>
        <p:spPr>
          <a:xfrm>
            <a:off x="2002632" y="5486400"/>
            <a:ext cx="540544" cy="1588"/>
          </a:xfrm>
          <a:prstGeom prst="straightConnector1">
            <a:avLst/>
          </a:prstGeom>
          <a:ln w="25400">
            <a:solidFill>
              <a:schemeClr val="tx1">
                <a:alpha val="50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endCxn id="186" idx="1"/>
          </p:cNvCxnSpPr>
          <p:nvPr/>
        </p:nvCxnSpPr>
        <p:spPr>
          <a:xfrm>
            <a:off x="5268306" y="5456844"/>
            <a:ext cx="487174" cy="10508"/>
          </a:xfrm>
          <a:prstGeom prst="straightConnector1">
            <a:avLst/>
          </a:prstGeom>
          <a:ln w="25400">
            <a:solidFill>
              <a:schemeClr val="bg1">
                <a:alpha val="50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2" name="TextBox 181"/>
          <p:cNvSpPr txBox="1"/>
          <p:nvPr/>
        </p:nvSpPr>
        <p:spPr>
          <a:xfrm>
            <a:off x="7315200" y="2667000"/>
            <a:ext cx="460382" cy="307777"/>
          </a:xfrm>
          <a:prstGeom prst="rect">
            <a:avLst/>
          </a:prstGeom>
          <a:noFill/>
        </p:spPr>
        <p:txBody>
          <a:bodyPr wrap="none" rtlCol="0">
            <a:spAutoFit/>
          </a:bodyPr>
          <a:lstStyle/>
          <a:p>
            <a:r>
              <a:rPr lang="en-US" sz="1400" dirty="0" smtClean="0"/>
              <a:t>SCR</a:t>
            </a:r>
            <a:endParaRPr lang="en-US" sz="1400" dirty="0"/>
          </a:p>
        </p:txBody>
      </p:sp>
      <p:graphicFrame>
        <p:nvGraphicFramePr>
          <p:cNvPr id="122883" name="Object 39"/>
          <p:cNvGraphicFramePr>
            <a:graphicFrameLocks noChangeAspect="1"/>
          </p:cNvGraphicFramePr>
          <p:nvPr/>
        </p:nvGraphicFramePr>
        <p:xfrm>
          <a:off x="941232" y="965915"/>
          <a:ext cx="1084262" cy="806450"/>
        </p:xfrm>
        <a:graphic>
          <a:graphicData uri="http://schemas.openxmlformats.org/presentationml/2006/ole">
            <mc:AlternateContent xmlns:mc="http://schemas.openxmlformats.org/markup-compatibility/2006">
              <mc:Choice xmlns:v="urn:schemas-microsoft-com:vml" Requires="v">
                <p:oleObj spid="_x0000_s1036" name="Visio" r:id="rId5" imgW="1197910" imgH="891571" progId="">
                  <p:embed/>
                </p:oleObj>
              </mc:Choice>
              <mc:Fallback>
                <p:oleObj name="Visio" r:id="rId5" imgW="1197910" imgH="891571"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1232" y="965915"/>
                        <a:ext cx="1084262" cy="806450"/>
                      </a:xfrm>
                      <a:prstGeom prst="rect">
                        <a:avLst/>
                      </a:prstGeom>
                      <a:noFill/>
                      <a:ln>
                        <a:noFill/>
                      </a:ln>
                      <a:effectLst/>
                      <a:extLst>
                        <a:ext uri="{909E8E84-426E-40DD-AFC4-6F175D3DCCD1}">
                          <a14:hiddenFill xmlns:a14="http://schemas.microsoft.com/office/drawing/2010/main">
                            <a:gradFill rotWithShape="0">
                              <a:gsLst>
                                <a:gs pos="0">
                                  <a:srgbClr val="8B732E" mc:Ignorable=""/>
                                </a:gs>
                                <a:gs pos="50000">
                                  <a:schemeClr val="hlink"/>
                                </a:gs>
                                <a:gs pos="100000">
                                  <a:srgbClr val="8B732E" mc:Ignorable=""/>
                                </a:gs>
                              </a:gsLst>
                              <a:lin ang="2700000" scaled="1"/>
                            </a:gra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3" name="TextBox 182"/>
          <p:cNvSpPr txBox="1"/>
          <p:nvPr/>
        </p:nvSpPr>
        <p:spPr>
          <a:xfrm>
            <a:off x="710704" y="1416268"/>
            <a:ext cx="1459054" cy="523220"/>
          </a:xfrm>
          <a:prstGeom prst="rect">
            <a:avLst/>
          </a:prstGeom>
          <a:noFill/>
        </p:spPr>
        <p:txBody>
          <a:bodyPr wrap="none" rtlCol="0">
            <a:spAutoFit/>
          </a:bodyPr>
          <a:lstStyle/>
          <a:p>
            <a:pPr algn="ctr"/>
            <a:r>
              <a:rPr lang="en-US" sz="1400" dirty="0" smtClean="0"/>
              <a:t>Outlook (MAPI) </a:t>
            </a:r>
            <a:br>
              <a:rPr lang="en-US" sz="1400" dirty="0" smtClean="0"/>
            </a:br>
            <a:r>
              <a:rPr lang="en-US" sz="1400" dirty="0" smtClean="0"/>
              <a:t>client</a:t>
            </a:r>
            <a:endParaRPr lang="en-US" sz="1400" dirty="0"/>
          </a:p>
        </p:txBody>
      </p:sp>
      <p:graphicFrame>
        <p:nvGraphicFramePr>
          <p:cNvPr id="122884" name="Object 39"/>
          <p:cNvGraphicFramePr>
            <a:graphicFrameLocks noChangeAspect="1"/>
          </p:cNvGraphicFramePr>
          <p:nvPr/>
        </p:nvGraphicFramePr>
        <p:xfrm>
          <a:off x="2438400" y="914400"/>
          <a:ext cx="1084263" cy="806450"/>
        </p:xfrm>
        <a:graphic>
          <a:graphicData uri="http://schemas.openxmlformats.org/presentationml/2006/ole">
            <mc:AlternateContent xmlns:mc="http://schemas.openxmlformats.org/markup-compatibility/2006">
              <mc:Choice xmlns:v="urn:schemas-microsoft-com:vml" Requires="v">
                <p:oleObj spid="_x0000_s1037" name="Visio" r:id="rId7" imgW="1197910" imgH="891571" progId="">
                  <p:embed/>
                </p:oleObj>
              </mc:Choice>
              <mc:Fallback>
                <p:oleObj name="Visio" r:id="rId7" imgW="1197910" imgH="891571"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914400"/>
                        <a:ext cx="1084263" cy="806450"/>
                      </a:xfrm>
                      <a:prstGeom prst="rect">
                        <a:avLst/>
                      </a:prstGeom>
                      <a:noFill/>
                      <a:ln>
                        <a:noFill/>
                      </a:ln>
                      <a:effectLst/>
                      <a:extLst>
                        <a:ext uri="{909E8E84-426E-40DD-AFC4-6F175D3DCCD1}">
                          <a14:hiddenFill xmlns:a14="http://schemas.microsoft.com/office/drawing/2010/main">
                            <a:gradFill rotWithShape="0">
                              <a:gsLst>
                                <a:gs pos="0">
                                  <a:srgbClr val="8B732E" mc:Ignorable=""/>
                                </a:gs>
                                <a:gs pos="50000">
                                  <a:schemeClr val="hlink"/>
                                </a:gs>
                                <a:gs pos="100000">
                                  <a:srgbClr val="8B732E" mc:Ignorable=""/>
                                </a:gs>
                              </a:gsLst>
                              <a:lin ang="2700000" scaled="1"/>
                            </a:gra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94" name="Straight Connector 93"/>
          <p:cNvCxnSpPr/>
          <p:nvPr/>
        </p:nvCxnSpPr>
        <p:spPr>
          <a:xfrm rot="5400000">
            <a:off x="-1872472" y="4218906"/>
            <a:ext cx="4171950" cy="1338"/>
          </a:xfrm>
          <a:prstGeom prst="line">
            <a:avLst/>
          </a:prstGeom>
          <a:noFill/>
          <a:ln cmpd="sng">
            <a:solidFill>
              <a:srgbClr xmlns:mc="http://schemas.openxmlformats.org/markup-compatibility/2006" xmlns:a14="http://schemas.microsoft.com/office/drawing/2010/main" val="536E71" mc:Ignorable=""/>
            </a:solidFill>
          </a:ln>
        </p:spPr>
        <p:style>
          <a:lnRef idx="2">
            <a:schemeClr val="accent1">
              <a:shade val="50000"/>
            </a:schemeClr>
          </a:lnRef>
          <a:fillRef idx="1">
            <a:schemeClr val="accent1"/>
          </a:fillRef>
          <a:effectRef idx="0">
            <a:schemeClr val="accent1"/>
          </a:effectRef>
          <a:fontRef idx="minor">
            <a:schemeClr val="lt1"/>
          </a:fontRef>
        </p:style>
      </p:cxnSp>
      <p:cxnSp>
        <p:nvCxnSpPr>
          <p:cNvPr id="95" name="Straight Connector 94"/>
          <p:cNvCxnSpPr/>
          <p:nvPr/>
        </p:nvCxnSpPr>
        <p:spPr>
          <a:xfrm>
            <a:off x="212834" y="6300417"/>
            <a:ext cx="8714232" cy="8417"/>
          </a:xfrm>
          <a:prstGeom prst="line">
            <a:avLst/>
          </a:prstGeom>
          <a:noFill/>
          <a:ln cmpd="sng">
            <a:solidFill>
              <a:srgbClr xmlns:mc="http://schemas.openxmlformats.org/markup-compatibility/2006" xmlns:a14="http://schemas.microsoft.com/office/drawing/2010/main" val="536E71" mc:Ignorable=""/>
            </a:solidFill>
          </a:ln>
        </p:spPr>
        <p:style>
          <a:lnRef idx="2">
            <a:schemeClr val="accent1">
              <a:shade val="50000"/>
            </a:schemeClr>
          </a:lnRef>
          <a:fillRef idx="1">
            <a:schemeClr val="accent1"/>
          </a:fillRef>
          <a:effectRef idx="0">
            <a:schemeClr val="accent1"/>
          </a:effectRef>
          <a:fontRef idx="minor">
            <a:schemeClr val="lt1"/>
          </a:fontRef>
        </p:style>
      </p:cxnSp>
      <p:cxnSp>
        <p:nvCxnSpPr>
          <p:cNvPr id="96" name="Straight Connector 95"/>
          <p:cNvCxnSpPr/>
          <p:nvPr/>
        </p:nvCxnSpPr>
        <p:spPr>
          <a:xfrm rot="5400000" flipH="1" flipV="1">
            <a:off x="7277100" y="4667250"/>
            <a:ext cx="3276600" cy="1588"/>
          </a:xfrm>
          <a:prstGeom prst="line">
            <a:avLst/>
          </a:prstGeom>
          <a:noFill/>
          <a:ln cmpd="sng">
            <a:solidFill>
              <a:srgbClr xmlns:mc="http://schemas.openxmlformats.org/markup-compatibility/2006" xmlns:a14="http://schemas.microsoft.com/office/drawing/2010/main" val="536E71" mc:Ignorable=""/>
            </a:solidFill>
          </a:ln>
        </p:spPr>
        <p:style>
          <a:lnRef idx="2">
            <a:schemeClr val="accent1">
              <a:shade val="50000"/>
            </a:schemeClr>
          </a:lnRef>
          <a:fillRef idx="1">
            <a:schemeClr val="accent1"/>
          </a:fillRef>
          <a:effectRef idx="0">
            <a:schemeClr val="accent1"/>
          </a:effectRef>
          <a:fontRef idx="minor">
            <a:schemeClr val="lt1"/>
          </a:fontRef>
        </p:style>
      </p:cxnSp>
      <p:cxnSp>
        <p:nvCxnSpPr>
          <p:cNvPr id="97" name="Straight Connector 96"/>
          <p:cNvCxnSpPr/>
          <p:nvPr/>
        </p:nvCxnSpPr>
        <p:spPr>
          <a:xfrm rot="10800000">
            <a:off x="3940596" y="3025394"/>
            <a:ext cx="4974804" cy="3557"/>
          </a:xfrm>
          <a:prstGeom prst="line">
            <a:avLst/>
          </a:prstGeom>
          <a:noFill/>
          <a:ln cmpd="sng">
            <a:solidFill>
              <a:srgbClr xmlns:mc="http://schemas.openxmlformats.org/markup-compatibility/2006" xmlns:a14="http://schemas.microsoft.com/office/drawing/2010/main" val="536E71" mc:Ignorable=""/>
            </a:solidFill>
          </a:ln>
        </p:spPr>
        <p:style>
          <a:lnRef idx="2">
            <a:schemeClr val="accent1">
              <a:shade val="50000"/>
            </a:schemeClr>
          </a:lnRef>
          <a:fillRef idx="1">
            <a:schemeClr val="accent1"/>
          </a:fillRef>
          <a:effectRef idx="0">
            <a:schemeClr val="accent1"/>
          </a:effectRef>
          <a:fontRef idx="minor">
            <a:schemeClr val="lt1"/>
          </a:fontRef>
        </p:style>
      </p:cxnSp>
      <p:cxnSp>
        <p:nvCxnSpPr>
          <p:cNvPr id="98" name="Straight Connector 97"/>
          <p:cNvCxnSpPr/>
          <p:nvPr/>
        </p:nvCxnSpPr>
        <p:spPr>
          <a:xfrm rot="5400000" flipH="1" flipV="1">
            <a:off x="3513350" y="2560053"/>
            <a:ext cx="875503" cy="22598"/>
          </a:xfrm>
          <a:prstGeom prst="line">
            <a:avLst/>
          </a:prstGeom>
          <a:noFill/>
          <a:ln cmpd="sng">
            <a:solidFill>
              <a:srgbClr xmlns:mc="http://schemas.openxmlformats.org/markup-compatibility/2006" xmlns:a14="http://schemas.microsoft.com/office/drawing/2010/main" val="536E71" mc:Ignorable=""/>
            </a:solidFill>
          </a:ln>
        </p:spPr>
        <p:style>
          <a:lnRef idx="2">
            <a:schemeClr val="accent1">
              <a:shade val="50000"/>
            </a:schemeClr>
          </a:lnRef>
          <a:fillRef idx="1">
            <a:schemeClr val="accent1"/>
          </a:fillRef>
          <a:effectRef idx="0">
            <a:schemeClr val="accent1"/>
          </a:effectRef>
          <a:fontRef idx="minor">
            <a:schemeClr val="lt1"/>
          </a:fontRef>
        </p:style>
      </p:cxnSp>
      <p:cxnSp>
        <p:nvCxnSpPr>
          <p:cNvPr id="99" name="Straight Connector 98"/>
          <p:cNvCxnSpPr/>
          <p:nvPr/>
        </p:nvCxnSpPr>
        <p:spPr>
          <a:xfrm rot="10800000">
            <a:off x="207334" y="2133600"/>
            <a:ext cx="3755066" cy="1588"/>
          </a:xfrm>
          <a:prstGeom prst="line">
            <a:avLst/>
          </a:prstGeom>
          <a:noFill/>
          <a:ln cmpd="sng">
            <a:solidFill>
              <a:srgbClr xmlns:mc="http://schemas.openxmlformats.org/markup-compatibility/2006" xmlns:a14="http://schemas.microsoft.com/office/drawing/2010/main" val="536E71" mc:Ignorable=""/>
            </a:solidFill>
          </a:ln>
        </p:spPr>
        <p:style>
          <a:lnRef idx="2">
            <a:schemeClr val="accent1">
              <a:shade val="50000"/>
            </a:schemeClr>
          </a:lnRef>
          <a:fillRef idx="1">
            <a:schemeClr val="accent1"/>
          </a:fillRef>
          <a:effectRef idx="0">
            <a:schemeClr val="accent1"/>
          </a:effectRef>
          <a:fontRef idx="minor">
            <a:schemeClr val="lt1"/>
          </a:fontRef>
        </p:style>
      </p:cxnSp>
      <p:cxnSp>
        <p:nvCxnSpPr>
          <p:cNvPr id="111" name="Straight Arrow Connector 110"/>
          <p:cNvCxnSpPr>
            <a:stCxn id="80" idx="2"/>
            <a:endCxn id="22" idx="0"/>
          </p:cNvCxnSpPr>
          <p:nvPr/>
        </p:nvCxnSpPr>
        <p:spPr>
          <a:xfrm rot="16200000" flipH="1">
            <a:off x="2443600" y="3226086"/>
            <a:ext cx="763794" cy="186398"/>
          </a:xfrm>
          <a:prstGeom prst="straightConnector1">
            <a:avLst/>
          </a:prstGeom>
          <a:ln w="25400">
            <a:solidFill>
              <a:schemeClr val="tx1">
                <a:alpha val="50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endCxn id="23" idx="0"/>
          </p:cNvCxnSpPr>
          <p:nvPr/>
        </p:nvCxnSpPr>
        <p:spPr>
          <a:xfrm>
            <a:off x="2772115" y="2906106"/>
            <a:ext cx="3404456" cy="795076"/>
          </a:xfrm>
          <a:prstGeom prst="straightConnector1">
            <a:avLst/>
          </a:prstGeom>
          <a:ln>
            <a:noFill/>
          </a:ln>
        </p:spPr>
        <p:style>
          <a:lnRef idx="3">
            <a:schemeClr val="lt1"/>
          </a:lnRef>
          <a:fillRef idx="1">
            <a:schemeClr val="accent2"/>
          </a:fillRef>
          <a:effectRef idx="1">
            <a:schemeClr val="accent2"/>
          </a:effectRef>
          <a:fontRef idx="minor">
            <a:schemeClr val="lt1"/>
          </a:fontRef>
        </p:style>
      </p:cxnSp>
      <p:sp>
        <p:nvSpPr>
          <p:cNvPr id="118" name="Rectangle 117"/>
          <p:cNvSpPr/>
          <p:nvPr/>
        </p:nvSpPr>
        <p:spPr>
          <a:xfrm>
            <a:off x="6248400" y="685800"/>
            <a:ext cx="2514600" cy="1770996"/>
          </a:xfrm>
          <a:prstGeom prst="rect">
            <a:avLst/>
          </a:prstGeom>
          <a:noFill/>
          <a:ln cmpd="sng">
            <a:solidFill>
              <a:srgbClr xmlns:mc="http://schemas.openxmlformats.org/markup-compatibility/2006" xmlns:a14="http://schemas.microsoft.com/office/drawing/2010/main" val="536E71"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TextBox 154"/>
          <p:cNvSpPr txBox="1"/>
          <p:nvPr/>
        </p:nvSpPr>
        <p:spPr>
          <a:xfrm>
            <a:off x="1631732" y="4308514"/>
            <a:ext cx="1313821" cy="292388"/>
          </a:xfrm>
          <a:prstGeom prst="rect">
            <a:avLst/>
          </a:prstGeom>
          <a:noFill/>
        </p:spPr>
        <p:txBody>
          <a:bodyPr wrap="none" rtlCol="0">
            <a:spAutoFit/>
          </a:bodyPr>
          <a:lstStyle/>
          <a:p>
            <a:r>
              <a:rPr lang="en-US" sz="1300" i="1" dirty="0" smtClean="0"/>
              <a:t>Windows cluster</a:t>
            </a:r>
            <a:endParaRPr lang="en-US" sz="1300" i="1" dirty="0"/>
          </a:p>
        </p:txBody>
      </p:sp>
      <p:sp>
        <p:nvSpPr>
          <p:cNvPr id="175" name="TextBox 174"/>
          <p:cNvSpPr txBox="1"/>
          <p:nvPr/>
        </p:nvSpPr>
        <p:spPr>
          <a:xfrm>
            <a:off x="4825283" y="4314498"/>
            <a:ext cx="1742941" cy="292388"/>
          </a:xfrm>
          <a:prstGeom prst="rect">
            <a:avLst/>
          </a:prstGeom>
          <a:noFill/>
        </p:spPr>
        <p:txBody>
          <a:bodyPr wrap="square" rtlCol="0">
            <a:spAutoFit/>
          </a:bodyPr>
          <a:lstStyle/>
          <a:p>
            <a:r>
              <a:rPr lang="en-US" sz="1300" i="1" dirty="0" smtClean="0"/>
              <a:t>Windows cluster</a:t>
            </a:r>
            <a:endParaRPr lang="en-US" sz="1300" i="1" dirty="0"/>
          </a:p>
        </p:txBody>
      </p:sp>
      <p:sp>
        <p:nvSpPr>
          <p:cNvPr id="165" name="TextBox 164"/>
          <p:cNvSpPr txBox="1"/>
          <p:nvPr/>
        </p:nvSpPr>
        <p:spPr>
          <a:xfrm>
            <a:off x="2238702" y="1418898"/>
            <a:ext cx="2048485" cy="523220"/>
          </a:xfrm>
          <a:prstGeom prst="rect">
            <a:avLst/>
          </a:prstGeom>
          <a:noFill/>
        </p:spPr>
        <p:txBody>
          <a:bodyPr wrap="square" rtlCol="0">
            <a:spAutoFit/>
          </a:bodyPr>
          <a:lstStyle/>
          <a:p>
            <a:r>
              <a:rPr lang="en-US" sz="1400" i="1" dirty="0" smtClean="0"/>
              <a:t>OWA, ActiveSync, or </a:t>
            </a:r>
            <a:br>
              <a:rPr lang="en-US" sz="1400" i="1" dirty="0" smtClean="0"/>
            </a:br>
            <a:r>
              <a:rPr lang="en-US" sz="1400" i="1" dirty="0" smtClean="0"/>
              <a:t>Outlook Anywhere</a:t>
            </a:r>
          </a:p>
        </p:txBody>
      </p:sp>
      <p:sp>
        <p:nvSpPr>
          <p:cNvPr id="196" name="TextBox 195"/>
          <p:cNvSpPr txBox="1"/>
          <p:nvPr/>
        </p:nvSpPr>
        <p:spPr>
          <a:xfrm>
            <a:off x="183932" y="2102068"/>
            <a:ext cx="1609736" cy="307777"/>
          </a:xfrm>
          <a:prstGeom prst="rect">
            <a:avLst/>
          </a:prstGeom>
          <a:noFill/>
        </p:spPr>
        <p:txBody>
          <a:bodyPr wrap="none" rtlCol="0">
            <a:spAutoFit/>
          </a:bodyPr>
          <a:lstStyle/>
          <a:p>
            <a:r>
              <a:rPr lang="en-US" sz="1400" dirty="0" smtClean="0"/>
              <a:t>AD site: San Jose</a:t>
            </a:r>
            <a:endParaRPr lang="en-US" sz="1400" dirty="0"/>
          </a:p>
        </p:txBody>
      </p:sp>
      <p:sp>
        <p:nvSpPr>
          <p:cNvPr id="197" name="TextBox 196"/>
          <p:cNvSpPr txBox="1"/>
          <p:nvPr/>
        </p:nvSpPr>
        <p:spPr>
          <a:xfrm>
            <a:off x="6248400" y="685800"/>
            <a:ext cx="1410964" cy="307777"/>
          </a:xfrm>
          <a:prstGeom prst="rect">
            <a:avLst/>
          </a:prstGeom>
          <a:noFill/>
        </p:spPr>
        <p:txBody>
          <a:bodyPr wrap="none" rtlCol="0">
            <a:spAutoFit/>
          </a:bodyPr>
          <a:lstStyle/>
          <a:p>
            <a:r>
              <a:rPr lang="en-US" sz="1400" dirty="0" smtClean="0"/>
              <a:t>AD site: Dallas </a:t>
            </a:r>
            <a:endParaRPr lang="en-US" sz="1400" dirty="0"/>
          </a:p>
        </p:txBody>
      </p:sp>
      <p:sp>
        <p:nvSpPr>
          <p:cNvPr id="207" name="Rectangle 206"/>
          <p:cNvSpPr/>
          <p:nvPr/>
        </p:nvSpPr>
        <p:spPr>
          <a:xfrm>
            <a:off x="6553200" y="1066800"/>
            <a:ext cx="990600" cy="457200"/>
          </a:xfrm>
          <a:prstGeom prst="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t>Client Access Server</a:t>
            </a:r>
          </a:p>
        </p:txBody>
      </p:sp>
      <p:sp>
        <p:nvSpPr>
          <p:cNvPr id="116" name="Rectangle 115"/>
          <p:cNvSpPr/>
          <p:nvPr/>
        </p:nvSpPr>
        <p:spPr>
          <a:xfrm>
            <a:off x="6553200" y="1752600"/>
            <a:ext cx="987552" cy="457200"/>
          </a:xfrm>
          <a:prstGeom prst="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Standby   Server</a:t>
            </a:r>
            <a:endParaRPr lang="en-US" sz="1200" b="1" dirty="0"/>
          </a:p>
        </p:txBody>
      </p:sp>
      <p:cxnSp>
        <p:nvCxnSpPr>
          <p:cNvPr id="212" name="Straight Arrow Connector 211"/>
          <p:cNvCxnSpPr>
            <a:stCxn id="116" idx="0"/>
            <a:endCxn id="207" idx="2"/>
          </p:cNvCxnSpPr>
          <p:nvPr/>
        </p:nvCxnSpPr>
        <p:spPr>
          <a:xfrm rot="5400000" flipH="1" flipV="1">
            <a:off x="6933438" y="1637538"/>
            <a:ext cx="228600" cy="1524"/>
          </a:xfrm>
          <a:prstGeom prst="straightConnector1">
            <a:avLst/>
          </a:prstGeom>
          <a:ln w="19050">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3" name="Shape 222"/>
          <p:cNvCxnSpPr/>
          <p:nvPr/>
        </p:nvCxnSpPr>
        <p:spPr>
          <a:xfrm rot="10800000" flipH="1">
            <a:off x="1153274" y="3552498"/>
            <a:ext cx="118872" cy="548640"/>
          </a:xfrm>
          <a:prstGeom prst="curvedConnector4">
            <a:avLst>
              <a:gd name="adj1" fmla="val -185405"/>
              <a:gd name="adj2" fmla="val 99198"/>
            </a:avLst>
          </a:prstGeom>
          <a:ln w="38100">
            <a:solidFill>
              <a:schemeClr val="tx1">
                <a:alpha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4" name="Shape 223"/>
          <p:cNvCxnSpPr/>
          <p:nvPr/>
        </p:nvCxnSpPr>
        <p:spPr>
          <a:xfrm flipH="1" flipV="1">
            <a:off x="3234794" y="3568264"/>
            <a:ext cx="118872" cy="544169"/>
          </a:xfrm>
          <a:prstGeom prst="curvedConnector4">
            <a:avLst>
              <a:gd name="adj1" fmla="val -217366"/>
              <a:gd name="adj2" fmla="val 99530"/>
            </a:avLst>
          </a:prstGeom>
          <a:ln w="38100">
            <a:solidFill>
              <a:schemeClr val="tx1">
                <a:alpha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1233691" y="3549868"/>
            <a:ext cx="2057400" cy="11352"/>
          </a:xfrm>
          <a:prstGeom prst="line">
            <a:avLst/>
          </a:prstGeom>
          <a:ln w="38100">
            <a:solidFill>
              <a:schemeClr val="tx1">
                <a:alpha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p:nvPr/>
        </p:nvCxnSpPr>
        <p:spPr>
          <a:xfrm>
            <a:off x="2041633" y="4117430"/>
            <a:ext cx="457200" cy="1588"/>
          </a:xfrm>
          <a:prstGeom prst="straightConnector1">
            <a:avLst/>
          </a:prstGeom>
          <a:ln w="38100">
            <a:solidFill>
              <a:schemeClr val="tx1">
                <a:alpha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0" name="Shape 229"/>
          <p:cNvCxnSpPr/>
          <p:nvPr/>
        </p:nvCxnSpPr>
        <p:spPr>
          <a:xfrm flipH="1" flipV="1">
            <a:off x="6527160" y="3581400"/>
            <a:ext cx="118872" cy="544169"/>
          </a:xfrm>
          <a:prstGeom prst="curvedConnector4">
            <a:avLst>
              <a:gd name="adj1" fmla="val -217366"/>
              <a:gd name="adj2" fmla="val 99530"/>
            </a:avLst>
          </a:prstGeom>
          <a:ln w="38100">
            <a:solidFill>
              <a:schemeClr val="tx1">
                <a:alpha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1" name="Shape 230"/>
          <p:cNvCxnSpPr/>
          <p:nvPr/>
        </p:nvCxnSpPr>
        <p:spPr>
          <a:xfrm rot="10800000" flipH="1">
            <a:off x="4431149" y="3584030"/>
            <a:ext cx="118872" cy="548640"/>
          </a:xfrm>
          <a:prstGeom prst="curvedConnector4">
            <a:avLst>
              <a:gd name="adj1" fmla="val -185405"/>
              <a:gd name="adj2" fmla="val 99198"/>
            </a:avLst>
          </a:prstGeom>
          <a:ln w="38100">
            <a:solidFill>
              <a:schemeClr val="tx1">
                <a:alpha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4521840" y="3571126"/>
            <a:ext cx="2057400" cy="11352"/>
          </a:xfrm>
          <a:prstGeom prst="line">
            <a:avLst/>
          </a:prstGeom>
          <a:ln w="38100">
            <a:solidFill>
              <a:schemeClr val="tx1">
                <a:alpha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3" name="Straight Arrow Connector 232"/>
          <p:cNvCxnSpPr/>
          <p:nvPr/>
        </p:nvCxnSpPr>
        <p:spPr>
          <a:xfrm>
            <a:off x="5283194" y="4148962"/>
            <a:ext cx="457200" cy="1588"/>
          </a:xfrm>
          <a:prstGeom prst="straightConnector1">
            <a:avLst/>
          </a:prstGeom>
          <a:ln w="38100">
            <a:solidFill>
              <a:schemeClr val="tx1">
                <a:alpha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a:stCxn id="21" idx="2"/>
            <a:endCxn id="112" idx="0"/>
          </p:cNvCxnSpPr>
          <p:nvPr/>
        </p:nvCxnSpPr>
        <p:spPr>
          <a:xfrm rot="5400000">
            <a:off x="1285554" y="4574348"/>
            <a:ext cx="600430" cy="4474"/>
          </a:xfrm>
          <a:prstGeom prst="straightConnector1">
            <a:avLst/>
          </a:prstGeom>
          <a:ln w="25400">
            <a:solidFill>
              <a:schemeClr val="bg1">
                <a:alpha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a:endCxn id="113" idx="0"/>
          </p:cNvCxnSpPr>
          <p:nvPr/>
        </p:nvCxnSpPr>
        <p:spPr>
          <a:xfrm rot="5400000">
            <a:off x="2662238" y="4567238"/>
            <a:ext cx="609600" cy="9524"/>
          </a:xfrm>
          <a:prstGeom prst="straightConnector1">
            <a:avLst/>
          </a:prstGeom>
          <a:ln w="25400">
            <a:solidFill>
              <a:schemeClr val="bg1">
                <a:alpha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a:endCxn id="153" idx="0"/>
          </p:cNvCxnSpPr>
          <p:nvPr/>
        </p:nvCxnSpPr>
        <p:spPr>
          <a:xfrm rot="16200000" flipH="1">
            <a:off x="4563666" y="4580334"/>
            <a:ext cx="589052" cy="3880"/>
          </a:xfrm>
          <a:prstGeom prst="straightConnector1">
            <a:avLst/>
          </a:prstGeom>
          <a:ln w="25400">
            <a:solidFill>
              <a:schemeClr val="bg1">
                <a:alpha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a:endCxn id="186" idx="0"/>
          </p:cNvCxnSpPr>
          <p:nvPr/>
        </p:nvCxnSpPr>
        <p:spPr>
          <a:xfrm rot="16200000" flipH="1">
            <a:off x="5883251" y="4566423"/>
            <a:ext cx="580278" cy="2380"/>
          </a:xfrm>
          <a:prstGeom prst="straightConnector1">
            <a:avLst/>
          </a:prstGeom>
          <a:ln w="25400">
            <a:solidFill>
              <a:schemeClr val="bg1">
                <a:alpha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1" name="Straight Arrow Connector 240"/>
          <p:cNvCxnSpPr>
            <a:stCxn id="116" idx="3"/>
          </p:cNvCxnSpPr>
          <p:nvPr/>
        </p:nvCxnSpPr>
        <p:spPr>
          <a:xfrm>
            <a:off x="7540752" y="1981200"/>
            <a:ext cx="307848" cy="1588"/>
          </a:xfrm>
          <a:prstGeom prst="straightConnector1">
            <a:avLst/>
          </a:prstGeom>
          <a:ln w="19050">
            <a:solidFill>
              <a:schemeClr val="bg1">
                <a:alpha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5" name="Line Callout 1 (Accent Bar) 244"/>
          <p:cNvSpPr/>
          <p:nvPr/>
        </p:nvSpPr>
        <p:spPr>
          <a:xfrm>
            <a:off x="7353300" y="3429000"/>
            <a:ext cx="1524000" cy="685799"/>
          </a:xfrm>
          <a:prstGeom prst="accentCallout1">
            <a:avLst>
              <a:gd name="adj1" fmla="val 23171"/>
              <a:gd name="adj2" fmla="val 1418"/>
              <a:gd name="adj3" fmla="val -37192"/>
              <a:gd name="adj4" fmla="val -16420"/>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i="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SCR managed separately; no GUI</a:t>
            </a:r>
          </a:p>
        </p:txBody>
      </p:sp>
      <p:sp>
        <p:nvSpPr>
          <p:cNvPr id="102" name="Line Callout 1 (Accent Bar) 101"/>
          <p:cNvSpPr/>
          <p:nvPr/>
        </p:nvSpPr>
        <p:spPr>
          <a:xfrm>
            <a:off x="4343400" y="649480"/>
            <a:ext cx="1752600" cy="1059679"/>
          </a:xfrm>
          <a:prstGeom prst="accentCallout1">
            <a:avLst>
              <a:gd name="adj1" fmla="val 34283"/>
              <a:gd name="adj2" fmla="val 96657"/>
              <a:gd name="adj3" fmla="val 142876"/>
              <a:gd name="adj4" fmla="val 131490"/>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i="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Manual “activation” of remote mailbox server</a:t>
            </a:r>
            <a:endParaRPr lang="en-US" sz="1600" i="1"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5" name="Line Callout 1 (Accent Bar) 104"/>
          <p:cNvSpPr/>
          <p:nvPr/>
        </p:nvSpPr>
        <p:spPr>
          <a:xfrm>
            <a:off x="7124700" y="4419600"/>
            <a:ext cx="1233087" cy="685799"/>
          </a:xfrm>
          <a:prstGeom prst="accentCallout1">
            <a:avLst>
              <a:gd name="adj1" fmla="val 31506"/>
              <a:gd name="adj2" fmla="val -82"/>
              <a:gd name="adj3" fmla="val -39969"/>
              <a:gd name="adj4" fmla="val -11474"/>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i="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Clustering knowledge required</a:t>
            </a:r>
          </a:p>
        </p:txBody>
      </p:sp>
      <p:sp>
        <p:nvSpPr>
          <p:cNvPr id="109" name="Can 108"/>
          <p:cNvSpPr/>
          <p:nvPr/>
        </p:nvSpPr>
        <p:spPr>
          <a:xfrm>
            <a:off x="1268563" y="5329309"/>
            <a:ext cx="657869" cy="309491"/>
          </a:xfrm>
          <a:prstGeom prst="can">
            <a:avLst/>
          </a:prstGeom>
          <a:ln>
            <a:solidFill>
              <a:srgbClr xmlns:mc="http://schemas.openxmlformats.org/markup-compatibility/2006" xmlns:a14="http://schemas.microsoft.com/office/drawing/2010/main" val="385D8A" mc:Ignorabl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10" name="Can 109"/>
          <p:cNvSpPr/>
          <p:nvPr/>
        </p:nvSpPr>
        <p:spPr>
          <a:xfrm>
            <a:off x="1268563" y="5710309"/>
            <a:ext cx="657869" cy="309491"/>
          </a:xfrm>
          <a:prstGeom prst="can">
            <a:avLst/>
          </a:prstGeom>
          <a:ln>
            <a:solidFill>
              <a:srgbClr xmlns:mc="http://schemas.openxmlformats.org/markup-compatibility/2006" xmlns:a14="http://schemas.microsoft.com/office/drawing/2010/main" val="385D8A" mc:Ignorabl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5" name="TextBox 74"/>
          <p:cNvSpPr txBox="1"/>
          <p:nvPr/>
        </p:nvSpPr>
        <p:spPr>
          <a:xfrm>
            <a:off x="1384088" y="5361801"/>
            <a:ext cx="466144" cy="261610"/>
          </a:xfrm>
          <a:prstGeom prst="rect">
            <a:avLst/>
          </a:prstGeom>
          <a:noFill/>
        </p:spPr>
        <p:txBody>
          <a:bodyPr wrap="square" rtlCol="0">
            <a:spAutoFit/>
          </a:bodyPr>
          <a:lstStyle/>
          <a:p>
            <a:r>
              <a:rPr lang="en-US" sz="1100" b="1" dirty="0" smtClean="0">
                <a:solidFill>
                  <a:srgbClr xmlns:mc="http://schemas.openxmlformats.org/markup-compatibility/2006" xmlns:a14="http://schemas.microsoft.com/office/drawing/2010/main" val="00B050" mc:Ignorable=""/>
                </a:solidFill>
              </a:rPr>
              <a:t>DB2</a:t>
            </a:r>
            <a:endParaRPr lang="en-US" sz="1100" b="1" dirty="0">
              <a:solidFill>
                <a:srgbClr xmlns:mc="http://schemas.openxmlformats.org/markup-compatibility/2006" xmlns:a14="http://schemas.microsoft.com/office/drawing/2010/main" val="00B050" mc:Ignorable=""/>
              </a:solidFill>
            </a:endParaRPr>
          </a:p>
        </p:txBody>
      </p:sp>
      <p:sp>
        <p:nvSpPr>
          <p:cNvPr id="77" name="TextBox 76"/>
          <p:cNvSpPr txBox="1"/>
          <p:nvPr/>
        </p:nvSpPr>
        <p:spPr>
          <a:xfrm>
            <a:off x="1345408" y="5757089"/>
            <a:ext cx="536376" cy="261610"/>
          </a:xfrm>
          <a:prstGeom prst="rect">
            <a:avLst/>
          </a:prstGeom>
          <a:noFill/>
        </p:spPr>
        <p:txBody>
          <a:bodyPr wrap="square" rtlCol="0">
            <a:spAutoFit/>
          </a:bodyPr>
          <a:lstStyle/>
          <a:p>
            <a:r>
              <a:rPr lang="en-US" sz="1100" b="1" dirty="0" smtClean="0">
                <a:solidFill>
                  <a:srgbClr xmlns:mc="http://schemas.openxmlformats.org/markup-compatibility/2006" xmlns:a14="http://schemas.microsoft.com/office/drawing/2010/main" val="FF0066" mc:Ignorable=""/>
                </a:solidFill>
              </a:rPr>
              <a:t>DB3</a:t>
            </a:r>
            <a:endParaRPr lang="en-US" sz="1100" b="1" dirty="0">
              <a:solidFill>
                <a:srgbClr xmlns:mc="http://schemas.openxmlformats.org/markup-compatibility/2006" xmlns:a14="http://schemas.microsoft.com/office/drawing/2010/main" val="FF0066" mc:Ignorable=""/>
              </a:solidFill>
            </a:endParaRPr>
          </a:p>
        </p:txBody>
      </p:sp>
      <p:sp>
        <p:nvSpPr>
          <p:cNvPr id="113" name="Rectangle 112"/>
          <p:cNvSpPr/>
          <p:nvPr/>
        </p:nvSpPr>
        <p:spPr>
          <a:xfrm>
            <a:off x="2543176" y="4876800"/>
            <a:ext cx="838200" cy="1219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5" name="Can 114"/>
          <p:cNvSpPr/>
          <p:nvPr/>
        </p:nvSpPr>
        <p:spPr>
          <a:xfrm>
            <a:off x="2640163" y="4943618"/>
            <a:ext cx="657869" cy="309491"/>
          </a:xfrm>
          <a:prstGeom prst="can">
            <a:avLst/>
          </a:prstGeom>
          <a:ln>
            <a:solidFill>
              <a:srgbClr xmlns:mc="http://schemas.openxmlformats.org/markup-compatibility/2006" xmlns:a14="http://schemas.microsoft.com/office/drawing/2010/main" val="385D8A" mc:Ignorabl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19" name="Can 118"/>
          <p:cNvSpPr/>
          <p:nvPr/>
        </p:nvSpPr>
        <p:spPr>
          <a:xfrm>
            <a:off x="2640163" y="5329309"/>
            <a:ext cx="657869" cy="309491"/>
          </a:xfrm>
          <a:prstGeom prst="can">
            <a:avLst/>
          </a:prstGeom>
          <a:ln>
            <a:solidFill>
              <a:srgbClr xmlns:mc="http://schemas.openxmlformats.org/markup-compatibility/2006" xmlns:a14="http://schemas.microsoft.com/office/drawing/2010/main" val="385D8A" mc:Ignorabl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0" name="Can 119"/>
          <p:cNvSpPr/>
          <p:nvPr/>
        </p:nvSpPr>
        <p:spPr>
          <a:xfrm>
            <a:off x="2640163" y="5710309"/>
            <a:ext cx="657869" cy="309491"/>
          </a:xfrm>
          <a:prstGeom prst="can">
            <a:avLst/>
          </a:prstGeom>
          <a:ln>
            <a:solidFill>
              <a:srgbClr xmlns:mc="http://schemas.openxmlformats.org/markup-compatibility/2006" xmlns:a14="http://schemas.microsoft.com/office/drawing/2010/main" val="385D8A" mc:Ignorabl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0" name="TextBox 159"/>
          <p:cNvSpPr txBox="1"/>
          <p:nvPr/>
        </p:nvSpPr>
        <p:spPr>
          <a:xfrm>
            <a:off x="2755688" y="4980801"/>
            <a:ext cx="466144" cy="261610"/>
          </a:xfrm>
          <a:prstGeom prst="rect">
            <a:avLst/>
          </a:prstGeom>
          <a:noFill/>
        </p:spPr>
        <p:txBody>
          <a:bodyPr wrap="square" rtlCol="0">
            <a:spAutoFit/>
          </a:bodyPr>
          <a:lstStyle/>
          <a:p>
            <a:r>
              <a:rPr lang="en-US" sz="1100" b="1" dirty="0" smtClean="0">
                <a:solidFill>
                  <a:srgbClr xmlns:mc="http://schemas.openxmlformats.org/markup-compatibility/2006" xmlns:a14="http://schemas.microsoft.com/office/drawing/2010/main" val="385D8A" mc:Ignorable=""/>
                </a:solidFill>
                <a:effectLst/>
              </a:rPr>
              <a:t>DB1</a:t>
            </a:r>
            <a:endParaRPr lang="en-US" sz="1200" b="1" dirty="0">
              <a:solidFill>
                <a:srgbClr xmlns:mc="http://schemas.openxmlformats.org/markup-compatibility/2006" xmlns:a14="http://schemas.microsoft.com/office/drawing/2010/main" val="385D8A" mc:Ignorable=""/>
              </a:solidFill>
              <a:effectLst/>
            </a:endParaRPr>
          </a:p>
        </p:txBody>
      </p:sp>
      <p:sp>
        <p:nvSpPr>
          <p:cNvPr id="161" name="TextBox 160"/>
          <p:cNvSpPr txBox="1"/>
          <p:nvPr/>
        </p:nvSpPr>
        <p:spPr>
          <a:xfrm>
            <a:off x="2755688" y="5361801"/>
            <a:ext cx="466144" cy="261610"/>
          </a:xfrm>
          <a:prstGeom prst="rect">
            <a:avLst/>
          </a:prstGeom>
          <a:noFill/>
        </p:spPr>
        <p:txBody>
          <a:bodyPr wrap="square" rtlCol="0">
            <a:spAutoFit/>
          </a:bodyPr>
          <a:lstStyle/>
          <a:p>
            <a:r>
              <a:rPr lang="en-US" sz="1100" b="1" dirty="0" smtClean="0">
                <a:solidFill>
                  <a:srgbClr xmlns:mc="http://schemas.openxmlformats.org/markup-compatibility/2006" xmlns:a14="http://schemas.microsoft.com/office/drawing/2010/main" val="385D8A" mc:Ignorable=""/>
                </a:solidFill>
              </a:rPr>
              <a:t>DB2</a:t>
            </a:r>
            <a:endParaRPr lang="en-US" sz="1200" b="1" dirty="0">
              <a:solidFill>
                <a:srgbClr xmlns:mc="http://schemas.openxmlformats.org/markup-compatibility/2006" xmlns:a14="http://schemas.microsoft.com/office/drawing/2010/main" val="385D8A" mc:Ignorable=""/>
              </a:solidFill>
            </a:endParaRPr>
          </a:p>
        </p:txBody>
      </p:sp>
      <p:sp>
        <p:nvSpPr>
          <p:cNvPr id="163" name="TextBox 162"/>
          <p:cNvSpPr txBox="1"/>
          <p:nvPr/>
        </p:nvSpPr>
        <p:spPr>
          <a:xfrm>
            <a:off x="2761656" y="5766091"/>
            <a:ext cx="536376" cy="261610"/>
          </a:xfrm>
          <a:prstGeom prst="rect">
            <a:avLst/>
          </a:prstGeom>
          <a:noFill/>
        </p:spPr>
        <p:txBody>
          <a:bodyPr wrap="square" rtlCol="0">
            <a:spAutoFit/>
          </a:bodyPr>
          <a:lstStyle/>
          <a:p>
            <a:r>
              <a:rPr lang="en-US" sz="1100" b="1" dirty="0" smtClean="0">
                <a:solidFill>
                  <a:srgbClr xmlns:mc="http://schemas.openxmlformats.org/markup-compatibility/2006" xmlns:a14="http://schemas.microsoft.com/office/drawing/2010/main" val="385D8A" mc:Ignorable=""/>
                </a:solidFill>
                <a:cs typeface="Arial" pitchFamily="34" charset="0"/>
              </a:rPr>
              <a:t>DB3</a:t>
            </a:r>
            <a:endParaRPr lang="en-US" sz="1200" b="1" dirty="0">
              <a:solidFill>
                <a:srgbClr xmlns:mc="http://schemas.openxmlformats.org/markup-compatibility/2006" xmlns:a14="http://schemas.microsoft.com/office/drawing/2010/main" val="385D8A" mc:Ignorable=""/>
              </a:solidFill>
              <a:cs typeface="Arial" pitchFamily="34" charset="0"/>
            </a:endParaRPr>
          </a:p>
        </p:txBody>
      </p:sp>
      <p:sp>
        <p:nvSpPr>
          <p:cNvPr id="153" name="Rectangle 152"/>
          <p:cNvSpPr/>
          <p:nvPr/>
        </p:nvSpPr>
        <p:spPr>
          <a:xfrm>
            <a:off x="4441032" y="4876800"/>
            <a:ext cx="838200" cy="1219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54" name="Can 153"/>
          <p:cNvSpPr/>
          <p:nvPr/>
        </p:nvSpPr>
        <p:spPr>
          <a:xfrm>
            <a:off x="4538019" y="4943618"/>
            <a:ext cx="657869" cy="309491"/>
          </a:xfrm>
          <a:prstGeom prst="can">
            <a:avLst/>
          </a:prstGeom>
          <a:ln>
            <a:solidFill>
              <a:srgbClr xmlns:mc="http://schemas.openxmlformats.org/markup-compatibility/2006" xmlns:a14="http://schemas.microsoft.com/office/drawing/2010/main" val="385D8A" mc:Ignorabl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4" name="Can 173"/>
          <p:cNvSpPr/>
          <p:nvPr/>
        </p:nvSpPr>
        <p:spPr>
          <a:xfrm>
            <a:off x="4538019" y="5329309"/>
            <a:ext cx="657869" cy="309491"/>
          </a:xfrm>
          <a:prstGeom prst="can">
            <a:avLst/>
          </a:prstGeom>
          <a:ln>
            <a:solidFill>
              <a:srgbClr xmlns:mc="http://schemas.openxmlformats.org/markup-compatibility/2006" xmlns:a14="http://schemas.microsoft.com/office/drawing/2010/main" val="385D8A" mc:Ignorabl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6" name="Can 175"/>
          <p:cNvSpPr/>
          <p:nvPr/>
        </p:nvSpPr>
        <p:spPr>
          <a:xfrm>
            <a:off x="4538019" y="5710309"/>
            <a:ext cx="657869" cy="309491"/>
          </a:xfrm>
          <a:prstGeom prst="can">
            <a:avLst/>
          </a:prstGeom>
          <a:ln>
            <a:solidFill>
              <a:srgbClr xmlns:mc="http://schemas.openxmlformats.org/markup-compatibility/2006" xmlns:a14="http://schemas.microsoft.com/office/drawing/2010/main" val="385D8A" mc:Ignorabl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83" name="TextBox 82"/>
          <p:cNvSpPr txBox="1"/>
          <p:nvPr/>
        </p:nvSpPr>
        <p:spPr>
          <a:xfrm>
            <a:off x="4654700" y="4967288"/>
            <a:ext cx="466144" cy="261610"/>
          </a:xfrm>
          <a:prstGeom prst="rect">
            <a:avLst/>
          </a:prstGeom>
          <a:noFill/>
        </p:spPr>
        <p:txBody>
          <a:bodyPr wrap="square" rtlCol="0">
            <a:spAutoFit/>
          </a:bodyPr>
          <a:lstStyle/>
          <a:p>
            <a:r>
              <a:rPr lang="en-US" sz="1100" b="1" dirty="0" smtClean="0">
                <a:solidFill>
                  <a:srgbClr xmlns:mc="http://schemas.openxmlformats.org/markup-compatibility/2006" xmlns:a14="http://schemas.microsoft.com/office/drawing/2010/main" val="00B050" mc:Ignorable=""/>
                </a:solidFill>
              </a:rPr>
              <a:t>DB4</a:t>
            </a:r>
            <a:endParaRPr lang="en-US" sz="1100" b="1" dirty="0">
              <a:solidFill>
                <a:srgbClr xmlns:mc="http://schemas.openxmlformats.org/markup-compatibility/2006" xmlns:a14="http://schemas.microsoft.com/office/drawing/2010/main" val="00B050" mc:Ignorable=""/>
              </a:solidFill>
            </a:endParaRPr>
          </a:p>
        </p:txBody>
      </p:sp>
      <p:sp>
        <p:nvSpPr>
          <p:cNvPr id="84" name="TextBox 83"/>
          <p:cNvSpPr txBox="1"/>
          <p:nvPr/>
        </p:nvSpPr>
        <p:spPr>
          <a:xfrm>
            <a:off x="4649144" y="5359580"/>
            <a:ext cx="466144" cy="261610"/>
          </a:xfrm>
          <a:prstGeom prst="rect">
            <a:avLst/>
          </a:prstGeom>
          <a:noFill/>
        </p:spPr>
        <p:txBody>
          <a:bodyPr wrap="square" rtlCol="0">
            <a:spAutoFit/>
          </a:bodyPr>
          <a:lstStyle/>
          <a:p>
            <a:r>
              <a:rPr lang="en-US" sz="1100" b="1" dirty="0" smtClean="0">
                <a:solidFill>
                  <a:srgbClr xmlns:mc="http://schemas.openxmlformats.org/markup-compatibility/2006" xmlns:a14="http://schemas.microsoft.com/office/drawing/2010/main" val="00B050" mc:Ignorable=""/>
                </a:solidFill>
              </a:rPr>
              <a:t>DB5</a:t>
            </a:r>
            <a:endParaRPr lang="en-US" sz="1100" b="1" dirty="0">
              <a:solidFill>
                <a:srgbClr xmlns:mc="http://schemas.openxmlformats.org/markup-compatibility/2006" xmlns:a14="http://schemas.microsoft.com/office/drawing/2010/main" val="00B050" mc:Ignorable=""/>
              </a:solidFill>
            </a:endParaRPr>
          </a:p>
        </p:txBody>
      </p:sp>
      <p:sp>
        <p:nvSpPr>
          <p:cNvPr id="87" name="TextBox 86"/>
          <p:cNvSpPr txBox="1"/>
          <p:nvPr/>
        </p:nvSpPr>
        <p:spPr>
          <a:xfrm>
            <a:off x="4648839" y="5744277"/>
            <a:ext cx="536376" cy="261610"/>
          </a:xfrm>
          <a:prstGeom prst="rect">
            <a:avLst/>
          </a:prstGeom>
          <a:noFill/>
        </p:spPr>
        <p:txBody>
          <a:bodyPr wrap="square" rtlCol="0">
            <a:spAutoFit/>
          </a:bodyPr>
          <a:lstStyle/>
          <a:p>
            <a:r>
              <a:rPr lang="en-US" sz="1100" b="1" dirty="0" smtClean="0">
                <a:solidFill>
                  <a:srgbClr xmlns:mc="http://schemas.openxmlformats.org/markup-compatibility/2006" xmlns:a14="http://schemas.microsoft.com/office/drawing/2010/main" val="00B050" mc:Ignorable=""/>
                </a:solidFill>
              </a:rPr>
              <a:t>DB6</a:t>
            </a:r>
            <a:endParaRPr lang="en-US" sz="1200" b="1" dirty="0">
              <a:solidFill>
                <a:srgbClr xmlns:mc="http://schemas.openxmlformats.org/markup-compatibility/2006" xmlns:a14="http://schemas.microsoft.com/office/drawing/2010/main" val="00B050" mc:Ignorable=""/>
              </a:solidFill>
            </a:endParaRPr>
          </a:p>
        </p:txBody>
      </p:sp>
      <p:sp>
        <p:nvSpPr>
          <p:cNvPr id="186" name="Rectangle 185"/>
          <p:cNvSpPr/>
          <p:nvPr/>
        </p:nvSpPr>
        <p:spPr>
          <a:xfrm>
            <a:off x="5755480" y="4857752"/>
            <a:ext cx="838200" cy="1219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87" name="Can 186"/>
          <p:cNvSpPr/>
          <p:nvPr/>
        </p:nvSpPr>
        <p:spPr>
          <a:xfrm>
            <a:off x="5852467" y="4924570"/>
            <a:ext cx="657869" cy="309491"/>
          </a:xfrm>
          <a:prstGeom prst="can">
            <a:avLst/>
          </a:prstGeom>
          <a:ln>
            <a:solidFill>
              <a:srgbClr xmlns:mc="http://schemas.openxmlformats.org/markup-compatibility/2006" xmlns:a14="http://schemas.microsoft.com/office/drawing/2010/main" val="385D8A" mc:Ignorabl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8" name="Can 187"/>
          <p:cNvSpPr/>
          <p:nvPr/>
        </p:nvSpPr>
        <p:spPr>
          <a:xfrm>
            <a:off x="5852467" y="5310261"/>
            <a:ext cx="657869" cy="309491"/>
          </a:xfrm>
          <a:prstGeom prst="can">
            <a:avLst/>
          </a:prstGeom>
          <a:ln>
            <a:solidFill>
              <a:srgbClr xmlns:mc="http://schemas.openxmlformats.org/markup-compatibility/2006" xmlns:a14="http://schemas.microsoft.com/office/drawing/2010/main" val="385D8A" mc:Ignorabl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9" name="Can 188"/>
          <p:cNvSpPr/>
          <p:nvPr/>
        </p:nvSpPr>
        <p:spPr>
          <a:xfrm>
            <a:off x="5852467" y="5691261"/>
            <a:ext cx="657869" cy="309491"/>
          </a:xfrm>
          <a:prstGeom prst="can">
            <a:avLst/>
          </a:prstGeom>
          <a:ln>
            <a:solidFill>
              <a:srgbClr xmlns:mc="http://schemas.openxmlformats.org/markup-compatibility/2006" xmlns:a14="http://schemas.microsoft.com/office/drawing/2010/main" val="385D8A" mc:Ignorabl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0" name="TextBox 169"/>
          <p:cNvSpPr txBox="1"/>
          <p:nvPr/>
        </p:nvSpPr>
        <p:spPr>
          <a:xfrm>
            <a:off x="5969792" y="4974432"/>
            <a:ext cx="466144" cy="261610"/>
          </a:xfrm>
          <a:prstGeom prst="rect">
            <a:avLst/>
          </a:prstGeom>
          <a:noFill/>
        </p:spPr>
        <p:txBody>
          <a:bodyPr wrap="square" rtlCol="0">
            <a:spAutoFit/>
          </a:bodyPr>
          <a:lstStyle/>
          <a:p>
            <a:r>
              <a:rPr lang="en-US" sz="1100" b="1" dirty="0" smtClean="0">
                <a:solidFill>
                  <a:srgbClr xmlns:mc="http://schemas.openxmlformats.org/markup-compatibility/2006" xmlns:a14="http://schemas.microsoft.com/office/drawing/2010/main" val="385D8A" mc:Ignorable=""/>
                </a:solidFill>
                <a:effectLst/>
              </a:rPr>
              <a:t>DB4</a:t>
            </a:r>
            <a:endParaRPr lang="en-US" sz="1200" b="1" dirty="0">
              <a:solidFill>
                <a:srgbClr xmlns:mc="http://schemas.openxmlformats.org/markup-compatibility/2006" xmlns:a14="http://schemas.microsoft.com/office/drawing/2010/main" val="385D8A" mc:Ignorable=""/>
              </a:solidFill>
              <a:effectLst/>
            </a:endParaRPr>
          </a:p>
        </p:txBody>
      </p:sp>
      <p:sp>
        <p:nvSpPr>
          <p:cNvPr id="171" name="TextBox 170"/>
          <p:cNvSpPr txBox="1"/>
          <p:nvPr/>
        </p:nvSpPr>
        <p:spPr>
          <a:xfrm>
            <a:off x="5941800" y="5378077"/>
            <a:ext cx="466144" cy="261610"/>
          </a:xfrm>
          <a:prstGeom prst="rect">
            <a:avLst/>
          </a:prstGeom>
          <a:noFill/>
        </p:spPr>
        <p:txBody>
          <a:bodyPr wrap="square" rtlCol="0">
            <a:spAutoFit/>
          </a:bodyPr>
          <a:lstStyle/>
          <a:p>
            <a:r>
              <a:rPr lang="en-US" sz="1100" b="1" dirty="0" smtClean="0">
                <a:solidFill>
                  <a:srgbClr xmlns:mc="http://schemas.openxmlformats.org/markup-compatibility/2006" xmlns:a14="http://schemas.microsoft.com/office/drawing/2010/main" val="385D8A" mc:Ignorable=""/>
                </a:solidFill>
                <a:effectLst/>
              </a:rPr>
              <a:t>DB5</a:t>
            </a:r>
            <a:endParaRPr lang="en-US" sz="1200" b="1" dirty="0">
              <a:solidFill>
                <a:srgbClr xmlns:mc="http://schemas.openxmlformats.org/markup-compatibility/2006" xmlns:a14="http://schemas.microsoft.com/office/drawing/2010/main" val="385D8A" mc:Ignorable=""/>
              </a:solidFill>
              <a:effectLst/>
            </a:endParaRPr>
          </a:p>
        </p:txBody>
      </p:sp>
      <p:sp>
        <p:nvSpPr>
          <p:cNvPr id="173" name="TextBox 172"/>
          <p:cNvSpPr txBox="1"/>
          <p:nvPr/>
        </p:nvSpPr>
        <p:spPr>
          <a:xfrm>
            <a:off x="5947768" y="5764233"/>
            <a:ext cx="536376" cy="261610"/>
          </a:xfrm>
          <a:prstGeom prst="rect">
            <a:avLst/>
          </a:prstGeom>
          <a:noFill/>
        </p:spPr>
        <p:txBody>
          <a:bodyPr wrap="square" rtlCol="0">
            <a:spAutoFit/>
          </a:bodyPr>
          <a:lstStyle/>
          <a:p>
            <a:r>
              <a:rPr lang="en-US" sz="1100" b="1" dirty="0" smtClean="0">
                <a:solidFill>
                  <a:srgbClr xmlns:mc="http://schemas.openxmlformats.org/markup-compatibility/2006" xmlns:a14="http://schemas.microsoft.com/office/drawing/2010/main" val="385D8A" mc:Ignorable=""/>
                </a:solidFill>
              </a:rPr>
              <a:t>DB6</a:t>
            </a:r>
            <a:endParaRPr lang="en-US" sz="1200" b="1" dirty="0">
              <a:solidFill>
                <a:srgbClr xmlns:mc="http://schemas.openxmlformats.org/markup-compatibility/2006" xmlns:a14="http://schemas.microsoft.com/office/drawing/2010/main" val="385D8A" mc:Ignorable=""/>
              </a:solidFill>
            </a:endParaRPr>
          </a:p>
        </p:txBody>
      </p:sp>
      <p:sp>
        <p:nvSpPr>
          <p:cNvPr id="103" name="Line Callout 1 (Accent Bar) 102"/>
          <p:cNvSpPr/>
          <p:nvPr/>
        </p:nvSpPr>
        <p:spPr>
          <a:xfrm>
            <a:off x="6956277" y="5410201"/>
            <a:ext cx="1802966" cy="685799"/>
          </a:xfrm>
          <a:prstGeom prst="accentCallout1">
            <a:avLst>
              <a:gd name="adj1" fmla="val 70395"/>
              <a:gd name="adj2" fmla="val -4430"/>
              <a:gd name="adj3" fmla="val 66083"/>
              <a:gd name="adj4" fmla="val -294380"/>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i="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Database failure requires server failover</a:t>
            </a:r>
          </a:p>
        </p:txBody>
      </p:sp>
      <p:cxnSp>
        <p:nvCxnSpPr>
          <p:cNvPr id="195" name="Straight Connector 194"/>
          <p:cNvCxnSpPr/>
          <p:nvPr/>
        </p:nvCxnSpPr>
        <p:spPr>
          <a:xfrm>
            <a:off x="7930392" y="1523605"/>
            <a:ext cx="673126" cy="1728"/>
          </a:xfrm>
          <a:prstGeom prst="line">
            <a:avLst/>
          </a:prstGeom>
          <a:ln>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cxnSp>
        <p:nvCxnSpPr>
          <p:cNvPr id="198" name="Straight Connector 197"/>
          <p:cNvCxnSpPr/>
          <p:nvPr/>
        </p:nvCxnSpPr>
        <p:spPr>
          <a:xfrm>
            <a:off x="7928988" y="1791850"/>
            <a:ext cx="673126" cy="1728"/>
          </a:xfrm>
          <a:prstGeom prst="line">
            <a:avLst/>
          </a:prstGeom>
          <a:ln>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cxnSp>
        <p:nvCxnSpPr>
          <p:cNvPr id="199" name="Straight Connector 198"/>
          <p:cNvCxnSpPr/>
          <p:nvPr/>
        </p:nvCxnSpPr>
        <p:spPr>
          <a:xfrm>
            <a:off x="7935998" y="2049461"/>
            <a:ext cx="673126" cy="1728"/>
          </a:xfrm>
          <a:prstGeom prst="line">
            <a:avLst/>
          </a:prstGeom>
          <a:ln>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cxnSp>
        <p:nvCxnSpPr>
          <p:cNvPr id="200" name="Straight Connector 199"/>
          <p:cNvCxnSpPr/>
          <p:nvPr/>
        </p:nvCxnSpPr>
        <p:spPr>
          <a:xfrm>
            <a:off x="7938386" y="1280208"/>
            <a:ext cx="666376" cy="1728"/>
          </a:xfrm>
          <a:prstGeom prst="line">
            <a:avLst/>
          </a:prstGeom>
          <a:ln>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sp>
        <p:nvSpPr>
          <p:cNvPr id="201" name="Rectangle 200"/>
          <p:cNvSpPr/>
          <p:nvPr/>
        </p:nvSpPr>
        <p:spPr>
          <a:xfrm>
            <a:off x="7848600" y="1066800"/>
            <a:ext cx="838200" cy="1219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02" name="Can 201"/>
          <p:cNvSpPr/>
          <p:nvPr/>
        </p:nvSpPr>
        <p:spPr>
          <a:xfrm>
            <a:off x="7945587" y="1133618"/>
            <a:ext cx="657869" cy="309491"/>
          </a:xfrm>
          <a:prstGeom prst="can">
            <a:avLst/>
          </a:prstGeom>
          <a:ln>
            <a:solidFill>
              <a:srgbClr xmlns:mc="http://schemas.openxmlformats.org/markup-compatibility/2006" xmlns:a14="http://schemas.microsoft.com/office/drawing/2010/main" val="385D8A" mc:Ignorabl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03" name="Can 202"/>
          <p:cNvSpPr/>
          <p:nvPr/>
        </p:nvSpPr>
        <p:spPr>
          <a:xfrm>
            <a:off x="7945587" y="1519309"/>
            <a:ext cx="657869" cy="309491"/>
          </a:xfrm>
          <a:prstGeom prst="can">
            <a:avLst/>
          </a:prstGeom>
          <a:ln>
            <a:solidFill>
              <a:srgbClr xmlns:mc="http://schemas.openxmlformats.org/markup-compatibility/2006" xmlns:a14="http://schemas.microsoft.com/office/drawing/2010/main" val="385D8A" mc:Ignorabl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04" name="Can 203"/>
          <p:cNvSpPr/>
          <p:nvPr/>
        </p:nvSpPr>
        <p:spPr>
          <a:xfrm>
            <a:off x="7945587" y="1900309"/>
            <a:ext cx="657869" cy="309491"/>
          </a:xfrm>
          <a:prstGeom prst="can">
            <a:avLst/>
          </a:prstGeom>
          <a:ln>
            <a:solidFill>
              <a:srgbClr xmlns:mc="http://schemas.openxmlformats.org/markup-compatibility/2006" xmlns:a14="http://schemas.microsoft.com/office/drawing/2010/main" val="385D8A" mc:Ignorabl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05" name="TextBox 204"/>
          <p:cNvSpPr txBox="1"/>
          <p:nvPr/>
        </p:nvSpPr>
        <p:spPr>
          <a:xfrm>
            <a:off x="8062912" y="1183480"/>
            <a:ext cx="466144" cy="261610"/>
          </a:xfrm>
          <a:prstGeom prst="rect">
            <a:avLst/>
          </a:prstGeom>
          <a:noFill/>
        </p:spPr>
        <p:txBody>
          <a:bodyPr wrap="square" rtlCol="0">
            <a:spAutoFit/>
          </a:bodyPr>
          <a:lstStyle/>
          <a:p>
            <a:r>
              <a:rPr lang="en-US" sz="1100" b="1" dirty="0" smtClean="0">
                <a:solidFill>
                  <a:srgbClr xmlns:mc="http://schemas.openxmlformats.org/markup-compatibility/2006" xmlns:a14="http://schemas.microsoft.com/office/drawing/2010/main" val="385D8A" mc:Ignorable=""/>
                </a:solidFill>
                <a:effectLst/>
              </a:rPr>
              <a:t>DB4</a:t>
            </a:r>
            <a:endParaRPr lang="en-US" sz="1200" b="1" dirty="0">
              <a:solidFill>
                <a:srgbClr xmlns:mc="http://schemas.openxmlformats.org/markup-compatibility/2006" xmlns:a14="http://schemas.microsoft.com/office/drawing/2010/main" val="385D8A" mc:Ignorable=""/>
              </a:solidFill>
              <a:effectLst/>
            </a:endParaRPr>
          </a:p>
        </p:txBody>
      </p:sp>
      <p:sp>
        <p:nvSpPr>
          <p:cNvPr id="208" name="TextBox 207"/>
          <p:cNvSpPr txBox="1"/>
          <p:nvPr/>
        </p:nvSpPr>
        <p:spPr>
          <a:xfrm>
            <a:off x="8034920" y="1587125"/>
            <a:ext cx="466144" cy="261610"/>
          </a:xfrm>
          <a:prstGeom prst="rect">
            <a:avLst/>
          </a:prstGeom>
          <a:noFill/>
        </p:spPr>
        <p:txBody>
          <a:bodyPr wrap="square" rtlCol="0">
            <a:spAutoFit/>
          </a:bodyPr>
          <a:lstStyle/>
          <a:p>
            <a:r>
              <a:rPr lang="en-US" sz="1100" b="1" dirty="0" smtClean="0">
                <a:solidFill>
                  <a:srgbClr xmlns:mc="http://schemas.openxmlformats.org/markup-compatibility/2006" xmlns:a14="http://schemas.microsoft.com/office/drawing/2010/main" val="385D8A" mc:Ignorable=""/>
                </a:solidFill>
                <a:effectLst/>
              </a:rPr>
              <a:t>DB5</a:t>
            </a:r>
            <a:endParaRPr lang="en-US" sz="1200" b="1" dirty="0">
              <a:solidFill>
                <a:srgbClr xmlns:mc="http://schemas.openxmlformats.org/markup-compatibility/2006" xmlns:a14="http://schemas.microsoft.com/office/drawing/2010/main" val="385D8A" mc:Ignorable=""/>
              </a:solidFill>
              <a:effectLst/>
            </a:endParaRPr>
          </a:p>
        </p:txBody>
      </p:sp>
      <p:sp>
        <p:nvSpPr>
          <p:cNvPr id="209" name="TextBox 208"/>
          <p:cNvSpPr txBox="1"/>
          <p:nvPr/>
        </p:nvSpPr>
        <p:spPr>
          <a:xfrm>
            <a:off x="8040888" y="1973281"/>
            <a:ext cx="536376" cy="261610"/>
          </a:xfrm>
          <a:prstGeom prst="rect">
            <a:avLst/>
          </a:prstGeom>
          <a:noFill/>
        </p:spPr>
        <p:txBody>
          <a:bodyPr wrap="square" rtlCol="0">
            <a:spAutoFit/>
          </a:bodyPr>
          <a:lstStyle/>
          <a:p>
            <a:r>
              <a:rPr lang="en-US" sz="1100" b="1" dirty="0" smtClean="0">
                <a:solidFill>
                  <a:srgbClr xmlns:mc="http://schemas.openxmlformats.org/markup-compatibility/2006" xmlns:a14="http://schemas.microsoft.com/office/drawing/2010/main" val="385D8A" mc:Ignorable=""/>
                </a:solidFill>
              </a:rPr>
              <a:t>DB6</a:t>
            </a:r>
            <a:endParaRPr lang="en-US" sz="1200" b="1" dirty="0">
              <a:solidFill>
                <a:srgbClr xmlns:mc="http://schemas.openxmlformats.org/markup-compatibility/2006" xmlns:a14="http://schemas.microsoft.com/office/drawing/2010/main" val="385D8A" mc:Ignorable=""/>
              </a:solidFill>
            </a:endParaRPr>
          </a:p>
        </p:txBody>
      </p:sp>
      <p:sp>
        <p:nvSpPr>
          <p:cNvPr id="214" name="Line Callout 1 (Accent Bar) 213"/>
          <p:cNvSpPr/>
          <p:nvPr/>
        </p:nvSpPr>
        <p:spPr>
          <a:xfrm>
            <a:off x="4191000" y="2057400"/>
            <a:ext cx="1752600" cy="685799"/>
          </a:xfrm>
          <a:prstGeom prst="accentCallout1">
            <a:avLst>
              <a:gd name="adj1" fmla="val 31506"/>
              <a:gd name="adj2" fmla="val -82"/>
              <a:gd name="adj3" fmla="val 245746"/>
              <a:gd name="adj4" fmla="val -51035"/>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i="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Mailbox server can’t co-exist with other roles</a:t>
            </a:r>
          </a:p>
        </p:txBody>
      </p:sp>
      <p:cxnSp>
        <p:nvCxnSpPr>
          <p:cNvPr id="125" name="Straight Connector 124"/>
          <p:cNvCxnSpPr>
            <a:stCxn id="103" idx="2"/>
            <a:endCxn id="110" idx="4"/>
          </p:cNvCxnSpPr>
          <p:nvPr/>
        </p:nvCxnSpPr>
        <p:spPr>
          <a:xfrm rot="10800000" flipV="1">
            <a:off x="1926433" y="5753101"/>
            <a:ext cx="5029845" cy="111954"/>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6200000" flipV="1">
            <a:off x="6751178" y="4409630"/>
            <a:ext cx="461473" cy="273466"/>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6200000" flipV="1">
            <a:off x="6980490" y="3331435"/>
            <a:ext cx="461473" cy="273466"/>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214" idx="2"/>
          </p:cNvCxnSpPr>
          <p:nvPr/>
        </p:nvCxnSpPr>
        <p:spPr>
          <a:xfrm rot="10800000" flipV="1">
            <a:off x="3298678" y="2400300"/>
            <a:ext cx="892323" cy="1334212"/>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102" idx="0"/>
            <a:endCxn id="116" idx="1"/>
          </p:cNvCxnSpPr>
          <p:nvPr/>
        </p:nvCxnSpPr>
        <p:spPr>
          <a:xfrm>
            <a:off x="6096000" y="1179320"/>
            <a:ext cx="457200" cy="80188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7" name="Title 116"/>
          <p:cNvSpPr>
            <a:spLocks noGrp="1"/>
          </p:cNvSpPr>
          <p:nvPr>
            <p:ph type="title"/>
          </p:nvPr>
        </p:nvSpPr>
        <p:spPr>
          <a:xfrm>
            <a:off x="134469" y="189847"/>
            <a:ext cx="8848165" cy="415498"/>
          </a:xfrm>
        </p:spPr>
        <p:txBody>
          <a:bodyPr/>
          <a:lstStyle/>
          <a:p>
            <a:r>
              <a:rPr lang="en-US" sz="3000" dirty="0" smtClean="0">
                <a:solidFill>
                  <a:schemeClr val="tx1"/>
                </a:solidFill>
              </a:rPr>
              <a:t>Exchange Server 2007 CCR + SCR</a:t>
            </a:r>
            <a:endParaRPr lang="en-US" sz="3000" dirty="0">
              <a:solidFill>
                <a:schemeClr val="tx1"/>
              </a:solidFill>
            </a:endParaRPr>
          </a:p>
        </p:txBody>
      </p:sp>
      <p:sp>
        <p:nvSpPr>
          <p:cNvPr id="121" name="Slide Number Placeholder 120"/>
          <p:cNvSpPr>
            <a:spLocks noGrp="1"/>
          </p:cNvSpPr>
          <p:nvPr>
            <p:ph type="sldNum" sz="quarter" idx="11"/>
          </p:nvPr>
        </p:nvSpPr>
        <p:spPr/>
        <p:txBody>
          <a:bodyPr/>
          <a:lstStyle/>
          <a:p>
            <a:fld id="{0686800F-65A3-4649-8B73-7EFFA3F0CB78}" type="slidenum">
              <a:rPr lang="en-US" smtClean="0"/>
              <a:pPr/>
              <a:t>4</a:t>
            </a:fld>
            <a:endParaRPr lang="en-US" dirty="0"/>
          </a:p>
        </p:txBody>
      </p:sp>
    </p:spTree>
    <p:custDataLst>
      <p:tags r:id="rId2"/>
    </p:custDataLst>
    <p:extLst>
      <p:ext uri="{BB962C8B-B14F-4D97-AF65-F5344CB8AC3E}">
        <p14:creationId xmlns:p14="http://schemas.microsoft.com/office/powerpoint/2010/main" val="434214765"/>
      </p:ext>
    </p:extLst>
  </p:cSld>
  <p:clrMapOvr>
    <a:masterClrMapping/>
  </p:clrMapOvr>
  <p:transition xmlns:p14="http://schemas.microsoft.com/office/powerpoint/2010/main" advTm="78610">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7"/>
                                        </p:tgtEl>
                                        <p:attrNameLst>
                                          <p:attrName>style.visibility</p:attrName>
                                        </p:attrNameLst>
                                      </p:cBhvr>
                                      <p:to>
                                        <p:strVal val="visible"/>
                                      </p:to>
                                    </p:set>
                                  </p:childTnLst>
                                </p:cTn>
                              </p:par>
                              <p:par>
                                <p:cTn id="15" presetID="9" presetClass="emph" presetSubtype="0" grpId="1" nodeType="withEffect">
                                  <p:stCondLst>
                                    <p:cond delay="0"/>
                                  </p:stCondLst>
                                  <p:childTnLst>
                                    <p:set>
                                      <p:cBhvr rctx="PPT">
                                        <p:cTn id="16" dur="indefinite"/>
                                        <p:tgtEl>
                                          <p:spTgt spid="214"/>
                                        </p:tgtEl>
                                        <p:attrNameLst>
                                          <p:attrName>style.opacity</p:attrName>
                                        </p:attrNameLst>
                                      </p:cBhvr>
                                      <p:to>
                                        <p:strVal val="0.5"/>
                                      </p:to>
                                    </p:set>
                                    <p:animEffect filter="image" prLst="opacity: 0.5">
                                      <p:cBhvr rctx="IE">
                                        <p:cTn id="17" dur="indefinite"/>
                                        <p:tgtEl>
                                          <p:spTgt spid="214"/>
                                        </p:tgtEl>
                                      </p:cBhvr>
                                    </p:animEffect>
                                  </p:childTnLst>
                                </p:cTn>
                              </p:par>
                              <p:par>
                                <p:cTn id="18" presetID="9" presetClass="emph" presetSubtype="0" nodeType="withEffect">
                                  <p:stCondLst>
                                    <p:cond delay="0"/>
                                  </p:stCondLst>
                                  <p:childTnLst>
                                    <p:set>
                                      <p:cBhvr rctx="PPT">
                                        <p:cTn id="19" dur="indefinite"/>
                                        <p:tgtEl>
                                          <p:spTgt spid="132"/>
                                        </p:tgtEl>
                                        <p:attrNameLst>
                                          <p:attrName>style.opacity</p:attrName>
                                        </p:attrNameLst>
                                      </p:cBhvr>
                                      <p:to>
                                        <p:strVal val="0.5"/>
                                      </p:to>
                                    </p:set>
                                    <p:animEffect filter="image" prLst="opacity: 0.5">
                                      <p:cBhvr rctx="IE">
                                        <p:cTn id="20" dur="indefinite"/>
                                        <p:tgtEl>
                                          <p:spTgt spid="13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5"/>
                                        </p:tgtEl>
                                        <p:attrNameLst>
                                          <p:attrName>style.visibility</p:attrName>
                                        </p:attrNameLst>
                                      </p:cBhvr>
                                      <p:to>
                                        <p:strVal val="visible"/>
                                      </p:to>
                                    </p:set>
                                  </p:childTnLst>
                                </p:cTn>
                              </p:par>
                              <p:par>
                                <p:cTn id="27" presetID="9" presetClass="emph" presetSubtype="0" nodeType="withEffect">
                                  <p:stCondLst>
                                    <p:cond delay="0"/>
                                  </p:stCondLst>
                                  <p:childTnLst>
                                    <p:set>
                                      <p:cBhvr rctx="PPT">
                                        <p:cTn id="28" dur="indefinite"/>
                                        <p:tgtEl>
                                          <p:spTgt spid="127"/>
                                        </p:tgtEl>
                                        <p:attrNameLst>
                                          <p:attrName>style.opacity</p:attrName>
                                        </p:attrNameLst>
                                      </p:cBhvr>
                                      <p:to>
                                        <p:strVal val="0.5"/>
                                      </p:to>
                                    </p:set>
                                    <p:animEffect filter="image" prLst="opacity: 0.5">
                                      <p:cBhvr rctx="IE">
                                        <p:cTn id="29" dur="indefinite"/>
                                        <p:tgtEl>
                                          <p:spTgt spid="127"/>
                                        </p:tgtEl>
                                      </p:cBhvr>
                                    </p:animEffect>
                                  </p:childTnLst>
                                </p:cTn>
                              </p:par>
                              <p:par>
                                <p:cTn id="30" presetID="9" presetClass="emph" presetSubtype="0" grpId="1" nodeType="withEffect">
                                  <p:stCondLst>
                                    <p:cond delay="0"/>
                                  </p:stCondLst>
                                  <p:childTnLst>
                                    <p:set>
                                      <p:cBhvr rctx="PPT">
                                        <p:cTn id="31" dur="indefinite"/>
                                        <p:tgtEl>
                                          <p:spTgt spid="105"/>
                                        </p:tgtEl>
                                        <p:attrNameLst>
                                          <p:attrName>style.opacity</p:attrName>
                                        </p:attrNameLst>
                                      </p:cBhvr>
                                      <p:to>
                                        <p:strVal val="0.5"/>
                                      </p:to>
                                    </p:set>
                                    <p:animEffect filter="image" prLst="opacity: 0.5">
                                      <p:cBhvr rctx="IE">
                                        <p:cTn id="32" dur="indefinite"/>
                                        <p:tgtEl>
                                          <p:spTgt spid="10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0"/>
                                        </p:tgtEl>
                                        <p:attrNameLst>
                                          <p:attrName>style.visibility</p:attrName>
                                        </p:attrNameLst>
                                      </p:cBhvr>
                                      <p:to>
                                        <p:strVal val="visible"/>
                                      </p:to>
                                    </p:set>
                                  </p:childTnLst>
                                </p:cTn>
                              </p:par>
                              <p:par>
                                <p:cTn id="39" presetID="9" presetClass="emph" presetSubtype="0" grpId="1" nodeType="withEffect">
                                  <p:stCondLst>
                                    <p:cond delay="0"/>
                                  </p:stCondLst>
                                  <p:childTnLst>
                                    <p:set>
                                      <p:cBhvr rctx="PPT">
                                        <p:cTn id="40" dur="indefinite"/>
                                        <p:tgtEl>
                                          <p:spTgt spid="103"/>
                                        </p:tgtEl>
                                        <p:attrNameLst>
                                          <p:attrName>style.opacity</p:attrName>
                                        </p:attrNameLst>
                                      </p:cBhvr>
                                      <p:to>
                                        <p:strVal val="0.5"/>
                                      </p:to>
                                    </p:set>
                                    <p:animEffect filter="image" prLst="opacity: 0.5">
                                      <p:cBhvr rctx="IE">
                                        <p:cTn id="41" dur="indefinite"/>
                                        <p:tgtEl>
                                          <p:spTgt spid="103"/>
                                        </p:tgtEl>
                                      </p:cBhvr>
                                    </p:animEffect>
                                  </p:childTnLst>
                                </p:cTn>
                              </p:par>
                              <p:par>
                                <p:cTn id="42" presetID="9" presetClass="emph" presetSubtype="0" nodeType="withEffect">
                                  <p:stCondLst>
                                    <p:cond delay="0"/>
                                  </p:stCondLst>
                                  <p:childTnLst>
                                    <p:set>
                                      <p:cBhvr rctx="PPT">
                                        <p:cTn id="43" dur="indefinite"/>
                                        <p:tgtEl>
                                          <p:spTgt spid="125"/>
                                        </p:tgtEl>
                                        <p:attrNameLst>
                                          <p:attrName>style.opacity</p:attrName>
                                        </p:attrNameLst>
                                      </p:cBhvr>
                                      <p:to>
                                        <p:strVal val="0.5"/>
                                      </p:to>
                                    </p:set>
                                    <p:animEffect filter="image" prLst="opacity: 0.5">
                                      <p:cBhvr rctx="IE">
                                        <p:cTn id="44" dur="indefinite"/>
                                        <p:tgtEl>
                                          <p:spTgt spid="12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4"/>
                                        </p:tgtEl>
                                        <p:attrNameLst>
                                          <p:attrName>style.visibility</p:attrName>
                                        </p:attrNameLst>
                                      </p:cBhvr>
                                      <p:to>
                                        <p:strVal val="visible"/>
                                      </p:to>
                                    </p:set>
                                  </p:childTnLst>
                                </p:cTn>
                              </p:par>
                              <p:par>
                                <p:cTn id="51" presetID="9" presetClass="emph" presetSubtype="0" grpId="1" nodeType="withEffect">
                                  <p:stCondLst>
                                    <p:cond delay="0"/>
                                  </p:stCondLst>
                                  <p:childTnLst>
                                    <p:set>
                                      <p:cBhvr rctx="PPT">
                                        <p:cTn id="52" dur="indefinite"/>
                                        <p:tgtEl>
                                          <p:spTgt spid="245"/>
                                        </p:tgtEl>
                                        <p:attrNameLst>
                                          <p:attrName>style.opacity</p:attrName>
                                        </p:attrNameLst>
                                      </p:cBhvr>
                                      <p:to>
                                        <p:strVal val="0.5"/>
                                      </p:to>
                                    </p:set>
                                    <p:animEffect filter="image" prLst="opacity: 0.5">
                                      <p:cBhvr rctx="IE">
                                        <p:cTn id="53" dur="indefinite"/>
                                        <p:tgtEl>
                                          <p:spTgt spid="245"/>
                                        </p:tgtEl>
                                      </p:cBhvr>
                                    </p:animEffect>
                                  </p:childTnLst>
                                </p:cTn>
                              </p:par>
                              <p:par>
                                <p:cTn id="54" presetID="9" presetClass="emph" presetSubtype="0" nodeType="withEffect">
                                  <p:stCondLst>
                                    <p:cond delay="0"/>
                                  </p:stCondLst>
                                  <p:childTnLst>
                                    <p:set>
                                      <p:cBhvr rctx="PPT">
                                        <p:cTn id="55" dur="indefinite"/>
                                        <p:tgtEl>
                                          <p:spTgt spid="130"/>
                                        </p:tgtEl>
                                        <p:attrNameLst>
                                          <p:attrName>style.opacity</p:attrName>
                                        </p:attrNameLst>
                                      </p:cBhvr>
                                      <p:to>
                                        <p:strVal val="0.5"/>
                                      </p:to>
                                    </p:set>
                                    <p:animEffect filter="image" prLst="opacity: 0.5">
                                      <p:cBhvr rctx="IE">
                                        <p:cTn id="56" dur="indefinite"/>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 grpId="0" animBg="1"/>
      <p:bldP spid="245" grpId="1" animBg="1"/>
      <p:bldP spid="102" grpId="0" animBg="1"/>
      <p:bldP spid="105" grpId="0" animBg="1"/>
      <p:bldP spid="105" grpId="1" animBg="1"/>
      <p:bldP spid="103" grpId="0" animBg="1"/>
      <p:bldP spid="103" grpId="1" animBg="1"/>
      <p:bldP spid="214" grpId="0" animBg="1"/>
      <p:bldP spid="214"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0812"/>
            <a:ext cx="8382000" cy="997196"/>
          </a:xfrm>
        </p:spPr>
        <p:txBody>
          <a:bodyPr/>
          <a:lstStyle/>
          <a:p>
            <a:r>
              <a:rPr lang="en-US" sz="3600" dirty="0" smtClean="0"/>
              <a:t>Exchange Server 2010 High Availability Fundamentals - Server  (Continued)</a:t>
            </a:r>
            <a:endParaRPr lang="en-US" sz="3600" dirty="0"/>
          </a:p>
        </p:txBody>
      </p:sp>
      <p:sp>
        <p:nvSpPr>
          <p:cNvPr id="4" name="Content Placeholder 3"/>
          <p:cNvSpPr>
            <a:spLocks noGrp="1"/>
          </p:cNvSpPr>
          <p:nvPr>
            <p:ph idx="1"/>
          </p:nvPr>
        </p:nvSpPr>
        <p:spPr>
          <a:xfrm>
            <a:off x="381000" y="2098674"/>
            <a:ext cx="8382000" cy="1163395"/>
          </a:xfrm>
        </p:spPr>
        <p:txBody>
          <a:bodyPr/>
          <a:lstStyle/>
          <a:p>
            <a:r>
              <a:rPr lang="en-US" sz="1800" dirty="0" smtClean="0"/>
              <a:t>Provides connection point between Information Store and RPC Client Access</a:t>
            </a:r>
          </a:p>
          <a:p>
            <a:r>
              <a:rPr lang="en-US" sz="1800" dirty="0" smtClean="0"/>
              <a:t>Very few server-level properties relevant to High Availability (HA)</a:t>
            </a:r>
          </a:p>
          <a:p>
            <a:pPr lvl="1"/>
            <a:r>
              <a:rPr lang="en-US" sz="1800" dirty="0" smtClean="0"/>
              <a:t>Server’s Database Availability Group</a:t>
            </a:r>
          </a:p>
          <a:p>
            <a:pPr lvl="1"/>
            <a:r>
              <a:rPr lang="en-US" sz="1800" dirty="0" smtClean="0"/>
              <a:t>Server’s Activation Policy</a:t>
            </a:r>
          </a:p>
        </p:txBody>
      </p:sp>
      <p:sp>
        <p:nvSpPr>
          <p:cNvPr id="72" name="Rounded Rectangle 71"/>
          <p:cNvSpPr/>
          <p:nvPr/>
        </p:nvSpPr>
        <p:spPr>
          <a:xfrm>
            <a:off x="2553150" y="4259843"/>
            <a:ext cx="4251960" cy="913875"/>
          </a:xfrm>
          <a:prstGeom prst="roundRect">
            <a:avLst/>
          </a:prstGeom>
          <a:solidFill>
            <a:schemeClr val="tx1">
              <a:lumMod val="75000"/>
            </a:schemeClr>
          </a:solidFill>
          <a:ln w="28575">
            <a:no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3" name="Can 72"/>
          <p:cNvSpPr/>
          <p:nvPr/>
        </p:nvSpPr>
        <p:spPr>
          <a:xfrm>
            <a:off x="3003342" y="5327326"/>
            <a:ext cx="682175" cy="1203744"/>
          </a:xfrm>
          <a:prstGeom prst="can">
            <a:avLst/>
          </a:prstGeom>
          <a:ln w="38100" cmpd="sng">
            <a:solidFill>
              <a:srgbClr xmlns:mc="http://schemas.openxmlformats.org/markup-compatibility/2006" xmlns:a14="http://schemas.microsoft.com/office/drawing/2010/main" val="385D8A" mc:Ignorabl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74" name="Straight Connector 73"/>
          <p:cNvCxnSpPr/>
          <p:nvPr/>
        </p:nvCxnSpPr>
        <p:spPr>
          <a:xfrm>
            <a:off x="2999717" y="6104794"/>
            <a:ext cx="673126" cy="1728"/>
          </a:xfrm>
          <a:prstGeom prst="line">
            <a:avLst/>
          </a:prstGeom>
          <a:ln w="22225">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cxnSp>
        <p:nvCxnSpPr>
          <p:cNvPr id="75" name="Straight Connector 74"/>
          <p:cNvCxnSpPr/>
          <p:nvPr/>
        </p:nvCxnSpPr>
        <p:spPr>
          <a:xfrm>
            <a:off x="3006727" y="6362405"/>
            <a:ext cx="673126" cy="1728"/>
          </a:xfrm>
          <a:prstGeom prst="line">
            <a:avLst/>
          </a:prstGeom>
          <a:ln w="22225">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sp>
        <p:nvSpPr>
          <p:cNvPr id="76" name="TextBox 75"/>
          <p:cNvSpPr txBox="1"/>
          <p:nvPr/>
        </p:nvSpPr>
        <p:spPr>
          <a:xfrm>
            <a:off x="3097488" y="5850061"/>
            <a:ext cx="522462" cy="276999"/>
          </a:xfrm>
          <a:prstGeom prst="rect">
            <a:avLst/>
          </a:prstGeom>
          <a:noFill/>
        </p:spPr>
        <p:txBody>
          <a:bodyPr wrap="square" rtlCol="0">
            <a:spAutoFit/>
          </a:bodyPr>
          <a:lstStyle/>
          <a:p>
            <a:r>
              <a:rPr lang="en-US" sz="1200" b="1" dirty="0" smtClean="0">
                <a:solidFill>
                  <a:srgbClr xmlns:mc="http://schemas.openxmlformats.org/markup-compatibility/2006" xmlns:a14="http://schemas.microsoft.com/office/drawing/2010/main" val="385D8A" mc:Ignorable=""/>
                </a:solidFill>
                <a:effectLst/>
              </a:rPr>
              <a:t>DB2</a:t>
            </a:r>
            <a:endParaRPr lang="en-US" sz="1200" b="1" dirty="0">
              <a:solidFill>
                <a:srgbClr xmlns:mc="http://schemas.openxmlformats.org/markup-compatibility/2006" xmlns:a14="http://schemas.microsoft.com/office/drawing/2010/main" val="385D8A" mc:Ignorable=""/>
              </a:solidFill>
              <a:effectLst/>
            </a:endParaRPr>
          </a:p>
        </p:txBody>
      </p:sp>
      <p:sp>
        <p:nvSpPr>
          <p:cNvPr id="77" name="TextBox 76"/>
          <p:cNvSpPr txBox="1"/>
          <p:nvPr/>
        </p:nvSpPr>
        <p:spPr>
          <a:xfrm>
            <a:off x="3097183" y="6118144"/>
            <a:ext cx="536376" cy="276999"/>
          </a:xfrm>
          <a:prstGeom prst="rect">
            <a:avLst/>
          </a:prstGeom>
          <a:noFill/>
        </p:spPr>
        <p:txBody>
          <a:bodyPr wrap="square" rtlCol="0">
            <a:spAutoFit/>
          </a:bodyPr>
          <a:lstStyle/>
          <a:p>
            <a:r>
              <a:rPr lang="en-US" sz="1200" b="1" dirty="0" smtClean="0">
                <a:solidFill>
                  <a:srgbClr xmlns:mc="http://schemas.openxmlformats.org/markup-compatibility/2006" xmlns:a14="http://schemas.microsoft.com/office/drawing/2010/main" val="00B050" mc:Ignorable=""/>
                </a:solidFill>
              </a:rPr>
              <a:t>DB3</a:t>
            </a:r>
            <a:endParaRPr lang="en-US" sz="1200" b="1" dirty="0">
              <a:solidFill>
                <a:srgbClr xmlns:mc="http://schemas.openxmlformats.org/markup-compatibility/2006" xmlns:a14="http://schemas.microsoft.com/office/drawing/2010/main" val="00B050" mc:Ignorable=""/>
              </a:solidFill>
            </a:endParaRPr>
          </a:p>
        </p:txBody>
      </p:sp>
      <p:sp>
        <p:nvSpPr>
          <p:cNvPr id="78" name="Can 77"/>
          <p:cNvSpPr/>
          <p:nvPr/>
        </p:nvSpPr>
        <p:spPr>
          <a:xfrm>
            <a:off x="4320008" y="5326118"/>
            <a:ext cx="682175" cy="1181803"/>
          </a:xfrm>
          <a:prstGeom prst="can">
            <a:avLst/>
          </a:prstGeom>
          <a:ln w="38100" cmpd="sng">
            <a:solidFill>
              <a:srgbClr xmlns:mc="http://schemas.openxmlformats.org/markup-compatibility/2006" xmlns:a14="http://schemas.microsoft.com/office/drawing/2010/main" val="385D8A" mc:Ignorabl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79" name="Straight Connector 78"/>
          <p:cNvCxnSpPr/>
          <p:nvPr/>
        </p:nvCxnSpPr>
        <p:spPr>
          <a:xfrm>
            <a:off x="4317787" y="5835341"/>
            <a:ext cx="673126" cy="1728"/>
          </a:xfrm>
          <a:prstGeom prst="line">
            <a:avLst/>
          </a:prstGeom>
          <a:ln w="22225">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cxnSp>
        <p:nvCxnSpPr>
          <p:cNvPr id="80" name="Straight Connector 79"/>
          <p:cNvCxnSpPr/>
          <p:nvPr/>
        </p:nvCxnSpPr>
        <p:spPr>
          <a:xfrm>
            <a:off x="4316383" y="6103586"/>
            <a:ext cx="673126" cy="1728"/>
          </a:xfrm>
          <a:prstGeom prst="line">
            <a:avLst/>
          </a:prstGeom>
          <a:ln w="22225">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cxnSp>
        <p:nvCxnSpPr>
          <p:cNvPr id="81" name="Straight Connector 80"/>
          <p:cNvCxnSpPr/>
          <p:nvPr/>
        </p:nvCxnSpPr>
        <p:spPr>
          <a:xfrm>
            <a:off x="4323393" y="6361197"/>
            <a:ext cx="673126" cy="1728"/>
          </a:xfrm>
          <a:prstGeom prst="line">
            <a:avLst/>
          </a:prstGeom>
          <a:ln w="22225">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sp>
        <p:nvSpPr>
          <p:cNvPr id="82" name="TextBox 81"/>
          <p:cNvSpPr txBox="1"/>
          <p:nvPr/>
        </p:nvSpPr>
        <p:spPr>
          <a:xfrm>
            <a:off x="4430082" y="5583591"/>
            <a:ext cx="561468" cy="276999"/>
          </a:xfrm>
          <a:prstGeom prst="rect">
            <a:avLst/>
          </a:prstGeom>
          <a:noFill/>
        </p:spPr>
        <p:txBody>
          <a:bodyPr wrap="square" rtlCol="0">
            <a:spAutoFit/>
          </a:bodyPr>
          <a:lstStyle/>
          <a:p>
            <a:r>
              <a:rPr lang="en-US" sz="1200" b="1" dirty="0" smtClean="0">
                <a:solidFill>
                  <a:srgbClr xmlns:mc="http://schemas.openxmlformats.org/markup-compatibility/2006" xmlns:a14="http://schemas.microsoft.com/office/drawing/2010/main" val="385D8A" mc:Ignorable=""/>
                </a:solidFill>
                <a:effectLst/>
              </a:rPr>
              <a:t>DB4</a:t>
            </a:r>
            <a:endParaRPr lang="en-US" sz="1200" b="1" dirty="0">
              <a:solidFill>
                <a:srgbClr xmlns:mc="http://schemas.openxmlformats.org/markup-compatibility/2006" xmlns:a14="http://schemas.microsoft.com/office/drawing/2010/main" val="385D8A" mc:Ignorable=""/>
              </a:solidFill>
              <a:effectLst/>
            </a:endParaRPr>
          </a:p>
        </p:txBody>
      </p:sp>
      <p:cxnSp>
        <p:nvCxnSpPr>
          <p:cNvPr id="83" name="Straight Connector 82"/>
          <p:cNvCxnSpPr/>
          <p:nvPr/>
        </p:nvCxnSpPr>
        <p:spPr>
          <a:xfrm>
            <a:off x="4325781" y="5591944"/>
            <a:ext cx="666376" cy="1728"/>
          </a:xfrm>
          <a:prstGeom prst="line">
            <a:avLst/>
          </a:prstGeom>
          <a:ln w="22225">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sp>
        <p:nvSpPr>
          <p:cNvPr id="84" name="Rectangle 83"/>
          <p:cNvSpPr/>
          <p:nvPr/>
        </p:nvSpPr>
        <p:spPr>
          <a:xfrm>
            <a:off x="2836146" y="4374493"/>
            <a:ext cx="1007253" cy="575188"/>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Mailbox Server 1</a:t>
            </a:r>
            <a:endParaRPr lang="en-US" sz="16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85" name="Rectangle 84"/>
          <p:cNvSpPr/>
          <p:nvPr/>
        </p:nvSpPr>
        <p:spPr>
          <a:xfrm>
            <a:off x="4153350" y="4374493"/>
            <a:ext cx="1005840" cy="575188"/>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Mailbox Server 2</a:t>
            </a:r>
            <a:endParaRPr lang="en-US" sz="16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86" name="Rectangle 85"/>
          <p:cNvSpPr/>
          <p:nvPr/>
        </p:nvSpPr>
        <p:spPr>
          <a:xfrm>
            <a:off x="5470016" y="4374493"/>
            <a:ext cx="1005840" cy="575188"/>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Mailbox Server 3</a:t>
            </a:r>
            <a:endParaRPr lang="en-US" sz="16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cxnSp>
        <p:nvCxnSpPr>
          <p:cNvPr id="87" name="Straight Arrow Connector 86"/>
          <p:cNvCxnSpPr>
            <a:stCxn id="84" idx="2"/>
            <a:endCxn id="73" idx="1"/>
          </p:cNvCxnSpPr>
          <p:nvPr/>
        </p:nvCxnSpPr>
        <p:spPr>
          <a:xfrm rot="16200000" flipH="1">
            <a:off x="3153279" y="5136174"/>
            <a:ext cx="377645" cy="4657"/>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85" idx="2"/>
            <a:endCxn id="78" idx="1"/>
          </p:cNvCxnSpPr>
          <p:nvPr/>
        </p:nvCxnSpPr>
        <p:spPr>
          <a:xfrm rot="16200000" flipH="1">
            <a:off x="4470465" y="5135486"/>
            <a:ext cx="376437" cy="4826"/>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4413849" y="5844331"/>
            <a:ext cx="536376" cy="276999"/>
          </a:xfrm>
          <a:prstGeom prst="rect">
            <a:avLst/>
          </a:prstGeom>
          <a:noFill/>
        </p:spPr>
        <p:txBody>
          <a:bodyPr wrap="square" rtlCol="0">
            <a:spAutoFit/>
          </a:bodyPr>
          <a:lstStyle/>
          <a:p>
            <a:r>
              <a:rPr lang="en-US" sz="1200" b="1" dirty="0" smtClean="0">
                <a:solidFill>
                  <a:srgbClr xmlns:mc="http://schemas.openxmlformats.org/markup-compatibility/2006" xmlns:a14="http://schemas.microsoft.com/office/drawing/2010/main" val="385D8A" mc:Ignorable=""/>
                </a:solidFill>
                <a:cs typeface="Arial" pitchFamily="34" charset="0"/>
              </a:rPr>
              <a:t>DB1</a:t>
            </a:r>
            <a:endParaRPr lang="en-US" sz="1200" b="1" dirty="0">
              <a:solidFill>
                <a:srgbClr xmlns:mc="http://schemas.openxmlformats.org/markup-compatibility/2006" xmlns:a14="http://schemas.microsoft.com/office/drawing/2010/main" val="385D8A" mc:Ignorable=""/>
              </a:solidFill>
              <a:cs typeface="Arial" pitchFamily="34" charset="0"/>
            </a:endParaRPr>
          </a:p>
        </p:txBody>
      </p:sp>
      <p:cxnSp>
        <p:nvCxnSpPr>
          <p:cNvPr id="90" name="Straight Connector 89"/>
          <p:cNvCxnSpPr/>
          <p:nvPr/>
        </p:nvCxnSpPr>
        <p:spPr>
          <a:xfrm>
            <a:off x="3001121" y="5836549"/>
            <a:ext cx="673126" cy="1728"/>
          </a:xfrm>
          <a:prstGeom prst="line">
            <a:avLst/>
          </a:prstGeom>
          <a:ln w="22225">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sp>
        <p:nvSpPr>
          <p:cNvPr id="91" name="TextBox 90"/>
          <p:cNvSpPr txBox="1"/>
          <p:nvPr/>
        </p:nvSpPr>
        <p:spPr>
          <a:xfrm>
            <a:off x="3113416" y="5584799"/>
            <a:ext cx="582734" cy="274719"/>
          </a:xfrm>
          <a:prstGeom prst="rect">
            <a:avLst/>
          </a:prstGeom>
          <a:noFill/>
        </p:spPr>
        <p:txBody>
          <a:bodyPr wrap="square" rtlCol="0">
            <a:spAutoFit/>
          </a:bodyPr>
          <a:lstStyle/>
          <a:p>
            <a:r>
              <a:rPr lang="en-US" sz="1200" b="1" dirty="0" smtClean="0">
                <a:solidFill>
                  <a:srgbClr xmlns:mc="http://schemas.openxmlformats.org/markup-compatibility/2006" xmlns:a14="http://schemas.microsoft.com/office/drawing/2010/main" val="00B050" mc:Ignorable=""/>
                </a:solidFill>
                <a:effectLst/>
              </a:rPr>
              <a:t>DB1</a:t>
            </a:r>
            <a:endParaRPr lang="en-US" sz="1200" b="1" dirty="0">
              <a:solidFill>
                <a:srgbClr xmlns:mc="http://schemas.openxmlformats.org/markup-compatibility/2006" xmlns:a14="http://schemas.microsoft.com/office/drawing/2010/main" val="00B050" mc:Ignorable=""/>
              </a:solidFill>
              <a:effectLst/>
            </a:endParaRPr>
          </a:p>
        </p:txBody>
      </p:sp>
      <p:cxnSp>
        <p:nvCxnSpPr>
          <p:cNvPr id="92" name="Straight Connector 91"/>
          <p:cNvCxnSpPr/>
          <p:nvPr/>
        </p:nvCxnSpPr>
        <p:spPr>
          <a:xfrm>
            <a:off x="3009115" y="5593152"/>
            <a:ext cx="666376" cy="1728"/>
          </a:xfrm>
          <a:prstGeom prst="line">
            <a:avLst/>
          </a:prstGeom>
          <a:ln w="22225">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sp>
        <p:nvSpPr>
          <p:cNvPr id="93" name="Rectangle 92"/>
          <p:cNvSpPr/>
          <p:nvPr/>
        </p:nvSpPr>
        <p:spPr>
          <a:xfrm>
            <a:off x="3110300" y="6157143"/>
            <a:ext cx="457200" cy="182880"/>
          </a:xfrm>
          <a:prstGeom prst="rect">
            <a:avLst/>
          </a:prstGeom>
          <a:noFill/>
          <a:ln>
            <a:solidFill>
              <a:srgbClr xmlns:mc="http://schemas.openxmlformats.org/markup-compatibility/2006" xmlns:a14="http://schemas.microsoft.com/office/drawing/2010/main" val="00B050" mc:Ignorable=""/>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94" name="Rectangle 93"/>
          <p:cNvSpPr/>
          <p:nvPr/>
        </p:nvSpPr>
        <p:spPr>
          <a:xfrm>
            <a:off x="4422590" y="6138918"/>
            <a:ext cx="457200" cy="182880"/>
          </a:xfrm>
          <a:prstGeom prst="rect">
            <a:avLst/>
          </a:prstGeom>
          <a:noFill/>
          <a:ln>
            <a:solidFill>
              <a:srgbClr xmlns:mc="http://schemas.openxmlformats.org/markup-compatibility/2006" xmlns:a14="http://schemas.microsoft.com/office/drawing/2010/main" val="00B050" mc:Ignorable=""/>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cxnSp>
        <p:nvCxnSpPr>
          <p:cNvPr id="95" name="Straight Arrow Connector 94"/>
          <p:cNvCxnSpPr>
            <a:stCxn id="85" idx="3"/>
            <a:endCxn id="86" idx="1"/>
          </p:cNvCxnSpPr>
          <p:nvPr/>
        </p:nvCxnSpPr>
        <p:spPr>
          <a:xfrm>
            <a:off x="5159190" y="466208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3848550" y="4640318"/>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3122175" y="5630918"/>
            <a:ext cx="457200" cy="182880"/>
          </a:xfrm>
          <a:prstGeom prst="rect">
            <a:avLst/>
          </a:prstGeom>
          <a:noFill/>
          <a:ln>
            <a:solidFill>
              <a:srgbClr xmlns:mc="http://schemas.openxmlformats.org/markup-compatibility/2006" xmlns:a14="http://schemas.microsoft.com/office/drawing/2010/main" val="00B050" mc:Ignorable=""/>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nvGrpSpPr>
          <p:cNvPr id="3" name="Group 80"/>
          <p:cNvGrpSpPr/>
          <p:nvPr/>
        </p:nvGrpSpPr>
        <p:grpSpPr>
          <a:xfrm flipV="1">
            <a:off x="2675961" y="4691913"/>
            <a:ext cx="3976749" cy="357702"/>
            <a:chOff x="1845840" y="2207421"/>
            <a:chExt cx="3637823" cy="535779"/>
          </a:xfrm>
        </p:grpSpPr>
        <p:cxnSp>
          <p:nvCxnSpPr>
            <p:cNvPr id="100" name="Straight Connector 99"/>
            <p:cNvCxnSpPr>
              <a:stCxn id="102" idx="0"/>
              <a:endCxn id="101" idx="0"/>
            </p:cNvCxnSpPr>
            <p:nvPr/>
          </p:nvCxnSpPr>
          <p:spPr>
            <a:xfrm flipV="1">
              <a:off x="2184619" y="2207421"/>
              <a:ext cx="3033713" cy="2379"/>
            </a:xfrm>
            <a:prstGeom prst="line">
              <a:avLst/>
            </a:prstGeom>
            <a:ln w="19050">
              <a:solidFill>
                <a:srgbClr xmlns:mc="http://schemas.openxmlformats.org/markup-compatibility/2006" xmlns:a14="http://schemas.microsoft.com/office/drawing/2010/main" val="FF0000" mc:Ignorable=""/>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01" name="Arc 100"/>
            <p:cNvSpPr/>
            <p:nvPr/>
          </p:nvSpPr>
          <p:spPr>
            <a:xfrm>
              <a:off x="4953001" y="2209800"/>
              <a:ext cx="530662" cy="533400"/>
            </a:xfrm>
            <a:prstGeom prst="arc">
              <a:avLst>
                <a:gd name="adj1" fmla="val 16200000"/>
                <a:gd name="adj2" fmla="val 3106991"/>
              </a:avLst>
            </a:prstGeom>
            <a:ln w="19050">
              <a:solidFill>
                <a:srgbClr xmlns:mc="http://schemas.openxmlformats.org/markup-compatibility/2006" xmlns:a14="http://schemas.microsoft.com/office/drawing/2010/main" val="FF0000" mc:Ignorable=""/>
              </a:solidFill>
              <a:prstDash val="sysDot"/>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2" name="Arc 101"/>
            <p:cNvSpPr/>
            <p:nvPr/>
          </p:nvSpPr>
          <p:spPr>
            <a:xfrm flipH="1">
              <a:off x="1845840" y="2209800"/>
              <a:ext cx="677559" cy="533400"/>
            </a:xfrm>
            <a:prstGeom prst="arc">
              <a:avLst>
                <a:gd name="adj1" fmla="val 16200000"/>
                <a:gd name="adj2" fmla="val 2063929"/>
              </a:avLst>
            </a:prstGeom>
            <a:ln w="19050">
              <a:solidFill>
                <a:srgbClr xmlns:mc="http://schemas.openxmlformats.org/markup-compatibility/2006" xmlns:a14="http://schemas.microsoft.com/office/drawing/2010/main" val="FF0000" mc:Ignorable=""/>
              </a:solidFill>
              <a:prstDash val="sysDot"/>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03" name="Can 102"/>
          <p:cNvSpPr/>
          <p:nvPr/>
        </p:nvSpPr>
        <p:spPr>
          <a:xfrm>
            <a:off x="5638443" y="5316893"/>
            <a:ext cx="682175" cy="1179453"/>
          </a:xfrm>
          <a:prstGeom prst="can">
            <a:avLst/>
          </a:prstGeom>
          <a:ln w="38100" cmpd="sng">
            <a:solidFill>
              <a:srgbClr xmlns:mc="http://schemas.openxmlformats.org/markup-compatibility/2006" xmlns:a14="http://schemas.microsoft.com/office/drawing/2010/main" val="385D8A" mc:Ignorabl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104" name="Straight Connector 103"/>
          <p:cNvCxnSpPr/>
          <p:nvPr/>
        </p:nvCxnSpPr>
        <p:spPr>
          <a:xfrm>
            <a:off x="5636222" y="5805334"/>
            <a:ext cx="673126" cy="1728"/>
          </a:xfrm>
          <a:prstGeom prst="line">
            <a:avLst/>
          </a:prstGeom>
          <a:ln w="22225" cmpd="sng">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cxnSp>
        <p:nvCxnSpPr>
          <p:cNvPr id="105" name="Straight Connector 104"/>
          <p:cNvCxnSpPr/>
          <p:nvPr/>
        </p:nvCxnSpPr>
        <p:spPr>
          <a:xfrm>
            <a:off x="5634818" y="6073579"/>
            <a:ext cx="673126" cy="1728"/>
          </a:xfrm>
          <a:prstGeom prst="line">
            <a:avLst/>
          </a:prstGeom>
          <a:ln w="22225" cmpd="sng">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cxnSp>
        <p:nvCxnSpPr>
          <p:cNvPr id="106" name="Straight Connector 105"/>
          <p:cNvCxnSpPr/>
          <p:nvPr/>
        </p:nvCxnSpPr>
        <p:spPr>
          <a:xfrm>
            <a:off x="5641828" y="6331190"/>
            <a:ext cx="673126" cy="1728"/>
          </a:xfrm>
          <a:prstGeom prst="line">
            <a:avLst/>
          </a:prstGeom>
          <a:ln w="22225" cmpd="sng">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sp>
        <p:nvSpPr>
          <p:cNvPr id="107" name="TextBox 106"/>
          <p:cNvSpPr txBox="1"/>
          <p:nvPr/>
        </p:nvSpPr>
        <p:spPr>
          <a:xfrm>
            <a:off x="5752908" y="5556559"/>
            <a:ext cx="554361" cy="276999"/>
          </a:xfrm>
          <a:prstGeom prst="rect">
            <a:avLst/>
          </a:prstGeom>
          <a:noFill/>
          <a:ln w="38100" cmpd="sng">
            <a:noFill/>
          </a:ln>
        </p:spPr>
        <p:txBody>
          <a:bodyPr wrap="square" rtlCol="0">
            <a:spAutoFit/>
          </a:bodyPr>
          <a:lstStyle/>
          <a:p>
            <a:r>
              <a:rPr lang="en-US" sz="1200" b="1" dirty="0" smtClean="0">
                <a:solidFill>
                  <a:srgbClr xmlns:mc="http://schemas.openxmlformats.org/markup-compatibility/2006" xmlns:a14="http://schemas.microsoft.com/office/drawing/2010/main" val="385D8A" mc:Ignorable=""/>
                </a:solidFill>
              </a:rPr>
              <a:t>DB3</a:t>
            </a:r>
            <a:endParaRPr lang="en-US" sz="1200" b="1" dirty="0">
              <a:solidFill>
                <a:srgbClr xmlns:mc="http://schemas.openxmlformats.org/markup-compatibility/2006" xmlns:a14="http://schemas.microsoft.com/office/drawing/2010/main" val="385D8A" mc:Ignorable=""/>
              </a:solidFill>
            </a:endParaRPr>
          </a:p>
        </p:txBody>
      </p:sp>
      <p:cxnSp>
        <p:nvCxnSpPr>
          <p:cNvPr id="108" name="Straight Connector 107"/>
          <p:cNvCxnSpPr/>
          <p:nvPr/>
        </p:nvCxnSpPr>
        <p:spPr>
          <a:xfrm>
            <a:off x="5644216" y="5561937"/>
            <a:ext cx="666376" cy="1728"/>
          </a:xfrm>
          <a:prstGeom prst="line">
            <a:avLst/>
          </a:prstGeom>
          <a:ln w="22225" cmpd="sng">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sp>
        <p:nvSpPr>
          <p:cNvPr id="109" name="TextBox 108"/>
          <p:cNvSpPr txBox="1"/>
          <p:nvPr/>
        </p:nvSpPr>
        <p:spPr>
          <a:xfrm>
            <a:off x="5732284" y="5824484"/>
            <a:ext cx="536376" cy="276999"/>
          </a:xfrm>
          <a:prstGeom prst="rect">
            <a:avLst/>
          </a:prstGeom>
          <a:noFill/>
          <a:ln w="38100" cmpd="sng">
            <a:noFill/>
          </a:ln>
        </p:spPr>
        <p:txBody>
          <a:bodyPr wrap="square" rtlCol="0">
            <a:spAutoFit/>
          </a:bodyPr>
          <a:lstStyle/>
          <a:p>
            <a:r>
              <a:rPr lang="en-US" sz="1200" b="1" dirty="0" smtClean="0">
                <a:solidFill>
                  <a:srgbClr xmlns:mc="http://schemas.openxmlformats.org/markup-compatibility/2006" xmlns:a14="http://schemas.microsoft.com/office/drawing/2010/main" val="00B050" mc:Ignorable=""/>
                </a:solidFill>
              </a:rPr>
              <a:t>DB4</a:t>
            </a:r>
            <a:endParaRPr lang="en-US" sz="1200" b="1" dirty="0">
              <a:solidFill>
                <a:srgbClr xmlns:mc="http://schemas.openxmlformats.org/markup-compatibility/2006" xmlns:a14="http://schemas.microsoft.com/office/drawing/2010/main" val="00B050" mc:Ignorable=""/>
              </a:solidFill>
            </a:endParaRPr>
          </a:p>
        </p:txBody>
      </p:sp>
      <p:sp>
        <p:nvSpPr>
          <p:cNvPr id="110" name="Rectangle 109"/>
          <p:cNvSpPr/>
          <p:nvPr/>
        </p:nvSpPr>
        <p:spPr>
          <a:xfrm>
            <a:off x="5753550" y="5860444"/>
            <a:ext cx="457200" cy="182880"/>
          </a:xfrm>
          <a:prstGeom prst="rect">
            <a:avLst/>
          </a:prstGeom>
          <a:noFill/>
          <a:ln>
            <a:solidFill>
              <a:srgbClr xmlns:mc="http://schemas.openxmlformats.org/markup-compatibility/2006" xmlns:a14="http://schemas.microsoft.com/office/drawing/2010/main" val="00B050" mc:Ignorable=""/>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cxnSp>
        <p:nvCxnSpPr>
          <p:cNvPr id="111" name="Straight Arrow Connector 110"/>
          <p:cNvCxnSpPr>
            <a:stCxn id="86" idx="2"/>
            <a:endCxn id="103" idx="1"/>
          </p:cNvCxnSpPr>
          <p:nvPr/>
        </p:nvCxnSpPr>
        <p:spPr>
          <a:xfrm rot="16200000" flipH="1">
            <a:off x="5792627" y="5129989"/>
            <a:ext cx="367212" cy="6595"/>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4407396" y="6102225"/>
            <a:ext cx="538433" cy="276999"/>
          </a:xfrm>
          <a:prstGeom prst="rect">
            <a:avLst/>
          </a:prstGeom>
          <a:noFill/>
          <a:ln w="38100" cmpd="sng">
            <a:noFill/>
          </a:ln>
        </p:spPr>
        <p:txBody>
          <a:bodyPr wrap="square" rtlCol="0">
            <a:spAutoFit/>
          </a:bodyPr>
          <a:lstStyle/>
          <a:p>
            <a:r>
              <a:rPr lang="en-US" sz="1200" b="1" dirty="0" smtClean="0">
                <a:solidFill>
                  <a:srgbClr xmlns:mc="http://schemas.openxmlformats.org/markup-compatibility/2006" xmlns:a14="http://schemas.microsoft.com/office/drawing/2010/main" val="00B050" mc:Ignorable=""/>
                </a:solidFill>
              </a:rPr>
              <a:t>DB2</a:t>
            </a:r>
            <a:endParaRPr lang="en-US" sz="1200" b="1" dirty="0">
              <a:solidFill>
                <a:srgbClr xmlns:mc="http://schemas.openxmlformats.org/markup-compatibility/2006" xmlns:a14="http://schemas.microsoft.com/office/drawing/2010/main" val="00B050" mc:Ignorable=""/>
              </a:solidFill>
            </a:endParaRPr>
          </a:p>
        </p:txBody>
      </p:sp>
      <p:cxnSp>
        <p:nvCxnSpPr>
          <p:cNvPr id="113" name="Straight Arrow Connector 112"/>
          <p:cNvCxnSpPr>
            <a:stCxn id="91" idx="3"/>
            <a:endCxn id="78" idx="2"/>
          </p:cNvCxnSpPr>
          <p:nvPr/>
        </p:nvCxnSpPr>
        <p:spPr>
          <a:xfrm>
            <a:off x="3696150" y="5722159"/>
            <a:ext cx="623858" cy="194861"/>
          </a:xfrm>
          <a:prstGeom prst="straightConnector1">
            <a:avLst/>
          </a:prstGeom>
          <a:ln w="19050">
            <a:solidFill>
              <a:schemeClr val="tx2"/>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endCxn id="73" idx="4"/>
          </p:cNvCxnSpPr>
          <p:nvPr/>
        </p:nvCxnSpPr>
        <p:spPr>
          <a:xfrm rot="10800000">
            <a:off x="3685518" y="5929198"/>
            <a:ext cx="624995" cy="341804"/>
          </a:xfrm>
          <a:prstGeom prst="straightConnector1">
            <a:avLst/>
          </a:prstGeom>
          <a:ln w="19050">
            <a:solidFill>
              <a:schemeClr val="tx2"/>
            </a:solidFill>
            <a:prstDash val="lgDashDotDot"/>
            <a:tailEnd type="arrow"/>
          </a:ln>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3732184" y="3504216"/>
            <a:ext cx="1720516" cy="575188"/>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6" name="Rectangle 115"/>
          <p:cNvSpPr/>
          <p:nvPr/>
        </p:nvSpPr>
        <p:spPr>
          <a:xfrm>
            <a:off x="3470123" y="3359607"/>
            <a:ext cx="1875707" cy="578733"/>
          </a:xfrm>
          <a:prstGeom prst="rect">
            <a:avLst/>
          </a:prstGeom>
          <a:gradFill>
            <a:gsLst>
              <a:gs pos="0">
                <a:srgbClr xmlns:mc="http://schemas.openxmlformats.org/markup-compatibility/2006" xmlns:a14="http://schemas.microsoft.com/office/drawing/2010/main" val="752B02" mc:Ignorable=""/>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cxnSp>
        <p:nvCxnSpPr>
          <p:cNvPr id="117" name="Straight Arrow Connector 116"/>
          <p:cNvCxnSpPr>
            <a:stCxn id="116" idx="2"/>
            <a:endCxn id="84" idx="0"/>
          </p:cNvCxnSpPr>
          <p:nvPr/>
        </p:nvCxnSpPr>
        <p:spPr>
          <a:xfrm rot="5400000">
            <a:off x="3655799" y="3622314"/>
            <a:ext cx="436153" cy="1068204"/>
          </a:xfrm>
          <a:prstGeom prst="straightConnector1">
            <a:avLst/>
          </a:prstGeom>
          <a:ln w="19050">
            <a:solidFill>
              <a:schemeClr val="bg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stCxn id="116" idx="2"/>
            <a:endCxn id="85" idx="0"/>
          </p:cNvCxnSpPr>
          <p:nvPr/>
        </p:nvCxnSpPr>
        <p:spPr>
          <a:xfrm rot="16200000" flipH="1">
            <a:off x="4314047" y="4032269"/>
            <a:ext cx="436153" cy="248293"/>
          </a:xfrm>
          <a:prstGeom prst="straightConnector1">
            <a:avLst/>
          </a:prstGeom>
          <a:ln w="19050">
            <a:solidFill>
              <a:schemeClr val="bg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116" idx="2"/>
            <a:endCxn id="86" idx="0"/>
          </p:cNvCxnSpPr>
          <p:nvPr/>
        </p:nvCxnSpPr>
        <p:spPr>
          <a:xfrm rot="16200000" flipH="1">
            <a:off x="4972380" y="3373936"/>
            <a:ext cx="436153" cy="1564959"/>
          </a:xfrm>
          <a:prstGeom prst="straightConnector1">
            <a:avLst/>
          </a:prstGeom>
          <a:ln w="19050">
            <a:solidFill>
              <a:schemeClr val="bg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4719589" y="3614044"/>
            <a:ext cx="768206" cy="369332"/>
          </a:xfrm>
          <a:prstGeom prst="rect">
            <a:avLst/>
          </a:prstGeom>
          <a:noFill/>
          <a:ln w="22225">
            <a:noFill/>
          </a:ln>
        </p:spPr>
        <p:txBody>
          <a:bodyPr wrap="square" rtlCol="0">
            <a:spAutoFit/>
          </a:bodyPr>
          <a:lstStyle/>
          <a:p>
            <a:r>
              <a:rPr lang="en-US" dirty="0" smtClean="0">
                <a:effectLst>
                  <a:outerShdw blurRad="38100" dist="38100" dir="2700000" algn="tl">
                    <a:srgbClr xmlns:mc="http://schemas.openxmlformats.org/markup-compatibility/2006" xmlns:a14="http://schemas.microsoft.com/office/drawing/2010/main" val="000000" mc:Ignorable="">
                      <a:alpha val="43137"/>
                    </a:srgbClr>
                  </a:outerShdw>
                </a:effectLst>
              </a:rPr>
              <a:t>RCA</a:t>
            </a:r>
          </a:p>
        </p:txBody>
      </p:sp>
      <p:cxnSp>
        <p:nvCxnSpPr>
          <p:cNvPr id="133" name="Straight Connector 132"/>
          <p:cNvCxnSpPr/>
          <p:nvPr/>
        </p:nvCxnSpPr>
        <p:spPr>
          <a:xfrm rot="10800000">
            <a:off x="4794009" y="3666035"/>
            <a:ext cx="535780" cy="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10800000">
            <a:off x="4733036" y="3798710"/>
            <a:ext cx="15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5400000">
            <a:off x="4656789" y="3781642"/>
            <a:ext cx="257587" cy="256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452515" y="3400250"/>
            <a:ext cx="1805651" cy="527773"/>
          </a:xfrm>
          <a:prstGeom prst="rect">
            <a:avLst/>
          </a:prstGeom>
          <a:noFill/>
        </p:spPr>
        <p:txBody>
          <a:bodyPr wrap="square" rtlCol="0">
            <a:spAutoFit/>
          </a:bodyPr>
          <a:lstStyle/>
          <a:p>
            <a:pPr algn="ctr">
              <a:lnSpc>
                <a:spcPct val="70000"/>
              </a:lnSpc>
            </a:pPr>
            <a:r>
              <a:rPr lang="en-US" sz="20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Client Access Server</a:t>
            </a:r>
          </a:p>
        </p:txBody>
      </p:sp>
      <p:sp>
        <p:nvSpPr>
          <p:cNvPr id="62" name="Slide Number Placeholder 61"/>
          <p:cNvSpPr>
            <a:spLocks noGrp="1"/>
          </p:cNvSpPr>
          <p:nvPr>
            <p:ph type="sldNum" sz="quarter" idx="4294967295"/>
          </p:nvPr>
        </p:nvSpPr>
        <p:spPr>
          <a:xfrm>
            <a:off x="8356600" y="6318250"/>
            <a:ext cx="509239" cy="365125"/>
          </a:xfrm>
          <a:prstGeom prst="rect">
            <a:avLst/>
          </a:prstGeom>
        </p:spPr>
        <p:txBody>
          <a:bodyPr/>
          <a:lstStyle/>
          <a:p>
            <a:fld id="{0686800F-65A3-4649-8B73-7EFFA3F0CB78}" type="slidenum">
              <a:rPr lang="en-US" smtClean="0"/>
              <a:pPr/>
              <a:t>40</a:t>
            </a:fld>
            <a:endParaRPr lang="en-US" dirty="0"/>
          </a:p>
        </p:txBody>
      </p:sp>
    </p:spTree>
    <p:extLst>
      <p:ext uri="{BB962C8B-B14F-4D97-AF65-F5344CB8AC3E}">
        <p14:creationId xmlns:p14="http://schemas.microsoft.com/office/powerpoint/2010/main" val="182764514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blinds(horizontal)">
                                      <p:cBhvr>
                                        <p:cTn id="7" dur="500"/>
                                        <p:tgtEl>
                                          <p:spTgt spid="1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blinds(horizontal)">
                                      <p:cBhvr>
                                        <p:cTn id="10" dur="500"/>
                                        <p:tgtEl>
                                          <p:spTgt spid="5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6"/>
                                        </p:tgtEl>
                                        <p:attrNameLst>
                                          <p:attrName>style.visibility</p:attrName>
                                        </p:attrNameLst>
                                      </p:cBhvr>
                                      <p:to>
                                        <p:strVal val="visible"/>
                                      </p:to>
                                    </p:set>
                                    <p:animEffect transition="in" filter="blinds(horizontal)">
                                      <p:cBhvr>
                                        <p:cTn id="13" dur="500"/>
                                        <p:tgtEl>
                                          <p:spTgt spid="11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5"/>
                                        </p:tgtEl>
                                        <p:attrNameLst>
                                          <p:attrName>style.visibility</p:attrName>
                                        </p:attrNameLst>
                                      </p:cBhvr>
                                      <p:to>
                                        <p:strVal val="visible"/>
                                      </p:to>
                                    </p:set>
                                    <p:animEffect transition="in" filter="blinds(horizontal)">
                                      <p:cBhvr>
                                        <p:cTn id="16" dur="500"/>
                                        <p:tgtEl>
                                          <p:spTgt spid="125"/>
                                        </p:tgtEl>
                                      </p:cBhvr>
                                    </p:animEffect>
                                  </p:childTnLst>
                                </p:cTn>
                              </p:par>
                              <p:par>
                                <p:cTn id="17" presetID="3" presetClass="entr" presetSubtype="10" fill="hold" nodeType="withEffect">
                                  <p:stCondLst>
                                    <p:cond delay="0"/>
                                  </p:stCondLst>
                                  <p:childTnLst>
                                    <p:set>
                                      <p:cBhvr>
                                        <p:cTn id="18" dur="1" fill="hold">
                                          <p:stCondLst>
                                            <p:cond delay="0"/>
                                          </p:stCondLst>
                                        </p:cTn>
                                        <p:tgtEl>
                                          <p:spTgt spid="133"/>
                                        </p:tgtEl>
                                        <p:attrNameLst>
                                          <p:attrName>style.visibility</p:attrName>
                                        </p:attrNameLst>
                                      </p:cBhvr>
                                      <p:to>
                                        <p:strVal val="visible"/>
                                      </p:to>
                                    </p:set>
                                    <p:animEffect transition="in" filter="blinds(horizontal)">
                                      <p:cBhvr>
                                        <p:cTn id="19" dur="500"/>
                                        <p:tgtEl>
                                          <p:spTgt spid="133"/>
                                        </p:tgtEl>
                                      </p:cBhvr>
                                    </p:animEffect>
                                  </p:childTnLst>
                                </p:cTn>
                              </p:par>
                              <p:par>
                                <p:cTn id="20" presetID="3" presetClass="entr" presetSubtype="10" fill="hold" nodeType="withEffect">
                                  <p:stCondLst>
                                    <p:cond delay="0"/>
                                  </p:stCondLst>
                                  <p:childTnLst>
                                    <p:set>
                                      <p:cBhvr>
                                        <p:cTn id="21" dur="1" fill="hold">
                                          <p:stCondLst>
                                            <p:cond delay="0"/>
                                          </p:stCondLst>
                                        </p:cTn>
                                        <p:tgtEl>
                                          <p:spTgt spid="135"/>
                                        </p:tgtEl>
                                        <p:attrNameLst>
                                          <p:attrName>style.visibility</p:attrName>
                                        </p:attrNameLst>
                                      </p:cBhvr>
                                      <p:to>
                                        <p:strVal val="visible"/>
                                      </p:to>
                                    </p:set>
                                    <p:animEffect transition="in" filter="blinds(horizontal)">
                                      <p:cBhvr>
                                        <p:cTn id="22" dur="500"/>
                                        <p:tgtEl>
                                          <p:spTgt spid="135"/>
                                        </p:tgtEl>
                                      </p:cBhvr>
                                    </p:animEffect>
                                  </p:childTnLst>
                                </p:cTn>
                              </p:par>
                              <p:par>
                                <p:cTn id="23" presetID="3" presetClass="entr" presetSubtype="10" fill="hold" nodeType="withEffect">
                                  <p:stCondLst>
                                    <p:cond delay="0"/>
                                  </p:stCondLst>
                                  <p:childTnLst>
                                    <p:set>
                                      <p:cBhvr>
                                        <p:cTn id="24" dur="1" fill="hold">
                                          <p:stCondLst>
                                            <p:cond delay="0"/>
                                          </p:stCondLst>
                                        </p:cTn>
                                        <p:tgtEl>
                                          <p:spTgt spid="137"/>
                                        </p:tgtEl>
                                        <p:attrNameLst>
                                          <p:attrName>style.visibility</p:attrName>
                                        </p:attrNameLst>
                                      </p:cBhvr>
                                      <p:to>
                                        <p:strVal val="visible"/>
                                      </p:to>
                                    </p:set>
                                    <p:animEffect transition="in" filter="blinds(horizontal)">
                                      <p:cBhvr>
                                        <p:cTn id="25" dur="500"/>
                                        <p:tgtEl>
                                          <p:spTgt spid="137"/>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119"/>
                                        </p:tgtEl>
                                        <p:attrNameLst>
                                          <p:attrName>style.visibility</p:attrName>
                                        </p:attrNameLst>
                                      </p:cBhvr>
                                      <p:to>
                                        <p:strVal val="visible"/>
                                      </p:to>
                                    </p:set>
                                    <p:animEffect transition="in" filter="wipe(up)">
                                      <p:cBhvr>
                                        <p:cTn id="29" dur="500"/>
                                        <p:tgtEl>
                                          <p:spTgt spid="119"/>
                                        </p:tgtEl>
                                      </p:cBhvr>
                                    </p:animEffect>
                                  </p:childTnLst>
                                </p:cTn>
                              </p:par>
                              <p:par>
                                <p:cTn id="30" presetID="22" presetClass="entr" presetSubtype="1" fill="hold" nodeType="withEffect">
                                  <p:stCondLst>
                                    <p:cond delay="0"/>
                                  </p:stCondLst>
                                  <p:childTnLst>
                                    <p:set>
                                      <p:cBhvr>
                                        <p:cTn id="31" dur="1" fill="hold">
                                          <p:stCondLst>
                                            <p:cond delay="0"/>
                                          </p:stCondLst>
                                        </p:cTn>
                                        <p:tgtEl>
                                          <p:spTgt spid="118"/>
                                        </p:tgtEl>
                                        <p:attrNameLst>
                                          <p:attrName>style.visibility</p:attrName>
                                        </p:attrNameLst>
                                      </p:cBhvr>
                                      <p:to>
                                        <p:strVal val="visible"/>
                                      </p:to>
                                    </p:set>
                                    <p:animEffect transition="in" filter="wipe(up)">
                                      <p:cBhvr>
                                        <p:cTn id="32" dur="500"/>
                                        <p:tgtEl>
                                          <p:spTgt spid="118"/>
                                        </p:tgtEl>
                                      </p:cBhvr>
                                    </p:animEffect>
                                  </p:childTnLst>
                                </p:cTn>
                              </p:par>
                              <p:par>
                                <p:cTn id="33" presetID="22" presetClass="entr" presetSubtype="1" fill="hold" nodeType="withEffect">
                                  <p:stCondLst>
                                    <p:cond delay="0"/>
                                  </p:stCondLst>
                                  <p:childTnLst>
                                    <p:set>
                                      <p:cBhvr>
                                        <p:cTn id="34" dur="1" fill="hold">
                                          <p:stCondLst>
                                            <p:cond delay="0"/>
                                          </p:stCondLst>
                                        </p:cTn>
                                        <p:tgtEl>
                                          <p:spTgt spid="117"/>
                                        </p:tgtEl>
                                        <p:attrNameLst>
                                          <p:attrName>style.visibility</p:attrName>
                                        </p:attrNameLst>
                                      </p:cBhvr>
                                      <p:to>
                                        <p:strVal val="visible"/>
                                      </p:to>
                                    </p:set>
                                    <p:animEffect transition="in" filter="wipe(up)">
                                      <p:cBhvr>
                                        <p:cTn id="35"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animBg="1"/>
      <p:bldP spid="125" grpId="0"/>
      <p:bldP spid="5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886397"/>
          </a:xfrm>
        </p:spPr>
        <p:txBody>
          <a:bodyPr/>
          <a:lstStyle/>
          <a:p>
            <a:r>
              <a:rPr lang="en-US" dirty="0" smtClean="0"/>
              <a:t>Exchange Server 2010 High Availability Fundamentals - </a:t>
            </a:r>
            <a:r>
              <a:rPr lang="en-US" sz="3200" dirty="0" smtClean="0"/>
              <a:t>Mailbox Database</a:t>
            </a:r>
            <a:endParaRPr lang="en-US" sz="3200" dirty="0"/>
          </a:p>
        </p:txBody>
      </p:sp>
      <p:sp>
        <p:nvSpPr>
          <p:cNvPr id="4" name="Content Placeholder 3"/>
          <p:cNvSpPr>
            <a:spLocks noGrp="1"/>
          </p:cNvSpPr>
          <p:nvPr>
            <p:ph idx="1"/>
          </p:nvPr>
        </p:nvSpPr>
        <p:spPr>
          <a:xfrm>
            <a:off x="380282" y="1636750"/>
            <a:ext cx="8382000" cy="2040559"/>
          </a:xfrm>
        </p:spPr>
        <p:txBody>
          <a:bodyPr/>
          <a:lstStyle/>
          <a:p>
            <a:r>
              <a:rPr lang="en-US" sz="2600" dirty="0" smtClean="0"/>
              <a:t>Unit of *over</a:t>
            </a:r>
          </a:p>
          <a:p>
            <a:r>
              <a:rPr lang="en-US" sz="2600" dirty="0" smtClean="0"/>
              <a:t>A database has 1 active copy – active copy can be mounted or dismounted</a:t>
            </a:r>
          </a:p>
          <a:p>
            <a:r>
              <a:rPr lang="en-US" sz="2600" dirty="0" smtClean="0"/>
              <a:t>Maximum # of passive copies == # servers in DAG – 1</a:t>
            </a:r>
          </a:p>
          <a:p>
            <a:endParaRPr lang="en-US" sz="2600" dirty="0" smtClean="0"/>
          </a:p>
        </p:txBody>
      </p:sp>
      <p:sp>
        <p:nvSpPr>
          <p:cNvPr id="49" name="Rounded Rectangle 48"/>
          <p:cNvSpPr/>
          <p:nvPr/>
        </p:nvSpPr>
        <p:spPr>
          <a:xfrm>
            <a:off x="2445302" y="4035538"/>
            <a:ext cx="4251960" cy="842210"/>
          </a:xfrm>
          <a:prstGeom prst="roundRect">
            <a:avLst/>
          </a:prstGeom>
          <a:solidFill>
            <a:schemeClr val="tx1">
              <a:lumMod val="75000"/>
            </a:schemeClr>
          </a:solidFill>
          <a:ln w="28575">
            <a:no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Can 49"/>
          <p:cNvSpPr/>
          <p:nvPr/>
        </p:nvSpPr>
        <p:spPr>
          <a:xfrm>
            <a:off x="2895494" y="4970670"/>
            <a:ext cx="682175" cy="1280160"/>
          </a:xfrm>
          <a:prstGeom prst="can">
            <a:avLst/>
          </a:prstGeom>
          <a:ln w="38100" cmpd="sng">
            <a:solidFill>
              <a:srgbClr xmlns:mc="http://schemas.openxmlformats.org/markup-compatibility/2006" xmlns:a14="http://schemas.microsoft.com/office/drawing/2010/main" val="385D8A" mc:Ignorabl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51" name="Straight Connector 50"/>
          <p:cNvCxnSpPr/>
          <p:nvPr/>
        </p:nvCxnSpPr>
        <p:spPr>
          <a:xfrm>
            <a:off x="2891869" y="5748138"/>
            <a:ext cx="673126" cy="1728"/>
          </a:xfrm>
          <a:prstGeom prst="line">
            <a:avLst/>
          </a:prstGeom>
          <a:ln w="22225">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a:off x="2898879" y="6005749"/>
            <a:ext cx="673126" cy="1728"/>
          </a:xfrm>
          <a:prstGeom prst="line">
            <a:avLst/>
          </a:prstGeom>
          <a:ln w="22225">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sp>
        <p:nvSpPr>
          <p:cNvPr id="53" name="TextBox 52"/>
          <p:cNvSpPr txBox="1"/>
          <p:nvPr/>
        </p:nvSpPr>
        <p:spPr>
          <a:xfrm>
            <a:off x="2989640" y="5493405"/>
            <a:ext cx="522462" cy="276999"/>
          </a:xfrm>
          <a:prstGeom prst="rect">
            <a:avLst/>
          </a:prstGeom>
          <a:noFill/>
        </p:spPr>
        <p:txBody>
          <a:bodyPr wrap="square" rtlCol="0">
            <a:spAutoFit/>
          </a:bodyPr>
          <a:lstStyle/>
          <a:p>
            <a:r>
              <a:rPr lang="en-US" sz="1200" b="1" dirty="0" smtClean="0">
                <a:solidFill>
                  <a:srgbClr xmlns:mc="http://schemas.openxmlformats.org/markup-compatibility/2006" xmlns:a14="http://schemas.microsoft.com/office/drawing/2010/main" val="385D8A" mc:Ignorable=""/>
                </a:solidFill>
                <a:effectLst/>
              </a:rPr>
              <a:t>DB2</a:t>
            </a:r>
            <a:endParaRPr lang="en-US" sz="1200" b="1" dirty="0">
              <a:solidFill>
                <a:srgbClr xmlns:mc="http://schemas.openxmlformats.org/markup-compatibility/2006" xmlns:a14="http://schemas.microsoft.com/office/drawing/2010/main" val="385D8A" mc:Ignorable=""/>
              </a:solidFill>
              <a:effectLst/>
            </a:endParaRPr>
          </a:p>
        </p:txBody>
      </p:sp>
      <p:sp>
        <p:nvSpPr>
          <p:cNvPr id="54" name="TextBox 53"/>
          <p:cNvSpPr txBox="1"/>
          <p:nvPr/>
        </p:nvSpPr>
        <p:spPr>
          <a:xfrm>
            <a:off x="2989335" y="5761488"/>
            <a:ext cx="536376" cy="276999"/>
          </a:xfrm>
          <a:prstGeom prst="rect">
            <a:avLst/>
          </a:prstGeom>
          <a:noFill/>
        </p:spPr>
        <p:txBody>
          <a:bodyPr wrap="square" rtlCol="0">
            <a:spAutoFit/>
          </a:bodyPr>
          <a:lstStyle/>
          <a:p>
            <a:r>
              <a:rPr lang="en-US" sz="1200" b="1" dirty="0" smtClean="0">
                <a:solidFill>
                  <a:srgbClr xmlns:mc="http://schemas.openxmlformats.org/markup-compatibility/2006" xmlns:a14="http://schemas.microsoft.com/office/drawing/2010/main" val="00B050" mc:Ignorable=""/>
                </a:solidFill>
              </a:rPr>
              <a:t>DB3</a:t>
            </a:r>
            <a:endParaRPr lang="en-US" sz="1200" b="1" dirty="0">
              <a:solidFill>
                <a:srgbClr xmlns:mc="http://schemas.openxmlformats.org/markup-compatibility/2006" xmlns:a14="http://schemas.microsoft.com/office/drawing/2010/main" val="00B050" mc:Ignorable=""/>
              </a:solidFill>
            </a:endParaRPr>
          </a:p>
        </p:txBody>
      </p:sp>
      <p:sp>
        <p:nvSpPr>
          <p:cNvPr id="55" name="Can 54"/>
          <p:cNvSpPr/>
          <p:nvPr/>
        </p:nvSpPr>
        <p:spPr>
          <a:xfrm>
            <a:off x="4212160" y="4969462"/>
            <a:ext cx="682175" cy="1280160"/>
          </a:xfrm>
          <a:prstGeom prst="can">
            <a:avLst/>
          </a:prstGeom>
          <a:ln w="38100" cmpd="sng">
            <a:solidFill>
              <a:srgbClr xmlns:mc="http://schemas.openxmlformats.org/markup-compatibility/2006" xmlns:a14="http://schemas.microsoft.com/office/drawing/2010/main" val="385D8A" mc:Ignorabl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56" name="Straight Connector 55"/>
          <p:cNvCxnSpPr/>
          <p:nvPr/>
        </p:nvCxnSpPr>
        <p:spPr>
          <a:xfrm>
            <a:off x="4209939" y="5478685"/>
            <a:ext cx="673126" cy="1728"/>
          </a:xfrm>
          <a:prstGeom prst="line">
            <a:avLst/>
          </a:prstGeom>
          <a:ln w="22225">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cxnSp>
        <p:nvCxnSpPr>
          <p:cNvPr id="57" name="Straight Connector 56"/>
          <p:cNvCxnSpPr/>
          <p:nvPr/>
        </p:nvCxnSpPr>
        <p:spPr>
          <a:xfrm>
            <a:off x="4208535" y="5746930"/>
            <a:ext cx="673126" cy="1728"/>
          </a:xfrm>
          <a:prstGeom prst="line">
            <a:avLst/>
          </a:prstGeom>
          <a:ln w="22225">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cxnSp>
        <p:nvCxnSpPr>
          <p:cNvPr id="58" name="Straight Connector 57"/>
          <p:cNvCxnSpPr/>
          <p:nvPr/>
        </p:nvCxnSpPr>
        <p:spPr>
          <a:xfrm>
            <a:off x="4215545" y="6004541"/>
            <a:ext cx="673126" cy="1728"/>
          </a:xfrm>
          <a:prstGeom prst="line">
            <a:avLst/>
          </a:prstGeom>
          <a:ln w="22225">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sp>
        <p:nvSpPr>
          <p:cNvPr id="59" name="TextBox 58"/>
          <p:cNvSpPr txBox="1"/>
          <p:nvPr/>
        </p:nvSpPr>
        <p:spPr>
          <a:xfrm>
            <a:off x="4322234" y="5226936"/>
            <a:ext cx="517292" cy="276452"/>
          </a:xfrm>
          <a:prstGeom prst="rect">
            <a:avLst/>
          </a:prstGeom>
          <a:noFill/>
        </p:spPr>
        <p:txBody>
          <a:bodyPr wrap="square" rtlCol="0">
            <a:spAutoFit/>
          </a:bodyPr>
          <a:lstStyle/>
          <a:p>
            <a:r>
              <a:rPr lang="en-US" sz="1200" b="1" dirty="0" smtClean="0">
                <a:solidFill>
                  <a:srgbClr xmlns:mc="http://schemas.openxmlformats.org/markup-compatibility/2006" xmlns:a14="http://schemas.microsoft.com/office/drawing/2010/main" val="385D8A" mc:Ignorable=""/>
                </a:solidFill>
                <a:effectLst/>
              </a:rPr>
              <a:t>DB4</a:t>
            </a:r>
            <a:endParaRPr lang="en-US" sz="1200" b="1" dirty="0">
              <a:solidFill>
                <a:srgbClr xmlns:mc="http://schemas.openxmlformats.org/markup-compatibility/2006" xmlns:a14="http://schemas.microsoft.com/office/drawing/2010/main" val="385D8A" mc:Ignorable=""/>
              </a:solidFill>
              <a:effectLst/>
            </a:endParaRPr>
          </a:p>
        </p:txBody>
      </p:sp>
      <p:cxnSp>
        <p:nvCxnSpPr>
          <p:cNvPr id="60" name="Straight Connector 59"/>
          <p:cNvCxnSpPr/>
          <p:nvPr/>
        </p:nvCxnSpPr>
        <p:spPr>
          <a:xfrm>
            <a:off x="4217933" y="5235288"/>
            <a:ext cx="666376" cy="1728"/>
          </a:xfrm>
          <a:prstGeom prst="line">
            <a:avLst/>
          </a:prstGeom>
          <a:ln w="22225">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sp>
        <p:nvSpPr>
          <p:cNvPr id="61" name="Rectangle 60"/>
          <p:cNvSpPr/>
          <p:nvPr/>
        </p:nvSpPr>
        <p:spPr>
          <a:xfrm>
            <a:off x="2728298" y="4114093"/>
            <a:ext cx="1007253" cy="575188"/>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Mailbox Server 1</a:t>
            </a:r>
            <a:endParaRPr lang="en-US" sz="16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2" name="Rectangle 61"/>
          <p:cNvSpPr/>
          <p:nvPr/>
        </p:nvSpPr>
        <p:spPr>
          <a:xfrm>
            <a:off x="4045502" y="4114093"/>
            <a:ext cx="1005840" cy="575188"/>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Mailbox Server 2</a:t>
            </a:r>
            <a:endParaRPr lang="en-US" sz="16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3" name="Rectangle 62"/>
          <p:cNvSpPr/>
          <p:nvPr/>
        </p:nvSpPr>
        <p:spPr>
          <a:xfrm>
            <a:off x="5362168" y="4114093"/>
            <a:ext cx="1005840" cy="575188"/>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Mailbox Server 3</a:t>
            </a:r>
            <a:endParaRPr lang="en-US" sz="16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cxnSp>
        <p:nvCxnSpPr>
          <p:cNvPr id="64" name="Straight Arrow Connector 63"/>
          <p:cNvCxnSpPr>
            <a:stCxn id="61" idx="2"/>
            <a:endCxn id="50" idx="1"/>
          </p:cNvCxnSpPr>
          <p:nvPr/>
        </p:nvCxnSpPr>
        <p:spPr>
          <a:xfrm rot="16200000" flipH="1">
            <a:off x="3093559" y="4827646"/>
            <a:ext cx="281389" cy="4657"/>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62" idx="2"/>
            <a:endCxn id="55" idx="1"/>
          </p:cNvCxnSpPr>
          <p:nvPr/>
        </p:nvCxnSpPr>
        <p:spPr>
          <a:xfrm rot="16200000" flipH="1">
            <a:off x="4410745" y="4826958"/>
            <a:ext cx="280181" cy="4826"/>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4306001" y="5487675"/>
            <a:ext cx="536376" cy="276999"/>
          </a:xfrm>
          <a:prstGeom prst="rect">
            <a:avLst/>
          </a:prstGeom>
          <a:noFill/>
        </p:spPr>
        <p:txBody>
          <a:bodyPr wrap="square" rtlCol="0">
            <a:spAutoFit/>
          </a:bodyPr>
          <a:lstStyle/>
          <a:p>
            <a:r>
              <a:rPr lang="en-US" sz="1200" b="1" dirty="0" smtClean="0">
                <a:solidFill>
                  <a:srgbClr xmlns:mc="http://schemas.openxmlformats.org/markup-compatibility/2006" xmlns:a14="http://schemas.microsoft.com/office/drawing/2010/main" val="385D8A" mc:Ignorable=""/>
                </a:solidFill>
                <a:cs typeface="Arial" pitchFamily="34" charset="0"/>
              </a:rPr>
              <a:t>DB1</a:t>
            </a:r>
            <a:endParaRPr lang="en-US" sz="1200" b="1" dirty="0">
              <a:solidFill>
                <a:srgbClr xmlns:mc="http://schemas.openxmlformats.org/markup-compatibility/2006" xmlns:a14="http://schemas.microsoft.com/office/drawing/2010/main" val="385D8A" mc:Ignorable=""/>
              </a:solidFill>
              <a:cs typeface="Arial" pitchFamily="34" charset="0"/>
            </a:endParaRPr>
          </a:p>
        </p:txBody>
      </p:sp>
      <p:cxnSp>
        <p:nvCxnSpPr>
          <p:cNvPr id="67" name="Straight Connector 66"/>
          <p:cNvCxnSpPr/>
          <p:nvPr/>
        </p:nvCxnSpPr>
        <p:spPr>
          <a:xfrm>
            <a:off x="2893273" y="5479893"/>
            <a:ext cx="673126" cy="1728"/>
          </a:xfrm>
          <a:prstGeom prst="line">
            <a:avLst/>
          </a:prstGeom>
          <a:ln w="22225">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sp>
        <p:nvSpPr>
          <p:cNvPr id="68" name="TextBox 67"/>
          <p:cNvSpPr txBox="1"/>
          <p:nvPr/>
        </p:nvSpPr>
        <p:spPr>
          <a:xfrm>
            <a:off x="3017600" y="5228143"/>
            <a:ext cx="582734" cy="274719"/>
          </a:xfrm>
          <a:prstGeom prst="rect">
            <a:avLst/>
          </a:prstGeom>
          <a:noFill/>
        </p:spPr>
        <p:txBody>
          <a:bodyPr wrap="square" rtlCol="0">
            <a:spAutoFit/>
          </a:bodyPr>
          <a:lstStyle/>
          <a:p>
            <a:r>
              <a:rPr lang="en-US" sz="1200" b="1" dirty="0" smtClean="0">
                <a:solidFill>
                  <a:srgbClr xmlns:mc="http://schemas.openxmlformats.org/markup-compatibility/2006" xmlns:a14="http://schemas.microsoft.com/office/drawing/2010/main" val="00B050" mc:Ignorable=""/>
                </a:solidFill>
                <a:effectLst/>
              </a:rPr>
              <a:t>DB1</a:t>
            </a:r>
            <a:endParaRPr lang="en-US" sz="1200" b="1" dirty="0">
              <a:solidFill>
                <a:srgbClr xmlns:mc="http://schemas.openxmlformats.org/markup-compatibility/2006" xmlns:a14="http://schemas.microsoft.com/office/drawing/2010/main" val="00B050" mc:Ignorable=""/>
              </a:solidFill>
              <a:effectLst/>
            </a:endParaRPr>
          </a:p>
        </p:txBody>
      </p:sp>
      <p:cxnSp>
        <p:nvCxnSpPr>
          <p:cNvPr id="69" name="Straight Connector 68"/>
          <p:cNvCxnSpPr/>
          <p:nvPr/>
        </p:nvCxnSpPr>
        <p:spPr>
          <a:xfrm>
            <a:off x="2901267" y="5236496"/>
            <a:ext cx="666376" cy="1728"/>
          </a:xfrm>
          <a:prstGeom prst="line">
            <a:avLst/>
          </a:prstGeom>
          <a:ln w="22225">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sp>
        <p:nvSpPr>
          <p:cNvPr id="70" name="Rectangle 69"/>
          <p:cNvSpPr/>
          <p:nvPr/>
        </p:nvSpPr>
        <p:spPr>
          <a:xfrm>
            <a:off x="3002452" y="5800487"/>
            <a:ext cx="457200" cy="182880"/>
          </a:xfrm>
          <a:prstGeom prst="rect">
            <a:avLst/>
          </a:prstGeom>
          <a:noFill/>
          <a:ln>
            <a:solidFill>
              <a:srgbClr xmlns:mc="http://schemas.openxmlformats.org/markup-compatibility/2006" xmlns:a14="http://schemas.microsoft.com/office/drawing/2010/main" val="00B050" mc:Ignorable=""/>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71" name="Rectangle 70"/>
          <p:cNvSpPr/>
          <p:nvPr/>
        </p:nvSpPr>
        <p:spPr>
          <a:xfrm>
            <a:off x="4314742" y="5782262"/>
            <a:ext cx="457200" cy="182880"/>
          </a:xfrm>
          <a:prstGeom prst="rect">
            <a:avLst/>
          </a:prstGeom>
          <a:noFill/>
          <a:ln>
            <a:solidFill>
              <a:srgbClr xmlns:mc="http://schemas.openxmlformats.org/markup-compatibility/2006" xmlns:a14="http://schemas.microsoft.com/office/drawing/2010/main" val="00B050" mc:Ignorable=""/>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cxnSp>
        <p:nvCxnSpPr>
          <p:cNvPr id="72" name="Straight Arrow Connector 71"/>
          <p:cNvCxnSpPr>
            <a:stCxn id="62" idx="3"/>
            <a:endCxn id="63" idx="1"/>
          </p:cNvCxnSpPr>
          <p:nvPr/>
        </p:nvCxnSpPr>
        <p:spPr>
          <a:xfrm>
            <a:off x="5051342" y="440168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3740702" y="4379918"/>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3014327" y="5274262"/>
            <a:ext cx="457200" cy="182880"/>
          </a:xfrm>
          <a:prstGeom prst="rect">
            <a:avLst/>
          </a:prstGeom>
          <a:noFill/>
          <a:ln>
            <a:solidFill>
              <a:srgbClr xmlns:mc="http://schemas.openxmlformats.org/markup-compatibility/2006" xmlns:a14="http://schemas.microsoft.com/office/drawing/2010/main" val="00B050" mc:Ignorable=""/>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nvGrpSpPr>
          <p:cNvPr id="3" name="Group 80"/>
          <p:cNvGrpSpPr/>
          <p:nvPr/>
        </p:nvGrpSpPr>
        <p:grpSpPr>
          <a:xfrm flipV="1">
            <a:off x="2568113" y="4431513"/>
            <a:ext cx="3976749" cy="357702"/>
            <a:chOff x="1845840" y="2207421"/>
            <a:chExt cx="3637823" cy="535779"/>
          </a:xfrm>
        </p:grpSpPr>
        <p:cxnSp>
          <p:nvCxnSpPr>
            <p:cNvPr id="76" name="Straight Connector 75"/>
            <p:cNvCxnSpPr>
              <a:stCxn id="78" idx="0"/>
              <a:endCxn id="77" idx="0"/>
            </p:cNvCxnSpPr>
            <p:nvPr/>
          </p:nvCxnSpPr>
          <p:spPr>
            <a:xfrm flipV="1">
              <a:off x="2184619" y="2207421"/>
              <a:ext cx="3033713" cy="2379"/>
            </a:xfrm>
            <a:prstGeom prst="line">
              <a:avLst/>
            </a:prstGeom>
            <a:ln w="19050">
              <a:solidFill>
                <a:srgbClr xmlns:mc="http://schemas.openxmlformats.org/markup-compatibility/2006" xmlns:a14="http://schemas.microsoft.com/office/drawing/2010/main" val="FF0000" mc:Ignorable=""/>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77" name="Arc 76"/>
            <p:cNvSpPr/>
            <p:nvPr/>
          </p:nvSpPr>
          <p:spPr>
            <a:xfrm>
              <a:off x="4953001" y="2209800"/>
              <a:ext cx="530662" cy="533400"/>
            </a:xfrm>
            <a:prstGeom prst="arc">
              <a:avLst>
                <a:gd name="adj1" fmla="val 16200000"/>
                <a:gd name="adj2" fmla="val 3106991"/>
              </a:avLst>
            </a:prstGeom>
            <a:ln w="19050">
              <a:solidFill>
                <a:srgbClr xmlns:mc="http://schemas.openxmlformats.org/markup-compatibility/2006" xmlns:a14="http://schemas.microsoft.com/office/drawing/2010/main" val="FF0000" mc:Ignorable=""/>
              </a:solidFill>
              <a:prstDash val="sysDot"/>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8" name="Arc 77"/>
            <p:cNvSpPr/>
            <p:nvPr/>
          </p:nvSpPr>
          <p:spPr>
            <a:xfrm flipH="1">
              <a:off x="1845840" y="2209800"/>
              <a:ext cx="677559" cy="533400"/>
            </a:xfrm>
            <a:prstGeom prst="arc">
              <a:avLst>
                <a:gd name="adj1" fmla="val 16200000"/>
                <a:gd name="adj2" fmla="val 2063929"/>
              </a:avLst>
            </a:prstGeom>
            <a:ln w="19050">
              <a:solidFill>
                <a:srgbClr xmlns:mc="http://schemas.openxmlformats.org/markup-compatibility/2006" xmlns:a14="http://schemas.microsoft.com/office/drawing/2010/main" val="FF0000" mc:Ignorable=""/>
              </a:solidFill>
              <a:prstDash val="sysDot"/>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79" name="Can 78"/>
          <p:cNvSpPr/>
          <p:nvPr/>
        </p:nvSpPr>
        <p:spPr>
          <a:xfrm>
            <a:off x="5530595" y="4939455"/>
            <a:ext cx="682175" cy="1280160"/>
          </a:xfrm>
          <a:prstGeom prst="can">
            <a:avLst/>
          </a:prstGeom>
          <a:ln w="38100" cmpd="sng">
            <a:solidFill>
              <a:srgbClr xmlns:mc="http://schemas.openxmlformats.org/markup-compatibility/2006" xmlns:a14="http://schemas.microsoft.com/office/drawing/2010/main" val="385D8A" mc:Ignorabl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80" name="Straight Connector 79"/>
          <p:cNvCxnSpPr/>
          <p:nvPr/>
        </p:nvCxnSpPr>
        <p:spPr>
          <a:xfrm>
            <a:off x="5528374" y="5448678"/>
            <a:ext cx="673126" cy="1728"/>
          </a:xfrm>
          <a:prstGeom prst="line">
            <a:avLst/>
          </a:prstGeom>
          <a:ln w="22225" cmpd="sng">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cxnSp>
        <p:nvCxnSpPr>
          <p:cNvPr id="81" name="Straight Connector 80"/>
          <p:cNvCxnSpPr/>
          <p:nvPr/>
        </p:nvCxnSpPr>
        <p:spPr>
          <a:xfrm>
            <a:off x="5526970" y="5716923"/>
            <a:ext cx="673126" cy="1728"/>
          </a:xfrm>
          <a:prstGeom prst="line">
            <a:avLst/>
          </a:prstGeom>
          <a:ln w="22225" cmpd="sng">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cxnSp>
        <p:nvCxnSpPr>
          <p:cNvPr id="82" name="Straight Connector 81"/>
          <p:cNvCxnSpPr/>
          <p:nvPr/>
        </p:nvCxnSpPr>
        <p:spPr>
          <a:xfrm>
            <a:off x="5533980" y="5974534"/>
            <a:ext cx="673126" cy="1728"/>
          </a:xfrm>
          <a:prstGeom prst="line">
            <a:avLst/>
          </a:prstGeom>
          <a:ln w="22225" cmpd="sng">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sp>
        <p:nvSpPr>
          <p:cNvPr id="83" name="TextBox 82"/>
          <p:cNvSpPr txBox="1"/>
          <p:nvPr/>
        </p:nvSpPr>
        <p:spPr>
          <a:xfrm>
            <a:off x="5645060" y="5199903"/>
            <a:ext cx="554361" cy="276999"/>
          </a:xfrm>
          <a:prstGeom prst="rect">
            <a:avLst/>
          </a:prstGeom>
          <a:noFill/>
          <a:ln w="38100" cmpd="sng">
            <a:noFill/>
          </a:ln>
        </p:spPr>
        <p:txBody>
          <a:bodyPr wrap="square" rtlCol="0">
            <a:spAutoFit/>
          </a:bodyPr>
          <a:lstStyle/>
          <a:p>
            <a:r>
              <a:rPr lang="en-US" sz="1200" b="1" dirty="0" smtClean="0">
                <a:solidFill>
                  <a:srgbClr xmlns:mc="http://schemas.openxmlformats.org/markup-compatibility/2006" xmlns:a14="http://schemas.microsoft.com/office/drawing/2010/main" val="385D8A" mc:Ignorable=""/>
                </a:solidFill>
              </a:rPr>
              <a:t>DB3</a:t>
            </a:r>
            <a:endParaRPr lang="en-US" sz="1200" b="1" dirty="0">
              <a:solidFill>
                <a:srgbClr xmlns:mc="http://schemas.openxmlformats.org/markup-compatibility/2006" xmlns:a14="http://schemas.microsoft.com/office/drawing/2010/main" val="385D8A" mc:Ignorable=""/>
              </a:solidFill>
            </a:endParaRPr>
          </a:p>
        </p:txBody>
      </p:sp>
      <p:cxnSp>
        <p:nvCxnSpPr>
          <p:cNvPr id="84" name="Straight Connector 83"/>
          <p:cNvCxnSpPr/>
          <p:nvPr/>
        </p:nvCxnSpPr>
        <p:spPr>
          <a:xfrm>
            <a:off x="5536368" y="5205281"/>
            <a:ext cx="666376" cy="1728"/>
          </a:xfrm>
          <a:prstGeom prst="line">
            <a:avLst/>
          </a:prstGeom>
          <a:ln w="22225" cmpd="sng">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sp>
        <p:nvSpPr>
          <p:cNvPr id="85" name="TextBox 84"/>
          <p:cNvSpPr txBox="1"/>
          <p:nvPr/>
        </p:nvSpPr>
        <p:spPr>
          <a:xfrm>
            <a:off x="5624436" y="5467828"/>
            <a:ext cx="536376" cy="276999"/>
          </a:xfrm>
          <a:prstGeom prst="rect">
            <a:avLst/>
          </a:prstGeom>
          <a:noFill/>
          <a:ln w="38100" cmpd="sng">
            <a:noFill/>
          </a:ln>
        </p:spPr>
        <p:txBody>
          <a:bodyPr wrap="square" rtlCol="0">
            <a:spAutoFit/>
          </a:bodyPr>
          <a:lstStyle/>
          <a:p>
            <a:r>
              <a:rPr lang="en-US" sz="1200" b="1" dirty="0" smtClean="0">
                <a:solidFill>
                  <a:srgbClr xmlns:mc="http://schemas.openxmlformats.org/markup-compatibility/2006" xmlns:a14="http://schemas.microsoft.com/office/drawing/2010/main" val="00B050" mc:Ignorable=""/>
                </a:solidFill>
              </a:rPr>
              <a:t>DB4</a:t>
            </a:r>
            <a:endParaRPr lang="en-US" sz="1200" b="1" dirty="0">
              <a:solidFill>
                <a:srgbClr xmlns:mc="http://schemas.openxmlformats.org/markup-compatibility/2006" xmlns:a14="http://schemas.microsoft.com/office/drawing/2010/main" val="00B050" mc:Ignorable=""/>
              </a:solidFill>
            </a:endParaRPr>
          </a:p>
        </p:txBody>
      </p:sp>
      <p:sp>
        <p:nvSpPr>
          <p:cNvPr id="86" name="Rectangle 85"/>
          <p:cNvSpPr/>
          <p:nvPr/>
        </p:nvSpPr>
        <p:spPr>
          <a:xfrm>
            <a:off x="5645702" y="5499447"/>
            <a:ext cx="457200" cy="182880"/>
          </a:xfrm>
          <a:prstGeom prst="rect">
            <a:avLst/>
          </a:prstGeom>
          <a:noFill/>
          <a:ln>
            <a:solidFill>
              <a:srgbClr xmlns:mc="http://schemas.openxmlformats.org/markup-compatibility/2006" xmlns:a14="http://schemas.microsoft.com/office/drawing/2010/main" val="00B050" mc:Ignorable=""/>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cxnSp>
        <p:nvCxnSpPr>
          <p:cNvPr id="87" name="Straight Arrow Connector 86"/>
          <p:cNvCxnSpPr>
            <a:stCxn id="63" idx="2"/>
            <a:endCxn id="79" idx="1"/>
          </p:cNvCxnSpPr>
          <p:nvPr/>
        </p:nvCxnSpPr>
        <p:spPr>
          <a:xfrm rot="16200000" flipH="1">
            <a:off x="5743298" y="4811070"/>
            <a:ext cx="250174" cy="6595"/>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4299548" y="5745569"/>
            <a:ext cx="538433" cy="276999"/>
          </a:xfrm>
          <a:prstGeom prst="rect">
            <a:avLst/>
          </a:prstGeom>
          <a:noFill/>
          <a:ln w="38100" cmpd="sng">
            <a:noFill/>
          </a:ln>
        </p:spPr>
        <p:txBody>
          <a:bodyPr wrap="square" rtlCol="0">
            <a:spAutoFit/>
          </a:bodyPr>
          <a:lstStyle/>
          <a:p>
            <a:r>
              <a:rPr lang="en-US" sz="1200" b="1" dirty="0" smtClean="0">
                <a:solidFill>
                  <a:srgbClr xmlns:mc="http://schemas.openxmlformats.org/markup-compatibility/2006" xmlns:a14="http://schemas.microsoft.com/office/drawing/2010/main" val="00B050" mc:Ignorable=""/>
                </a:solidFill>
              </a:rPr>
              <a:t>DB2</a:t>
            </a:r>
            <a:endParaRPr lang="en-US" sz="1200" b="1" dirty="0">
              <a:solidFill>
                <a:srgbClr xmlns:mc="http://schemas.openxmlformats.org/markup-compatibility/2006" xmlns:a14="http://schemas.microsoft.com/office/drawing/2010/main" val="00B050" mc:Ignorable=""/>
              </a:solidFill>
            </a:endParaRPr>
          </a:p>
        </p:txBody>
      </p:sp>
      <p:sp>
        <p:nvSpPr>
          <p:cNvPr id="151" name="TextBox 150"/>
          <p:cNvSpPr txBox="1"/>
          <p:nvPr/>
        </p:nvSpPr>
        <p:spPr>
          <a:xfrm>
            <a:off x="5625505" y="5724299"/>
            <a:ext cx="536376" cy="276999"/>
          </a:xfrm>
          <a:prstGeom prst="rect">
            <a:avLst/>
          </a:prstGeom>
          <a:noFill/>
        </p:spPr>
        <p:txBody>
          <a:bodyPr wrap="square" rtlCol="0">
            <a:spAutoFit/>
          </a:bodyPr>
          <a:lstStyle/>
          <a:p>
            <a:r>
              <a:rPr lang="en-US" sz="1200" b="1" dirty="0" smtClean="0">
                <a:solidFill>
                  <a:srgbClr xmlns:mc="http://schemas.openxmlformats.org/markup-compatibility/2006" xmlns:a14="http://schemas.microsoft.com/office/drawing/2010/main" val="385D8A" mc:Ignorable=""/>
                </a:solidFill>
                <a:cs typeface="Arial" pitchFamily="34" charset="0"/>
              </a:rPr>
              <a:t>DB1</a:t>
            </a:r>
            <a:endParaRPr lang="en-US" sz="1200" b="1" dirty="0">
              <a:solidFill>
                <a:srgbClr xmlns:mc="http://schemas.openxmlformats.org/markup-compatibility/2006" xmlns:a14="http://schemas.microsoft.com/office/drawing/2010/main" val="385D8A" mc:Ignorable=""/>
              </a:solidFill>
              <a:cs typeface="Arial" pitchFamily="34" charset="0"/>
            </a:endParaRPr>
          </a:p>
        </p:txBody>
      </p:sp>
      <p:sp>
        <p:nvSpPr>
          <p:cNvPr id="154" name="Oval 153"/>
          <p:cNvSpPr/>
          <p:nvPr/>
        </p:nvSpPr>
        <p:spPr bwMode="auto">
          <a:xfrm rot="616395">
            <a:off x="2589617" y="5485222"/>
            <a:ext cx="3927597" cy="259157"/>
          </a:xfrm>
          <a:prstGeom prst="ellipse">
            <a:avLst/>
          </a:prstGeom>
          <a:noFill/>
          <a:ln w="25400">
            <a:solidFill>
              <a:srgbClr xmlns:mc="http://schemas.openxmlformats.org/markup-compatibility/2006" xmlns:a14="http://schemas.microsoft.com/office/drawing/2010/main" val="FF0000" mc:Ignorable=""/>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latin typeface="Segoe" pitchFamily="34" charset="0"/>
            </a:endParaRPr>
          </a:p>
        </p:txBody>
      </p:sp>
      <p:sp>
        <p:nvSpPr>
          <p:cNvPr id="155" name="Rectangle 154"/>
          <p:cNvSpPr/>
          <p:nvPr/>
        </p:nvSpPr>
        <p:spPr>
          <a:xfrm>
            <a:off x="3006761" y="5277729"/>
            <a:ext cx="457200" cy="182880"/>
          </a:xfrm>
          <a:prstGeom prst="rect">
            <a:avLst/>
          </a:prstGeom>
          <a:noFill/>
          <a:ln w="47625" cmpd="sng">
            <a:solidFill>
              <a:srgbClr xmlns:mc="http://schemas.openxmlformats.org/markup-compatibility/2006" xmlns:a14="http://schemas.microsoft.com/office/drawing/2010/main" val="3003D7" mc:Ignorable=""/>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56" name="Rectangle 155"/>
          <p:cNvSpPr/>
          <p:nvPr/>
        </p:nvSpPr>
        <p:spPr>
          <a:xfrm>
            <a:off x="5649785" y="5754993"/>
            <a:ext cx="457200" cy="182880"/>
          </a:xfrm>
          <a:prstGeom prst="rect">
            <a:avLst/>
          </a:prstGeom>
          <a:noFill/>
          <a:ln w="47625" cmpd="sng">
            <a:solidFill>
              <a:srgbClr xmlns:mc="http://schemas.openxmlformats.org/markup-compatibility/2006" xmlns:a14="http://schemas.microsoft.com/office/drawing/2010/main" val="3003D7" mc:Ignorable=""/>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90" name="Slide Number Placeholder 89"/>
          <p:cNvSpPr>
            <a:spLocks noGrp="1"/>
          </p:cNvSpPr>
          <p:nvPr>
            <p:ph type="sldNum" sz="quarter" idx="4294967295"/>
          </p:nvPr>
        </p:nvSpPr>
        <p:spPr>
          <a:xfrm>
            <a:off x="8356600" y="6318250"/>
            <a:ext cx="509239" cy="365125"/>
          </a:xfrm>
          <a:prstGeom prst="rect">
            <a:avLst/>
          </a:prstGeom>
        </p:spPr>
        <p:txBody>
          <a:bodyPr/>
          <a:lstStyle/>
          <a:p>
            <a:fld id="{0686800F-65A3-4649-8B73-7EFFA3F0CB78}" type="slidenum">
              <a:rPr lang="en-US" smtClean="0"/>
              <a:pPr/>
              <a:t>41</a:t>
            </a:fld>
            <a:endParaRPr lang="en-US" dirty="0"/>
          </a:p>
        </p:txBody>
      </p:sp>
    </p:spTree>
    <p:extLst>
      <p:ext uri="{BB962C8B-B14F-4D97-AF65-F5344CB8AC3E}">
        <p14:creationId xmlns:p14="http://schemas.microsoft.com/office/powerpoint/2010/main" val="211510764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linds(horizontal)">
                                      <p:cBhvr>
                                        <p:cTn id="7" dur="500"/>
                                        <p:tgtEl>
                                          <p:spTgt spid="4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blinds(horizontal)">
                                      <p:cBhvr>
                                        <p:cTn id="10" dur="500"/>
                                        <p:tgtEl>
                                          <p:spTgt spid="6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linds(horizontal)">
                                      <p:cBhvr>
                                        <p:cTn id="13" dur="500"/>
                                        <p:tgtEl>
                                          <p:spTgt spid="6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blinds(horizontal)">
                                      <p:cBhvr>
                                        <p:cTn id="16" dur="500"/>
                                        <p:tgtEl>
                                          <p:spTgt spid="63"/>
                                        </p:tgtEl>
                                      </p:cBhvr>
                                    </p:animEffect>
                                  </p:childTnLst>
                                </p:cTn>
                              </p:par>
                              <p:par>
                                <p:cTn id="17" presetID="3" presetClass="entr" presetSubtype="10"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blinds(horizontal)">
                                      <p:cBhvr>
                                        <p:cTn id="19" dur="500"/>
                                        <p:tgtEl>
                                          <p:spTgt spid="64"/>
                                        </p:tgtEl>
                                      </p:cBhvr>
                                    </p:animEffect>
                                  </p:childTnLst>
                                </p:cTn>
                              </p:par>
                              <p:par>
                                <p:cTn id="20" presetID="3" presetClass="entr" presetSubtype="10" fill="hold" nodeType="with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blinds(horizontal)">
                                      <p:cBhvr>
                                        <p:cTn id="22" dur="500"/>
                                        <p:tgtEl>
                                          <p:spTgt spid="65"/>
                                        </p:tgtEl>
                                      </p:cBhvr>
                                    </p:animEffect>
                                  </p:childTnLst>
                                </p:cTn>
                              </p:par>
                              <p:par>
                                <p:cTn id="23" presetID="3" presetClass="entr" presetSubtype="10" fill="hold" nodeType="with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blinds(horizontal)">
                                      <p:cBhvr>
                                        <p:cTn id="25" dur="500"/>
                                        <p:tgtEl>
                                          <p:spTgt spid="72"/>
                                        </p:tgtEl>
                                      </p:cBhvr>
                                    </p:animEffect>
                                  </p:childTnLst>
                                </p:cTn>
                              </p:par>
                              <p:par>
                                <p:cTn id="26" presetID="3" presetClass="entr" presetSubtype="10" fill="hold" nodeType="with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blinds(horizontal)">
                                      <p:cBhvr>
                                        <p:cTn id="28" dur="500"/>
                                        <p:tgtEl>
                                          <p:spTgt spid="73"/>
                                        </p:tgtEl>
                                      </p:cBhvr>
                                    </p:animEffect>
                                  </p:childTnLst>
                                </p:cTn>
                              </p:par>
                              <p:par>
                                <p:cTn id="29" presetID="3" presetClass="entr" presetSubtype="1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linds(horizontal)">
                                      <p:cBhvr>
                                        <p:cTn id="31" dur="500"/>
                                        <p:tgtEl>
                                          <p:spTgt spid="3"/>
                                        </p:tgtEl>
                                      </p:cBhvr>
                                    </p:animEffect>
                                  </p:childTnLst>
                                </p:cTn>
                              </p:par>
                              <p:par>
                                <p:cTn id="32" presetID="3" presetClass="entr" presetSubtype="10" fill="hold" nodeType="withEffect">
                                  <p:stCondLst>
                                    <p:cond delay="0"/>
                                  </p:stCondLst>
                                  <p:childTnLst>
                                    <p:set>
                                      <p:cBhvr>
                                        <p:cTn id="33" dur="1" fill="hold">
                                          <p:stCondLst>
                                            <p:cond delay="0"/>
                                          </p:stCondLst>
                                        </p:cTn>
                                        <p:tgtEl>
                                          <p:spTgt spid="87"/>
                                        </p:tgtEl>
                                        <p:attrNameLst>
                                          <p:attrName>style.visibility</p:attrName>
                                        </p:attrNameLst>
                                      </p:cBhvr>
                                      <p:to>
                                        <p:strVal val="visible"/>
                                      </p:to>
                                    </p:set>
                                    <p:animEffect transition="in" filter="blinds(horizontal)">
                                      <p:cBhvr>
                                        <p:cTn id="34" dur="500"/>
                                        <p:tgtEl>
                                          <p:spTgt spid="87"/>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blinds(horizontal)">
                                      <p:cBhvr>
                                        <p:cTn id="37" dur="500"/>
                                        <p:tgtEl>
                                          <p:spTgt spid="55"/>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79"/>
                                        </p:tgtEl>
                                        <p:attrNameLst>
                                          <p:attrName>style.visibility</p:attrName>
                                        </p:attrNameLst>
                                      </p:cBhvr>
                                      <p:to>
                                        <p:strVal val="visible"/>
                                      </p:to>
                                    </p:set>
                                    <p:animEffect transition="in" filter="blinds(horizontal)">
                                      <p:cBhvr>
                                        <p:cTn id="40" dur="500"/>
                                        <p:tgtEl>
                                          <p:spTgt spid="79"/>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blinds(horizontal)">
                                      <p:cBhvr>
                                        <p:cTn id="43" dur="500"/>
                                        <p:tgtEl>
                                          <p:spTgt spid="85"/>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86"/>
                                        </p:tgtEl>
                                        <p:attrNameLst>
                                          <p:attrName>style.visibility</p:attrName>
                                        </p:attrNameLst>
                                      </p:cBhvr>
                                      <p:to>
                                        <p:strVal val="visible"/>
                                      </p:to>
                                    </p:set>
                                    <p:animEffect transition="in" filter="blinds(horizontal)">
                                      <p:cBhvr>
                                        <p:cTn id="46" dur="500"/>
                                        <p:tgtEl>
                                          <p:spTgt spid="86"/>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83"/>
                                        </p:tgtEl>
                                        <p:attrNameLst>
                                          <p:attrName>style.visibility</p:attrName>
                                        </p:attrNameLst>
                                      </p:cBhvr>
                                      <p:to>
                                        <p:strVal val="visible"/>
                                      </p:to>
                                    </p:set>
                                    <p:animEffect transition="in" filter="blinds(horizontal)">
                                      <p:cBhvr>
                                        <p:cTn id="49" dur="500"/>
                                        <p:tgtEl>
                                          <p:spTgt spid="83"/>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blinds(horizontal)">
                                      <p:cBhvr>
                                        <p:cTn id="52" dur="500"/>
                                        <p:tgtEl>
                                          <p:spTgt spid="59"/>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blinds(horizontal)">
                                      <p:cBhvr>
                                        <p:cTn id="55" dur="500"/>
                                        <p:tgtEl>
                                          <p:spTgt spid="88"/>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blinds(horizontal)">
                                      <p:cBhvr>
                                        <p:cTn id="58" dur="500"/>
                                        <p:tgtEl>
                                          <p:spTgt spid="70"/>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blinds(horizontal)">
                                      <p:cBhvr>
                                        <p:cTn id="61" dur="500"/>
                                        <p:tgtEl>
                                          <p:spTgt spid="53"/>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blinds(horizontal)">
                                      <p:cBhvr>
                                        <p:cTn id="64" dur="500"/>
                                        <p:tgtEl>
                                          <p:spTgt spid="71"/>
                                        </p:tgtEl>
                                      </p:cBhvr>
                                    </p:animEffect>
                                  </p:childTnLst>
                                </p:cTn>
                              </p:par>
                              <p:par>
                                <p:cTn id="65" presetID="3" presetClass="entr" presetSubtype="10" fill="hold" nodeType="with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blinds(horizontal)">
                                      <p:cBhvr>
                                        <p:cTn id="67" dur="500"/>
                                        <p:tgtEl>
                                          <p:spTgt spid="58"/>
                                        </p:tgtEl>
                                      </p:cBhvr>
                                    </p:animEffect>
                                  </p:childTnLst>
                                </p:cTn>
                              </p:par>
                              <p:par>
                                <p:cTn id="68" presetID="3" presetClass="entr" presetSubtype="10" fill="hold" nodeType="with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blinds(horizontal)">
                                      <p:cBhvr>
                                        <p:cTn id="70" dur="500"/>
                                        <p:tgtEl>
                                          <p:spTgt spid="57"/>
                                        </p:tgtEl>
                                      </p:cBhvr>
                                    </p:animEffect>
                                  </p:childTnLst>
                                </p:cTn>
                              </p:par>
                              <p:par>
                                <p:cTn id="71" presetID="3" presetClass="entr" presetSubtype="10" fill="hold" nodeType="withEffect">
                                  <p:stCondLst>
                                    <p:cond delay="0"/>
                                  </p:stCondLst>
                                  <p:childTnLst>
                                    <p:set>
                                      <p:cBhvr>
                                        <p:cTn id="72" dur="1" fill="hold">
                                          <p:stCondLst>
                                            <p:cond delay="0"/>
                                          </p:stCondLst>
                                        </p:cTn>
                                        <p:tgtEl>
                                          <p:spTgt spid="56"/>
                                        </p:tgtEl>
                                        <p:attrNameLst>
                                          <p:attrName>style.visibility</p:attrName>
                                        </p:attrNameLst>
                                      </p:cBhvr>
                                      <p:to>
                                        <p:strVal val="visible"/>
                                      </p:to>
                                    </p:set>
                                    <p:animEffect transition="in" filter="blinds(horizontal)">
                                      <p:cBhvr>
                                        <p:cTn id="73" dur="500"/>
                                        <p:tgtEl>
                                          <p:spTgt spid="56"/>
                                        </p:tgtEl>
                                      </p:cBhvr>
                                    </p:animEffect>
                                  </p:childTnLst>
                                </p:cTn>
                              </p:par>
                              <p:par>
                                <p:cTn id="74" presetID="3" presetClass="entr" presetSubtype="10" fill="hold" nodeType="with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blinds(horizontal)">
                                      <p:cBhvr>
                                        <p:cTn id="76" dur="500"/>
                                        <p:tgtEl>
                                          <p:spTgt spid="60"/>
                                        </p:tgtEl>
                                      </p:cBhvr>
                                    </p:animEffect>
                                  </p:childTnLst>
                                </p:cTn>
                              </p:par>
                              <p:par>
                                <p:cTn id="77" presetID="3" presetClass="entr" presetSubtype="10" fill="hold" nodeType="withEffect">
                                  <p:stCondLst>
                                    <p:cond delay="0"/>
                                  </p:stCondLst>
                                  <p:childTnLst>
                                    <p:set>
                                      <p:cBhvr>
                                        <p:cTn id="78" dur="1" fill="hold">
                                          <p:stCondLst>
                                            <p:cond delay="0"/>
                                          </p:stCondLst>
                                        </p:cTn>
                                        <p:tgtEl>
                                          <p:spTgt spid="82"/>
                                        </p:tgtEl>
                                        <p:attrNameLst>
                                          <p:attrName>style.visibility</p:attrName>
                                        </p:attrNameLst>
                                      </p:cBhvr>
                                      <p:to>
                                        <p:strVal val="visible"/>
                                      </p:to>
                                    </p:set>
                                    <p:animEffect transition="in" filter="blinds(horizontal)">
                                      <p:cBhvr>
                                        <p:cTn id="79" dur="500"/>
                                        <p:tgtEl>
                                          <p:spTgt spid="82"/>
                                        </p:tgtEl>
                                      </p:cBhvr>
                                    </p:animEffect>
                                  </p:childTnLst>
                                </p:cTn>
                              </p:par>
                              <p:par>
                                <p:cTn id="80" presetID="3" presetClass="entr" presetSubtype="10" fill="hold" nodeType="withEffect">
                                  <p:stCondLst>
                                    <p:cond delay="0"/>
                                  </p:stCondLst>
                                  <p:childTnLst>
                                    <p:set>
                                      <p:cBhvr>
                                        <p:cTn id="81" dur="1" fill="hold">
                                          <p:stCondLst>
                                            <p:cond delay="0"/>
                                          </p:stCondLst>
                                        </p:cTn>
                                        <p:tgtEl>
                                          <p:spTgt spid="81"/>
                                        </p:tgtEl>
                                        <p:attrNameLst>
                                          <p:attrName>style.visibility</p:attrName>
                                        </p:attrNameLst>
                                      </p:cBhvr>
                                      <p:to>
                                        <p:strVal val="visible"/>
                                      </p:to>
                                    </p:set>
                                    <p:animEffect transition="in" filter="blinds(horizontal)">
                                      <p:cBhvr>
                                        <p:cTn id="82" dur="500"/>
                                        <p:tgtEl>
                                          <p:spTgt spid="81"/>
                                        </p:tgtEl>
                                      </p:cBhvr>
                                    </p:animEffect>
                                  </p:childTnLst>
                                </p:cTn>
                              </p:par>
                              <p:par>
                                <p:cTn id="83" presetID="3" presetClass="entr" presetSubtype="10" fill="hold" nodeType="withEffect">
                                  <p:stCondLst>
                                    <p:cond delay="0"/>
                                  </p:stCondLst>
                                  <p:childTnLst>
                                    <p:set>
                                      <p:cBhvr>
                                        <p:cTn id="84" dur="1" fill="hold">
                                          <p:stCondLst>
                                            <p:cond delay="0"/>
                                          </p:stCondLst>
                                        </p:cTn>
                                        <p:tgtEl>
                                          <p:spTgt spid="80"/>
                                        </p:tgtEl>
                                        <p:attrNameLst>
                                          <p:attrName>style.visibility</p:attrName>
                                        </p:attrNameLst>
                                      </p:cBhvr>
                                      <p:to>
                                        <p:strVal val="visible"/>
                                      </p:to>
                                    </p:set>
                                    <p:animEffect transition="in" filter="blinds(horizontal)">
                                      <p:cBhvr>
                                        <p:cTn id="85" dur="500"/>
                                        <p:tgtEl>
                                          <p:spTgt spid="80"/>
                                        </p:tgtEl>
                                      </p:cBhvr>
                                    </p:animEffect>
                                  </p:childTnLst>
                                </p:cTn>
                              </p:par>
                              <p:par>
                                <p:cTn id="86" presetID="3" presetClass="entr" presetSubtype="10" fill="hold" nodeType="withEffect">
                                  <p:stCondLst>
                                    <p:cond delay="0"/>
                                  </p:stCondLst>
                                  <p:childTnLst>
                                    <p:set>
                                      <p:cBhvr>
                                        <p:cTn id="87" dur="1" fill="hold">
                                          <p:stCondLst>
                                            <p:cond delay="0"/>
                                          </p:stCondLst>
                                        </p:cTn>
                                        <p:tgtEl>
                                          <p:spTgt spid="84"/>
                                        </p:tgtEl>
                                        <p:attrNameLst>
                                          <p:attrName>style.visibility</p:attrName>
                                        </p:attrNameLst>
                                      </p:cBhvr>
                                      <p:to>
                                        <p:strVal val="visible"/>
                                      </p:to>
                                    </p:set>
                                    <p:animEffect transition="in" filter="blinds(horizontal)">
                                      <p:cBhvr>
                                        <p:cTn id="88" dur="500"/>
                                        <p:tgtEl>
                                          <p:spTgt spid="84"/>
                                        </p:tgtEl>
                                      </p:cBhvr>
                                    </p:animEffect>
                                  </p:childTnLst>
                                </p:cTn>
                              </p:par>
                              <p:par>
                                <p:cTn id="89" presetID="3" presetClass="entr" presetSubtype="10" fill="hold" nodeType="withEffect">
                                  <p:stCondLst>
                                    <p:cond delay="0"/>
                                  </p:stCondLst>
                                  <p:childTnLst>
                                    <p:set>
                                      <p:cBhvr>
                                        <p:cTn id="90" dur="1" fill="hold">
                                          <p:stCondLst>
                                            <p:cond delay="0"/>
                                          </p:stCondLst>
                                        </p:cTn>
                                        <p:tgtEl>
                                          <p:spTgt spid="67"/>
                                        </p:tgtEl>
                                        <p:attrNameLst>
                                          <p:attrName>style.visibility</p:attrName>
                                        </p:attrNameLst>
                                      </p:cBhvr>
                                      <p:to>
                                        <p:strVal val="visible"/>
                                      </p:to>
                                    </p:set>
                                    <p:animEffect transition="in" filter="blinds(horizontal)">
                                      <p:cBhvr>
                                        <p:cTn id="91" dur="500"/>
                                        <p:tgtEl>
                                          <p:spTgt spid="67"/>
                                        </p:tgtEl>
                                      </p:cBhvr>
                                    </p:animEffect>
                                  </p:childTnLst>
                                </p:cTn>
                              </p:par>
                              <p:par>
                                <p:cTn id="92" presetID="3" presetClass="entr" presetSubtype="10" fill="hold" nodeType="withEffect">
                                  <p:stCondLst>
                                    <p:cond delay="0"/>
                                  </p:stCondLst>
                                  <p:childTnLst>
                                    <p:set>
                                      <p:cBhvr>
                                        <p:cTn id="93" dur="1" fill="hold">
                                          <p:stCondLst>
                                            <p:cond delay="0"/>
                                          </p:stCondLst>
                                        </p:cTn>
                                        <p:tgtEl>
                                          <p:spTgt spid="69"/>
                                        </p:tgtEl>
                                        <p:attrNameLst>
                                          <p:attrName>style.visibility</p:attrName>
                                        </p:attrNameLst>
                                      </p:cBhvr>
                                      <p:to>
                                        <p:strVal val="visible"/>
                                      </p:to>
                                    </p:set>
                                    <p:animEffect transition="in" filter="blinds(horizontal)">
                                      <p:cBhvr>
                                        <p:cTn id="94" dur="500"/>
                                        <p:tgtEl>
                                          <p:spTgt spid="69"/>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blinds(horizontal)">
                                      <p:cBhvr>
                                        <p:cTn id="97" dur="500"/>
                                        <p:tgtEl>
                                          <p:spTgt spid="54"/>
                                        </p:tgtEl>
                                      </p:cBhvr>
                                    </p:animEffect>
                                  </p:childTnLst>
                                </p:cTn>
                              </p:par>
                              <p:par>
                                <p:cTn id="98" presetID="3" presetClass="entr" presetSubtype="10" fill="hold" nodeType="with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blinds(horizontal)">
                                      <p:cBhvr>
                                        <p:cTn id="100" dur="500"/>
                                        <p:tgtEl>
                                          <p:spTgt spid="52"/>
                                        </p:tgtEl>
                                      </p:cBhvr>
                                    </p:animEffect>
                                  </p:childTnLst>
                                </p:cTn>
                              </p:par>
                              <p:par>
                                <p:cTn id="101" presetID="3" presetClass="entr" presetSubtype="10" fill="hold" nodeType="with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blinds(horizontal)">
                                      <p:cBhvr>
                                        <p:cTn id="103" dur="500"/>
                                        <p:tgtEl>
                                          <p:spTgt spid="51"/>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50"/>
                                        </p:tgtEl>
                                        <p:attrNameLst>
                                          <p:attrName>style.visibility</p:attrName>
                                        </p:attrNameLst>
                                      </p:cBhvr>
                                      <p:to>
                                        <p:strVal val="visible"/>
                                      </p:to>
                                    </p:set>
                                    <p:animEffect transition="in" filter="blinds(horizontal)">
                                      <p:cBhvr>
                                        <p:cTn id="106" dur="500"/>
                                        <p:tgtEl>
                                          <p:spTgt spid="50"/>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74"/>
                                        </p:tgtEl>
                                        <p:attrNameLst>
                                          <p:attrName>style.visibility</p:attrName>
                                        </p:attrNameLst>
                                      </p:cBhvr>
                                      <p:to>
                                        <p:strVal val="visible"/>
                                      </p:to>
                                    </p:set>
                                    <p:animEffect transition="in" filter="blinds(horizontal)">
                                      <p:cBhvr>
                                        <p:cTn id="109" dur="1000"/>
                                        <p:tgtEl>
                                          <p:spTgt spid="74"/>
                                        </p:tgtEl>
                                      </p:cBhvr>
                                    </p:animEffect>
                                  </p:childTnLst>
                                </p:cTn>
                              </p:par>
                              <p:par>
                                <p:cTn id="110" presetID="3" presetClass="entr" presetSubtype="10" fill="hold" grpId="0" nodeType="withEffect">
                                  <p:stCondLst>
                                    <p:cond delay="0"/>
                                  </p:stCondLst>
                                  <p:childTnLst>
                                    <p:set>
                                      <p:cBhvr>
                                        <p:cTn id="111" dur="1" fill="hold">
                                          <p:stCondLst>
                                            <p:cond delay="0"/>
                                          </p:stCondLst>
                                        </p:cTn>
                                        <p:tgtEl>
                                          <p:spTgt spid="68"/>
                                        </p:tgtEl>
                                        <p:attrNameLst>
                                          <p:attrName>style.visibility</p:attrName>
                                        </p:attrNameLst>
                                      </p:cBhvr>
                                      <p:to>
                                        <p:strVal val="visible"/>
                                      </p:to>
                                    </p:set>
                                    <p:animEffect transition="in" filter="blinds(horizontal)">
                                      <p:cBhvr>
                                        <p:cTn id="112" dur="500"/>
                                        <p:tgtEl>
                                          <p:spTgt spid="68"/>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blinds(horizontal)">
                                      <p:cBhvr>
                                        <p:cTn id="115" dur="500"/>
                                        <p:tgtEl>
                                          <p:spTgt spid="66"/>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151"/>
                                        </p:tgtEl>
                                        <p:attrNameLst>
                                          <p:attrName>style.visibility</p:attrName>
                                        </p:attrNameLst>
                                      </p:cBhvr>
                                      <p:to>
                                        <p:strVal val="visible"/>
                                      </p:to>
                                    </p:set>
                                    <p:animEffect transition="in" filter="blinds(horizontal)">
                                      <p:cBhvr>
                                        <p:cTn id="118" dur="500"/>
                                        <p:tgtEl>
                                          <p:spTgt spid="151"/>
                                        </p:tgtEl>
                                      </p:cBhvr>
                                    </p:animEffect>
                                  </p:childTnLst>
                                </p:cTn>
                              </p:par>
                              <p:par>
                                <p:cTn id="119" presetID="3" presetClass="entr" presetSubtype="10" fill="hold" grpId="1" nodeType="withEffect">
                                  <p:stCondLst>
                                    <p:cond delay="0"/>
                                  </p:stCondLst>
                                  <p:childTnLst>
                                    <p:set>
                                      <p:cBhvr>
                                        <p:cTn id="120" dur="1" fill="hold">
                                          <p:stCondLst>
                                            <p:cond delay="0"/>
                                          </p:stCondLst>
                                        </p:cTn>
                                        <p:tgtEl>
                                          <p:spTgt spid="151"/>
                                        </p:tgtEl>
                                        <p:attrNameLst>
                                          <p:attrName>style.visibility</p:attrName>
                                        </p:attrNameLst>
                                      </p:cBhvr>
                                      <p:to>
                                        <p:strVal val="visible"/>
                                      </p:to>
                                    </p:set>
                                    <p:animEffect transition="in" filter="blinds(horizontal)">
                                      <p:cBhvr>
                                        <p:cTn id="121" dur="500"/>
                                        <p:tgtEl>
                                          <p:spTgt spid="151"/>
                                        </p:tgtEl>
                                      </p:cBhvr>
                                    </p:animEffect>
                                  </p:childTnLst>
                                </p:cTn>
                              </p:par>
                            </p:childTnLst>
                          </p:cTn>
                        </p:par>
                        <p:par>
                          <p:cTn id="122" fill="hold">
                            <p:stCondLst>
                              <p:cond delay="1000"/>
                            </p:stCondLst>
                            <p:childTnLst>
                              <p:par>
                                <p:cTn id="123" presetID="3" presetClass="entr" presetSubtype="10" fill="hold" grpId="0" nodeType="afterEffect">
                                  <p:stCondLst>
                                    <p:cond delay="0"/>
                                  </p:stCondLst>
                                  <p:childTnLst>
                                    <p:set>
                                      <p:cBhvr>
                                        <p:cTn id="124" dur="1" fill="hold">
                                          <p:stCondLst>
                                            <p:cond delay="0"/>
                                          </p:stCondLst>
                                        </p:cTn>
                                        <p:tgtEl>
                                          <p:spTgt spid="154"/>
                                        </p:tgtEl>
                                        <p:attrNameLst>
                                          <p:attrName>style.visibility</p:attrName>
                                        </p:attrNameLst>
                                      </p:cBhvr>
                                      <p:to>
                                        <p:strVal val="visible"/>
                                      </p:to>
                                    </p:set>
                                    <p:animEffect transition="in" filter="blinds(horizontal)">
                                      <p:cBhvr>
                                        <p:cTn id="125" dur="500"/>
                                        <p:tgtEl>
                                          <p:spTgt spid="154"/>
                                        </p:tgtEl>
                                      </p:cBhvr>
                                    </p:animEffect>
                                  </p:childTnLst>
                                </p:cTn>
                              </p:par>
                            </p:childTnLst>
                          </p:cTn>
                        </p:par>
                      </p:childTnLst>
                    </p:cTn>
                  </p:par>
                  <p:par>
                    <p:cTn id="126" fill="hold">
                      <p:stCondLst>
                        <p:cond delay="indefinite"/>
                      </p:stCondLst>
                      <p:childTnLst>
                        <p:par>
                          <p:cTn id="127" fill="hold">
                            <p:stCondLst>
                              <p:cond delay="0"/>
                            </p:stCondLst>
                            <p:childTnLst>
                              <p:par>
                                <p:cTn id="128" presetID="0" presetClass="path" presetSubtype="0" accel="50000" decel="50000" fill="hold" grpId="1" nodeType="clickEffect">
                                  <p:stCondLst>
                                    <p:cond delay="0"/>
                                  </p:stCondLst>
                                  <p:childTnLst>
                                    <p:animMotion origin="layout" path="M 3.88889E-6 -2.96296E-6 L 0.14201 0.03681 " pathEditMode="relative" rAng="0" ptsTypes="AA">
                                      <p:cBhvr>
                                        <p:cTn id="129" dur="1000" fill="hold"/>
                                        <p:tgtEl>
                                          <p:spTgt spid="74"/>
                                        </p:tgtEl>
                                        <p:attrNameLst>
                                          <p:attrName>ppt_x</p:attrName>
                                          <p:attrName>ppt_y</p:attrName>
                                        </p:attrNameLst>
                                      </p:cBhvr>
                                      <p:rCtr x="7100" y="1800"/>
                                    </p:animMotion>
                                  </p:childTnLst>
                                </p:cTn>
                              </p:par>
                              <p:par>
                                <p:cTn id="130" presetID="3" presetClass="emph" presetSubtype="2" fill="hold" grpId="1" nodeType="withEffect">
                                  <p:stCondLst>
                                    <p:cond delay="0"/>
                                  </p:stCondLst>
                                  <p:childTnLst>
                                    <p:animClr clrSpc="rgb" dir="cw">
                                      <p:cBhvr override="childStyle">
                                        <p:cTn id="131" dur="1000" fill="hold"/>
                                        <p:tgtEl>
                                          <p:spTgt spid="68"/>
                                        </p:tgtEl>
                                        <p:attrNameLst>
                                          <p:attrName>style.color</p:attrName>
                                        </p:attrNameLst>
                                      </p:cBhvr>
                                      <p:to>
                                        <a:srgbClr xmlns:mc="http://schemas.openxmlformats.org/markup-compatibility/2006" xmlns:a14="http://schemas.microsoft.com/office/drawing/2010/main" val="385D8A" mc:Ignorable=""/>
                                      </p:to>
                                    </p:animClr>
                                  </p:childTnLst>
                                </p:cTn>
                              </p:par>
                              <p:par>
                                <p:cTn id="132" presetID="3" presetClass="emph" presetSubtype="2" fill="hold" grpId="1" nodeType="withEffect">
                                  <p:stCondLst>
                                    <p:cond delay="0"/>
                                  </p:stCondLst>
                                  <p:childTnLst>
                                    <p:animClr clrSpc="rgb" dir="cw">
                                      <p:cBhvr override="childStyle">
                                        <p:cTn id="133" dur="1000" fill="hold"/>
                                        <p:tgtEl>
                                          <p:spTgt spid="66"/>
                                        </p:tgtEl>
                                        <p:attrNameLst>
                                          <p:attrName>style.color</p:attrName>
                                        </p:attrNameLst>
                                      </p:cBhvr>
                                      <p:to>
                                        <a:srgbClr xmlns:mc="http://schemas.openxmlformats.org/markup-compatibility/2006" xmlns:a14="http://schemas.microsoft.com/office/drawing/2010/main" val="00B050" mc:Ignorable=""/>
                                      </p:to>
                                    </p:animClr>
                                  </p:childTnLst>
                                </p:cTn>
                              </p:par>
                            </p:childTnLst>
                          </p:cTn>
                        </p:par>
                      </p:childTnLst>
                    </p:cTn>
                  </p:par>
                  <p:par>
                    <p:cTn id="134" fill="hold">
                      <p:stCondLst>
                        <p:cond delay="indefinite"/>
                      </p:stCondLst>
                      <p:childTnLst>
                        <p:par>
                          <p:cTn id="135" fill="hold">
                            <p:stCondLst>
                              <p:cond delay="0"/>
                            </p:stCondLst>
                            <p:childTnLst>
                              <p:par>
                                <p:cTn id="136" presetID="35" presetClass="emph" presetSubtype="0" repeatCount="3000" fill="hold" grpId="2" nodeType="clickEffect">
                                  <p:stCondLst>
                                    <p:cond delay="0"/>
                                  </p:stCondLst>
                                  <p:childTnLst>
                                    <p:anim calcmode="discrete" valueType="str">
                                      <p:cBhvr>
                                        <p:cTn id="137" dur="1000" fill="hold"/>
                                        <p:tgtEl>
                                          <p:spTgt spid="74"/>
                                        </p:tgtEl>
                                        <p:attrNameLst>
                                          <p:attrName>style.visibility</p:attrName>
                                        </p:attrNameLst>
                                      </p:cBhvr>
                                      <p:tavLst>
                                        <p:tav tm="0">
                                          <p:val>
                                            <p:strVal val="hidden"/>
                                          </p:val>
                                        </p:tav>
                                        <p:tav tm="50000">
                                          <p:val>
                                            <p:strVal val="visible"/>
                                          </p:val>
                                        </p:tav>
                                      </p:tavLst>
                                    </p:anim>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155"/>
                                        </p:tgtEl>
                                        <p:attrNameLst>
                                          <p:attrName>style.visibility</p:attrName>
                                        </p:attrNameLst>
                                      </p:cBhvr>
                                      <p:to>
                                        <p:strVal val="visible"/>
                                      </p:to>
                                    </p:set>
                                    <p:animEffect transition="in" filter="blinds(horizontal)">
                                      <p:cBhvr>
                                        <p:cTn id="142" dur="500"/>
                                        <p:tgtEl>
                                          <p:spTgt spid="155"/>
                                        </p:tgtEl>
                                      </p:cBhvr>
                                    </p:animEffect>
                                  </p:childTnLst>
                                </p:cTn>
                              </p:par>
                              <p:par>
                                <p:cTn id="143" presetID="3" presetClass="entr" presetSubtype="10" fill="hold" grpId="1" nodeType="withEffect">
                                  <p:stCondLst>
                                    <p:cond delay="0"/>
                                  </p:stCondLst>
                                  <p:childTnLst>
                                    <p:set>
                                      <p:cBhvr>
                                        <p:cTn id="144" dur="1" fill="hold">
                                          <p:stCondLst>
                                            <p:cond delay="0"/>
                                          </p:stCondLst>
                                        </p:cTn>
                                        <p:tgtEl>
                                          <p:spTgt spid="156"/>
                                        </p:tgtEl>
                                        <p:attrNameLst>
                                          <p:attrName>style.visibility</p:attrName>
                                        </p:attrNameLst>
                                      </p:cBhvr>
                                      <p:to>
                                        <p:strVal val="visible"/>
                                      </p:to>
                                    </p:set>
                                    <p:animEffect transition="in" filter="blinds(horizontal)">
                                      <p:cBhvr>
                                        <p:cTn id="145" dur="500"/>
                                        <p:tgtEl>
                                          <p:spTgt spid="156"/>
                                        </p:tgtEl>
                                      </p:cBhvr>
                                    </p:animEffect>
                                  </p:childTnLst>
                                </p:cTn>
                              </p:par>
                              <p:par>
                                <p:cTn id="146" presetID="35" presetClass="emph" presetSubtype="0" repeatCount="3000" fill="hold" grpId="0" nodeType="withEffect">
                                  <p:stCondLst>
                                    <p:cond delay="0"/>
                                  </p:stCondLst>
                                  <p:childTnLst>
                                    <p:anim calcmode="discrete" valueType="str">
                                      <p:cBhvr>
                                        <p:cTn id="147" dur="1000" fill="hold"/>
                                        <p:tgtEl>
                                          <p:spTgt spid="156"/>
                                        </p:tgtEl>
                                        <p:attrNameLst>
                                          <p:attrName>style.visibility</p:attrName>
                                        </p:attrNameLst>
                                      </p:cBhvr>
                                      <p:tavLst>
                                        <p:tav tm="0">
                                          <p:val>
                                            <p:strVal val="hidden"/>
                                          </p:val>
                                        </p:tav>
                                        <p:tav tm="50000">
                                          <p:val>
                                            <p:strVal val="visible"/>
                                          </p:val>
                                        </p:tav>
                                      </p:tavLst>
                                    </p:anim>
                                  </p:childTnLst>
                                </p:cTn>
                              </p:par>
                              <p:par>
                                <p:cTn id="148" presetID="35" presetClass="emph" presetSubtype="0" repeatCount="3000" fill="hold" grpId="1" nodeType="withEffect">
                                  <p:stCondLst>
                                    <p:cond delay="0"/>
                                  </p:stCondLst>
                                  <p:childTnLst>
                                    <p:anim calcmode="discrete" valueType="str">
                                      <p:cBhvr>
                                        <p:cTn id="149" dur="1000" fill="hold"/>
                                        <p:tgtEl>
                                          <p:spTgt spid="15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3" grpId="0"/>
      <p:bldP spid="54" grpId="0"/>
      <p:bldP spid="55" grpId="0" animBg="1"/>
      <p:bldP spid="59" grpId="0"/>
      <p:bldP spid="61" grpId="0" animBg="1"/>
      <p:bldP spid="62" grpId="0" animBg="1"/>
      <p:bldP spid="63" grpId="0" animBg="1"/>
      <p:bldP spid="66" grpId="0"/>
      <p:bldP spid="66" grpId="1"/>
      <p:bldP spid="68" grpId="0"/>
      <p:bldP spid="68" grpId="1"/>
      <p:bldP spid="70" grpId="0" animBg="1"/>
      <p:bldP spid="71" grpId="0" animBg="1"/>
      <p:bldP spid="74" grpId="0" animBg="1"/>
      <p:bldP spid="74" grpId="1" animBg="1"/>
      <p:bldP spid="74" grpId="2" animBg="1"/>
      <p:bldP spid="79" grpId="0" animBg="1"/>
      <p:bldP spid="83" grpId="0"/>
      <p:bldP spid="85" grpId="0"/>
      <p:bldP spid="86" grpId="0" animBg="1"/>
      <p:bldP spid="88" grpId="0"/>
      <p:bldP spid="151" grpId="0"/>
      <p:bldP spid="151" grpId="1"/>
      <p:bldP spid="154" grpId="0" animBg="1"/>
      <p:bldP spid="155" grpId="0" animBg="1"/>
      <p:bldP spid="155" grpId="1" animBg="1"/>
      <p:bldP spid="156" grpId="0" animBg="1"/>
      <p:bldP spid="156"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2215991"/>
          </a:xfrm>
        </p:spPr>
        <p:txBody>
          <a:bodyPr/>
          <a:lstStyle/>
          <a:p>
            <a:r>
              <a:rPr lang="en-US" dirty="0" smtClean="0">
                <a:solidFill>
                  <a:schemeClr val="bg2"/>
                </a:solidFill>
              </a:rPr>
              <a:t>Exchange Server 2010 High Availability Fundamentals</a:t>
            </a:r>
            <a:br>
              <a:rPr lang="en-US" dirty="0" smtClean="0">
                <a:solidFill>
                  <a:schemeClr val="bg2"/>
                </a:solidFill>
              </a:rPr>
            </a:br>
            <a:r>
              <a:rPr lang="en-US" sz="3200" dirty="0" smtClean="0">
                <a:solidFill>
                  <a:schemeClr val="bg2"/>
                </a:solidFill>
              </a:rPr>
              <a:t/>
            </a:r>
            <a:br>
              <a:rPr lang="en-US" sz="3200" dirty="0" smtClean="0">
                <a:solidFill>
                  <a:schemeClr val="bg2"/>
                </a:solidFill>
              </a:rPr>
            </a:br>
            <a:r>
              <a:rPr lang="en-US" sz="3200" dirty="0" smtClean="0">
                <a:solidFill>
                  <a:schemeClr val="bg2"/>
                </a:solidFill>
              </a:rPr>
              <a:t>Mailbox Database (Continued)</a:t>
            </a:r>
            <a:endParaRPr lang="en-US" sz="3200" dirty="0">
              <a:solidFill>
                <a:schemeClr val="bg2"/>
              </a:solidFill>
            </a:endParaRPr>
          </a:p>
        </p:txBody>
      </p:sp>
      <p:sp>
        <p:nvSpPr>
          <p:cNvPr id="4" name="Content Placeholder 3"/>
          <p:cNvSpPr>
            <a:spLocks noGrp="1"/>
          </p:cNvSpPr>
          <p:nvPr>
            <p:ph sz="quarter" idx="10"/>
          </p:nvPr>
        </p:nvSpPr>
        <p:spPr>
          <a:xfrm>
            <a:off x="457200" y="2470260"/>
            <a:ext cx="8229600" cy="4087273"/>
          </a:xfrm>
        </p:spPr>
        <p:txBody>
          <a:bodyPr/>
          <a:lstStyle/>
          <a:p>
            <a:pPr marL="396875" lvl="1"/>
            <a:r>
              <a:rPr lang="en-US" dirty="0" smtClean="0"/>
              <a:t>~30 seconds database *overs</a:t>
            </a:r>
          </a:p>
          <a:p>
            <a:pPr marL="396875" lvl="1"/>
            <a:r>
              <a:rPr lang="en-US" dirty="0" smtClean="0"/>
              <a:t>Server failover/switchover involves moving </a:t>
            </a:r>
            <a:r>
              <a:rPr lang="en-US" u="sng" dirty="0" smtClean="0"/>
              <a:t>all</a:t>
            </a:r>
            <a:r>
              <a:rPr lang="en-US" dirty="0" smtClean="0"/>
              <a:t> active databases to one or more other servers</a:t>
            </a:r>
          </a:p>
          <a:p>
            <a:pPr marL="396875" lvl="1"/>
            <a:r>
              <a:rPr lang="en-US" dirty="0" smtClean="0"/>
              <a:t>Database names are unique across a forest</a:t>
            </a:r>
          </a:p>
          <a:p>
            <a:pPr marL="396875" lvl="1"/>
            <a:r>
              <a:rPr lang="en-US" dirty="0" smtClean="0"/>
              <a:t>Defines properties relevant at the database level</a:t>
            </a:r>
          </a:p>
          <a:p>
            <a:pPr marL="733425" lvl="4" indent="-396875"/>
            <a:r>
              <a:rPr lang="en-US" dirty="0" smtClean="0"/>
              <a:t>Globally Unique Identifier (GUID): a Database’s unique ID</a:t>
            </a:r>
          </a:p>
          <a:p>
            <a:pPr marL="733425" lvl="4" indent="-396875"/>
            <a:r>
              <a:rPr lang="en-US" dirty="0" smtClean="0"/>
              <a:t>EdbFilePath: path at which copies are located</a:t>
            </a:r>
          </a:p>
          <a:p>
            <a:pPr marL="733425" lvl="4" indent="-396875"/>
            <a:r>
              <a:rPr lang="en-US" dirty="0" smtClean="0"/>
              <a:t>Servers: list of servers hosting copies</a:t>
            </a:r>
          </a:p>
          <a:p>
            <a:endParaRPr lang="en-US" sz="2000" dirty="0" smtClean="0"/>
          </a:p>
        </p:txBody>
      </p:sp>
      <p:sp>
        <p:nvSpPr>
          <p:cNvPr id="8" name="Slide Number Placeholder 7"/>
          <p:cNvSpPr>
            <a:spLocks noGrp="1"/>
          </p:cNvSpPr>
          <p:nvPr>
            <p:ph type="sldNum" sz="quarter" idx="11"/>
          </p:nvPr>
        </p:nvSpPr>
        <p:spPr/>
        <p:txBody>
          <a:bodyPr/>
          <a:lstStyle/>
          <a:p>
            <a:fld id="{0686800F-65A3-4649-8B73-7EFFA3F0CB78}" type="slidenum">
              <a:rPr lang="en-US" smtClean="0"/>
              <a:pPr/>
              <a:t>42</a:t>
            </a:fld>
            <a:endParaRPr lang="en-US" dirty="0"/>
          </a:p>
        </p:txBody>
      </p:sp>
    </p:spTree>
    <p:extLst>
      <p:ext uri="{BB962C8B-B14F-4D97-AF65-F5344CB8AC3E}">
        <p14:creationId xmlns:p14="http://schemas.microsoft.com/office/powerpoint/2010/main" val="402163539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772793"/>
          </a:xfrm>
        </p:spPr>
        <p:txBody>
          <a:bodyPr/>
          <a:lstStyle/>
          <a:p>
            <a:r>
              <a:rPr lang="en-US" dirty="0" smtClean="0"/>
              <a:t>Exchange Server 2010 High Availability Fundamentals </a:t>
            </a:r>
            <a:br>
              <a:rPr lang="en-US" dirty="0" smtClean="0"/>
            </a:br>
            <a:r>
              <a:rPr lang="en-US" sz="3200" dirty="0" smtClean="0"/>
              <a:t>Active/Passive vs. Source/Target</a:t>
            </a:r>
            <a:endParaRPr lang="en-US" sz="3200" dirty="0"/>
          </a:p>
        </p:txBody>
      </p:sp>
      <p:sp>
        <p:nvSpPr>
          <p:cNvPr id="22" name="Content Placeholder 21"/>
          <p:cNvSpPr>
            <a:spLocks noGrp="1"/>
          </p:cNvSpPr>
          <p:nvPr>
            <p:ph sz="half" idx="1"/>
          </p:nvPr>
        </p:nvSpPr>
        <p:spPr>
          <a:xfrm>
            <a:off x="394446" y="2393184"/>
            <a:ext cx="4809566" cy="4093428"/>
          </a:xfrm>
        </p:spPr>
        <p:txBody>
          <a:bodyPr/>
          <a:lstStyle/>
          <a:p>
            <a:r>
              <a:rPr lang="en-US" sz="2400" dirty="0" smtClean="0"/>
              <a:t>Availability Terms</a:t>
            </a:r>
          </a:p>
          <a:p>
            <a:pPr lvl="1"/>
            <a:r>
              <a:rPr lang="en-US" sz="2000" dirty="0" smtClean="0"/>
              <a:t>Active: Selected to provide email services to clients</a:t>
            </a:r>
          </a:p>
          <a:p>
            <a:pPr lvl="1"/>
            <a:r>
              <a:rPr lang="en-US" sz="2000" dirty="0" smtClean="0"/>
              <a:t>Passive: Available to provide email </a:t>
            </a:r>
            <a:br>
              <a:rPr lang="en-US" sz="2000" dirty="0" smtClean="0"/>
            </a:br>
            <a:r>
              <a:rPr lang="en-US" sz="2000" dirty="0" smtClean="0"/>
              <a:t>services to clients if active fails</a:t>
            </a:r>
          </a:p>
          <a:p>
            <a:r>
              <a:rPr lang="en-US" sz="2400" dirty="0" smtClean="0"/>
              <a:t>Replication Terms</a:t>
            </a:r>
          </a:p>
          <a:p>
            <a:pPr lvl="1"/>
            <a:r>
              <a:rPr lang="en-US" sz="2000" dirty="0" smtClean="0"/>
              <a:t>Source: Provides data for copying to a separate location</a:t>
            </a:r>
          </a:p>
          <a:p>
            <a:pPr lvl="1"/>
            <a:r>
              <a:rPr lang="en-US" sz="2000" dirty="0" smtClean="0"/>
              <a:t>Target: Receives data from the source</a:t>
            </a:r>
          </a:p>
          <a:p>
            <a:endParaRPr lang="en-US" sz="2000" dirty="0"/>
          </a:p>
        </p:txBody>
      </p:sp>
      <p:sp>
        <p:nvSpPr>
          <p:cNvPr id="16" name="Rounded Rectangle 15"/>
          <p:cNvSpPr/>
          <p:nvPr/>
        </p:nvSpPr>
        <p:spPr>
          <a:xfrm>
            <a:off x="5829745" y="2707340"/>
            <a:ext cx="2107536" cy="1070537"/>
          </a:xfrm>
          <a:prstGeom prst="roundRect">
            <a:avLst/>
          </a:prstGeom>
          <a:solidFill>
            <a:schemeClr val="tx1">
              <a:lumMod val="75000"/>
            </a:schemeClr>
          </a:solidFill>
          <a:ln w="28575">
            <a:solidFill>
              <a:schemeClr val="bg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an 4"/>
          <p:cNvSpPr/>
          <p:nvPr/>
        </p:nvSpPr>
        <p:spPr bwMode="auto">
          <a:xfrm>
            <a:off x="7327677" y="4319742"/>
            <a:ext cx="695860" cy="765166"/>
          </a:xfrm>
          <a:prstGeom prst="can">
            <a:avLst/>
          </a:prstGeom>
          <a:solidFill>
            <a:srgbClr xmlns:mc="http://schemas.openxmlformats.org/markup-compatibility/2006" xmlns:a14="http://schemas.microsoft.com/office/drawing/2010/main" val="0070C0"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 name="Can 5"/>
          <p:cNvSpPr/>
          <p:nvPr/>
        </p:nvSpPr>
        <p:spPr bwMode="auto">
          <a:xfrm>
            <a:off x="5922213" y="4302809"/>
            <a:ext cx="673170" cy="791490"/>
          </a:xfrm>
          <a:prstGeom prst="can">
            <a:avLst/>
          </a:prstGeom>
          <a:solidFill>
            <a:srgbClr xmlns:mc="http://schemas.openxmlformats.org/markup-compatibility/2006" xmlns:a14="http://schemas.microsoft.com/office/drawing/2010/main" val="00B050"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8" name="TextBox 7"/>
          <p:cNvSpPr txBox="1"/>
          <p:nvPr/>
        </p:nvSpPr>
        <p:spPr>
          <a:xfrm>
            <a:off x="5947591" y="4482537"/>
            <a:ext cx="702753" cy="461665"/>
          </a:xfrm>
          <a:prstGeom prst="rect">
            <a:avLst/>
          </a:prstGeom>
          <a:noFill/>
        </p:spPr>
        <p:txBody>
          <a:bodyPr wrap="square" lIns="0" rIns="0" rtlCol="0">
            <a:spAutoFit/>
          </a:bodyPr>
          <a:lstStyle/>
          <a:p>
            <a:r>
              <a:rPr lang="en-US" sz="2400" b="1"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graphicFrame>
        <p:nvGraphicFramePr>
          <p:cNvPr id="121858" name="Object 2"/>
          <p:cNvGraphicFramePr>
            <a:graphicFrameLocks noChangeAspect="1"/>
          </p:cNvGraphicFramePr>
          <p:nvPr/>
        </p:nvGraphicFramePr>
        <p:xfrm>
          <a:off x="7109643" y="2780403"/>
          <a:ext cx="714375" cy="1052512"/>
        </p:xfrm>
        <a:graphic>
          <a:graphicData uri="http://schemas.openxmlformats.org/presentationml/2006/ole">
            <mc:AlternateContent xmlns:mc="http://schemas.openxmlformats.org/markup-compatibility/2006">
              <mc:Choice xmlns:v="urn:schemas-microsoft-com:vml" Requires="v">
                <p:oleObj spid="_x0000_s2060" name="Visio" r:id="rId4" imgW="731215" imgH="1077773" progId="">
                  <p:embed/>
                </p:oleObj>
              </mc:Choice>
              <mc:Fallback>
                <p:oleObj name="Visio" r:id="rId4" imgW="731215" imgH="107777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9643" y="2780403"/>
                        <a:ext cx="714375" cy="105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pic>
                </p:oleObj>
              </mc:Fallback>
            </mc:AlternateContent>
          </a:graphicData>
        </a:graphic>
      </p:graphicFrame>
      <p:cxnSp>
        <p:nvCxnSpPr>
          <p:cNvPr id="11" name="Straight Arrow Connector 10"/>
          <p:cNvCxnSpPr>
            <a:endCxn id="6" idx="1"/>
          </p:cNvCxnSpPr>
          <p:nvPr/>
        </p:nvCxnSpPr>
        <p:spPr>
          <a:xfrm rot="5400000">
            <a:off x="5963505" y="3920770"/>
            <a:ext cx="677332" cy="86746"/>
          </a:xfrm>
          <a:prstGeom prst="straightConnector1">
            <a:avLst/>
          </a:prstGeom>
          <a:noFill/>
          <a:ln w="66675">
            <a:solidFill>
              <a:srgbClr xmlns:mc="http://schemas.openxmlformats.org/markup-compatibility/2006" xmlns:a14="http://schemas.microsoft.com/office/drawing/2010/main" val="FF0101" mc:Ignorable=""/>
            </a:solidFill>
            <a:headEnd type="none" w="med" len="med"/>
            <a:tailEnd type="triangle" w="med" len="med"/>
          </a:ln>
        </p:spPr>
        <p:style>
          <a:lnRef idx="0">
            <a:schemeClr val="accent5"/>
          </a:lnRef>
          <a:fillRef idx="3">
            <a:schemeClr val="accent5"/>
          </a:fillRef>
          <a:effectRef idx="3">
            <a:schemeClr val="accent5"/>
          </a:effectRef>
          <a:fontRef idx="minor">
            <a:schemeClr val="lt1"/>
          </a:fontRef>
        </p:style>
      </p:cxnSp>
      <p:graphicFrame>
        <p:nvGraphicFramePr>
          <p:cNvPr id="9" name="Object 16"/>
          <p:cNvGraphicFramePr>
            <a:graphicFrameLocks noChangeAspect="1"/>
          </p:cNvGraphicFramePr>
          <p:nvPr/>
        </p:nvGraphicFramePr>
        <p:xfrm>
          <a:off x="6093254" y="2779914"/>
          <a:ext cx="714375" cy="1052513"/>
        </p:xfrm>
        <a:graphic>
          <a:graphicData uri="http://schemas.openxmlformats.org/presentationml/2006/ole">
            <mc:AlternateContent xmlns:mc="http://schemas.openxmlformats.org/markup-compatibility/2006">
              <mc:Choice xmlns:v="urn:schemas-microsoft-com:vml" Requires="v">
                <p:oleObj spid="_x0000_s2061" name="Visio" r:id="rId6" imgW="731215" imgH="1077773" progId="">
                  <p:embed/>
                </p:oleObj>
              </mc:Choice>
              <mc:Fallback>
                <p:oleObj name="Visio" r:id="rId6" imgW="731215" imgH="107777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3254" y="2779914"/>
                        <a:ext cx="714375"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pic>
                </p:oleObj>
              </mc:Fallback>
            </mc:AlternateContent>
          </a:graphicData>
        </a:graphic>
      </p:graphicFrame>
      <p:sp>
        <p:nvSpPr>
          <p:cNvPr id="14" name="TextBox 13"/>
          <p:cNvSpPr txBox="1"/>
          <p:nvPr/>
        </p:nvSpPr>
        <p:spPr>
          <a:xfrm>
            <a:off x="7369966" y="4482540"/>
            <a:ext cx="702753" cy="461665"/>
          </a:xfrm>
          <a:prstGeom prst="rect">
            <a:avLst/>
          </a:prstGeom>
          <a:noFill/>
        </p:spPr>
        <p:txBody>
          <a:bodyPr wrap="square" lIns="0" rIns="0" rtlCol="0">
            <a:spAutoFit/>
          </a:bodyPr>
          <a:lstStyle/>
          <a:p>
            <a:r>
              <a:rPr lang="en-US" sz="2400" b="1"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cxnSp>
        <p:nvCxnSpPr>
          <p:cNvPr id="17" name="Straight Arrow Connector 16"/>
          <p:cNvCxnSpPr/>
          <p:nvPr/>
        </p:nvCxnSpPr>
        <p:spPr>
          <a:xfrm flipV="1">
            <a:off x="6633411" y="4709210"/>
            <a:ext cx="677334" cy="416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0" name="Slide Number Placeholder 19"/>
          <p:cNvSpPr>
            <a:spLocks noGrp="1"/>
          </p:cNvSpPr>
          <p:nvPr>
            <p:ph type="sldNum" sz="quarter" idx="4294967295"/>
          </p:nvPr>
        </p:nvSpPr>
        <p:spPr>
          <a:xfrm>
            <a:off x="8382000" y="6330950"/>
            <a:ext cx="509239" cy="365125"/>
          </a:xfrm>
          <a:prstGeom prst="rect">
            <a:avLst/>
          </a:prstGeom>
        </p:spPr>
        <p:txBody>
          <a:bodyPr/>
          <a:lstStyle/>
          <a:p>
            <a:fld id="{0686800F-65A3-4649-8B73-7EFFA3F0CB78}" type="slidenum">
              <a:rPr lang="en-US" smtClean="0"/>
              <a:pPr/>
              <a:t>43</a:t>
            </a:fld>
            <a:endParaRPr lang="en-US" dirty="0"/>
          </a:p>
        </p:txBody>
      </p:sp>
    </p:spTree>
    <p:extLst>
      <p:ext uri="{BB962C8B-B14F-4D97-AF65-F5344CB8AC3E}">
        <p14:creationId xmlns:p14="http://schemas.microsoft.com/office/powerpoint/2010/main" val="315936809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xEl>
                                              <p:pRg st="3" end="3"/>
                                            </p:txEl>
                                          </p:spTgt>
                                        </p:tgtEl>
                                        <p:attrNameLst>
                                          <p:attrName>style.visibility</p:attrName>
                                        </p:attrNameLst>
                                      </p:cBhvr>
                                      <p:to>
                                        <p:strVal val="visible"/>
                                      </p:to>
                                    </p:set>
                                    <p:anim calcmode="lin" valueType="num">
                                      <p:cBhvr additive="base">
                                        <p:cTn id="7"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xEl>
                                              <p:pRg st="4" end="4"/>
                                            </p:txEl>
                                          </p:spTgt>
                                        </p:tgtEl>
                                        <p:attrNameLst>
                                          <p:attrName>style.visibility</p:attrName>
                                        </p:attrNameLst>
                                      </p:cBhvr>
                                      <p:to>
                                        <p:strVal val="visible"/>
                                      </p:to>
                                    </p:set>
                                    <p:anim calcmode="lin" valueType="num">
                                      <p:cBhvr additive="base">
                                        <p:cTn id="11" dur="500" fill="hold"/>
                                        <p:tgtEl>
                                          <p:spTgt spid="2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
                                            <p:txEl>
                                              <p:pRg st="5" end="5"/>
                                            </p:txEl>
                                          </p:spTgt>
                                        </p:tgtEl>
                                        <p:attrNameLst>
                                          <p:attrName>style.visibility</p:attrName>
                                        </p:attrNameLst>
                                      </p:cBhvr>
                                      <p:to>
                                        <p:strVal val="visible"/>
                                      </p:to>
                                    </p:set>
                                    <p:anim calcmode="lin" valueType="num">
                                      <p:cBhvr additive="base">
                                        <p:cTn id="15"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2">
                                            <p:txEl>
                                              <p:pRg st="5" end="5"/>
                                            </p:txEl>
                                          </p:spTgt>
                                        </p:tgtEl>
                                        <p:attrNameLst>
                                          <p:attrName>ppt_y</p:attrName>
                                        </p:attrNameLst>
                                      </p:cBhvr>
                                      <p:tavLst>
                                        <p:tav tm="0">
                                          <p:val>
                                            <p:strVal val="1+#ppt_h/2"/>
                                          </p:val>
                                        </p:tav>
                                        <p:tav tm="100000">
                                          <p:val>
                                            <p:strVal val="#ppt_y"/>
                                          </p:val>
                                        </p:tav>
                                      </p:tavLst>
                                    </p:anim>
                                  </p:childTnLst>
                                </p:cTn>
                              </p:par>
                              <p:par>
                                <p:cTn id="17" presetID="1" presetClass="exit" presetSubtype="0" fill="hold"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a:xfrm>
            <a:off x="2532197" y="4419600"/>
            <a:ext cx="4147794" cy="894520"/>
          </a:xfrm>
          <a:prstGeom prst="roundRect">
            <a:avLst/>
          </a:prstGeom>
          <a:solidFill>
            <a:schemeClr val="tx1">
              <a:lumMod val="75000"/>
            </a:schemeClr>
          </a:solidFill>
          <a:ln w="28575">
            <a:solidFill>
              <a:schemeClr val="bg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le 1"/>
          <p:cNvSpPr>
            <a:spLocks noGrp="1"/>
          </p:cNvSpPr>
          <p:nvPr>
            <p:ph type="title"/>
          </p:nvPr>
        </p:nvSpPr>
        <p:spPr>
          <a:xfrm>
            <a:off x="381000" y="176400"/>
            <a:ext cx="8382000" cy="1772793"/>
          </a:xfrm>
        </p:spPr>
        <p:txBody>
          <a:bodyPr/>
          <a:lstStyle/>
          <a:p>
            <a:r>
              <a:rPr lang="en-US" dirty="0" smtClean="0">
                <a:solidFill>
                  <a:schemeClr val="bg2"/>
                </a:solidFill>
              </a:rPr>
              <a:t>Exchange Server 2010 High Availability Fundamentals</a:t>
            </a:r>
            <a:br>
              <a:rPr lang="en-US" dirty="0" smtClean="0">
                <a:solidFill>
                  <a:schemeClr val="bg2"/>
                </a:solidFill>
              </a:rPr>
            </a:br>
            <a:r>
              <a:rPr lang="en-US" sz="3200" dirty="0" smtClean="0">
                <a:solidFill>
                  <a:schemeClr val="bg2"/>
                </a:solidFill>
              </a:rPr>
              <a:t>Mailbox Database Copy</a:t>
            </a:r>
            <a:endParaRPr lang="en-US" sz="3200" dirty="0">
              <a:solidFill>
                <a:schemeClr val="bg2"/>
              </a:solidFill>
            </a:endParaRPr>
          </a:p>
        </p:txBody>
      </p:sp>
      <p:sp>
        <p:nvSpPr>
          <p:cNvPr id="4" name="Content Placeholder 3"/>
          <p:cNvSpPr>
            <a:spLocks noGrp="1"/>
          </p:cNvSpPr>
          <p:nvPr>
            <p:ph sz="quarter" idx="10"/>
          </p:nvPr>
        </p:nvSpPr>
        <p:spPr>
          <a:xfrm>
            <a:off x="430306" y="1990163"/>
            <a:ext cx="8229600" cy="2166747"/>
          </a:xfrm>
        </p:spPr>
        <p:txBody>
          <a:bodyPr/>
          <a:lstStyle/>
          <a:p>
            <a:pPr marL="396875" lvl="1"/>
            <a:r>
              <a:rPr lang="en-US" sz="2200" dirty="0" smtClean="0"/>
              <a:t>Scope of replication</a:t>
            </a:r>
          </a:p>
          <a:p>
            <a:pPr marL="396875" lvl="1"/>
            <a:r>
              <a:rPr lang="en-US" sz="2200" dirty="0" smtClean="0"/>
              <a:t>A copy is either source or target of replication at any given time</a:t>
            </a:r>
          </a:p>
          <a:p>
            <a:pPr marL="396875" lvl="1"/>
            <a:r>
              <a:rPr lang="en-US" sz="2200" dirty="0" smtClean="0"/>
              <a:t>A copy is either active or passive at any given time</a:t>
            </a:r>
          </a:p>
          <a:p>
            <a:pPr marL="396875" lvl="1"/>
            <a:r>
              <a:rPr lang="en-US" sz="2200" dirty="0" smtClean="0"/>
              <a:t>Only 1 copy of each database in a DAG is active at a time</a:t>
            </a:r>
          </a:p>
          <a:p>
            <a:pPr marL="396875" lvl="1"/>
            <a:r>
              <a:rPr lang="en-US" sz="2200" dirty="0" smtClean="0"/>
              <a:t>A server may not host &gt;1 copy of a any database</a:t>
            </a:r>
          </a:p>
          <a:p>
            <a:endParaRPr lang="en-US" sz="2200" dirty="0"/>
          </a:p>
        </p:txBody>
      </p:sp>
      <p:sp>
        <p:nvSpPr>
          <p:cNvPr id="5" name="Rectangle 4"/>
          <p:cNvSpPr/>
          <p:nvPr/>
        </p:nvSpPr>
        <p:spPr>
          <a:xfrm>
            <a:off x="2935318" y="4570489"/>
            <a:ext cx="1396181" cy="575188"/>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Mailbox Server 1</a:t>
            </a:r>
            <a:endParaRPr lang="en-US"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 name="Rectangle 5"/>
          <p:cNvSpPr/>
          <p:nvPr/>
        </p:nvSpPr>
        <p:spPr>
          <a:xfrm>
            <a:off x="4832385" y="4570489"/>
            <a:ext cx="1396181" cy="575188"/>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Mailbox Server 2</a:t>
            </a:r>
            <a:endParaRPr lang="en-US"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nvGrpSpPr>
          <p:cNvPr id="3" name="Group 30"/>
          <p:cNvGrpSpPr/>
          <p:nvPr/>
        </p:nvGrpSpPr>
        <p:grpSpPr>
          <a:xfrm>
            <a:off x="3232309" y="5437835"/>
            <a:ext cx="755523" cy="1097280"/>
            <a:chOff x="892596" y="5068174"/>
            <a:chExt cx="712305" cy="1097280"/>
          </a:xfrm>
        </p:grpSpPr>
        <p:sp>
          <p:nvSpPr>
            <p:cNvPr id="10" name="Can 9"/>
            <p:cNvSpPr/>
            <p:nvPr/>
          </p:nvSpPr>
          <p:spPr>
            <a:xfrm>
              <a:off x="896221" y="5068174"/>
              <a:ext cx="682175" cy="1097280"/>
            </a:xfrm>
            <a:prstGeom prst="can">
              <a:avLst/>
            </a:prstGeom>
            <a:ln cmpd="sng">
              <a:solidFill>
                <a:srgbClr xmlns:mc="http://schemas.openxmlformats.org/markup-compatibility/2006" xmlns:a14="http://schemas.microsoft.com/office/drawing/2010/main" val="385D8A" mc:Ignorabl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11" name="Straight Connector 10"/>
            <p:cNvCxnSpPr/>
            <p:nvPr/>
          </p:nvCxnSpPr>
          <p:spPr>
            <a:xfrm>
              <a:off x="894000" y="5577397"/>
              <a:ext cx="673126" cy="1728"/>
            </a:xfrm>
            <a:prstGeom prst="line">
              <a:avLst/>
            </a:prstGeom>
            <a:ln cmpd="sng">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892596" y="5845642"/>
              <a:ext cx="673126" cy="1728"/>
            </a:xfrm>
            <a:prstGeom prst="line">
              <a:avLst/>
            </a:prstGeom>
            <a:ln cmpd="sng">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899606" y="6103253"/>
              <a:ext cx="673126" cy="1728"/>
            </a:xfrm>
            <a:prstGeom prst="line">
              <a:avLst/>
            </a:prstGeom>
            <a:ln cmpd="sng">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1006295" y="5325647"/>
              <a:ext cx="598606" cy="276999"/>
            </a:xfrm>
            <a:prstGeom prst="rect">
              <a:avLst/>
            </a:prstGeom>
            <a:noFill/>
            <a:ln cmpd="sng">
              <a:noFill/>
            </a:ln>
          </p:spPr>
          <p:txBody>
            <a:bodyPr wrap="square" rtlCol="0">
              <a:spAutoFit/>
            </a:bodyPr>
            <a:lstStyle/>
            <a:p>
              <a:r>
                <a:rPr lang="en-US" sz="1200" b="1" dirty="0" smtClean="0">
                  <a:solidFill>
                    <a:srgbClr xmlns:mc="http://schemas.openxmlformats.org/markup-compatibility/2006" xmlns:a14="http://schemas.microsoft.com/office/drawing/2010/main" val="385D8A" mc:Ignorable=""/>
                  </a:solidFill>
                  <a:effectLst/>
                </a:rPr>
                <a:t>DB1</a:t>
              </a:r>
              <a:endParaRPr lang="en-US" sz="1200" b="1" dirty="0">
                <a:solidFill>
                  <a:srgbClr xmlns:mc="http://schemas.openxmlformats.org/markup-compatibility/2006" xmlns:a14="http://schemas.microsoft.com/office/drawing/2010/main" val="385D8A" mc:Ignorable=""/>
                </a:solidFill>
                <a:effectLst/>
              </a:endParaRPr>
            </a:p>
          </p:txBody>
        </p:sp>
        <p:cxnSp>
          <p:nvCxnSpPr>
            <p:cNvPr id="16" name="Straight Connector 15"/>
            <p:cNvCxnSpPr/>
            <p:nvPr/>
          </p:nvCxnSpPr>
          <p:spPr>
            <a:xfrm>
              <a:off x="901994" y="5334000"/>
              <a:ext cx="666376" cy="1728"/>
            </a:xfrm>
            <a:prstGeom prst="line">
              <a:avLst/>
            </a:prstGeom>
            <a:ln cmpd="sng">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990062" y="5870867"/>
              <a:ext cx="538639" cy="276999"/>
            </a:xfrm>
            <a:prstGeom prst="rect">
              <a:avLst/>
            </a:prstGeom>
            <a:noFill/>
            <a:ln cmpd="sng">
              <a:noFill/>
            </a:ln>
          </p:spPr>
          <p:txBody>
            <a:bodyPr wrap="square" rtlCol="0">
              <a:spAutoFit/>
            </a:bodyPr>
            <a:lstStyle/>
            <a:p>
              <a:r>
                <a:rPr lang="en-US" sz="1200" b="1" dirty="0" smtClean="0">
                  <a:solidFill>
                    <a:srgbClr xmlns:mc="http://schemas.openxmlformats.org/markup-compatibility/2006" xmlns:a14="http://schemas.microsoft.com/office/drawing/2010/main" val="385D8A" mc:Ignorable=""/>
                  </a:solidFill>
                  <a:cs typeface="Arial" pitchFamily="34" charset="0"/>
                </a:rPr>
                <a:t>DB3</a:t>
              </a:r>
              <a:endParaRPr lang="en-US" sz="1200" b="1" dirty="0">
                <a:solidFill>
                  <a:srgbClr xmlns:mc="http://schemas.openxmlformats.org/markup-compatibility/2006" xmlns:a14="http://schemas.microsoft.com/office/drawing/2010/main" val="385D8A" mc:Ignorable=""/>
                </a:solidFill>
                <a:cs typeface="Arial" pitchFamily="34" charset="0"/>
              </a:endParaRPr>
            </a:p>
          </p:txBody>
        </p:sp>
        <p:sp>
          <p:nvSpPr>
            <p:cNvPr id="15" name="TextBox 14"/>
            <p:cNvSpPr txBox="1"/>
            <p:nvPr/>
          </p:nvSpPr>
          <p:spPr>
            <a:xfrm>
              <a:off x="990367" y="5590909"/>
              <a:ext cx="538334" cy="276491"/>
            </a:xfrm>
            <a:prstGeom prst="rect">
              <a:avLst/>
            </a:prstGeom>
            <a:noFill/>
            <a:ln cmpd="sng">
              <a:noFill/>
            </a:ln>
          </p:spPr>
          <p:txBody>
            <a:bodyPr wrap="square" rtlCol="0">
              <a:spAutoFit/>
            </a:bodyPr>
            <a:lstStyle/>
            <a:p>
              <a:r>
                <a:rPr lang="en-US" sz="1200" b="1" dirty="0" smtClean="0">
                  <a:solidFill>
                    <a:srgbClr xmlns:mc="http://schemas.openxmlformats.org/markup-compatibility/2006" xmlns:a14="http://schemas.microsoft.com/office/drawing/2010/main" val="385D8A" mc:Ignorable=""/>
                  </a:solidFill>
                  <a:effectLst/>
                </a:rPr>
                <a:t>DB2</a:t>
              </a:r>
              <a:endParaRPr lang="en-US" sz="1200" b="1" dirty="0">
                <a:solidFill>
                  <a:srgbClr xmlns:mc="http://schemas.openxmlformats.org/markup-compatibility/2006" xmlns:a14="http://schemas.microsoft.com/office/drawing/2010/main" val="385D8A" mc:Ignorable=""/>
                </a:solidFill>
                <a:effectLst/>
              </a:endParaRPr>
            </a:p>
          </p:txBody>
        </p:sp>
      </p:grpSp>
      <p:cxnSp>
        <p:nvCxnSpPr>
          <p:cNvPr id="18" name="Straight Arrow Connector 17"/>
          <p:cNvCxnSpPr>
            <a:stCxn id="5" idx="2"/>
          </p:cNvCxnSpPr>
          <p:nvPr/>
        </p:nvCxnSpPr>
        <p:spPr>
          <a:xfrm rot="5400000">
            <a:off x="3469594" y="5274020"/>
            <a:ext cx="292158" cy="35472"/>
          </a:xfrm>
          <a:prstGeom prst="straightConnector1">
            <a:avLst/>
          </a:prstGeom>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2"/>
            <a:endCxn id="28" idx="1"/>
          </p:cNvCxnSpPr>
          <p:nvPr/>
        </p:nvCxnSpPr>
        <p:spPr>
          <a:xfrm rot="16200000" flipH="1">
            <a:off x="5381582" y="5294570"/>
            <a:ext cx="298904" cy="1117"/>
          </a:xfrm>
          <a:prstGeom prst="straightConnector1">
            <a:avLst/>
          </a:prstGeom>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002118" y="5856061"/>
            <a:ext cx="1151652" cy="9179"/>
          </a:xfrm>
          <a:prstGeom prst="straightConnector1">
            <a:avLst/>
          </a:prstGeom>
          <a:ln w="19050">
            <a:solidFill>
              <a:schemeClr val="tx2"/>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986341" y="6084661"/>
            <a:ext cx="1147551" cy="9179"/>
          </a:xfrm>
          <a:prstGeom prst="straightConnector1">
            <a:avLst/>
          </a:prstGeom>
          <a:ln w="19050">
            <a:solidFill>
              <a:schemeClr val="tx2"/>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a:off x="3984849" y="6321931"/>
            <a:ext cx="1162186" cy="5621"/>
          </a:xfrm>
          <a:prstGeom prst="straightConnector1">
            <a:avLst/>
          </a:prstGeom>
          <a:ln w="19050">
            <a:solidFill>
              <a:schemeClr val="tx2"/>
            </a:solidFill>
            <a:prstDash val="lgDashDotDot"/>
            <a:tailEnd type="arrow"/>
          </a:ln>
        </p:spPr>
        <p:style>
          <a:lnRef idx="1">
            <a:schemeClr val="accent1"/>
          </a:lnRef>
          <a:fillRef idx="0">
            <a:schemeClr val="accent1"/>
          </a:fillRef>
          <a:effectRef idx="0">
            <a:schemeClr val="accent1"/>
          </a:effectRef>
          <a:fontRef idx="minor">
            <a:schemeClr val="tx1"/>
          </a:fontRef>
        </p:style>
      </p:cxnSp>
      <p:sp>
        <p:nvSpPr>
          <p:cNvPr id="28" name="Can 27"/>
          <p:cNvSpPr/>
          <p:nvPr/>
        </p:nvSpPr>
        <p:spPr>
          <a:xfrm>
            <a:off x="5190505" y="5444581"/>
            <a:ext cx="682175" cy="1097280"/>
          </a:xfrm>
          <a:prstGeom prst="can">
            <a:avLst/>
          </a:prstGeom>
          <a:ln cmpd="sng">
            <a:solidFill>
              <a:srgbClr xmlns:mc="http://schemas.openxmlformats.org/markup-compatibility/2006" xmlns:a14="http://schemas.microsoft.com/office/drawing/2010/main" val="385D8A" mc:Ignorabl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29" name="Straight Connector 28"/>
          <p:cNvCxnSpPr/>
          <p:nvPr/>
        </p:nvCxnSpPr>
        <p:spPr>
          <a:xfrm>
            <a:off x="5188284" y="5953804"/>
            <a:ext cx="673126" cy="1728"/>
          </a:xfrm>
          <a:prstGeom prst="line">
            <a:avLst/>
          </a:prstGeom>
          <a:ln cmpd="sng">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5193890" y="6479660"/>
            <a:ext cx="673126" cy="1728"/>
          </a:xfrm>
          <a:prstGeom prst="line">
            <a:avLst/>
          </a:prstGeom>
          <a:ln cmpd="sng">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sp>
        <p:nvSpPr>
          <p:cNvPr id="32" name="TextBox 31"/>
          <p:cNvSpPr txBox="1"/>
          <p:nvPr/>
        </p:nvSpPr>
        <p:spPr>
          <a:xfrm>
            <a:off x="5300579" y="5702054"/>
            <a:ext cx="598606" cy="276999"/>
          </a:xfrm>
          <a:prstGeom prst="rect">
            <a:avLst/>
          </a:prstGeom>
          <a:noFill/>
          <a:ln cmpd="sng">
            <a:noFill/>
          </a:ln>
        </p:spPr>
        <p:txBody>
          <a:bodyPr wrap="square" rtlCol="0">
            <a:spAutoFit/>
          </a:bodyPr>
          <a:lstStyle/>
          <a:p>
            <a:r>
              <a:rPr lang="en-US" sz="1200" b="1" dirty="0" smtClean="0">
                <a:solidFill>
                  <a:srgbClr xmlns:mc="http://schemas.openxmlformats.org/markup-compatibility/2006" xmlns:a14="http://schemas.microsoft.com/office/drawing/2010/main" val="385D8A" mc:Ignorable=""/>
                </a:solidFill>
                <a:effectLst/>
              </a:rPr>
              <a:t>DB1</a:t>
            </a:r>
            <a:endParaRPr lang="en-US" sz="1200" b="1" dirty="0">
              <a:solidFill>
                <a:srgbClr xmlns:mc="http://schemas.openxmlformats.org/markup-compatibility/2006" xmlns:a14="http://schemas.microsoft.com/office/drawing/2010/main" val="385D8A" mc:Ignorable=""/>
              </a:solidFill>
              <a:effectLst/>
            </a:endParaRPr>
          </a:p>
        </p:txBody>
      </p:sp>
      <p:cxnSp>
        <p:nvCxnSpPr>
          <p:cNvPr id="34" name="Straight Connector 33"/>
          <p:cNvCxnSpPr/>
          <p:nvPr/>
        </p:nvCxnSpPr>
        <p:spPr>
          <a:xfrm>
            <a:off x="5196278" y="5710407"/>
            <a:ext cx="666376" cy="1728"/>
          </a:xfrm>
          <a:prstGeom prst="line">
            <a:avLst/>
          </a:prstGeom>
          <a:ln cmpd="sng">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sp>
        <p:nvSpPr>
          <p:cNvPr id="35" name="TextBox 34"/>
          <p:cNvSpPr txBox="1"/>
          <p:nvPr/>
        </p:nvSpPr>
        <p:spPr>
          <a:xfrm>
            <a:off x="5284346" y="6247274"/>
            <a:ext cx="538639" cy="276999"/>
          </a:xfrm>
          <a:prstGeom prst="rect">
            <a:avLst/>
          </a:prstGeom>
          <a:noFill/>
          <a:ln cmpd="sng">
            <a:noFill/>
          </a:ln>
        </p:spPr>
        <p:txBody>
          <a:bodyPr wrap="square" rtlCol="0">
            <a:spAutoFit/>
          </a:bodyPr>
          <a:lstStyle/>
          <a:p>
            <a:r>
              <a:rPr lang="en-US" sz="1200" b="1" dirty="0" smtClean="0">
                <a:solidFill>
                  <a:srgbClr xmlns:mc="http://schemas.openxmlformats.org/markup-compatibility/2006" xmlns:a14="http://schemas.microsoft.com/office/drawing/2010/main" val="385D8A" mc:Ignorable=""/>
                </a:solidFill>
                <a:cs typeface="Arial" pitchFamily="34" charset="0"/>
              </a:rPr>
              <a:t>DB3</a:t>
            </a:r>
            <a:endParaRPr lang="en-US" sz="1200" b="1" dirty="0">
              <a:solidFill>
                <a:srgbClr xmlns:mc="http://schemas.openxmlformats.org/markup-compatibility/2006" xmlns:a14="http://schemas.microsoft.com/office/drawing/2010/main" val="385D8A" mc:Ignorable=""/>
              </a:solidFill>
              <a:cs typeface="Arial" pitchFamily="34" charset="0"/>
            </a:endParaRPr>
          </a:p>
        </p:txBody>
      </p:sp>
      <p:grpSp>
        <p:nvGrpSpPr>
          <p:cNvPr id="7" name="Group 80"/>
          <p:cNvGrpSpPr/>
          <p:nvPr/>
        </p:nvGrpSpPr>
        <p:grpSpPr>
          <a:xfrm flipV="1">
            <a:off x="2664172" y="4852220"/>
            <a:ext cx="3869036" cy="357702"/>
            <a:chOff x="1845840" y="2207421"/>
            <a:chExt cx="3637823" cy="535779"/>
          </a:xfrm>
        </p:grpSpPr>
        <p:cxnSp>
          <p:nvCxnSpPr>
            <p:cNvPr id="42" name="Straight Connector 41"/>
            <p:cNvCxnSpPr>
              <a:stCxn id="44" idx="0"/>
              <a:endCxn id="43" idx="0"/>
            </p:cNvCxnSpPr>
            <p:nvPr/>
          </p:nvCxnSpPr>
          <p:spPr>
            <a:xfrm flipV="1">
              <a:off x="2184619" y="2207421"/>
              <a:ext cx="3033713" cy="2379"/>
            </a:xfrm>
            <a:prstGeom prst="line">
              <a:avLst/>
            </a:prstGeom>
            <a:ln w="19050">
              <a:solidFill>
                <a:srgbClr xmlns:mc="http://schemas.openxmlformats.org/markup-compatibility/2006" xmlns:a14="http://schemas.microsoft.com/office/drawing/2010/main" val="FF0000" mc:Ignorable=""/>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43" name="Arc 42"/>
            <p:cNvSpPr/>
            <p:nvPr/>
          </p:nvSpPr>
          <p:spPr>
            <a:xfrm>
              <a:off x="4953001" y="2209800"/>
              <a:ext cx="530662" cy="533400"/>
            </a:xfrm>
            <a:prstGeom prst="arc">
              <a:avLst>
                <a:gd name="adj1" fmla="val 16200000"/>
                <a:gd name="adj2" fmla="val 5785721"/>
              </a:avLst>
            </a:prstGeom>
            <a:ln w="19050">
              <a:solidFill>
                <a:srgbClr xmlns:mc="http://schemas.openxmlformats.org/markup-compatibility/2006" xmlns:a14="http://schemas.microsoft.com/office/drawing/2010/main" val="FF0000" mc:Ignorable=""/>
              </a:solidFill>
              <a:prstDash val="sysDot"/>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4" name="Arc 43"/>
            <p:cNvSpPr/>
            <p:nvPr/>
          </p:nvSpPr>
          <p:spPr>
            <a:xfrm flipH="1">
              <a:off x="1845840" y="2209800"/>
              <a:ext cx="677559" cy="533400"/>
            </a:xfrm>
            <a:prstGeom prst="arc">
              <a:avLst>
                <a:gd name="adj1" fmla="val 16200000"/>
                <a:gd name="adj2" fmla="val 3156934"/>
              </a:avLst>
            </a:prstGeom>
            <a:ln w="19050">
              <a:solidFill>
                <a:srgbClr xmlns:mc="http://schemas.openxmlformats.org/markup-compatibility/2006" xmlns:a14="http://schemas.microsoft.com/office/drawing/2010/main" val="FF0000" mc:Ignorable=""/>
              </a:solidFill>
              <a:prstDash val="sysDot"/>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50" name="Straight Arrow Connector 49"/>
          <p:cNvCxnSpPr>
            <a:stCxn id="5" idx="3"/>
            <a:endCxn id="6" idx="1"/>
          </p:cNvCxnSpPr>
          <p:nvPr/>
        </p:nvCxnSpPr>
        <p:spPr>
          <a:xfrm>
            <a:off x="4331499" y="4858083"/>
            <a:ext cx="50088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10800000" flipV="1">
            <a:off x="4012205" y="5763696"/>
            <a:ext cx="1102942" cy="7834"/>
          </a:xfrm>
          <a:prstGeom prst="straightConnector1">
            <a:avLst/>
          </a:prstGeom>
          <a:ln w="19050">
            <a:solidFill>
              <a:schemeClr val="tx2"/>
            </a:solidFill>
            <a:prstDash val="lgDashDotDot"/>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4389771" y="5526430"/>
            <a:ext cx="395924" cy="523220"/>
          </a:xfrm>
          <a:prstGeom prst="rect">
            <a:avLst/>
          </a:prstGeom>
          <a:noFill/>
        </p:spPr>
        <p:txBody>
          <a:bodyPr wrap="square" rtlCol="0">
            <a:spAutoFit/>
          </a:bodyPr>
          <a:lstStyle/>
          <a:p>
            <a:r>
              <a:rPr lang="en-US" sz="2800" b="1" dirty="0" smtClean="0">
                <a:solidFill>
                  <a:srgbClr xmlns:mc="http://schemas.openxmlformats.org/markup-compatibility/2006" xmlns:a14="http://schemas.microsoft.com/office/drawing/2010/main" val="FF0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rPr>
              <a:t>X</a:t>
            </a:r>
          </a:p>
        </p:txBody>
      </p:sp>
      <p:sp>
        <p:nvSpPr>
          <p:cNvPr id="64" name="Rectangle 63"/>
          <p:cNvSpPr/>
          <p:nvPr/>
        </p:nvSpPr>
        <p:spPr>
          <a:xfrm>
            <a:off x="3376794" y="5745090"/>
            <a:ext cx="457200" cy="182880"/>
          </a:xfrm>
          <a:prstGeom prst="rect">
            <a:avLst/>
          </a:prstGeom>
          <a:noFill/>
          <a:ln>
            <a:solidFill>
              <a:srgbClr xmlns:mc="http://schemas.openxmlformats.org/markup-compatibility/2006" xmlns:a14="http://schemas.microsoft.com/office/drawing/2010/main" val="00B050" mc:Ignorable=""/>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65" name="Rectangle 64"/>
          <p:cNvSpPr/>
          <p:nvPr/>
        </p:nvSpPr>
        <p:spPr>
          <a:xfrm>
            <a:off x="5295234" y="5745569"/>
            <a:ext cx="457200" cy="182880"/>
          </a:xfrm>
          <a:prstGeom prst="rect">
            <a:avLst/>
          </a:prstGeom>
          <a:noFill/>
          <a:ln w="47625" cmpd="sng">
            <a:solidFill>
              <a:srgbClr xmlns:mc="http://schemas.openxmlformats.org/markup-compatibility/2006" xmlns:a14="http://schemas.microsoft.com/office/drawing/2010/main" val="3003D7" mc:Ignorable=""/>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cxnSp>
        <p:nvCxnSpPr>
          <p:cNvPr id="30" name="Straight Connector 29"/>
          <p:cNvCxnSpPr/>
          <p:nvPr/>
        </p:nvCxnSpPr>
        <p:spPr>
          <a:xfrm>
            <a:off x="5186880" y="6222049"/>
            <a:ext cx="673126" cy="1728"/>
          </a:xfrm>
          <a:prstGeom prst="line">
            <a:avLst/>
          </a:prstGeom>
          <a:ln cmpd="sng">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sp>
        <p:nvSpPr>
          <p:cNvPr id="33" name="TextBox 32"/>
          <p:cNvSpPr txBox="1"/>
          <p:nvPr/>
        </p:nvSpPr>
        <p:spPr>
          <a:xfrm>
            <a:off x="5284651" y="5967316"/>
            <a:ext cx="538334" cy="276491"/>
          </a:xfrm>
          <a:prstGeom prst="rect">
            <a:avLst/>
          </a:prstGeom>
          <a:noFill/>
          <a:ln cmpd="sng">
            <a:noFill/>
          </a:ln>
        </p:spPr>
        <p:txBody>
          <a:bodyPr wrap="square" rtlCol="0">
            <a:spAutoFit/>
          </a:bodyPr>
          <a:lstStyle/>
          <a:p>
            <a:r>
              <a:rPr lang="en-US" sz="1200" b="1" dirty="0" smtClean="0">
                <a:solidFill>
                  <a:srgbClr xmlns:mc="http://schemas.openxmlformats.org/markup-compatibility/2006" xmlns:a14="http://schemas.microsoft.com/office/drawing/2010/main" val="385D8A" mc:Ignorable=""/>
                </a:solidFill>
                <a:effectLst/>
              </a:rPr>
              <a:t>DB2</a:t>
            </a:r>
            <a:endParaRPr lang="en-US" sz="1200" b="1" dirty="0">
              <a:solidFill>
                <a:srgbClr xmlns:mc="http://schemas.openxmlformats.org/markup-compatibility/2006" xmlns:a14="http://schemas.microsoft.com/office/drawing/2010/main" val="385D8A" mc:Ignorable=""/>
              </a:solidFill>
              <a:effectLst/>
            </a:endParaRPr>
          </a:p>
        </p:txBody>
      </p:sp>
      <p:sp>
        <p:nvSpPr>
          <p:cNvPr id="69" name="Rectangle 68"/>
          <p:cNvSpPr/>
          <p:nvPr/>
        </p:nvSpPr>
        <p:spPr>
          <a:xfrm>
            <a:off x="3374675" y="6012428"/>
            <a:ext cx="457200" cy="182880"/>
          </a:xfrm>
          <a:prstGeom prst="rect">
            <a:avLst/>
          </a:prstGeom>
          <a:noFill/>
          <a:ln>
            <a:solidFill>
              <a:srgbClr xmlns:mc="http://schemas.openxmlformats.org/markup-compatibility/2006" xmlns:a14="http://schemas.microsoft.com/office/drawing/2010/main" val="00B050" mc:Ignorable=""/>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nvGrpSpPr>
          <p:cNvPr id="8" name="Group 83"/>
          <p:cNvGrpSpPr/>
          <p:nvPr/>
        </p:nvGrpSpPr>
        <p:grpSpPr>
          <a:xfrm>
            <a:off x="3141290" y="5934873"/>
            <a:ext cx="876299" cy="323850"/>
            <a:chOff x="381000" y="5038725"/>
            <a:chExt cx="1914525" cy="247650"/>
          </a:xfrm>
        </p:grpSpPr>
        <p:sp>
          <p:nvSpPr>
            <p:cNvPr id="73" name="Flowchart: Alternate Process 72"/>
            <p:cNvSpPr/>
            <p:nvPr/>
          </p:nvSpPr>
          <p:spPr bwMode="auto">
            <a:xfrm>
              <a:off x="390525" y="5048250"/>
              <a:ext cx="1905000" cy="228600"/>
            </a:xfrm>
            <a:prstGeom prst="flowChartAlternateProcess">
              <a:avLst/>
            </a:prstGeom>
            <a:solidFill>
              <a:schemeClr val="tx1">
                <a:alpha val="49000"/>
              </a:schemeClr>
            </a:solidFill>
            <a:ln>
              <a:solidFill>
                <a:srgbClr xmlns:mc="http://schemas.openxmlformats.org/markup-compatibility/2006" xmlns:a14="http://schemas.microsoft.com/office/drawing/2010/main" val="FF0000" mc:Ignorable=""/>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cxnSp>
          <p:nvCxnSpPr>
            <p:cNvPr id="75" name="Straight Connector 74"/>
            <p:cNvCxnSpPr/>
            <p:nvPr/>
          </p:nvCxnSpPr>
          <p:spPr>
            <a:xfrm rot="10800000" flipV="1">
              <a:off x="390526" y="5038725"/>
              <a:ext cx="1895475" cy="247650"/>
            </a:xfrm>
            <a:prstGeom prst="line">
              <a:avLst/>
            </a:prstGeom>
            <a:ln w="31750">
              <a:solidFill>
                <a:srgbClr xmlns:mc="http://schemas.openxmlformats.org/markup-compatibility/2006" xmlns:a14="http://schemas.microsoft.com/office/drawing/2010/main" val="FF0000" mc:Ignorable="">
                  <a:alpha val="68000"/>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0800000">
              <a:off x="381000" y="5057777"/>
              <a:ext cx="1905000" cy="209548"/>
            </a:xfrm>
            <a:prstGeom prst="line">
              <a:avLst/>
            </a:prstGeom>
            <a:ln w="31750">
              <a:solidFill>
                <a:srgbClr xmlns:mc="http://schemas.openxmlformats.org/markup-compatibility/2006" xmlns:a14="http://schemas.microsoft.com/office/drawing/2010/main" val="FF0000" mc:Ignorable="">
                  <a:alpha val="68000"/>
                </a:srgbClr>
              </a:solidFill>
            </a:ln>
          </p:spPr>
          <p:style>
            <a:lnRef idx="1">
              <a:schemeClr val="accent1"/>
            </a:lnRef>
            <a:fillRef idx="0">
              <a:schemeClr val="accent1"/>
            </a:fillRef>
            <a:effectRef idx="0">
              <a:schemeClr val="accent1"/>
            </a:effectRef>
            <a:fontRef idx="minor">
              <a:schemeClr val="tx1"/>
            </a:fontRef>
          </p:style>
        </p:cxnSp>
      </p:grpSp>
      <p:sp>
        <p:nvSpPr>
          <p:cNvPr id="86" name="TextBox 85"/>
          <p:cNvSpPr txBox="1"/>
          <p:nvPr/>
        </p:nvSpPr>
        <p:spPr>
          <a:xfrm>
            <a:off x="5281529" y="5968754"/>
            <a:ext cx="598606" cy="276999"/>
          </a:xfrm>
          <a:prstGeom prst="rect">
            <a:avLst/>
          </a:prstGeom>
          <a:noFill/>
          <a:ln cmpd="sng">
            <a:noFill/>
          </a:ln>
        </p:spPr>
        <p:txBody>
          <a:bodyPr wrap="square" rtlCol="0">
            <a:spAutoFit/>
          </a:bodyPr>
          <a:lstStyle/>
          <a:p>
            <a:r>
              <a:rPr lang="en-US" sz="1200" b="1" dirty="0" smtClean="0">
                <a:solidFill>
                  <a:srgbClr xmlns:mc="http://schemas.openxmlformats.org/markup-compatibility/2006" xmlns:a14="http://schemas.microsoft.com/office/drawing/2010/main" val="385D8A" mc:Ignorable=""/>
                </a:solidFill>
                <a:effectLst/>
              </a:rPr>
              <a:t>DB1</a:t>
            </a:r>
            <a:endParaRPr lang="en-US" sz="1200" b="1" dirty="0">
              <a:solidFill>
                <a:srgbClr xmlns:mc="http://schemas.openxmlformats.org/markup-compatibility/2006" xmlns:a14="http://schemas.microsoft.com/office/drawing/2010/main" val="385D8A" mc:Ignorable=""/>
              </a:solidFill>
              <a:effectLst/>
            </a:endParaRPr>
          </a:p>
        </p:txBody>
      </p:sp>
      <p:grpSp>
        <p:nvGrpSpPr>
          <p:cNvPr id="9" name="Group 86"/>
          <p:cNvGrpSpPr/>
          <p:nvPr/>
        </p:nvGrpSpPr>
        <p:grpSpPr>
          <a:xfrm>
            <a:off x="5122678" y="5666656"/>
            <a:ext cx="792957" cy="650246"/>
            <a:chOff x="381000" y="5048250"/>
            <a:chExt cx="1914525" cy="238118"/>
          </a:xfrm>
        </p:grpSpPr>
        <p:sp>
          <p:nvSpPr>
            <p:cNvPr id="88" name="Flowchart: Alternate Process 87"/>
            <p:cNvSpPr/>
            <p:nvPr/>
          </p:nvSpPr>
          <p:spPr bwMode="auto">
            <a:xfrm>
              <a:off x="390525" y="5048250"/>
              <a:ext cx="1905000" cy="228600"/>
            </a:xfrm>
            <a:prstGeom prst="flowChartAlternateProcess">
              <a:avLst/>
            </a:prstGeom>
            <a:solidFill>
              <a:schemeClr val="tx1">
                <a:alpha val="49000"/>
              </a:schemeClr>
            </a:solidFill>
            <a:ln>
              <a:solidFill>
                <a:srgbClr xmlns:mc="http://schemas.openxmlformats.org/markup-compatibility/2006" xmlns:a14="http://schemas.microsoft.com/office/drawing/2010/main" val="FF0000" mc:Ignorable=""/>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cxnSp>
          <p:nvCxnSpPr>
            <p:cNvPr id="89" name="Straight Connector 88"/>
            <p:cNvCxnSpPr/>
            <p:nvPr/>
          </p:nvCxnSpPr>
          <p:spPr>
            <a:xfrm rot="10800000" flipV="1">
              <a:off x="390534" y="5051024"/>
              <a:ext cx="1822415" cy="235344"/>
            </a:xfrm>
            <a:prstGeom prst="line">
              <a:avLst/>
            </a:prstGeom>
            <a:ln w="31750">
              <a:solidFill>
                <a:srgbClr xmlns:mc="http://schemas.openxmlformats.org/markup-compatibility/2006" xmlns:a14="http://schemas.microsoft.com/office/drawing/2010/main" val="FF0000" mc:Ignorable="">
                  <a:alpha val="68000"/>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0800000">
              <a:off x="381000" y="5057777"/>
              <a:ext cx="1905000" cy="209548"/>
            </a:xfrm>
            <a:prstGeom prst="line">
              <a:avLst/>
            </a:prstGeom>
            <a:ln w="31750">
              <a:solidFill>
                <a:srgbClr xmlns:mc="http://schemas.openxmlformats.org/markup-compatibility/2006" xmlns:a14="http://schemas.microsoft.com/office/drawing/2010/main" val="FF0000" mc:Ignorable="">
                  <a:alpha val="68000"/>
                </a:srgbClr>
              </a:solidFill>
            </a:ln>
          </p:spPr>
          <p:style>
            <a:lnRef idx="1">
              <a:schemeClr val="accent1"/>
            </a:lnRef>
            <a:fillRef idx="0">
              <a:schemeClr val="accent1"/>
            </a:fillRef>
            <a:effectRef idx="0">
              <a:schemeClr val="accent1"/>
            </a:effectRef>
            <a:fontRef idx="minor">
              <a:schemeClr val="tx1"/>
            </a:fontRef>
          </p:style>
        </p:cxnSp>
      </p:grpSp>
      <p:sp>
        <p:nvSpPr>
          <p:cNvPr id="52" name="Rectangle 51"/>
          <p:cNvSpPr/>
          <p:nvPr/>
        </p:nvSpPr>
        <p:spPr>
          <a:xfrm>
            <a:off x="5317150" y="6282554"/>
            <a:ext cx="457200" cy="182880"/>
          </a:xfrm>
          <a:prstGeom prst="rect">
            <a:avLst/>
          </a:prstGeom>
          <a:noFill/>
          <a:ln>
            <a:solidFill>
              <a:srgbClr xmlns:mc="http://schemas.openxmlformats.org/markup-compatibility/2006" xmlns:a14="http://schemas.microsoft.com/office/drawing/2010/main" val="00B050" mc:Ignorable=""/>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56" name="Rectangle 55"/>
          <p:cNvSpPr/>
          <p:nvPr/>
        </p:nvSpPr>
        <p:spPr>
          <a:xfrm>
            <a:off x="3376086" y="6005859"/>
            <a:ext cx="457200" cy="182880"/>
          </a:xfrm>
          <a:prstGeom prst="rect">
            <a:avLst/>
          </a:prstGeom>
          <a:noFill/>
          <a:ln w="47625" cmpd="sng">
            <a:solidFill>
              <a:srgbClr xmlns:mc="http://schemas.openxmlformats.org/markup-compatibility/2006" xmlns:a14="http://schemas.microsoft.com/office/drawing/2010/main" val="3003D7" mc:Ignorable=""/>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57" name="Slide Number Placeholder 56"/>
          <p:cNvSpPr>
            <a:spLocks noGrp="1"/>
          </p:cNvSpPr>
          <p:nvPr>
            <p:ph type="sldNum" sz="quarter" idx="11"/>
          </p:nvPr>
        </p:nvSpPr>
        <p:spPr/>
        <p:txBody>
          <a:bodyPr/>
          <a:lstStyle/>
          <a:p>
            <a:fld id="{0686800F-65A3-4649-8B73-7EFFA3F0CB78}" type="slidenum">
              <a:rPr lang="en-US" smtClean="0"/>
              <a:pPr/>
              <a:t>44</a:t>
            </a:fld>
            <a:endParaRPr lang="en-US" dirty="0"/>
          </a:p>
        </p:txBody>
      </p:sp>
    </p:spTree>
    <p:extLst>
      <p:ext uri="{BB962C8B-B14F-4D97-AF65-F5344CB8AC3E}">
        <p14:creationId xmlns:p14="http://schemas.microsoft.com/office/powerpoint/2010/main" val="388130750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1000"/>
                                        <p:tgtEl>
                                          <p:spTgt spid="21"/>
                                        </p:tgtEl>
                                      </p:cBhvr>
                                    </p:animEffect>
                                  </p:childTnLst>
                                </p:cTn>
                              </p:par>
                              <p:par>
                                <p:cTn id="11" presetID="22" presetClass="entr" presetSubtype="2"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right)">
                                      <p:cBhvr>
                                        <p:cTn id="13" dur="10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xit" presetSubtype="4" fill="hold" nodeType="clickEffect">
                                  <p:stCondLst>
                                    <p:cond delay="0"/>
                                  </p:stCondLst>
                                  <p:childTnLst>
                                    <p:animEffect transition="out" filter="wipe(down)">
                                      <p:cBhvr>
                                        <p:cTn id="17" dur="500"/>
                                        <p:tgtEl>
                                          <p:spTgt spid="21"/>
                                        </p:tgtEl>
                                      </p:cBhvr>
                                    </p:animEffect>
                                    <p:set>
                                      <p:cBhvr>
                                        <p:cTn id="18" dur="1" fill="hold">
                                          <p:stCondLst>
                                            <p:cond delay="499"/>
                                          </p:stCondLst>
                                        </p:cTn>
                                        <p:tgtEl>
                                          <p:spTgt spid="21"/>
                                        </p:tgtEl>
                                        <p:attrNameLst>
                                          <p:attrName>style.visibility</p:attrName>
                                        </p:attrNameLst>
                                      </p:cBhvr>
                                      <p:to>
                                        <p:strVal val="hidden"/>
                                      </p:to>
                                    </p:set>
                                  </p:childTnLst>
                                </p:cTn>
                              </p:par>
                              <p:par>
                                <p:cTn id="19" presetID="22" presetClass="exit" presetSubtype="4" fill="hold" nodeType="withEffect">
                                  <p:stCondLst>
                                    <p:cond delay="0"/>
                                  </p:stCondLst>
                                  <p:childTnLst>
                                    <p:animEffect transition="out" filter="wipe(down)">
                                      <p:cBhvr>
                                        <p:cTn id="20" dur="500"/>
                                        <p:tgtEl>
                                          <p:spTgt spid="22"/>
                                        </p:tgtEl>
                                      </p:cBhvr>
                                    </p:animEffect>
                                    <p:set>
                                      <p:cBhvr>
                                        <p:cTn id="21" dur="1" fill="hold">
                                          <p:stCondLst>
                                            <p:cond delay="499"/>
                                          </p:stCondLst>
                                        </p:cTn>
                                        <p:tgtEl>
                                          <p:spTgt spid="22"/>
                                        </p:tgtEl>
                                        <p:attrNameLst>
                                          <p:attrName>style.visibility</p:attrName>
                                        </p:attrNameLst>
                                      </p:cBhvr>
                                      <p:to>
                                        <p:strVal val="hidden"/>
                                      </p:to>
                                    </p:set>
                                  </p:childTnLst>
                                </p:cTn>
                              </p:par>
                              <p:par>
                                <p:cTn id="22" presetID="22" presetClass="entr" presetSubtype="8" fill="hold"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wipe(left)">
                                      <p:cBhvr>
                                        <p:cTn id="24" dur="1000"/>
                                        <p:tgtEl>
                                          <p:spTgt spid="53"/>
                                        </p:tgtEl>
                                      </p:cBhvr>
                                    </p:animEffect>
                                  </p:childTnLst>
                                </p:cTn>
                              </p:par>
                              <p:par>
                                <p:cTn id="25" presetID="3" presetClass="entr" presetSubtype="10" fill="hold" nodeType="with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blinds(horizontal)">
                                      <p:cBhvr>
                                        <p:cTn id="27" dur="500"/>
                                        <p:tgtEl>
                                          <p:spTgt spid="62"/>
                                        </p:tgtEl>
                                      </p:cBhvr>
                                    </p:animEffect>
                                  </p:childTnLst>
                                </p:cTn>
                              </p:par>
                              <p:par>
                                <p:cTn id="28" presetID="35" presetClass="emph" presetSubtype="0" repeatCount="3000" fill="hold" grpId="0" nodeType="withEffect">
                                  <p:stCondLst>
                                    <p:cond delay="0"/>
                                  </p:stCondLst>
                                  <p:childTnLst>
                                    <p:anim calcmode="discrete" valueType="str">
                                      <p:cBhvr>
                                        <p:cTn id="29" dur="1000" fill="hold"/>
                                        <p:tgtEl>
                                          <p:spTgt spid="62"/>
                                        </p:tgtEl>
                                        <p:attrNameLst>
                                          <p:attrName>style.visibility</p:attrName>
                                        </p:attrNameLst>
                                      </p:cBhvr>
                                      <p:tavLst>
                                        <p:tav tm="0">
                                          <p:val>
                                            <p:strVal val="hidden"/>
                                          </p:val>
                                        </p:tav>
                                        <p:tav tm="50000">
                                          <p:val>
                                            <p:strVal val="visible"/>
                                          </p:val>
                                        </p:tav>
                                      </p:tavLst>
                                    </p:anim>
                                  </p:childTnLst>
                                </p:cTn>
                              </p:par>
                              <p:par>
                                <p:cTn id="30" presetID="3" presetClass="exit" presetSubtype="10" fill="hold" grpId="1" nodeType="withEffect">
                                  <p:stCondLst>
                                    <p:cond delay="0"/>
                                  </p:stCondLst>
                                  <p:childTnLst>
                                    <p:animEffect transition="out" filter="blinds(horizontal)">
                                      <p:cBhvr>
                                        <p:cTn id="31" dur="500"/>
                                        <p:tgtEl>
                                          <p:spTgt spid="62"/>
                                        </p:tgtEl>
                                      </p:cBhvr>
                                    </p:animEffect>
                                    <p:set>
                                      <p:cBhvr>
                                        <p:cTn id="32" dur="1" fill="hold">
                                          <p:stCondLst>
                                            <p:cond delay="499"/>
                                          </p:stCondLst>
                                        </p:cTn>
                                        <p:tgtEl>
                                          <p:spTgt spid="62"/>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53"/>
                                        </p:tgtEl>
                                        <p:attrNameLst>
                                          <p:attrName>style.visibility</p:attrName>
                                        </p:attrNameLst>
                                      </p:cBhvr>
                                      <p:to>
                                        <p:strVal val="hidden"/>
                                      </p:to>
                                    </p:set>
                                  </p:childTnLst>
                                </p:cTn>
                              </p:par>
                              <p:par>
                                <p:cTn id="39" presetID="0" presetClass="path" presetSubtype="0" accel="50000" decel="50000" fill="hold" grpId="3" nodeType="withEffect">
                                  <p:stCondLst>
                                    <p:cond delay="0"/>
                                  </p:stCondLst>
                                  <p:childTnLst>
                                    <p:animMotion origin="layout" path="M 0 0 L 0.00573 0 " pathEditMode="relative" ptsTypes="AA">
                                      <p:cBhvr>
                                        <p:cTn id="40" dur="500" fill="hold"/>
                                        <p:tgtEl>
                                          <p:spTgt spid="69"/>
                                        </p:tgtEl>
                                        <p:attrNameLst>
                                          <p:attrName>ppt_x</p:attrName>
                                          <p:attrName>ppt_y</p:attrName>
                                        </p:attrNameLst>
                                      </p:cBhvr>
                                    </p:animMotion>
                                  </p:childTnLst>
                                </p:cTn>
                              </p:par>
                              <p:par>
                                <p:cTn id="41" presetID="3" presetClass="entr" presetSubtype="10" fill="hold" grpId="1" nodeType="with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blinds(horizontal)">
                                      <p:cBhvr>
                                        <p:cTn id="43" dur="500"/>
                                        <p:tgtEl>
                                          <p:spTgt spid="56"/>
                                        </p:tgtEl>
                                      </p:cBhvr>
                                    </p:animEffect>
                                  </p:childTnLst>
                                </p:cTn>
                              </p:par>
                              <p:par>
                                <p:cTn id="44" presetID="35" presetClass="emph" presetSubtype="0" repeatCount="3000" fill="hold" grpId="0" nodeType="withEffect">
                                  <p:stCondLst>
                                    <p:cond delay="0"/>
                                  </p:stCondLst>
                                  <p:childTnLst>
                                    <p:anim calcmode="discrete" valueType="str">
                                      <p:cBhvr>
                                        <p:cTn id="45" dur="1000" fill="hold"/>
                                        <p:tgtEl>
                                          <p:spTgt spid="56"/>
                                        </p:tgtEl>
                                        <p:attrNameLst>
                                          <p:attrName>style.visibility</p:attrName>
                                        </p:attrNameLst>
                                      </p:cBhvr>
                                      <p:tavLst>
                                        <p:tav tm="0">
                                          <p:val>
                                            <p:strVal val="hidden"/>
                                          </p:val>
                                        </p:tav>
                                        <p:tav tm="50000">
                                          <p:val>
                                            <p:strVal val="visible"/>
                                          </p:val>
                                        </p:tav>
                                      </p:tavLst>
                                    </p:anim>
                                  </p:childTnLst>
                                </p:cTn>
                              </p:par>
                              <p:par>
                                <p:cTn id="46" presetID="35" presetClass="emph" presetSubtype="0" repeatCount="3000" fill="hold" grpId="0" nodeType="withEffect">
                                  <p:stCondLst>
                                    <p:cond delay="0"/>
                                  </p:stCondLst>
                                  <p:childTnLst>
                                    <p:anim calcmode="discrete" valueType="str">
                                      <p:cBhvr>
                                        <p:cTn id="47" dur="1000" fill="hold"/>
                                        <p:tgtEl>
                                          <p:spTgt spid="69"/>
                                        </p:tgtEl>
                                        <p:attrNameLst>
                                          <p:attrName>style.visibility</p:attrName>
                                        </p:attrNameLst>
                                      </p:cBhvr>
                                      <p:tavLst>
                                        <p:tav tm="0">
                                          <p:val>
                                            <p:strVal val="hidden"/>
                                          </p:val>
                                        </p:tav>
                                        <p:tav tm="50000">
                                          <p:val>
                                            <p:strVal val="visible"/>
                                          </p:val>
                                        </p:tav>
                                      </p:tavLst>
                                    </p:anim>
                                  </p:childTnLst>
                                </p:cTn>
                              </p:par>
                              <p:par>
                                <p:cTn id="48" presetID="3" presetClass="entr" presetSubtype="10" fill="hold" nodeType="withEffect">
                                  <p:stCondLst>
                                    <p:cond delay="500"/>
                                  </p:stCondLst>
                                  <p:childTnLst>
                                    <p:set>
                                      <p:cBhvr>
                                        <p:cTn id="49" dur="1" fill="hold">
                                          <p:stCondLst>
                                            <p:cond delay="0"/>
                                          </p:stCondLst>
                                        </p:cTn>
                                        <p:tgtEl>
                                          <p:spTgt spid="8"/>
                                        </p:tgtEl>
                                        <p:attrNameLst>
                                          <p:attrName>style.visibility</p:attrName>
                                        </p:attrNameLst>
                                      </p:cBhvr>
                                      <p:to>
                                        <p:strVal val="visible"/>
                                      </p:to>
                                    </p:set>
                                    <p:animEffect transition="in" filter="blinds(horizontal)">
                                      <p:cBhvr>
                                        <p:cTn id="50" dur="10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8"/>
                                        </p:tgtEl>
                                        <p:attrNameLst>
                                          <p:attrName>style.visibility</p:attrName>
                                        </p:attrNameLst>
                                      </p:cBhvr>
                                      <p:to>
                                        <p:strVal val="hidden"/>
                                      </p:to>
                                    </p:set>
                                  </p:childTnLst>
                                </p:cTn>
                              </p:par>
                              <p:par>
                                <p:cTn id="55" presetID="3" presetClass="exit" presetSubtype="10" fill="hold" grpId="1" nodeType="withEffect">
                                  <p:stCondLst>
                                    <p:cond delay="0"/>
                                  </p:stCondLst>
                                  <p:childTnLst>
                                    <p:animEffect transition="out" filter="blinds(horizontal)">
                                      <p:cBhvr>
                                        <p:cTn id="56" dur="1000"/>
                                        <p:tgtEl>
                                          <p:spTgt spid="69"/>
                                        </p:tgtEl>
                                      </p:cBhvr>
                                    </p:animEffect>
                                    <p:set>
                                      <p:cBhvr>
                                        <p:cTn id="57" dur="1" fill="hold">
                                          <p:stCondLst>
                                            <p:cond delay="999"/>
                                          </p:stCondLst>
                                        </p:cTn>
                                        <p:tgtEl>
                                          <p:spTgt spid="6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2" nodeType="clickEffect">
                                  <p:stCondLst>
                                    <p:cond delay="0"/>
                                  </p:stCondLst>
                                  <p:childTnLst>
                                    <p:set>
                                      <p:cBhvr>
                                        <p:cTn id="61" dur="1" fill="hold">
                                          <p:stCondLst>
                                            <p:cond delay="0"/>
                                          </p:stCondLst>
                                        </p:cTn>
                                        <p:tgtEl>
                                          <p:spTgt spid="69"/>
                                        </p:tgtEl>
                                        <p:attrNameLst>
                                          <p:attrName>style.visibility</p:attrName>
                                        </p:attrNameLst>
                                      </p:cBhvr>
                                      <p:to>
                                        <p:strVal val="visible"/>
                                      </p:to>
                                    </p:set>
                                    <p:animEffect transition="in" filter="blinds(horizontal)">
                                      <p:cBhvr>
                                        <p:cTn id="62" dur="1000"/>
                                        <p:tgtEl>
                                          <p:spTgt spid="69"/>
                                        </p:tgtEl>
                                      </p:cBhvr>
                                    </p:animEffect>
                                  </p:childTnLst>
                                </p:cTn>
                              </p:par>
                              <p:par>
                                <p:cTn id="63" presetID="3" presetClass="exit" presetSubtype="10" fill="hold" grpId="2" nodeType="withEffect">
                                  <p:stCondLst>
                                    <p:cond delay="0"/>
                                  </p:stCondLst>
                                  <p:childTnLst>
                                    <p:animEffect transition="out" filter="blinds(horizontal)">
                                      <p:cBhvr>
                                        <p:cTn id="64" dur="500"/>
                                        <p:tgtEl>
                                          <p:spTgt spid="56"/>
                                        </p:tgtEl>
                                      </p:cBhvr>
                                    </p:animEffect>
                                    <p:set>
                                      <p:cBhvr>
                                        <p:cTn id="65" dur="1" fill="hold">
                                          <p:stCondLst>
                                            <p:cond delay="499"/>
                                          </p:stCondLst>
                                        </p:cTn>
                                        <p:tgtEl>
                                          <p:spTgt spid="56"/>
                                        </p:tgtEl>
                                        <p:attrNameLst>
                                          <p:attrName>style.visibility</p:attrName>
                                        </p:attrNameLst>
                                      </p:cBhvr>
                                      <p:to>
                                        <p:strVal val="hidden"/>
                                      </p:to>
                                    </p:set>
                                  </p:childTnLst>
                                </p:cTn>
                              </p:par>
                              <p:par>
                                <p:cTn id="66" presetID="3" presetClass="entr" presetSubtype="10" fill="hold" nodeType="with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blinds(horizontal)">
                                      <p:cBhvr>
                                        <p:cTn id="68" dur="500"/>
                                        <p:tgtEl>
                                          <p:spTgt spid="65"/>
                                        </p:tgtEl>
                                      </p:cBhvr>
                                    </p:animEffect>
                                  </p:childTnLst>
                                </p:cTn>
                              </p:par>
                              <p:par>
                                <p:cTn id="69" presetID="0" presetClass="path" presetSubtype="0" accel="50000" decel="50000" fill="hold" nodeType="withEffect">
                                  <p:stCondLst>
                                    <p:cond delay="1000"/>
                                  </p:stCondLst>
                                  <p:childTnLst>
                                    <p:animMotion origin="layout" path="M 0.01649 0.00162 L 0.21389 0.00116 " pathEditMode="relative" rAng="0" ptsTypes="AA">
                                      <p:cBhvr>
                                        <p:cTn id="70" dur="1000" fill="hold"/>
                                        <p:tgtEl>
                                          <p:spTgt spid="64"/>
                                        </p:tgtEl>
                                        <p:attrNameLst>
                                          <p:attrName>ppt_x</p:attrName>
                                          <p:attrName>ppt_y</p:attrName>
                                        </p:attrNameLst>
                                      </p:cBhvr>
                                      <p:rCtr x="99" y="0"/>
                                    </p:animMotion>
                                  </p:childTnLst>
                                </p:cTn>
                              </p:par>
                              <p:par>
                                <p:cTn id="71" presetID="0" presetClass="path" presetSubtype="0" accel="50000" decel="50000" fill="hold" nodeType="withEffect">
                                  <p:stCondLst>
                                    <p:cond delay="1000"/>
                                  </p:stCondLst>
                                  <p:childTnLst>
                                    <p:animMotion origin="layout" path="M -1.94444E-6 1.11022E-16 L -0.21267 -0.00162 " pathEditMode="relative" rAng="0" ptsTypes="AA">
                                      <p:cBhvr>
                                        <p:cTn id="72" dur="1000" fill="hold"/>
                                        <p:tgtEl>
                                          <p:spTgt spid="65"/>
                                        </p:tgtEl>
                                        <p:attrNameLst>
                                          <p:attrName>ppt_x</p:attrName>
                                          <p:attrName>ppt_y</p:attrName>
                                        </p:attrNameLst>
                                      </p:cBhvr>
                                      <p:rCtr x="-106" y="-1"/>
                                    </p:animMotion>
                                  </p:childTnLst>
                                </p:cTn>
                              </p:par>
                              <p:par>
                                <p:cTn id="73" presetID="3" presetClass="exit" presetSubtype="10" fill="hold" grpId="0" nodeType="withEffect">
                                  <p:stCondLst>
                                    <p:cond delay="0"/>
                                  </p:stCondLst>
                                  <p:childTnLst>
                                    <p:animEffect transition="out" filter="blinds(horizontal)">
                                      <p:cBhvr>
                                        <p:cTn id="74" dur="500"/>
                                        <p:tgtEl>
                                          <p:spTgt spid="64"/>
                                        </p:tgtEl>
                                      </p:cBhvr>
                                    </p:animEffect>
                                    <p:set>
                                      <p:cBhvr>
                                        <p:cTn id="75" dur="1" fill="hold">
                                          <p:stCondLst>
                                            <p:cond delay="499"/>
                                          </p:stCondLst>
                                        </p:cTn>
                                        <p:tgtEl>
                                          <p:spTgt spid="64"/>
                                        </p:tgtEl>
                                        <p:attrNameLst>
                                          <p:attrName>style.visibility</p:attrName>
                                        </p:attrNameLst>
                                      </p:cBhvr>
                                      <p:to>
                                        <p:strVal val="hidden"/>
                                      </p:to>
                                    </p:set>
                                  </p:childTnLst>
                                </p:cTn>
                              </p:par>
                              <p:par>
                                <p:cTn id="76" presetID="1" presetClass="exit" presetSubtype="0" fill="hold" grpId="0" nodeType="withEffect">
                                  <p:stCondLst>
                                    <p:cond delay="0"/>
                                  </p:stCondLst>
                                  <p:childTnLst>
                                    <p:set>
                                      <p:cBhvr>
                                        <p:cTn id="77" dur="1" fill="hold">
                                          <p:stCondLst>
                                            <p:cond delay="0"/>
                                          </p:stCondLst>
                                        </p:cTn>
                                        <p:tgtEl>
                                          <p:spTgt spid="33"/>
                                        </p:tgtEl>
                                        <p:attrNameLst>
                                          <p:attrName>style.visibility</p:attrName>
                                        </p:attrNameLst>
                                      </p:cBhvr>
                                      <p:to>
                                        <p:strVal val="hidden"/>
                                      </p:to>
                                    </p:set>
                                  </p:childTnLst>
                                </p:cTn>
                              </p:par>
                              <p:par>
                                <p:cTn id="78" presetID="3" presetClass="entr" presetSubtype="10" fill="hold" grpId="0" nodeType="withEffect">
                                  <p:stCondLst>
                                    <p:cond delay="0"/>
                                  </p:stCondLst>
                                  <p:childTnLst>
                                    <p:set>
                                      <p:cBhvr>
                                        <p:cTn id="79" dur="1" fill="hold">
                                          <p:stCondLst>
                                            <p:cond delay="0"/>
                                          </p:stCondLst>
                                        </p:cTn>
                                        <p:tgtEl>
                                          <p:spTgt spid="86"/>
                                        </p:tgtEl>
                                        <p:attrNameLst>
                                          <p:attrName>style.visibility</p:attrName>
                                        </p:attrNameLst>
                                      </p:cBhvr>
                                      <p:to>
                                        <p:strVal val="visible"/>
                                      </p:to>
                                    </p:set>
                                    <p:animEffect transition="in" filter="blinds(horizontal)">
                                      <p:cBhvr>
                                        <p:cTn id="80" dur="500"/>
                                        <p:tgtEl>
                                          <p:spTgt spid="86"/>
                                        </p:tgtEl>
                                      </p:cBhvr>
                                    </p:animEffect>
                                  </p:childTnLst>
                                </p:cTn>
                              </p:par>
                            </p:childTnLst>
                          </p:cTn>
                        </p:par>
                        <p:par>
                          <p:cTn id="81" fill="hold">
                            <p:stCondLst>
                              <p:cond delay="2000"/>
                            </p:stCondLst>
                            <p:childTnLst>
                              <p:par>
                                <p:cTn id="82" presetID="3" presetClass="entr" presetSubtype="10" fill="hold" nodeType="after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blinds(horizontal)">
                                      <p:cBhvr>
                                        <p:cTn id="8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2" grpId="1"/>
      <p:bldP spid="64" grpId="0" animBg="1"/>
      <p:bldP spid="33" grpId="0"/>
      <p:bldP spid="69" grpId="0" animBg="1"/>
      <p:bldP spid="69" grpId="1" animBg="1"/>
      <p:bldP spid="69" grpId="2" animBg="1"/>
      <p:bldP spid="69" grpId="3" animBg="1"/>
      <p:bldP spid="86" grpId="0"/>
      <p:bldP spid="56" grpId="0" animBg="1"/>
      <p:bldP spid="56" grpId="1" animBg="1"/>
      <p:bldP spid="56" grpId="2"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6400"/>
            <a:ext cx="8382000" cy="1772793"/>
          </a:xfrm>
        </p:spPr>
        <p:txBody>
          <a:bodyPr/>
          <a:lstStyle/>
          <a:p>
            <a:r>
              <a:rPr lang="en-US" dirty="0" smtClean="0">
                <a:solidFill>
                  <a:schemeClr val="bg2"/>
                </a:solidFill>
              </a:rPr>
              <a:t>Exchange Server 2010 High Availability Fundamentals</a:t>
            </a:r>
            <a:br>
              <a:rPr lang="en-US" dirty="0" smtClean="0">
                <a:solidFill>
                  <a:schemeClr val="bg2"/>
                </a:solidFill>
              </a:rPr>
            </a:br>
            <a:r>
              <a:rPr lang="en-US" sz="3200" dirty="0" smtClean="0">
                <a:solidFill>
                  <a:schemeClr val="bg2"/>
                </a:solidFill>
              </a:rPr>
              <a:t>Mailbox Database Copy</a:t>
            </a:r>
            <a:endParaRPr lang="en-US" sz="3200" dirty="0">
              <a:solidFill>
                <a:schemeClr val="bg2"/>
              </a:solidFill>
            </a:endParaRPr>
          </a:p>
        </p:txBody>
      </p:sp>
      <p:sp>
        <p:nvSpPr>
          <p:cNvPr id="4" name="Content Placeholder 3"/>
          <p:cNvSpPr>
            <a:spLocks noGrp="1"/>
          </p:cNvSpPr>
          <p:nvPr>
            <p:ph sz="quarter" idx="10"/>
          </p:nvPr>
        </p:nvSpPr>
        <p:spPr>
          <a:xfrm>
            <a:off x="457200" y="1976716"/>
            <a:ext cx="8229600" cy="1255728"/>
          </a:xfrm>
        </p:spPr>
        <p:txBody>
          <a:bodyPr/>
          <a:lstStyle/>
          <a:p>
            <a:r>
              <a:rPr lang="en-US" sz="1600" dirty="0" smtClean="0"/>
              <a:t>Defines properties applicable to an individual database copy</a:t>
            </a:r>
          </a:p>
          <a:p>
            <a:pPr lvl="1"/>
            <a:r>
              <a:rPr lang="en-US" sz="1600" dirty="0" smtClean="0"/>
              <a:t>Copy status: Healthy, Initializing, Failed, Mounted, Dismounted, Disconnected, Suspended, FailedandSuspended, Resynchronizing, Seeding</a:t>
            </a:r>
          </a:p>
          <a:p>
            <a:pPr lvl="1"/>
            <a:r>
              <a:rPr lang="en-US" sz="1600" dirty="0" smtClean="0"/>
              <a:t>CopyQueueLength</a:t>
            </a:r>
          </a:p>
          <a:p>
            <a:pPr lvl="1"/>
            <a:r>
              <a:rPr lang="en-US" sz="1600" dirty="0" smtClean="0"/>
              <a:t>ReplayQueueLength	</a:t>
            </a:r>
          </a:p>
        </p:txBody>
      </p:sp>
      <p:pic>
        <p:nvPicPr>
          <p:cNvPr id="10" name="Picture 9" descr="becky_screenshot1-cropped.jpg"/>
          <p:cNvPicPr>
            <a:picLocks noChangeAspect="1"/>
          </p:cNvPicPr>
          <p:nvPr/>
        </p:nvPicPr>
        <p:blipFill>
          <a:blip r:embed="rId3"/>
          <a:stretch>
            <a:fillRect/>
          </a:stretch>
        </p:blipFill>
        <p:spPr>
          <a:xfrm>
            <a:off x="503605" y="3453480"/>
            <a:ext cx="7618617" cy="1439030"/>
          </a:xfrm>
          <a:prstGeom prst="rect">
            <a:avLst/>
          </a:prstGeom>
        </p:spPr>
      </p:pic>
      <p:pic>
        <p:nvPicPr>
          <p:cNvPr id="8" name="Picture 7" descr="becky_screenshot2.jpg"/>
          <p:cNvPicPr>
            <a:picLocks noChangeAspect="1"/>
          </p:cNvPicPr>
          <p:nvPr/>
        </p:nvPicPr>
        <p:blipFill>
          <a:blip r:embed="rId4"/>
          <a:srcRect l="21033" t="48913" r="9" b="17120"/>
          <a:stretch>
            <a:fillRect/>
          </a:stretch>
        </p:blipFill>
        <p:spPr>
          <a:xfrm>
            <a:off x="467141" y="4937993"/>
            <a:ext cx="8299174" cy="1798983"/>
          </a:xfrm>
          <a:prstGeom prst="rect">
            <a:avLst/>
          </a:prstGeom>
        </p:spPr>
      </p:pic>
      <p:sp>
        <p:nvSpPr>
          <p:cNvPr id="9" name="Oval 8"/>
          <p:cNvSpPr/>
          <p:nvPr/>
        </p:nvSpPr>
        <p:spPr bwMode="auto">
          <a:xfrm>
            <a:off x="2578070" y="3703283"/>
            <a:ext cx="1977888" cy="1358389"/>
          </a:xfrm>
          <a:prstGeom prst="ellipse">
            <a:avLst/>
          </a:prstGeom>
          <a:noFill/>
          <a:ln w="25400">
            <a:solidFill>
              <a:srgbClr xmlns:mc="http://schemas.openxmlformats.org/markup-compatibility/2006" xmlns:a14="http://schemas.microsoft.com/office/drawing/2010/main" val="FF0000" mc:Ignorable=""/>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latin typeface="Segoe" pitchFamily="34" charset="0"/>
            </a:endParaRPr>
          </a:p>
        </p:txBody>
      </p:sp>
      <p:sp>
        <p:nvSpPr>
          <p:cNvPr id="11" name="Oval 10"/>
          <p:cNvSpPr/>
          <p:nvPr/>
        </p:nvSpPr>
        <p:spPr bwMode="auto">
          <a:xfrm>
            <a:off x="2183906" y="5333999"/>
            <a:ext cx="1373571" cy="1106595"/>
          </a:xfrm>
          <a:prstGeom prst="ellipse">
            <a:avLst/>
          </a:prstGeom>
          <a:noFill/>
          <a:ln w="25400">
            <a:solidFill>
              <a:srgbClr xmlns:mc="http://schemas.openxmlformats.org/markup-compatibility/2006" xmlns:a14="http://schemas.microsoft.com/office/drawing/2010/main" val="FF0000" mc:Ignorable=""/>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latin typeface="Segoe" pitchFamily="34" charset="0"/>
            </a:endParaRPr>
          </a:p>
        </p:txBody>
      </p:sp>
      <p:sp>
        <p:nvSpPr>
          <p:cNvPr id="17" name="Content Placeholder 3"/>
          <p:cNvSpPr txBox="1">
            <a:spLocks/>
          </p:cNvSpPr>
          <p:nvPr/>
        </p:nvSpPr>
        <p:spPr>
          <a:xfrm>
            <a:off x="3756213" y="2910615"/>
            <a:ext cx="4114800" cy="492443"/>
          </a:xfrm>
          <a:prstGeom prst="rect">
            <a:avLst/>
          </a:prstGeom>
        </p:spPr>
        <p:txBody>
          <a:bodyPr vert="horz" wrap="square" lIns="0" tIns="0" rIns="0" bIns="0" rtlCol="0">
            <a:spAutoFit/>
          </a:bodyPr>
          <a:lstStyle/>
          <a:p>
            <a:pPr marL="914400" marR="0" lvl="1" indent="-396875" fontAlgn="auto">
              <a:lnSpc>
                <a:spcPct val="90000"/>
              </a:lnSpc>
              <a:spcBef>
                <a:spcPct val="20000"/>
              </a:spcBef>
              <a:spcAft>
                <a:spcPts val="0"/>
              </a:spcAft>
              <a:buClr>
                <a:srgbClr xmlns:mc="http://schemas.openxmlformats.org/markup-compatibility/2006" xmlns:a14="http://schemas.microsoft.com/office/drawing/2010/main" val="777777" mc:Ignorable=""/>
              </a:buClr>
              <a:buSzPct val="80000"/>
              <a:buBlip>
                <a:blip r:embed="rId5"/>
              </a:buBlip>
              <a:tabLst/>
              <a:defRPr/>
            </a:pPr>
            <a:r>
              <a:rPr lang="en-US" sz="1600" dirty="0" smtClean="0"/>
              <a:t>ActiveCopy</a:t>
            </a:r>
          </a:p>
          <a:p>
            <a:pPr marL="914400" marR="0" lvl="1" indent="-396875" fontAlgn="auto">
              <a:lnSpc>
                <a:spcPct val="90000"/>
              </a:lnSpc>
              <a:spcBef>
                <a:spcPct val="20000"/>
              </a:spcBef>
              <a:spcAft>
                <a:spcPts val="0"/>
              </a:spcAft>
              <a:buClr>
                <a:srgbClr xmlns:mc="http://schemas.openxmlformats.org/markup-compatibility/2006" xmlns:a14="http://schemas.microsoft.com/office/drawing/2010/main" val="777777" mc:Ignorable=""/>
              </a:buClr>
              <a:buSzPct val="80000"/>
              <a:buBlip>
                <a:blip r:embed="rId5"/>
              </a:buBlip>
              <a:tabLst/>
              <a:defRPr/>
            </a:pPr>
            <a:r>
              <a:rPr lang="en-US" sz="1600" dirty="0" smtClean="0"/>
              <a:t>ActivationSuspended</a:t>
            </a:r>
          </a:p>
        </p:txBody>
      </p:sp>
      <p:sp>
        <p:nvSpPr>
          <p:cNvPr id="14" name="Slide Number Placeholder 13"/>
          <p:cNvSpPr>
            <a:spLocks noGrp="1"/>
          </p:cNvSpPr>
          <p:nvPr>
            <p:ph type="sldNum" sz="quarter" idx="11"/>
          </p:nvPr>
        </p:nvSpPr>
        <p:spPr/>
        <p:txBody>
          <a:bodyPr/>
          <a:lstStyle/>
          <a:p>
            <a:fld id="{0686800F-65A3-4649-8B73-7EFFA3F0CB78}" type="slidenum">
              <a:rPr lang="en-US" smtClean="0"/>
              <a:pPr/>
              <a:t>45</a:t>
            </a:fld>
            <a:endParaRPr lang="en-US" dirty="0"/>
          </a:p>
        </p:txBody>
      </p:sp>
    </p:spTree>
    <p:extLst>
      <p:ext uri="{BB962C8B-B14F-4D97-AF65-F5344CB8AC3E}">
        <p14:creationId xmlns:p14="http://schemas.microsoft.com/office/powerpoint/2010/main" val="137556023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2014432"/>
            <a:ext cx="8382000" cy="3345531"/>
          </a:xfrm>
        </p:spPr>
        <p:txBody>
          <a:bodyPr/>
          <a:lstStyle/>
          <a:p>
            <a:r>
              <a:rPr lang="en-US" sz="2400" dirty="0" smtClean="0"/>
              <a:t>Exchange-aware resource manager (high availability’s brain)</a:t>
            </a:r>
          </a:p>
          <a:p>
            <a:pPr lvl="1"/>
            <a:r>
              <a:rPr lang="en-US" sz="2200" dirty="0" smtClean="0"/>
              <a:t>Runs on every server in the DAG</a:t>
            </a:r>
          </a:p>
          <a:p>
            <a:pPr lvl="1"/>
            <a:r>
              <a:rPr lang="en-US" sz="2200" dirty="0" smtClean="0"/>
              <a:t>Manages which copies should be active and which should be passive</a:t>
            </a:r>
          </a:p>
          <a:p>
            <a:pPr lvl="1"/>
            <a:r>
              <a:rPr lang="en-US" sz="2200" dirty="0" smtClean="0"/>
              <a:t>Definitive source of information on where a database is active or mounted</a:t>
            </a:r>
          </a:p>
          <a:p>
            <a:pPr lvl="2"/>
            <a:r>
              <a:rPr lang="en-US" sz="2000" dirty="0" smtClean="0"/>
              <a:t>Provides this information to other Exchange components (e.g., RPC Client Access and Hub Transport)</a:t>
            </a:r>
          </a:p>
          <a:p>
            <a:pPr lvl="2"/>
            <a:r>
              <a:rPr lang="en-US" sz="2000" dirty="0" smtClean="0"/>
              <a:t>Information stored in cluster database</a:t>
            </a:r>
          </a:p>
        </p:txBody>
      </p:sp>
      <p:sp>
        <p:nvSpPr>
          <p:cNvPr id="5" name="Title 1"/>
          <p:cNvSpPr>
            <a:spLocks noGrp="1"/>
          </p:cNvSpPr>
          <p:nvPr>
            <p:ph type="title"/>
          </p:nvPr>
        </p:nvSpPr>
        <p:spPr>
          <a:xfrm>
            <a:off x="381000" y="461292"/>
            <a:ext cx="8382000" cy="886397"/>
          </a:xfrm>
        </p:spPr>
        <p:txBody>
          <a:bodyPr/>
          <a:lstStyle/>
          <a:p>
            <a:r>
              <a:rPr lang="en-US" dirty="0" smtClean="0"/>
              <a:t>Exchange Server 2010 High Availability Fundamentals - </a:t>
            </a:r>
            <a:r>
              <a:rPr lang="en-US" sz="3200" dirty="0" smtClean="0"/>
              <a:t>Active Manager</a:t>
            </a:r>
            <a:endParaRPr lang="en-US" sz="3200" dirty="0"/>
          </a:p>
        </p:txBody>
      </p:sp>
      <p:sp>
        <p:nvSpPr>
          <p:cNvPr id="2" name="Slide Number Placeholder 1"/>
          <p:cNvSpPr>
            <a:spLocks noGrp="1"/>
          </p:cNvSpPr>
          <p:nvPr>
            <p:ph type="sldNum" sz="quarter" idx="4294967295"/>
          </p:nvPr>
        </p:nvSpPr>
        <p:spPr>
          <a:xfrm>
            <a:off x="8382000" y="6330950"/>
            <a:ext cx="509239" cy="365125"/>
          </a:xfrm>
          <a:prstGeom prst="rect">
            <a:avLst/>
          </a:prstGeom>
        </p:spPr>
        <p:txBody>
          <a:bodyPr/>
          <a:lstStyle/>
          <a:p>
            <a:fld id="{0686800F-65A3-4649-8B73-7EFFA3F0CB78}" type="slidenum">
              <a:rPr lang="en-US" smtClean="0"/>
              <a:pPr/>
              <a:t>46</a:t>
            </a:fld>
            <a:endParaRPr lang="en-US" dirty="0"/>
          </a:p>
        </p:txBody>
      </p:sp>
    </p:spTree>
    <p:extLst>
      <p:ext uri="{BB962C8B-B14F-4D97-AF65-F5344CB8AC3E}">
        <p14:creationId xmlns:p14="http://schemas.microsoft.com/office/powerpoint/2010/main" val="423143136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2084768"/>
            <a:ext cx="8382000" cy="2142125"/>
          </a:xfrm>
        </p:spPr>
        <p:txBody>
          <a:bodyPr/>
          <a:lstStyle/>
          <a:p>
            <a:r>
              <a:rPr lang="en-US" sz="2400" dirty="0" smtClean="0"/>
              <a:t>Active Directory is still primary source for configuration info</a:t>
            </a:r>
          </a:p>
          <a:p>
            <a:r>
              <a:rPr lang="en-US" sz="2400" dirty="0" smtClean="0"/>
              <a:t>Active Manager is primary source for changeable state information (such as active and mounted)</a:t>
            </a:r>
          </a:p>
          <a:p>
            <a:r>
              <a:rPr lang="en-US" sz="2400" dirty="0" smtClean="0"/>
              <a:t>Replication service monitors health of all mounted databases, and monitors Extensible Storage Engine (ESE) for I/O errors or failure</a:t>
            </a:r>
          </a:p>
        </p:txBody>
      </p:sp>
      <p:sp>
        <p:nvSpPr>
          <p:cNvPr id="5" name="Title 1"/>
          <p:cNvSpPr>
            <a:spLocks noGrp="1"/>
          </p:cNvSpPr>
          <p:nvPr>
            <p:ph type="title"/>
          </p:nvPr>
        </p:nvSpPr>
        <p:spPr>
          <a:xfrm>
            <a:off x="381000" y="230188"/>
            <a:ext cx="8382000" cy="886397"/>
          </a:xfrm>
        </p:spPr>
        <p:txBody>
          <a:bodyPr/>
          <a:lstStyle/>
          <a:p>
            <a:r>
              <a:rPr lang="en-US" dirty="0" smtClean="0"/>
              <a:t>Exchange Server 2010 High Availability Fundamentals - </a:t>
            </a:r>
            <a:r>
              <a:rPr lang="en-US" sz="3200" dirty="0" smtClean="0"/>
              <a:t>Active Manager</a:t>
            </a:r>
            <a:endParaRPr lang="en-US" sz="3200" dirty="0"/>
          </a:p>
        </p:txBody>
      </p:sp>
      <p:sp>
        <p:nvSpPr>
          <p:cNvPr id="2" name="Slide Number Placeholder 1"/>
          <p:cNvSpPr>
            <a:spLocks noGrp="1"/>
          </p:cNvSpPr>
          <p:nvPr>
            <p:ph type="sldNum" sz="quarter" idx="4294967295"/>
          </p:nvPr>
        </p:nvSpPr>
        <p:spPr>
          <a:xfrm>
            <a:off x="8382000" y="6330950"/>
            <a:ext cx="509239" cy="365125"/>
          </a:xfrm>
          <a:prstGeom prst="rect">
            <a:avLst/>
          </a:prstGeom>
        </p:spPr>
        <p:txBody>
          <a:bodyPr/>
          <a:lstStyle/>
          <a:p>
            <a:fld id="{0686800F-65A3-4649-8B73-7EFFA3F0CB78}" type="slidenum">
              <a:rPr lang="en-US" smtClean="0"/>
              <a:pPr/>
              <a:t>47</a:t>
            </a:fld>
            <a:endParaRPr lang="en-US" dirty="0"/>
          </a:p>
        </p:txBody>
      </p:sp>
    </p:spTree>
    <p:extLst>
      <p:ext uri="{BB962C8B-B14F-4D97-AF65-F5344CB8AC3E}">
        <p14:creationId xmlns:p14="http://schemas.microsoft.com/office/powerpoint/2010/main" val="33750736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Manager</a:t>
            </a:r>
            <a:endParaRPr lang="en-US" dirty="0"/>
          </a:p>
        </p:txBody>
      </p:sp>
      <p:sp>
        <p:nvSpPr>
          <p:cNvPr id="3" name="Text Placeholder 2"/>
          <p:cNvSpPr>
            <a:spLocks noGrp="1"/>
          </p:cNvSpPr>
          <p:nvPr>
            <p:ph type="body" sz="quarter" idx="10"/>
          </p:nvPr>
        </p:nvSpPr>
        <p:spPr>
          <a:xfrm>
            <a:off x="381000" y="1411552"/>
            <a:ext cx="8382000" cy="3582519"/>
          </a:xfrm>
        </p:spPr>
        <p:txBody>
          <a:bodyPr/>
          <a:lstStyle/>
          <a:p>
            <a:r>
              <a:rPr lang="en-US" sz="2400" dirty="0" smtClean="0"/>
              <a:t>Primary Active Manager (PAM)</a:t>
            </a:r>
          </a:p>
          <a:p>
            <a:pPr lvl="1"/>
            <a:r>
              <a:rPr lang="en-US" sz="2200" dirty="0" smtClean="0"/>
              <a:t>Runs on the node that owns the default cluster group (quorum resource)</a:t>
            </a:r>
          </a:p>
          <a:p>
            <a:pPr lvl="1"/>
            <a:r>
              <a:rPr lang="en-US" sz="2200" dirty="0" smtClean="0"/>
              <a:t>Gets topology change notifications</a:t>
            </a:r>
          </a:p>
          <a:p>
            <a:pPr lvl="1"/>
            <a:r>
              <a:rPr lang="en-US" sz="2200" dirty="0" smtClean="0"/>
              <a:t>Reacts to server failures</a:t>
            </a:r>
          </a:p>
          <a:p>
            <a:pPr lvl="1"/>
            <a:r>
              <a:rPr lang="en-US" sz="2200" dirty="0" smtClean="0"/>
              <a:t>Selects the best database copy on *</a:t>
            </a:r>
            <a:r>
              <a:rPr lang="en-US" sz="2200" dirty="0" err="1" smtClean="0"/>
              <a:t>overs</a:t>
            </a:r>
            <a:endParaRPr lang="en-US" sz="2200" dirty="0" smtClean="0"/>
          </a:p>
          <a:p>
            <a:r>
              <a:rPr lang="en-US" sz="2400" dirty="0" smtClean="0"/>
              <a:t>Standby Active Manager (SAM)</a:t>
            </a:r>
          </a:p>
          <a:p>
            <a:pPr lvl="1"/>
            <a:r>
              <a:rPr lang="en-US" sz="2200" dirty="0" smtClean="0"/>
              <a:t>Runs on every other node in the DAG</a:t>
            </a:r>
          </a:p>
          <a:p>
            <a:pPr lvl="1"/>
            <a:r>
              <a:rPr lang="en-US" sz="2200" dirty="0" smtClean="0"/>
              <a:t>Responds to queries from other Exchange components for which server hosts the active copy of the mailbox database</a:t>
            </a:r>
          </a:p>
        </p:txBody>
      </p:sp>
      <p:sp>
        <p:nvSpPr>
          <p:cNvPr id="4" name="Slide Number Placeholder 3"/>
          <p:cNvSpPr>
            <a:spLocks noGrp="1"/>
          </p:cNvSpPr>
          <p:nvPr>
            <p:ph type="sldNum" sz="quarter" idx="4294967295"/>
          </p:nvPr>
        </p:nvSpPr>
        <p:spPr>
          <a:xfrm>
            <a:off x="8382000" y="6330950"/>
            <a:ext cx="509239" cy="365125"/>
          </a:xfrm>
          <a:prstGeom prst="rect">
            <a:avLst/>
          </a:prstGeom>
        </p:spPr>
        <p:txBody>
          <a:bodyPr/>
          <a:lstStyle/>
          <a:p>
            <a:fld id="{0686800F-65A3-4649-8B73-7EFFA3F0CB78}" type="slidenum">
              <a:rPr lang="en-US" smtClean="0"/>
              <a:pPr/>
              <a:t>48</a:t>
            </a:fld>
            <a:endParaRPr lang="en-US" dirty="0"/>
          </a:p>
        </p:txBody>
      </p:sp>
    </p:spTree>
    <p:extLst>
      <p:ext uri="{BB962C8B-B14F-4D97-AF65-F5344CB8AC3E}">
        <p14:creationId xmlns:p14="http://schemas.microsoft.com/office/powerpoint/2010/main" val="146221400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772793"/>
          </a:xfrm>
        </p:spPr>
        <p:txBody>
          <a:bodyPr/>
          <a:lstStyle/>
          <a:p>
            <a:r>
              <a:rPr lang="en-US" dirty="0" smtClean="0"/>
              <a:t>Exchange Server 2010 High Availability Fundamentals</a:t>
            </a:r>
            <a:br>
              <a:rPr lang="en-US" dirty="0" smtClean="0"/>
            </a:br>
            <a:r>
              <a:rPr lang="en-US" sz="3200" dirty="0" smtClean="0"/>
              <a:t>Continuous Replication</a:t>
            </a:r>
            <a:endParaRPr lang="en-US" sz="3200" dirty="0"/>
          </a:p>
        </p:txBody>
      </p:sp>
      <p:sp>
        <p:nvSpPr>
          <p:cNvPr id="3" name="Content Placeholder 2"/>
          <p:cNvSpPr>
            <a:spLocks noGrp="1"/>
          </p:cNvSpPr>
          <p:nvPr>
            <p:ph idx="1"/>
          </p:nvPr>
        </p:nvSpPr>
        <p:spPr>
          <a:xfrm>
            <a:off x="367553" y="2502087"/>
            <a:ext cx="8382000" cy="1822037"/>
          </a:xfrm>
        </p:spPr>
        <p:txBody>
          <a:bodyPr/>
          <a:lstStyle/>
          <a:p>
            <a:r>
              <a:rPr lang="en-US" sz="2400" dirty="0" smtClean="0"/>
              <a:t>Continuous replication has the following basic steps:</a:t>
            </a:r>
          </a:p>
          <a:p>
            <a:pPr lvl="1"/>
            <a:r>
              <a:rPr lang="en-US" sz="2200" dirty="0" smtClean="0"/>
              <a:t>Database copy seeding of target</a:t>
            </a:r>
          </a:p>
          <a:p>
            <a:pPr lvl="1"/>
            <a:r>
              <a:rPr lang="en-US" sz="2200" dirty="0" smtClean="0"/>
              <a:t>Log copying from source to target</a:t>
            </a:r>
          </a:p>
          <a:p>
            <a:pPr lvl="1"/>
            <a:r>
              <a:rPr lang="en-US" sz="2200" dirty="0" smtClean="0"/>
              <a:t>Log inspection at target</a:t>
            </a:r>
          </a:p>
          <a:p>
            <a:pPr lvl="1"/>
            <a:r>
              <a:rPr lang="en-US" sz="2200" dirty="0" smtClean="0"/>
              <a:t>Log replay into database copy</a:t>
            </a:r>
            <a:endParaRPr lang="en-US" sz="2200" dirty="0"/>
          </a:p>
        </p:txBody>
      </p:sp>
      <p:sp>
        <p:nvSpPr>
          <p:cNvPr id="7" name="Slide Number Placeholder 6"/>
          <p:cNvSpPr>
            <a:spLocks noGrp="1"/>
          </p:cNvSpPr>
          <p:nvPr>
            <p:ph type="sldNum" sz="quarter" idx="4294967295"/>
          </p:nvPr>
        </p:nvSpPr>
        <p:spPr>
          <a:xfrm>
            <a:off x="8356600" y="6318250"/>
            <a:ext cx="509239" cy="365125"/>
          </a:xfrm>
          <a:prstGeom prst="rect">
            <a:avLst/>
          </a:prstGeom>
        </p:spPr>
        <p:txBody>
          <a:bodyPr/>
          <a:lstStyle/>
          <a:p>
            <a:fld id="{0686800F-65A3-4649-8B73-7EFFA3F0CB78}" type="slidenum">
              <a:rPr lang="en-US" smtClean="0"/>
              <a:pPr/>
              <a:t>49</a:t>
            </a:fld>
            <a:endParaRPr lang="en-US" dirty="0"/>
          </a:p>
        </p:txBody>
      </p:sp>
    </p:spTree>
    <p:extLst>
      <p:ext uri="{BB962C8B-B14F-4D97-AF65-F5344CB8AC3E}">
        <p14:creationId xmlns:p14="http://schemas.microsoft.com/office/powerpoint/2010/main" val="43133197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86397"/>
          </a:xfrm>
        </p:spPr>
        <p:txBody>
          <a:bodyPr/>
          <a:lstStyle/>
          <a:p>
            <a:r>
              <a:rPr lang="en-US" dirty="0" smtClean="0"/>
              <a:t>Simplified Mailbox High Availability, </a:t>
            </a:r>
            <a:br>
              <a:rPr lang="en-US" dirty="0" smtClean="0"/>
            </a:br>
            <a:r>
              <a:rPr lang="en-US" dirty="0" smtClean="0"/>
              <a:t>Disaster Recovery, and Backup</a:t>
            </a:r>
          </a:p>
        </p:txBody>
      </p:sp>
      <p:sp>
        <p:nvSpPr>
          <p:cNvPr id="45" name="Rectangle 44"/>
          <p:cNvSpPr/>
          <p:nvPr/>
        </p:nvSpPr>
        <p:spPr>
          <a:xfrm>
            <a:off x="342900" y="1270660"/>
            <a:ext cx="8449056" cy="2790707"/>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tx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46" name="Rectangle 45"/>
          <p:cNvSpPr/>
          <p:nvPr/>
        </p:nvSpPr>
        <p:spPr>
          <a:xfrm>
            <a:off x="6243949" y="1669139"/>
            <a:ext cx="2029968" cy="2020824"/>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47" name="Arc 46"/>
          <p:cNvSpPr/>
          <p:nvPr/>
        </p:nvSpPr>
        <p:spPr>
          <a:xfrm>
            <a:off x="7525996" y="1866124"/>
            <a:ext cx="457200" cy="457200"/>
          </a:xfrm>
          <a:prstGeom prst="arc">
            <a:avLst/>
          </a:prstGeom>
          <a:ln w="38100">
            <a:solidFill>
              <a:srgbClr xmlns:mc="http://schemas.openxmlformats.org/markup-compatibility/2006" xmlns:a14="http://schemas.microsoft.com/office/drawing/2010/main" val="FFC000" mc:Ignorable=""/>
            </a:solidFill>
            <a:prstDash val="sysDot"/>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48" name="Group 47"/>
          <p:cNvGrpSpPr/>
          <p:nvPr/>
        </p:nvGrpSpPr>
        <p:grpSpPr>
          <a:xfrm>
            <a:off x="6243950" y="1335895"/>
            <a:ext cx="2038283" cy="367932"/>
            <a:chOff x="10685321" y="730254"/>
            <a:chExt cx="2038283" cy="367932"/>
          </a:xfrm>
        </p:grpSpPr>
        <p:sp>
          <p:nvSpPr>
            <p:cNvPr id="49" name="Snip Single Corner Rectangle 48"/>
            <p:cNvSpPr/>
            <p:nvPr/>
          </p:nvSpPr>
          <p:spPr>
            <a:xfrm>
              <a:off x="10685321" y="730254"/>
              <a:ext cx="2038283" cy="367932"/>
            </a:xfrm>
            <a:prstGeom prst="snip1Rect">
              <a:avLst>
                <a:gd name="adj" fmla="val 42163"/>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pPr>
              <a:endParaRPr lang="en-US" sz="2300" dirty="0" smtClean="0">
                <a:gradFill>
                  <a:gsLst>
                    <a:gs pos="0">
                      <a:schemeClr val="bg1"/>
                    </a:gs>
                    <a:gs pos="100000">
                      <a:schemeClr val="bg1"/>
                    </a:gs>
                  </a:gsLst>
                  <a:lin ang="13500000" scaled="1"/>
                </a:gradFill>
                <a:latin typeface="Segoe" pitchFamily="34" charset="0"/>
              </a:endParaRPr>
            </a:p>
          </p:txBody>
        </p:sp>
        <p:sp>
          <p:nvSpPr>
            <p:cNvPr id="55" name="Rectangle 54"/>
            <p:cNvSpPr/>
            <p:nvPr/>
          </p:nvSpPr>
          <p:spPr>
            <a:xfrm>
              <a:off x="10780321" y="744943"/>
              <a:ext cx="1836805" cy="338554"/>
            </a:xfrm>
            <a:prstGeom prst="rect">
              <a:avLst/>
            </a:prstGeom>
          </p:spPr>
          <p:txBody>
            <a:bodyPr wrap="square">
              <a:spAutoFit/>
            </a:bodyPr>
            <a:lstStyle/>
            <a:p>
              <a:pPr>
                <a:spcBef>
                  <a:spcPct val="20000"/>
                </a:spcBef>
                <a:spcAft>
                  <a:spcPts val="1200"/>
                </a:spcAft>
                <a:buClr>
                  <a:srgbClr xmlns:mc="http://schemas.openxmlformats.org/markup-compatibility/2006" xmlns:a14="http://schemas.microsoft.com/office/drawing/2010/main" val="FF5B00" mc:Ignorable=""/>
                </a:buClr>
              </a:pPr>
              <a:r>
                <a:rPr lang="en-US" sz="16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cs typeface="Segoe UI" pitchFamily="34" charset="0"/>
                </a:rPr>
                <a:t>New York</a:t>
              </a:r>
            </a:p>
          </p:txBody>
        </p:sp>
      </p:grpSp>
      <p:sp>
        <p:nvSpPr>
          <p:cNvPr id="63" name="Rectangle 62"/>
          <p:cNvSpPr/>
          <p:nvPr/>
        </p:nvSpPr>
        <p:spPr>
          <a:xfrm>
            <a:off x="1139539" y="1669139"/>
            <a:ext cx="3143873" cy="2024087"/>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grpSp>
        <p:nvGrpSpPr>
          <p:cNvPr id="65" name="Group 64"/>
          <p:cNvGrpSpPr/>
          <p:nvPr/>
        </p:nvGrpSpPr>
        <p:grpSpPr>
          <a:xfrm>
            <a:off x="1139538" y="1335895"/>
            <a:ext cx="3154680" cy="367932"/>
            <a:chOff x="8597242" y="730254"/>
            <a:chExt cx="3154680" cy="367932"/>
          </a:xfrm>
        </p:grpSpPr>
        <p:sp>
          <p:nvSpPr>
            <p:cNvPr id="66" name="Snip Single Corner Rectangle 65"/>
            <p:cNvSpPr/>
            <p:nvPr/>
          </p:nvSpPr>
          <p:spPr>
            <a:xfrm>
              <a:off x="8597242" y="730254"/>
              <a:ext cx="3154680" cy="367932"/>
            </a:xfrm>
            <a:prstGeom prst="snip1Rect">
              <a:avLst>
                <a:gd name="adj" fmla="val 42163"/>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gradFill>
                  <a:gsLst>
                    <a:gs pos="0">
                      <a:schemeClr val="bg1"/>
                    </a:gs>
                    <a:gs pos="100000">
                      <a:schemeClr val="bg1"/>
                    </a:gs>
                  </a:gsLst>
                  <a:lin ang="13500000" scaled="1"/>
                </a:gradFill>
                <a:latin typeface="Segoe Semibold" pitchFamily="34" charset="0"/>
              </a:endParaRPr>
            </a:p>
          </p:txBody>
        </p:sp>
        <p:sp>
          <p:nvSpPr>
            <p:cNvPr id="67" name="Rectangle 66"/>
            <p:cNvSpPr/>
            <p:nvPr/>
          </p:nvSpPr>
          <p:spPr>
            <a:xfrm>
              <a:off x="8692243" y="744943"/>
              <a:ext cx="1927102" cy="338554"/>
            </a:xfrm>
            <a:prstGeom prst="rect">
              <a:avLst/>
            </a:prstGeom>
          </p:spPr>
          <p:txBody>
            <a:bodyPr wrap="square">
              <a:spAutoFit/>
            </a:bodyPr>
            <a:lstStyle/>
            <a:p>
              <a:pPr>
                <a:spcBef>
                  <a:spcPct val="20000"/>
                </a:spcBef>
                <a:spcAft>
                  <a:spcPts val="1200"/>
                </a:spcAft>
                <a:buClr>
                  <a:srgbClr xmlns:mc="http://schemas.openxmlformats.org/markup-compatibility/2006" xmlns:a14="http://schemas.microsoft.com/office/drawing/2010/main" val="FF5B00" mc:Ignorable=""/>
                </a:buClr>
              </a:pPr>
              <a:r>
                <a:rPr lang="en-US" sz="16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cs typeface="Segoe UI" pitchFamily="34" charset="0"/>
                </a:rPr>
                <a:t>San Jose</a:t>
              </a:r>
            </a:p>
          </p:txBody>
        </p:sp>
      </p:grpSp>
      <p:sp>
        <p:nvSpPr>
          <p:cNvPr id="68" name="Snip Single Corner Rectangle 67"/>
          <p:cNvSpPr/>
          <p:nvPr/>
        </p:nvSpPr>
        <p:spPr>
          <a:xfrm>
            <a:off x="1815499" y="1968316"/>
            <a:ext cx="731520" cy="1600200"/>
          </a:xfrm>
          <a:prstGeom prst="snip1Rect">
            <a:avLst/>
          </a:prstGeom>
          <a:solidFill>
            <a:srgbClr xmlns:mc="http://schemas.openxmlformats.org/markup-compatibility/2006" xmlns:a14="http://schemas.microsoft.com/office/drawing/2010/main" val="38628A"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t" anchorCtr="0" compatLnSpc="1">
            <a:prstTxWarp prst="textNoShape">
              <a:avLst/>
            </a:prstTxWarp>
          </a:bodyPr>
          <a:lstStyle/>
          <a:p>
            <a:pPr marL="0" lvl="1" indent="-342900" algn="ctr" defTabSz="914099" fontAlgn="base">
              <a:lnSpc>
                <a:spcPct val="85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r>
              <a:rPr lang="en-US" altLang="zh-CN" sz="1100" dirty="0" smtClean="0">
                <a:gradFill>
                  <a:gsLst>
                    <a:gs pos="0">
                      <a:schemeClr val="bg1"/>
                    </a:gs>
                    <a:gs pos="100000">
                      <a:schemeClr val="bg1"/>
                    </a:gs>
                  </a:gsLst>
                  <a:lin ang="13500000" scaled="1"/>
                </a:gradFill>
                <a:latin typeface="Segoe" pitchFamily="34" charset="0"/>
              </a:rPr>
              <a:t>Mailbox Server</a:t>
            </a:r>
          </a:p>
          <a:p>
            <a:pPr marL="0" lvl="1" indent="-342900" algn="ctr" defTabSz="914099" fontAlgn="base">
              <a:lnSpc>
                <a:spcPct val="85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100" dirty="0" smtClean="0">
              <a:gradFill>
                <a:gsLst>
                  <a:gs pos="0">
                    <a:schemeClr val="bg1"/>
                  </a:gs>
                  <a:gs pos="100000">
                    <a:schemeClr val="bg1"/>
                  </a:gs>
                </a:gsLst>
                <a:lin ang="13500000" scaled="1"/>
              </a:gradFill>
              <a:latin typeface="Segoe" pitchFamily="34" charset="0"/>
            </a:endParaRPr>
          </a:p>
          <a:p>
            <a:pPr marL="0" lvl="1" indent="-342900" algn="ctr" defTabSz="914099" fontAlgn="base">
              <a:lnSpc>
                <a:spcPct val="85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100" dirty="0" smtClean="0">
              <a:gradFill>
                <a:gsLst>
                  <a:gs pos="0">
                    <a:schemeClr val="bg1"/>
                  </a:gs>
                  <a:gs pos="100000">
                    <a:schemeClr val="bg1"/>
                  </a:gs>
                </a:gsLst>
                <a:lin ang="13500000" scaled="1"/>
              </a:gradFill>
              <a:latin typeface="Segoe" pitchFamily="34" charset="0"/>
            </a:endParaRPr>
          </a:p>
          <a:p>
            <a:pPr marL="0" lvl="1" indent="-342900" algn="ctr" defTabSz="914099" fontAlgn="base">
              <a:lnSpc>
                <a:spcPct val="85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100" dirty="0" smtClean="0">
              <a:gradFill>
                <a:gsLst>
                  <a:gs pos="0">
                    <a:schemeClr val="bg1"/>
                  </a:gs>
                  <a:gs pos="100000">
                    <a:schemeClr val="bg1"/>
                  </a:gs>
                </a:gsLst>
                <a:lin ang="13500000" scaled="1"/>
              </a:gradFill>
              <a:latin typeface="Segoe" pitchFamily="34" charset="0"/>
            </a:endParaRPr>
          </a:p>
          <a:p>
            <a:pPr marL="0" lvl="1" indent="-342900" algn="ctr" defTabSz="914099" fontAlgn="base">
              <a:lnSpc>
                <a:spcPct val="85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100" dirty="0" smtClean="0">
              <a:gradFill>
                <a:gsLst>
                  <a:gs pos="0">
                    <a:schemeClr val="bg1"/>
                  </a:gs>
                  <a:gs pos="100000">
                    <a:schemeClr val="bg1"/>
                  </a:gs>
                </a:gsLst>
                <a:lin ang="13500000" scaled="1"/>
              </a:gradFill>
              <a:latin typeface="Segoe" pitchFamily="34" charset="0"/>
            </a:endParaRPr>
          </a:p>
          <a:p>
            <a:pPr marL="0" lvl="1" indent="-342900" algn="ctr" defTabSz="914099" fontAlgn="base">
              <a:lnSpc>
                <a:spcPct val="85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100" dirty="0" smtClean="0">
              <a:gradFill>
                <a:gsLst>
                  <a:gs pos="0">
                    <a:schemeClr val="bg1"/>
                  </a:gs>
                  <a:gs pos="100000">
                    <a:schemeClr val="bg1"/>
                  </a:gs>
                </a:gsLst>
                <a:lin ang="13500000" scaled="1"/>
              </a:gradFill>
              <a:latin typeface="Segoe" pitchFamily="34" charset="0"/>
            </a:endParaRPr>
          </a:p>
          <a:p>
            <a:pPr marL="0" lvl="1" indent="-342900" algn="ctr" defTabSz="914099" fontAlgn="base">
              <a:lnSpc>
                <a:spcPct val="85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100" dirty="0" smtClean="0">
              <a:gradFill>
                <a:gsLst>
                  <a:gs pos="0">
                    <a:schemeClr val="bg1"/>
                  </a:gs>
                  <a:gs pos="100000">
                    <a:schemeClr val="bg1"/>
                  </a:gs>
                </a:gsLst>
                <a:lin ang="13500000" scaled="1"/>
              </a:gradFill>
              <a:latin typeface="Segoe" pitchFamily="34" charset="0"/>
            </a:endParaRPr>
          </a:p>
        </p:txBody>
      </p:sp>
      <p:sp>
        <p:nvSpPr>
          <p:cNvPr id="69" name="Rectangle 68"/>
          <p:cNvSpPr/>
          <p:nvPr/>
        </p:nvSpPr>
        <p:spPr>
          <a:xfrm>
            <a:off x="1946532" y="2514213"/>
            <a:ext cx="475488" cy="164592"/>
          </a:xfrm>
          <a:prstGeom prst="rect">
            <a:avLst/>
          </a:prstGeom>
          <a:solidFill>
            <a:srgbClr xmlns:mc="http://schemas.openxmlformats.org/markup-compatibility/2006" xmlns:a14="http://schemas.microsoft.com/office/drawing/2010/main" val="00B050" mc:Ignorable=""/>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45718" rIns="0" bIns="45718" numCol="1" rtlCol="0" anchor="ctr" anchorCtr="0" compatLnSpc="1">
            <a:prstTxWarp prst="textNoShape">
              <a:avLst/>
            </a:prstTxWarp>
          </a:bodyPr>
          <a:lstStyle/>
          <a:p>
            <a:pPr algn="ctr" defTabSz="914099"/>
            <a:r>
              <a:rPr lang="en-US" sz="9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endParaRPr lang="en-US" sz="9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70" name="Rectangle 69"/>
          <p:cNvSpPr/>
          <p:nvPr/>
        </p:nvSpPr>
        <p:spPr>
          <a:xfrm>
            <a:off x="1946872" y="2918272"/>
            <a:ext cx="475488" cy="164592"/>
          </a:xfrm>
          <a:prstGeom prst="rect">
            <a:avLst/>
          </a:prstGeom>
          <a:solidFill>
            <a:srgbClr xmlns:mc="http://schemas.openxmlformats.org/markup-compatibility/2006" xmlns:a14="http://schemas.microsoft.com/office/drawing/2010/main" val="FF0000" mc:Ignorable=""/>
          </a:solidFill>
          <a:ln>
            <a:headEnd type="none" w="med" len="med"/>
            <a:tailEnd type="none" w="med" len="med"/>
          </a:ln>
          <a:effectLst>
            <a:glow rad="228600">
              <a:schemeClr val="accent4">
                <a:satMod val="175000"/>
                <a:alpha val="40000"/>
              </a:schemeClr>
            </a:glow>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900" dirty="0" smtClean="0">
                <a:gradFill>
                  <a:gsLst>
                    <a:gs pos="0">
                      <a:schemeClr val="bg1"/>
                    </a:gs>
                    <a:gs pos="100000">
                      <a:schemeClr val="bg1"/>
                    </a:gs>
                  </a:gsLst>
                  <a:lin ang="13500000" scaled="1"/>
                </a:gradFill>
              </a:rPr>
              <a:t>DB3</a:t>
            </a:r>
            <a:endParaRPr lang="en-US" sz="900" dirty="0">
              <a:gradFill>
                <a:gsLst>
                  <a:gs pos="0">
                    <a:schemeClr val="bg1"/>
                  </a:gs>
                  <a:gs pos="100000">
                    <a:schemeClr val="bg1"/>
                  </a:gs>
                </a:gsLst>
                <a:lin ang="13500000" scaled="1"/>
              </a:gradFill>
            </a:endParaRPr>
          </a:p>
        </p:txBody>
      </p:sp>
      <p:sp>
        <p:nvSpPr>
          <p:cNvPr id="72" name="Rectangle 71"/>
          <p:cNvSpPr/>
          <p:nvPr/>
        </p:nvSpPr>
        <p:spPr>
          <a:xfrm>
            <a:off x="1946872" y="2717992"/>
            <a:ext cx="475488" cy="164592"/>
          </a:xfrm>
          <a:prstGeom prst="rect">
            <a:avLst/>
          </a:prstGeom>
          <a:solidFill>
            <a:srgbClr xmlns:mc="http://schemas.openxmlformats.org/markup-compatibility/2006" xmlns:a14="http://schemas.microsoft.com/office/drawing/2010/main" val="00B050" mc:Ignorable=""/>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45718" rIns="0" bIns="45718" numCol="1" rtlCol="0" anchor="ctr" anchorCtr="0" compatLnSpc="1">
            <a:prstTxWarp prst="textNoShape">
              <a:avLst/>
            </a:prstTxWarp>
          </a:bodyPr>
          <a:lstStyle/>
          <a:p>
            <a:pPr algn="ctr" defTabSz="914099"/>
            <a:r>
              <a:rPr lang="en-US" sz="9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endParaRPr lang="en-US" sz="9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73" name="Rectangle 72"/>
          <p:cNvSpPr/>
          <p:nvPr/>
        </p:nvSpPr>
        <p:spPr>
          <a:xfrm>
            <a:off x="1946872" y="3118303"/>
            <a:ext cx="475488" cy="164592"/>
          </a:xfrm>
          <a:prstGeom prst="rect">
            <a:avLst/>
          </a:prstGeom>
          <a:solidFill>
            <a:srgbClr xmlns:mc="http://schemas.openxmlformats.org/markup-compatibility/2006" xmlns:a14="http://schemas.microsoft.com/office/drawing/2010/main" val="00B050" mc:Ignorable=""/>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45718" rIns="0" bIns="45718" numCol="1" rtlCol="0" anchor="ctr" anchorCtr="0" compatLnSpc="1">
            <a:prstTxWarp prst="textNoShape">
              <a:avLst/>
            </a:prstTxWarp>
          </a:bodyPr>
          <a:lstStyle/>
          <a:p>
            <a:pPr algn="ctr" defTabSz="914099"/>
            <a:r>
              <a:rPr lang="en-US" sz="9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endParaRPr lang="en-US" sz="9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74" name="Rectangle 73"/>
          <p:cNvSpPr/>
          <p:nvPr/>
        </p:nvSpPr>
        <p:spPr>
          <a:xfrm>
            <a:off x="1946532" y="3324631"/>
            <a:ext cx="475488" cy="164592"/>
          </a:xfrm>
          <a:prstGeom prst="rect">
            <a:avLst/>
          </a:prstGeom>
          <a:solidFill>
            <a:srgbClr xmlns:mc="http://schemas.openxmlformats.org/markup-compatibility/2006" xmlns:a14="http://schemas.microsoft.com/office/drawing/2010/main" val="00B050" mc:Ignorable=""/>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45718" rIns="0" bIns="45718" numCol="1" rtlCol="0" anchor="ctr" anchorCtr="0" compatLnSpc="1">
            <a:prstTxWarp prst="textNoShape">
              <a:avLst/>
            </a:prstTxWarp>
          </a:bodyPr>
          <a:lstStyle/>
          <a:p>
            <a:pPr algn="ctr" defTabSz="914099"/>
            <a:r>
              <a:rPr lang="en-US" sz="9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endParaRPr lang="en-US" sz="9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cxnSp>
        <p:nvCxnSpPr>
          <p:cNvPr id="75" name="Straight Arrow Connector 74"/>
          <p:cNvCxnSpPr/>
          <p:nvPr/>
        </p:nvCxnSpPr>
        <p:spPr>
          <a:xfrm rot="10800000">
            <a:off x="3571331" y="2331274"/>
            <a:ext cx="3273021" cy="1588"/>
          </a:xfrm>
          <a:prstGeom prst="straightConnector1">
            <a:avLst/>
          </a:prstGeom>
          <a:ln w="38100">
            <a:solidFill>
              <a:srgbClr xmlns:mc="http://schemas.openxmlformats.org/markup-compatibility/2006" xmlns:a14="http://schemas.microsoft.com/office/drawing/2010/main" val="FFC000" mc:Ignorable=""/>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endCxn id="47" idx="0"/>
          </p:cNvCxnSpPr>
          <p:nvPr/>
        </p:nvCxnSpPr>
        <p:spPr>
          <a:xfrm>
            <a:off x="1872346" y="1866124"/>
            <a:ext cx="5882250" cy="1588"/>
          </a:xfrm>
          <a:prstGeom prst="straightConnector1">
            <a:avLst/>
          </a:prstGeom>
          <a:ln w="38100">
            <a:solidFill>
              <a:srgbClr xmlns:mc="http://schemas.openxmlformats.org/markup-compatibility/2006" xmlns:a14="http://schemas.microsoft.com/office/drawing/2010/main" val="FFC000" mc:Ignorable=""/>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10800000" flipV="1">
            <a:off x="2561997" y="2323324"/>
            <a:ext cx="256032" cy="7951"/>
          </a:xfrm>
          <a:prstGeom prst="straightConnector1">
            <a:avLst/>
          </a:prstGeom>
          <a:ln w="38100">
            <a:solidFill>
              <a:srgbClr xmlns:mc="http://schemas.openxmlformats.org/markup-compatibility/2006" xmlns:a14="http://schemas.microsoft.com/office/drawing/2010/main" val="FFC000" mc:Ignorable=""/>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sp>
        <p:nvSpPr>
          <p:cNvPr id="78" name="Arc 77"/>
          <p:cNvSpPr/>
          <p:nvPr/>
        </p:nvSpPr>
        <p:spPr>
          <a:xfrm rot="5400000">
            <a:off x="7465835" y="1794539"/>
            <a:ext cx="436245" cy="598467"/>
          </a:xfrm>
          <a:prstGeom prst="arc">
            <a:avLst>
              <a:gd name="adj1" fmla="val 16200000"/>
              <a:gd name="adj2" fmla="val 21446603"/>
            </a:avLst>
          </a:prstGeom>
          <a:ln w="38100">
            <a:solidFill>
              <a:srgbClr xmlns:mc="http://schemas.openxmlformats.org/markup-compatibility/2006" xmlns:a14="http://schemas.microsoft.com/office/drawing/2010/main" val="FFC000" mc:Ignorable=""/>
            </a:solidFill>
            <a:prstDash val="sysDot"/>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9" name="Arc 78"/>
          <p:cNvSpPr/>
          <p:nvPr/>
        </p:nvSpPr>
        <p:spPr>
          <a:xfrm rot="10800000">
            <a:off x="1547975" y="1866124"/>
            <a:ext cx="457200" cy="457200"/>
          </a:xfrm>
          <a:prstGeom prst="arc">
            <a:avLst/>
          </a:prstGeom>
          <a:ln w="38100">
            <a:solidFill>
              <a:srgbClr xmlns:mc="http://schemas.openxmlformats.org/markup-compatibility/2006" xmlns:a14="http://schemas.microsoft.com/office/drawing/2010/main" val="FFC000" mc:Ignorable=""/>
            </a:solidFill>
            <a:prstDash val="sysDot"/>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0" name="Arc 79"/>
          <p:cNvSpPr/>
          <p:nvPr/>
        </p:nvSpPr>
        <p:spPr>
          <a:xfrm rot="16200000">
            <a:off x="1637242" y="1775146"/>
            <a:ext cx="436245" cy="614780"/>
          </a:xfrm>
          <a:prstGeom prst="arc">
            <a:avLst/>
          </a:prstGeom>
          <a:ln w="38100">
            <a:solidFill>
              <a:srgbClr xmlns:mc="http://schemas.openxmlformats.org/markup-compatibility/2006" xmlns:a14="http://schemas.microsoft.com/office/drawing/2010/main" val="FFC000" mc:Ignorable=""/>
            </a:solidFill>
            <a:prstDash val="sysDot"/>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81" name="Straight Arrow Connector 80"/>
          <p:cNvCxnSpPr/>
          <p:nvPr/>
        </p:nvCxnSpPr>
        <p:spPr>
          <a:xfrm>
            <a:off x="1529749" y="2960626"/>
            <a:ext cx="381000" cy="76200"/>
          </a:xfrm>
          <a:prstGeom prst="straightConnector1">
            <a:avLst/>
          </a:prstGeom>
          <a:ln cap="flat" cmpd="sng">
            <a:solidFill>
              <a:schemeClr val="accent1"/>
            </a:solidFill>
            <a:headEnd type="none" w="med" len="med"/>
            <a:tailEnd type="triangle" w="med" len="med"/>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rot="10800000" flipV="1">
            <a:off x="7736192" y="2427226"/>
            <a:ext cx="380688" cy="42842"/>
          </a:xfrm>
          <a:prstGeom prst="straightConnector1">
            <a:avLst/>
          </a:prstGeom>
          <a:ln cap="flat" cmpd="sng">
            <a:solidFill>
              <a:schemeClr val="accent2"/>
            </a:solidFill>
            <a:headEnd type="none" w="med" len="med"/>
            <a:tailEnd type="triangle" w="med" len="med"/>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83" name="Snip Single Corner Rectangle 82"/>
          <p:cNvSpPr/>
          <p:nvPr/>
        </p:nvSpPr>
        <p:spPr>
          <a:xfrm>
            <a:off x="2844199" y="1968316"/>
            <a:ext cx="731520" cy="1600200"/>
          </a:xfrm>
          <a:prstGeom prst="snip1Rect">
            <a:avLst/>
          </a:prstGeom>
          <a:solidFill>
            <a:srgbClr xmlns:mc="http://schemas.openxmlformats.org/markup-compatibility/2006" xmlns:a14="http://schemas.microsoft.com/office/drawing/2010/main" val="38628A"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t" anchorCtr="0" compatLnSpc="1">
            <a:prstTxWarp prst="textNoShape">
              <a:avLst/>
            </a:prstTxWarp>
          </a:bodyPr>
          <a:lstStyle/>
          <a:p>
            <a:pPr marL="0" lvl="1" indent="-342900" algn="ctr" defTabSz="914099" fontAlgn="base">
              <a:lnSpc>
                <a:spcPct val="85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r>
              <a:rPr lang="en-US" altLang="zh-CN" sz="1100" dirty="0" smtClean="0">
                <a:gradFill>
                  <a:gsLst>
                    <a:gs pos="0">
                      <a:schemeClr val="bg1"/>
                    </a:gs>
                    <a:gs pos="100000">
                      <a:schemeClr val="bg1"/>
                    </a:gs>
                  </a:gsLst>
                  <a:lin ang="13500000" scaled="1"/>
                </a:gradFill>
                <a:latin typeface="Segoe" pitchFamily="34" charset="0"/>
              </a:rPr>
              <a:t>Mailbox Server</a:t>
            </a:r>
          </a:p>
          <a:p>
            <a:pPr marL="0" lvl="1" indent="-342900" algn="ctr" defTabSz="914099" fontAlgn="base">
              <a:lnSpc>
                <a:spcPct val="85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100" dirty="0" smtClean="0">
              <a:gradFill>
                <a:gsLst>
                  <a:gs pos="0">
                    <a:schemeClr val="bg1"/>
                  </a:gs>
                  <a:gs pos="100000">
                    <a:schemeClr val="bg1"/>
                  </a:gs>
                </a:gsLst>
                <a:lin ang="13500000" scaled="1"/>
              </a:gradFill>
              <a:latin typeface="Segoe" pitchFamily="34" charset="0"/>
            </a:endParaRPr>
          </a:p>
          <a:p>
            <a:pPr marL="0" lvl="1" indent="-342900" algn="ctr" defTabSz="914099" fontAlgn="base">
              <a:lnSpc>
                <a:spcPct val="85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100" dirty="0" smtClean="0">
              <a:gradFill>
                <a:gsLst>
                  <a:gs pos="0">
                    <a:schemeClr val="bg1"/>
                  </a:gs>
                  <a:gs pos="100000">
                    <a:schemeClr val="bg1"/>
                  </a:gs>
                </a:gsLst>
                <a:lin ang="13500000" scaled="1"/>
              </a:gradFill>
              <a:latin typeface="Segoe" pitchFamily="34" charset="0"/>
            </a:endParaRPr>
          </a:p>
          <a:p>
            <a:pPr marL="0" lvl="1" indent="-342900" algn="ctr" defTabSz="914099" fontAlgn="base">
              <a:lnSpc>
                <a:spcPct val="85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100" dirty="0" smtClean="0">
              <a:gradFill>
                <a:gsLst>
                  <a:gs pos="0">
                    <a:schemeClr val="bg1"/>
                  </a:gs>
                  <a:gs pos="100000">
                    <a:schemeClr val="bg1"/>
                  </a:gs>
                </a:gsLst>
                <a:lin ang="13500000" scaled="1"/>
              </a:gradFill>
              <a:latin typeface="Segoe" pitchFamily="34" charset="0"/>
            </a:endParaRPr>
          </a:p>
          <a:p>
            <a:pPr marL="0" lvl="1" indent="-342900" algn="ctr" defTabSz="914099" fontAlgn="base">
              <a:lnSpc>
                <a:spcPct val="85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100" dirty="0" smtClean="0">
              <a:gradFill>
                <a:gsLst>
                  <a:gs pos="0">
                    <a:schemeClr val="bg1"/>
                  </a:gs>
                  <a:gs pos="100000">
                    <a:schemeClr val="bg1"/>
                  </a:gs>
                </a:gsLst>
                <a:lin ang="13500000" scaled="1"/>
              </a:gradFill>
              <a:latin typeface="Segoe" pitchFamily="34" charset="0"/>
            </a:endParaRPr>
          </a:p>
          <a:p>
            <a:pPr marL="0" lvl="1" indent="-342900" algn="ctr" defTabSz="914099" fontAlgn="base">
              <a:lnSpc>
                <a:spcPct val="85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100" dirty="0" smtClean="0">
              <a:gradFill>
                <a:gsLst>
                  <a:gs pos="0">
                    <a:schemeClr val="bg1"/>
                  </a:gs>
                  <a:gs pos="100000">
                    <a:schemeClr val="bg1"/>
                  </a:gs>
                </a:gsLst>
                <a:lin ang="13500000" scaled="1"/>
              </a:gradFill>
              <a:latin typeface="Segoe" pitchFamily="34" charset="0"/>
            </a:endParaRPr>
          </a:p>
          <a:p>
            <a:pPr marL="0" lvl="1" indent="-342900" algn="ctr" defTabSz="914099" fontAlgn="base">
              <a:lnSpc>
                <a:spcPct val="85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100" dirty="0" smtClean="0">
              <a:gradFill>
                <a:gsLst>
                  <a:gs pos="0">
                    <a:schemeClr val="bg1"/>
                  </a:gs>
                  <a:gs pos="100000">
                    <a:schemeClr val="bg1"/>
                  </a:gs>
                </a:gsLst>
                <a:lin ang="13500000" scaled="1"/>
              </a:gradFill>
              <a:latin typeface="Segoe" pitchFamily="34" charset="0"/>
            </a:endParaRPr>
          </a:p>
        </p:txBody>
      </p:sp>
      <p:sp>
        <p:nvSpPr>
          <p:cNvPr id="84" name="Rectangle 83"/>
          <p:cNvSpPr/>
          <p:nvPr/>
        </p:nvSpPr>
        <p:spPr>
          <a:xfrm>
            <a:off x="2968024" y="2530782"/>
            <a:ext cx="475488" cy="164592"/>
          </a:xfrm>
          <a:prstGeom prst="rect">
            <a:avLst/>
          </a:prstGeom>
          <a:solidFill>
            <a:srgbClr xmlns:mc="http://schemas.openxmlformats.org/markup-compatibility/2006" xmlns:a14="http://schemas.microsoft.com/office/drawing/2010/main" val="FFF2CC" mc:Ignorable="">
              <a:alpha val="50196"/>
            </a:srgbClr>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lnSpc>
                <a:spcPct val="85000"/>
              </a:lnSpc>
              <a:spcBef>
                <a:spcPct val="0"/>
              </a:spcBef>
              <a:spcAft>
                <a:spcPct val="0"/>
              </a:spcAft>
            </a:pPr>
            <a:r>
              <a:rPr lang="en-US" sz="900" dirty="0" smtClean="0">
                <a:solidFill>
                  <a:srgbClr xmlns:mc="http://schemas.openxmlformats.org/markup-compatibility/2006" xmlns:a14="http://schemas.microsoft.com/office/drawing/2010/main" val="38628A" mc:Ignorable=""/>
                </a:solidFill>
              </a:rPr>
              <a:t>DB1</a:t>
            </a:r>
          </a:p>
        </p:txBody>
      </p:sp>
      <p:sp>
        <p:nvSpPr>
          <p:cNvPr id="85" name="Rectangle 84"/>
          <p:cNvSpPr/>
          <p:nvPr/>
        </p:nvSpPr>
        <p:spPr>
          <a:xfrm>
            <a:off x="2968024" y="2725554"/>
            <a:ext cx="475488" cy="164592"/>
          </a:xfrm>
          <a:prstGeom prst="rect">
            <a:avLst/>
          </a:prstGeom>
          <a:solidFill>
            <a:srgbClr xmlns:mc="http://schemas.openxmlformats.org/markup-compatibility/2006" xmlns:a14="http://schemas.microsoft.com/office/drawing/2010/main" val="FFF2CC" mc:Ignorable="">
              <a:alpha val="50196"/>
            </a:srgbClr>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lnSpc>
                <a:spcPct val="85000"/>
              </a:lnSpc>
              <a:spcBef>
                <a:spcPct val="0"/>
              </a:spcBef>
              <a:spcAft>
                <a:spcPct val="0"/>
              </a:spcAft>
            </a:pPr>
            <a:r>
              <a:rPr lang="en-US" sz="900" dirty="0" smtClean="0">
                <a:solidFill>
                  <a:srgbClr xmlns:mc="http://schemas.openxmlformats.org/markup-compatibility/2006" xmlns:a14="http://schemas.microsoft.com/office/drawing/2010/main" val="38628A" mc:Ignorable=""/>
                </a:solidFill>
              </a:rPr>
              <a:t>DB2</a:t>
            </a:r>
          </a:p>
        </p:txBody>
      </p:sp>
      <p:sp>
        <p:nvSpPr>
          <p:cNvPr id="86" name="Rectangle 85"/>
          <p:cNvSpPr/>
          <p:nvPr/>
        </p:nvSpPr>
        <p:spPr>
          <a:xfrm>
            <a:off x="2968024" y="3123770"/>
            <a:ext cx="475488" cy="164592"/>
          </a:xfrm>
          <a:prstGeom prst="rect">
            <a:avLst/>
          </a:prstGeom>
          <a:solidFill>
            <a:srgbClr xmlns:mc="http://schemas.openxmlformats.org/markup-compatibility/2006" xmlns:a14="http://schemas.microsoft.com/office/drawing/2010/main" val="FFF2CC" mc:Ignorable="">
              <a:alpha val="50196"/>
            </a:srgbClr>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lnSpc>
                <a:spcPct val="85000"/>
              </a:lnSpc>
              <a:spcBef>
                <a:spcPct val="0"/>
              </a:spcBef>
              <a:spcAft>
                <a:spcPct val="0"/>
              </a:spcAft>
            </a:pPr>
            <a:r>
              <a:rPr lang="en-US" sz="900" dirty="0" smtClean="0">
                <a:solidFill>
                  <a:srgbClr xmlns:mc="http://schemas.openxmlformats.org/markup-compatibility/2006" xmlns:a14="http://schemas.microsoft.com/office/drawing/2010/main" val="38628A" mc:Ignorable=""/>
                </a:solidFill>
              </a:rPr>
              <a:t>DB4</a:t>
            </a:r>
          </a:p>
        </p:txBody>
      </p:sp>
      <p:sp>
        <p:nvSpPr>
          <p:cNvPr id="87" name="Rectangle 86"/>
          <p:cNvSpPr/>
          <p:nvPr/>
        </p:nvSpPr>
        <p:spPr>
          <a:xfrm>
            <a:off x="2972288" y="3327724"/>
            <a:ext cx="475488" cy="164592"/>
          </a:xfrm>
          <a:prstGeom prst="rect">
            <a:avLst/>
          </a:prstGeom>
          <a:solidFill>
            <a:srgbClr xmlns:mc="http://schemas.openxmlformats.org/markup-compatibility/2006" xmlns:a14="http://schemas.microsoft.com/office/drawing/2010/main" val="FFF2CC" mc:Ignorable="">
              <a:alpha val="50196"/>
            </a:srgbClr>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lnSpc>
                <a:spcPct val="85000"/>
              </a:lnSpc>
              <a:spcBef>
                <a:spcPct val="0"/>
              </a:spcBef>
              <a:spcAft>
                <a:spcPct val="0"/>
              </a:spcAft>
            </a:pPr>
            <a:r>
              <a:rPr lang="en-US" sz="900" dirty="0" smtClean="0">
                <a:solidFill>
                  <a:srgbClr xmlns:mc="http://schemas.openxmlformats.org/markup-compatibility/2006" xmlns:a14="http://schemas.microsoft.com/office/drawing/2010/main" val="38628A" mc:Ignorable=""/>
                </a:solidFill>
              </a:rPr>
              <a:t>DB5</a:t>
            </a:r>
          </a:p>
        </p:txBody>
      </p:sp>
      <p:sp>
        <p:nvSpPr>
          <p:cNvPr id="88" name="Right Arrow 87"/>
          <p:cNvSpPr/>
          <p:nvPr/>
        </p:nvSpPr>
        <p:spPr bwMode="auto">
          <a:xfrm>
            <a:off x="2508507" y="2924559"/>
            <a:ext cx="381000" cy="152400"/>
          </a:xfrm>
          <a:prstGeom prst="rightArrow">
            <a:avLst/>
          </a:prstGeom>
          <a:solidFill>
            <a:srgbClr xmlns:mc="http://schemas.openxmlformats.org/markup-compatibility/2006" xmlns:a14="http://schemas.microsoft.com/office/drawing/2010/main" val="FFC0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gradFill>
                <a:gsLst>
                  <a:gs pos="0">
                    <a:schemeClr val="bg1"/>
                  </a:gs>
                  <a:gs pos="100000">
                    <a:schemeClr val="bg1"/>
                  </a:gs>
                </a:gsLst>
                <a:lin ang="13500000" scaled="1"/>
              </a:gradFill>
              <a:latin typeface="Segoe Semibold" pitchFamily="34" charset="0"/>
            </a:endParaRPr>
          </a:p>
        </p:txBody>
      </p:sp>
      <p:sp>
        <p:nvSpPr>
          <p:cNvPr id="89" name="Rectangle 88"/>
          <p:cNvSpPr/>
          <p:nvPr/>
        </p:nvSpPr>
        <p:spPr>
          <a:xfrm>
            <a:off x="2964437" y="2920816"/>
            <a:ext cx="475488" cy="164592"/>
          </a:xfrm>
          <a:prstGeom prst="rect">
            <a:avLst/>
          </a:prstGeom>
          <a:solidFill>
            <a:srgbClr xmlns:mc="http://schemas.openxmlformats.org/markup-compatibility/2006" xmlns:a14="http://schemas.microsoft.com/office/drawing/2010/main" val="00B050" mc:Ignorable=""/>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45718" rIns="0" bIns="45718" numCol="1" rtlCol="0" anchor="ctr" anchorCtr="0" compatLnSpc="1">
            <a:prstTxWarp prst="textNoShape">
              <a:avLst/>
            </a:prstTxWarp>
          </a:bodyPr>
          <a:lstStyle/>
          <a:p>
            <a:pPr algn="ctr" defTabSz="914099"/>
            <a:r>
              <a:rPr lang="en-US" sz="9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endParaRPr lang="en-US" sz="9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90" name="Snip Single Corner Rectangle 89"/>
          <p:cNvSpPr/>
          <p:nvPr/>
        </p:nvSpPr>
        <p:spPr>
          <a:xfrm>
            <a:off x="6893173" y="1968316"/>
            <a:ext cx="731520" cy="1600200"/>
          </a:xfrm>
          <a:prstGeom prst="snip1Rect">
            <a:avLst/>
          </a:prstGeom>
          <a:solidFill>
            <a:srgbClr xmlns:mc="http://schemas.openxmlformats.org/markup-compatibility/2006" xmlns:a14="http://schemas.microsoft.com/office/drawing/2010/main" val="38628A"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t" anchorCtr="0" compatLnSpc="1">
            <a:prstTxWarp prst="textNoShape">
              <a:avLst/>
            </a:prstTxWarp>
          </a:bodyPr>
          <a:lstStyle/>
          <a:p>
            <a:pPr marL="0" lvl="1" indent="-342900" algn="ctr" defTabSz="914099" fontAlgn="base">
              <a:lnSpc>
                <a:spcPct val="85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r>
              <a:rPr lang="en-US" altLang="zh-CN" sz="1100" dirty="0" smtClean="0">
                <a:gradFill>
                  <a:gsLst>
                    <a:gs pos="0">
                      <a:schemeClr val="bg1"/>
                    </a:gs>
                    <a:gs pos="100000">
                      <a:schemeClr val="bg1"/>
                    </a:gs>
                  </a:gsLst>
                  <a:lin ang="13500000" scaled="1"/>
                </a:gradFill>
                <a:latin typeface="Segoe" pitchFamily="34" charset="0"/>
              </a:rPr>
              <a:t>Mailbox Server</a:t>
            </a:r>
          </a:p>
          <a:p>
            <a:pPr marL="0" lvl="1" indent="-342900" algn="ctr" defTabSz="914099" fontAlgn="base">
              <a:lnSpc>
                <a:spcPct val="85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100" dirty="0" smtClean="0">
              <a:gradFill>
                <a:gsLst>
                  <a:gs pos="0">
                    <a:schemeClr val="bg1"/>
                  </a:gs>
                  <a:gs pos="100000">
                    <a:schemeClr val="bg1"/>
                  </a:gs>
                </a:gsLst>
                <a:lin ang="13500000" scaled="1"/>
              </a:gradFill>
              <a:latin typeface="Segoe" pitchFamily="34" charset="0"/>
            </a:endParaRPr>
          </a:p>
          <a:p>
            <a:pPr marL="0" lvl="1" indent="-342900" algn="ctr" defTabSz="914099" fontAlgn="base">
              <a:lnSpc>
                <a:spcPct val="85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100" dirty="0" smtClean="0">
              <a:gradFill>
                <a:gsLst>
                  <a:gs pos="0">
                    <a:schemeClr val="bg1"/>
                  </a:gs>
                  <a:gs pos="100000">
                    <a:schemeClr val="bg1"/>
                  </a:gs>
                </a:gsLst>
                <a:lin ang="13500000" scaled="1"/>
              </a:gradFill>
              <a:latin typeface="Segoe" pitchFamily="34" charset="0"/>
            </a:endParaRPr>
          </a:p>
          <a:p>
            <a:pPr marL="0" lvl="1" indent="-342900" algn="ctr" defTabSz="914099" fontAlgn="base">
              <a:lnSpc>
                <a:spcPct val="85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100" dirty="0" smtClean="0">
              <a:gradFill>
                <a:gsLst>
                  <a:gs pos="0">
                    <a:schemeClr val="bg1"/>
                  </a:gs>
                  <a:gs pos="100000">
                    <a:schemeClr val="bg1"/>
                  </a:gs>
                </a:gsLst>
                <a:lin ang="13500000" scaled="1"/>
              </a:gradFill>
              <a:latin typeface="Segoe" pitchFamily="34" charset="0"/>
            </a:endParaRPr>
          </a:p>
          <a:p>
            <a:pPr marL="0" lvl="1" indent="-342900" algn="ctr" defTabSz="914099" fontAlgn="base">
              <a:lnSpc>
                <a:spcPct val="85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100" dirty="0" smtClean="0">
              <a:gradFill>
                <a:gsLst>
                  <a:gs pos="0">
                    <a:schemeClr val="bg1"/>
                  </a:gs>
                  <a:gs pos="100000">
                    <a:schemeClr val="bg1"/>
                  </a:gs>
                </a:gsLst>
                <a:lin ang="13500000" scaled="1"/>
              </a:gradFill>
              <a:latin typeface="Segoe" pitchFamily="34" charset="0"/>
            </a:endParaRPr>
          </a:p>
          <a:p>
            <a:pPr marL="0" lvl="1" indent="-342900" algn="ctr" defTabSz="914099" fontAlgn="base">
              <a:lnSpc>
                <a:spcPct val="85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100" dirty="0" smtClean="0">
              <a:gradFill>
                <a:gsLst>
                  <a:gs pos="0">
                    <a:schemeClr val="bg1"/>
                  </a:gs>
                  <a:gs pos="100000">
                    <a:schemeClr val="bg1"/>
                  </a:gs>
                </a:gsLst>
                <a:lin ang="13500000" scaled="1"/>
              </a:gradFill>
              <a:latin typeface="Segoe" pitchFamily="34" charset="0"/>
            </a:endParaRPr>
          </a:p>
          <a:p>
            <a:pPr marL="0" lvl="1" indent="-342900" algn="ctr" defTabSz="914099" fontAlgn="base">
              <a:lnSpc>
                <a:spcPct val="85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100" dirty="0" smtClean="0">
              <a:gradFill>
                <a:gsLst>
                  <a:gs pos="0">
                    <a:schemeClr val="bg1"/>
                  </a:gs>
                  <a:gs pos="100000">
                    <a:schemeClr val="bg1"/>
                  </a:gs>
                </a:gsLst>
                <a:lin ang="13500000" scaled="1"/>
              </a:gradFill>
              <a:latin typeface="Segoe" pitchFamily="34" charset="0"/>
            </a:endParaRPr>
          </a:p>
        </p:txBody>
      </p:sp>
      <p:sp>
        <p:nvSpPr>
          <p:cNvPr id="91" name="Rectangle 90"/>
          <p:cNvSpPr/>
          <p:nvPr/>
        </p:nvSpPr>
        <p:spPr>
          <a:xfrm>
            <a:off x="7026523" y="2530782"/>
            <a:ext cx="475488" cy="164592"/>
          </a:xfrm>
          <a:prstGeom prst="rect">
            <a:avLst/>
          </a:prstGeom>
          <a:solidFill>
            <a:srgbClr xmlns:mc="http://schemas.openxmlformats.org/markup-compatibility/2006" xmlns:a14="http://schemas.microsoft.com/office/drawing/2010/main" val="FFF2CC" mc:Ignorable="">
              <a:alpha val="50196"/>
            </a:srgbClr>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lnSpc>
                <a:spcPct val="85000"/>
              </a:lnSpc>
              <a:spcBef>
                <a:spcPct val="0"/>
              </a:spcBef>
              <a:spcAft>
                <a:spcPct val="0"/>
              </a:spcAft>
            </a:pPr>
            <a:r>
              <a:rPr lang="en-US" sz="900" dirty="0" smtClean="0">
                <a:solidFill>
                  <a:srgbClr xmlns:mc="http://schemas.openxmlformats.org/markup-compatibility/2006" xmlns:a14="http://schemas.microsoft.com/office/drawing/2010/main" val="38628A" mc:Ignorable=""/>
                </a:solidFill>
              </a:rPr>
              <a:t>DB1</a:t>
            </a:r>
          </a:p>
        </p:txBody>
      </p:sp>
      <p:sp>
        <p:nvSpPr>
          <p:cNvPr id="92" name="Rectangle 91"/>
          <p:cNvSpPr/>
          <p:nvPr/>
        </p:nvSpPr>
        <p:spPr>
          <a:xfrm>
            <a:off x="7026523" y="2725554"/>
            <a:ext cx="475488" cy="164592"/>
          </a:xfrm>
          <a:prstGeom prst="rect">
            <a:avLst/>
          </a:prstGeom>
          <a:solidFill>
            <a:srgbClr xmlns:mc="http://schemas.openxmlformats.org/markup-compatibility/2006" xmlns:a14="http://schemas.microsoft.com/office/drawing/2010/main" val="FFF2CC" mc:Ignorable="">
              <a:alpha val="50196"/>
            </a:srgbClr>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lnSpc>
                <a:spcPct val="85000"/>
              </a:lnSpc>
              <a:spcBef>
                <a:spcPct val="0"/>
              </a:spcBef>
              <a:spcAft>
                <a:spcPct val="0"/>
              </a:spcAft>
            </a:pPr>
            <a:r>
              <a:rPr lang="en-US" sz="900" dirty="0" smtClean="0">
                <a:solidFill>
                  <a:srgbClr xmlns:mc="http://schemas.openxmlformats.org/markup-compatibility/2006" xmlns:a14="http://schemas.microsoft.com/office/drawing/2010/main" val="38628A" mc:Ignorable=""/>
                </a:solidFill>
              </a:rPr>
              <a:t>DB2</a:t>
            </a:r>
          </a:p>
        </p:txBody>
      </p:sp>
      <p:sp>
        <p:nvSpPr>
          <p:cNvPr id="93" name="Rectangle 92"/>
          <p:cNvSpPr/>
          <p:nvPr/>
        </p:nvSpPr>
        <p:spPr>
          <a:xfrm>
            <a:off x="7026523" y="3123770"/>
            <a:ext cx="475488" cy="164592"/>
          </a:xfrm>
          <a:prstGeom prst="rect">
            <a:avLst/>
          </a:prstGeom>
          <a:solidFill>
            <a:srgbClr xmlns:mc="http://schemas.openxmlformats.org/markup-compatibility/2006" xmlns:a14="http://schemas.microsoft.com/office/drawing/2010/main" val="FFF2CC" mc:Ignorable="">
              <a:alpha val="50196"/>
            </a:srgbClr>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lnSpc>
                <a:spcPct val="85000"/>
              </a:lnSpc>
              <a:spcBef>
                <a:spcPct val="0"/>
              </a:spcBef>
              <a:spcAft>
                <a:spcPct val="0"/>
              </a:spcAft>
            </a:pPr>
            <a:r>
              <a:rPr lang="en-US" sz="900" dirty="0" smtClean="0">
                <a:solidFill>
                  <a:srgbClr xmlns:mc="http://schemas.openxmlformats.org/markup-compatibility/2006" xmlns:a14="http://schemas.microsoft.com/office/drawing/2010/main" val="38628A" mc:Ignorable=""/>
                </a:solidFill>
              </a:rPr>
              <a:t>DB4</a:t>
            </a:r>
          </a:p>
        </p:txBody>
      </p:sp>
      <p:sp>
        <p:nvSpPr>
          <p:cNvPr id="94" name="Rectangle 93"/>
          <p:cNvSpPr/>
          <p:nvPr/>
        </p:nvSpPr>
        <p:spPr>
          <a:xfrm>
            <a:off x="7021262" y="3327724"/>
            <a:ext cx="475488" cy="164592"/>
          </a:xfrm>
          <a:prstGeom prst="rect">
            <a:avLst/>
          </a:prstGeom>
          <a:solidFill>
            <a:srgbClr xmlns:mc="http://schemas.openxmlformats.org/markup-compatibility/2006" xmlns:a14="http://schemas.microsoft.com/office/drawing/2010/main" val="FFF2CC" mc:Ignorable="">
              <a:alpha val="50196"/>
            </a:srgbClr>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lnSpc>
                <a:spcPct val="85000"/>
              </a:lnSpc>
              <a:spcBef>
                <a:spcPct val="0"/>
              </a:spcBef>
              <a:spcAft>
                <a:spcPct val="0"/>
              </a:spcAft>
            </a:pPr>
            <a:r>
              <a:rPr lang="en-US" sz="900" dirty="0" smtClean="0">
                <a:solidFill>
                  <a:srgbClr xmlns:mc="http://schemas.openxmlformats.org/markup-compatibility/2006" xmlns:a14="http://schemas.microsoft.com/office/drawing/2010/main" val="38628A" mc:Ignorable=""/>
                </a:solidFill>
              </a:rPr>
              <a:t>DB5</a:t>
            </a:r>
          </a:p>
        </p:txBody>
      </p:sp>
      <p:sp>
        <p:nvSpPr>
          <p:cNvPr id="95" name="Rectangle 94"/>
          <p:cNvSpPr/>
          <p:nvPr/>
        </p:nvSpPr>
        <p:spPr>
          <a:xfrm>
            <a:off x="7023261" y="2922972"/>
            <a:ext cx="475488" cy="164592"/>
          </a:xfrm>
          <a:prstGeom prst="rect">
            <a:avLst/>
          </a:prstGeom>
          <a:solidFill>
            <a:srgbClr xmlns:mc="http://schemas.openxmlformats.org/markup-compatibility/2006" xmlns:a14="http://schemas.microsoft.com/office/drawing/2010/main" val="FFF2CC" mc:Ignorable="">
              <a:alpha val="50196"/>
            </a:srgbClr>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lnSpc>
                <a:spcPct val="85000"/>
              </a:lnSpc>
              <a:spcBef>
                <a:spcPct val="0"/>
              </a:spcBef>
              <a:spcAft>
                <a:spcPct val="0"/>
              </a:spcAft>
            </a:pPr>
            <a:r>
              <a:rPr lang="en-US" sz="900" dirty="0" smtClean="0">
                <a:solidFill>
                  <a:srgbClr xmlns:mc="http://schemas.openxmlformats.org/markup-compatibility/2006" xmlns:a14="http://schemas.microsoft.com/office/drawing/2010/main" val="38628A" mc:Ignorable=""/>
                </a:solidFill>
              </a:rPr>
              <a:t>DB3</a:t>
            </a:r>
          </a:p>
        </p:txBody>
      </p:sp>
      <p:pic>
        <p:nvPicPr>
          <p:cNvPr id="96" name="Picture 3" descr="\\eventsql\dvd\Online_ART\DVD_ART34\Artwork_Imagery\Icons - Illustrations\_WINDOWS SERVER ICONS\Misc\building office with shadow.png"/>
          <p:cNvPicPr>
            <a:picLocks noChangeAspect="1" noChangeArrowheads="1"/>
          </p:cNvPicPr>
          <p:nvPr/>
        </p:nvPicPr>
        <p:blipFill>
          <a:blip r:embed="rId3" cstate="email"/>
          <a:srcRect/>
          <a:stretch>
            <a:fillRect/>
          </a:stretch>
        </p:blipFill>
        <p:spPr bwMode="auto">
          <a:xfrm>
            <a:off x="3767587" y="2719243"/>
            <a:ext cx="1295400" cy="1328474"/>
          </a:xfrm>
          <a:prstGeom prst="rect">
            <a:avLst/>
          </a:prstGeom>
          <a:noFill/>
        </p:spPr>
      </p:pic>
      <p:pic>
        <p:nvPicPr>
          <p:cNvPr id="97" name="Picture 3" descr="\\eventsql\dvd\Online_ART\DVD_ART34\Artwork_Imagery\Icons - Illustrations\_WINDOWS SERVER ICONS\Misc\building office with shadow.png"/>
          <p:cNvPicPr>
            <a:picLocks noChangeAspect="1" noChangeArrowheads="1"/>
          </p:cNvPicPr>
          <p:nvPr/>
        </p:nvPicPr>
        <p:blipFill>
          <a:blip r:embed="rId4" cstate="email">
            <a:duotone>
              <a:prstClr val="black"/>
              <a:schemeClr val="accent4">
                <a:tint val="45000"/>
                <a:satMod val="400000"/>
              </a:schemeClr>
            </a:duotone>
          </a:blip>
          <a:srcRect/>
          <a:stretch>
            <a:fillRect/>
          </a:stretch>
        </p:blipFill>
        <p:spPr bwMode="auto">
          <a:xfrm>
            <a:off x="7692424" y="3100243"/>
            <a:ext cx="914400" cy="937746"/>
          </a:xfrm>
          <a:prstGeom prst="rect">
            <a:avLst/>
          </a:prstGeom>
          <a:noFill/>
        </p:spPr>
      </p:pic>
      <p:grpSp>
        <p:nvGrpSpPr>
          <p:cNvPr id="98" name="Group 97"/>
          <p:cNvGrpSpPr/>
          <p:nvPr/>
        </p:nvGrpSpPr>
        <p:grpSpPr>
          <a:xfrm>
            <a:off x="346290" y="4144489"/>
            <a:ext cx="8451420" cy="449233"/>
            <a:chOff x="381000" y="918882"/>
            <a:chExt cx="8451420" cy="485812"/>
          </a:xfrm>
        </p:grpSpPr>
        <p:sp>
          <p:nvSpPr>
            <p:cNvPr id="99" name="Snip Single Corner Rectangle 98"/>
            <p:cNvSpPr/>
            <p:nvPr/>
          </p:nvSpPr>
          <p:spPr>
            <a:xfrm>
              <a:off x="381000" y="918882"/>
              <a:ext cx="8451420" cy="485812"/>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sp>
          <p:nvSpPr>
            <p:cNvPr id="100" name="Text Placeholder 27"/>
            <p:cNvSpPr txBox="1">
              <a:spLocks/>
            </p:cNvSpPr>
            <p:nvPr/>
          </p:nvSpPr>
          <p:spPr>
            <a:xfrm>
              <a:off x="585921" y="959573"/>
              <a:ext cx="7858167" cy="399405"/>
            </a:xfrm>
            <a:prstGeom prst="rect">
              <a:avLst/>
            </a:prstGeo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ea typeface="+mn-ea"/>
                  <a:cs typeface="Segoe UI" pitchFamily="34" charset="0"/>
                </a:defRPr>
              </a:lvl1pPr>
            </a:lstStyle>
            <a:p>
              <a:pPr marL="342900" lvl="0" indent="-342900" defTabSz="914363">
                <a:spcBef>
                  <a:spcPct val="20000"/>
                </a:spcBef>
                <a:spcAft>
                  <a:spcPts val="1200"/>
                </a:spcAft>
                <a:buClr>
                  <a:srgbClr xmlns:mc="http://schemas.openxmlformats.org/markup-compatibility/2006" xmlns:a14="http://schemas.microsoft.com/office/drawing/2010/main" val="FF5B00" mc:Ignorable=""/>
                </a:buClr>
                <a:buSzPct val="65000"/>
              </a:pPr>
              <a:r>
                <a:rPr lang="en-US" sz="1800" dirty="0"/>
                <a:t>New Unified Platform for High Availability, Disaster Recovery, and Backup</a:t>
              </a:r>
            </a:p>
          </p:txBody>
        </p:sp>
      </p:grpSp>
      <p:grpSp>
        <p:nvGrpSpPr>
          <p:cNvPr id="101" name="Group 100"/>
          <p:cNvGrpSpPr/>
          <p:nvPr/>
        </p:nvGrpSpPr>
        <p:grpSpPr>
          <a:xfrm>
            <a:off x="346290" y="4672641"/>
            <a:ext cx="8451420" cy="449233"/>
            <a:chOff x="381000" y="918882"/>
            <a:chExt cx="8451420" cy="485812"/>
          </a:xfrm>
        </p:grpSpPr>
        <p:sp>
          <p:nvSpPr>
            <p:cNvPr id="102" name="Snip Single Corner Rectangle 101"/>
            <p:cNvSpPr/>
            <p:nvPr/>
          </p:nvSpPr>
          <p:spPr>
            <a:xfrm>
              <a:off x="381000" y="918882"/>
              <a:ext cx="8451420" cy="485812"/>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sp>
          <p:nvSpPr>
            <p:cNvPr id="103" name="Text Placeholder 27"/>
            <p:cNvSpPr txBox="1">
              <a:spLocks/>
            </p:cNvSpPr>
            <p:nvPr/>
          </p:nvSpPr>
          <p:spPr>
            <a:xfrm>
              <a:off x="585921" y="959573"/>
              <a:ext cx="7858167" cy="399405"/>
            </a:xfrm>
            <a:prstGeom prst="rect">
              <a:avLst/>
            </a:prstGeo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ea typeface="+mn-ea"/>
                  <a:cs typeface="Segoe UI" pitchFamily="34" charset="0"/>
                </a:defRPr>
              </a:lvl1pPr>
            </a:lstStyle>
            <a:p>
              <a:pPr marL="342900" indent="-342900" defTabSz="914363">
                <a:spcBef>
                  <a:spcPct val="20000"/>
                </a:spcBef>
                <a:spcAft>
                  <a:spcPts val="1200"/>
                </a:spcAft>
                <a:buClr>
                  <a:srgbClr xmlns:mc="http://schemas.openxmlformats.org/markup-compatibility/2006" xmlns:a14="http://schemas.microsoft.com/office/drawing/2010/main" val="FF5B00" mc:Ignorable=""/>
                </a:buClr>
                <a:buSzPct val="65000"/>
              </a:pPr>
              <a:r>
                <a:rPr lang="en-US" sz="1800" dirty="0"/>
                <a:t>Evolution of Continuous Replication technology</a:t>
              </a:r>
            </a:p>
          </p:txBody>
        </p:sp>
      </p:grpSp>
      <p:grpSp>
        <p:nvGrpSpPr>
          <p:cNvPr id="104" name="Group 103"/>
          <p:cNvGrpSpPr/>
          <p:nvPr/>
        </p:nvGrpSpPr>
        <p:grpSpPr>
          <a:xfrm>
            <a:off x="346290" y="5200793"/>
            <a:ext cx="8451420" cy="449233"/>
            <a:chOff x="381000" y="918882"/>
            <a:chExt cx="8451420" cy="485812"/>
          </a:xfrm>
        </p:grpSpPr>
        <p:sp>
          <p:nvSpPr>
            <p:cNvPr id="105" name="Snip Single Corner Rectangle 104"/>
            <p:cNvSpPr/>
            <p:nvPr/>
          </p:nvSpPr>
          <p:spPr>
            <a:xfrm>
              <a:off x="381000" y="918882"/>
              <a:ext cx="8451420" cy="485812"/>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sp>
          <p:nvSpPr>
            <p:cNvPr id="106" name="Text Placeholder 27"/>
            <p:cNvSpPr txBox="1">
              <a:spLocks/>
            </p:cNvSpPr>
            <p:nvPr/>
          </p:nvSpPr>
          <p:spPr>
            <a:xfrm>
              <a:off x="585921" y="959573"/>
              <a:ext cx="7858167" cy="399405"/>
            </a:xfrm>
            <a:prstGeom prst="rect">
              <a:avLst/>
            </a:prstGeo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ea typeface="+mn-ea"/>
                  <a:cs typeface="Segoe UI" pitchFamily="34" charset="0"/>
                </a:defRPr>
              </a:lvl1pPr>
            </a:lstStyle>
            <a:p>
              <a:pPr marL="342900" indent="-342900" defTabSz="914363">
                <a:spcBef>
                  <a:spcPct val="20000"/>
                </a:spcBef>
                <a:spcAft>
                  <a:spcPts val="1200"/>
                </a:spcAft>
                <a:buClr>
                  <a:srgbClr xmlns:mc="http://schemas.openxmlformats.org/markup-compatibility/2006" xmlns:a14="http://schemas.microsoft.com/office/drawing/2010/main" val="FF5B00" mc:Ignorable=""/>
                </a:buClr>
                <a:buSzPct val="65000"/>
              </a:pPr>
              <a:r>
                <a:rPr lang="en-US" sz="1800" dirty="0"/>
                <a:t>Provides full redundancy of Exchange roles on as few as two servers</a:t>
              </a:r>
            </a:p>
          </p:txBody>
        </p:sp>
      </p:grpSp>
      <p:grpSp>
        <p:nvGrpSpPr>
          <p:cNvPr id="107" name="Group 106"/>
          <p:cNvGrpSpPr/>
          <p:nvPr/>
        </p:nvGrpSpPr>
        <p:grpSpPr>
          <a:xfrm>
            <a:off x="346290" y="5728946"/>
            <a:ext cx="8451420" cy="449233"/>
            <a:chOff x="381000" y="918882"/>
            <a:chExt cx="8451420" cy="485812"/>
          </a:xfrm>
        </p:grpSpPr>
        <p:sp>
          <p:nvSpPr>
            <p:cNvPr id="108" name="Snip Single Corner Rectangle 107"/>
            <p:cNvSpPr/>
            <p:nvPr/>
          </p:nvSpPr>
          <p:spPr>
            <a:xfrm>
              <a:off x="381000" y="918882"/>
              <a:ext cx="8451420" cy="485812"/>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sp>
          <p:nvSpPr>
            <p:cNvPr id="109" name="Text Placeholder 27"/>
            <p:cNvSpPr txBox="1">
              <a:spLocks/>
            </p:cNvSpPr>
            <p:nvPr/>
          </p:nvSpPr>
          <p:spPr>
            <a:xfrm>
              <a:off x="585921" y="959573"/>
              <a:ext cx="7858167" cy="399405"/>
            </a:xfrm>
            <a:prstGeom prst="rect">
              <a:avLst/>
            </a:prstGeo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ea typeface="+mn-ea"/>
                  <a:cs typeface="Segoe UI" pitchFamily="34" charset="0"/>
                </a:defRPr>
              </a:lvl1pPr>
            </a:lstStyle>
            <a:p>
              <a:pPr marL="342900" indent="-342900" defTabSz="914363">
                <a:spcBef>
                  <a:spcPct val="20000"/>
                </a:spcBef>
                <a:spcAft>
                  <a:spcPts val="1200"/>
                </a:spcAft>
                <a:buClr>
                  <a:srgbClr xmlns:mc="http://schemas.openxmlformats.org/markup-compatibility/2006" xmlns:a14="http://schemas.microsoft.com/office/drawing/2010/main" val="FF5B00" mc:Ignorable=""/>
                </a:buClr>
                <a:buSzPct val="65000"/>
              </a:pPr>
              <a:r>
                <a:rPr lang="en-US" sz="1800" dirty="0"/>
                <a:t>Allows each database to have up to 16 copies</a:t>
              </a:r>
            </a:p>
          </p:txBody>
        </p:sp>
      </p:grpSp>
      <p:grpSp>
        <p:nvGrpSpPr>
          <p:cNvPr id="110" name="Group 109"/>
          <p:cNvGrpSpPr/>
          <p:nvPr/>
        </p:nvGrpSpPr>
        <p:grpSpPr>
          <a:xfrm>
            <a:off x="249382" y="2612571"/>
            <a:ext cx="1318161" cy="617518"/>
            <a:chOff x="249382" y="2612571"/>
            <a:chExt cx="1318161" cy="617518"/>
          </a:xfrm>
        </p:grpSpPr>
        <p:sp>
          <p:nvSpPr>
            <p:cNvPr id="111" name="Rectangle 110"/>
            <p:cNvSpPr/>
            <p:nvPr/>
          </p:nvSpPr>
          <p:spPr>
            <a:xfrm>
              <a:off x="249382" y="2612571"/>
              <a:ext cx="1318161" cy="617518"/>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12" name="TextBox 111"/>
            <p:cNvSpPr txBox="1"/>
            <p:nvPr/>
          </p:nvSpPr>
          <p:spPr>
            <a:xfrm>
              <a:off x="285008" y="2645936"/>
              <a:ext cx="1206003" cy="549381"/>
            </a:xfrm>
            <a:prstGeom prst="rect">
              <a:avLst/>
            </a:prstGeom>
            <a:noFill/>
            <a:effectLst/>
          </p:spPr>
          <p:txBody>
            <a:bodyPr wrap="square" rtlCol="0">
              <a:spAutoFit/>
            </a:bodyPr>
            <a:lstStyle/>
            <a:p>
              <a:pPr marL="0" lvl="2">
                <a:lnSpc>
                  <a:spcPct val="90000"/>
                </a:lnSpc>
                <a:spcBef>
                  <a:spcPct val="20000"/>
                </a:spcBef>
                <a:spcAft>
                  <a:spcPts val="400"/>
                </a:spcAft>
                <a:buClr>
                  <a:srgbClr xmlns:mc="http://schemas.openxmlformats.org/markup-compatibility/2006" xmlns:a14="http://schemas.microsoft.com/office/drawing/2010/main" val="FF5B00" mc:Ignorable=""/>
                </a:buClr>
                <a:buSzPct val="85000"/>
              </a:pPr>
              <a:r>
                <a:rPr lang="en-US" sz="1100" dirty="0" smtClean="0">
                  <a:gradFill>
                    <a:gsLst>
                      <a:gs pos="0">
                        <a:schemeClr val="tx1"/>
                      </a:gs>
                      <a:gs pos="100000">
                        <a:schemeClr val="tx1"/>
                      </a:gs>
                    </a:gsLst>
                    <a:lin ang="5400000" scaled="0"/>
                  </a:gradFill>
                  <a:latin typeface="Segoe" pitchFamily="34" charset="0"/>
                </a:rPr>
                <a:t>Recover quickly </a:t>
              </a:r>
              <a:br>
                <a:rPr lang="en-US" sz="1100" dirty="0" smtClean="0">
                  <a:gradFill>
                    <a:gsLst>
                      <a:gs pos="0">
                        <a:schemeClr val="tx1"/>
                      </a:gs>
                      <a:gs pos="100000">
                        <a:schemeClr val="tx1"/>
                      </a:gs>
                    </a:gsLst>
                    <a:lin ang="5400000" scaled="0"/>
                  </a:gradFill>
                  <a:latin typeface="Segoe" pitchFamily="34" charset="0"/>
                </a:rPr>
              </a:br>
              <a:r>
                <a:rPr lang="en-US" sz="1100" dirty="0" smtClean="0">
                  <a:gradFill>
                    <a:gsLst>
                      <a:gs pos="0">
                        <a:schemeClr val="tx1"/>
                      </a:gs>
                      <a:gs pos="100000">
                        <a:schemeClr val="tx1"/>
                      </a:gs>
                    </a:gsLst>
                    <a:lin ang="5400000" scaled="0"/>
                  </a:gradFill>
                  <a:latin typeface="Segoe" pitchFamily="34" charset="0"/>
                </a:rPr>
                <a:t>from disk and database failures</a:t>
              </a:r>
              <a:endParaRPr lang="en-US" sz="1100" dirty="0">
                <a:gradFill>
                  <a:gsLst>
                    <a:gs pos="0">
                      <a:schemeClr val="tx1"/>
                    </a:gs>
                    <a:gs pos="100000">
                      <a:schemeClr val="tx1"/>
                    </a:gs>
                  </a:gsLst>
                  <a:lin ang="5400000" scaled="0"/>
                </a:gradFill>
                <a:latin typeface="Segoe" pitchFamily="34" charset="0"/>
              </a:endParaRPr>
            </a:p>
          </p:txBody>
        </p:sp>
      </p:grpSp>
      <p:grpSp>
        <p:nvGrpSpPr>
          <p:cNvPr id="113" name="Group 112"/>
          <p:cNvGrpSpPr/>
          <p:nvPr/>
        </p:nvGrpSpPr>
        <p:grpSpPr>
          <a:xfrm>
            <a:off x="8122723" y="2185058"/>
            <a:ext cx="926277" cy="771898"/>
            <a:chOff x="7469578" y="2529442"/>
            <a:chExt cx="926277" cy="771898"/>
          </a:xfrm>
        </p:grpSpPr>
        <p:sp>
          <p:nvSpPr>
            <p:cNvPr id="114" name="Rectangle 113"/>
            <p:cNvSpPr/>
            <p:nvPr/>
          </p:nvSpPr>
          <p:spPr>
            <a:xfrm>
              <a:off x="7469578" y="2529442"/>
              <a:ext cx="878776" cy="771898"/>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2"/>
              </a:solidFill>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15" name="TextBox 114"/>
            <p:cNvSpPr txBox="1"/>
            <p:nvPr/>
          </p:nvSpPr>
          <p:spPr>
            <a:xfrm>
              <a:off x="7496626" y="2556496"/>
              <a:ext cx="899229" cy="701731"/>
            </a:xfrm>
            <a:prstGeom prst="rect">
              <a:avLst/>
            </a:prstGeom>
            <a:noFill/>
            <a:effectLst/>
          </p:spPr>
          <p:txBody>
            <a:bodyPr wrap="square" rtlCol="0">
              <a:spAutoFit/>
            </a:bodyPr>
            <a:lstStyle/>
            <a:p>
              <a:pPr marL="0" lvl="2">
                <a:lnSpc>
                  <a:spcPct val="90000"/>
                </a:lnSpc>
                <a:spcBef>
                  <a:spcPct val="20000"/>
                </a:spcBef>
                <a:spcAft>
                  <a:spcPts val="400"/>
                </a:spcAft>
                <a:buClr>
                  <a:srgbClr xmlns:mc="http://schemas.openxmlformats.org/markup-compatibility/2006" xmlns:a14="http://schemas.microsoft.com/office/drawing/2010/main" val="FF5B00" mc:Ignorable=""/>
                </a:buClr>
                <a:buSzPct val="85000"/>
              </a:pPr>
              <a:r>
                <a:rPr lang="en-US" sz="1100" dirty="0" smtClean="0">
                  <a:gradFill>
                    <a:gsLst>
                      <a:gs pos="0">
                        <a:schemeClr val="tx1"/>
                      </a:gs>
                      <a:gs pos="100000">
                        <a:schemeClr val="tx1"/>
                      </a:gs>
                    </a:gsLst>
                    <a:lin ang="5400000" scaled="0"/>
                  </a:gradFill>
                  <a:latin typeface="Segoe" pitchFamily="34" charset="0"/>
                </a:rPr>
                <a:t>Replicate </a:t>
              </a:r>
              <a:br>
                <a:rPr lang="en-US" sz="1100" dirty="0" smtClean="0">
                  <a:gradFill>
                    <a:gsLst>
                      <a:gs pos="0">
                        <a:schemeClr val="tx1"/>
                      </a:gs>
                      <a:gs pos="100000">
                        <a:schemeClr val="tx1"/>
                      </a:gs>
                    </a:gsLst>
                    <a:lin ang="5400000" scaled="0"/>
                  </a:gradFill>
                  <a:latin typeface="Segoe" pitchFamily="34" charset="0"/>
                </a:rPr>
              </a:br>
              <a:r>
                <a:rPr lang="en-US" sz="1100" dirty="0" smtClean="0">
                  <a:gradFill>
                    <a:gsLst>
                      <a:gs pos="0">
                        <a:schemeClr val="tx1"/>
                      </a:gs>
                      <a:gs pos="100000">
                        <a:schemeClr val="tx1"/>
                      </a:gs>
                    </a:gsLst>
                    <a:lin ang="5400000" scaled="0"/>
                  </a:gradFill>
                  <a:latin typeface="Segoe" pitchFamily="34" charset="0"/>
                </a:rPr>
                <a:t>databases </a:t>
              </a:r>
              <a:br>
                <a:rPr lang="en-US" sz="1100" dirty="0" smtClean="0">
                  <a:gradFill>
                    <a:gsLst>
                      <a:gs pos="0">
                        <a:schemeClr val="tx1"/>
                      </a:gs>
                      <a:gs pos="100000">
                        <a:schemeClr val="tx1"/>
                      </a:gs>
                    </a:gsLst>
                    <a:lin ang="5400000" scaled="0"/>
                  </a:gradFill>
                  <a:latin typeface="Segoe" pitchFamily="34" charset="0"/>
                </a:rPr>
              </a:br>
              <a:r>
                <a:rPr lang="en-US" sz="1100" dirty="0" smtClean="0">
                  <a:gradFill>
                    <a:gsLst>
                      <a:gs pos="0">
                        <a:schemeClr val="tx1"/>
                      </a:gs>
                      <a:gs pos="100000">
                        <a:schemeClr val="tx1"/>
                      </a:gs>
                    </a:gsLst>
                    <a:lin ang="5400000" scaled="0"/>
                  </a:gradFill>
                  <a:latin typeface="Segoe" pitchFamily="34" charset="0"/>
                </a:rPr>
                <a:t>to remote </a:t>
              </a:r>
              <a:br>
                <a:rPr lang="en-US" sz="1100" dirty="0" smtClean="0">
                  <a:gradFill>
                    <a:gsLst>
                      <a:gs pos="0">
                        <a:schemeClr val="tx1"/>
                      </a:gs>
                      <a:gs pos="100000">
                        <a:schemeClr val="tx1"/>
                      </a:gs>
                    </a:gsLst>
                    <a:lin ang="5400000" scaled="0"/>
                  </a:gradFill>
                  <a:latin typeface="Segoe" pitchFamily="34" charset="0"/>
                </a:rPr>
              </a:br>
              <a:r>
                <a:rPr lang="en-US" sz="1100" dirty="0" smtClean="0">
                  <a:gradFill>
                    <a:gsLst>
                      <a:gs pos="0">
                        <a:schemeClr val="tx1"/>
                      </a:gs>
                      <a:gs pos="100000">
                        <a:schemeClr val="tx1"/>
                      </a:gs>
                    </a:gsLst>
                    <a:lin ang="5400000" scaled="0"/>
                  </a:gradFill>
                  <a:latin typeface="Segoe" pitchFamily="34" charset="0"/>
                </a:rPr>
                <a:t>datacenter</a:t>
              </a:r>
              <a:endParaRPr lang="en-US" sz="1100" dirty="0">
                <a:gradFill>
                  <a:gsLst>
                    <a:gs pos="0">
                      <a:schemeClr val="tx1"/>
                    </a:gs>
                    <a:gs pos="100000">
                      <a:schemeClr val="tx1"/>
                    </a:gs>
                  </a:gsLst>
                  <a:lin ang="5400000" scaled="0"/>
                </a:gradFill>
                <a:latin typeface="Segoe" pitchFamily="34" charset="0"/>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2612"/>
            <a:ext cx="8382000" cy="886397"/>
          </a:xfrm>
        </p:spPr>
        <p:txBody>
          <a:bodyPr/>
          <a:lstStyle/>
          <a:p>
            <a:r>
              <a:rPr lang="en-US" dirty="0" smtClean="0"/>
              <a:t>Exchange Server 2010 High Availability Fundamentals - </a:t>
            </a:r>
            <a:r>
              <a:rPr lang="en-US" sz="3200" dirty="0" smtClean="0"/>
              <a:t>Backups</a:t>
            </a:r>
            <a:endParaRPr lang="en-US" sz="3200" dirty="0"/>
          </a:p>
        </p:txBody>
      </p:sp>
      <p:sp>
        <p:nvSpPr>
          <p:cNvPr id="4" name="Content Placeholder 3"/>
          <p:cNvSpPr>
            <a:spLocks noGrp="1"/>
          </p:cNvSpPr>
          <p:nvPr>
            <p:ph type="body" sz="quarter" idx="10"/>
          </p:nvPr>
        </p:nvSpPr>
        <p:spPr>
          <a:xfrm>
            <a:off x="381000" y="1500522"/>
            <a:ext cx="8382000" cy="2022092"/>
          </a:xfrm>
        </p:spPr>
        <p:txBody>
          <a:bodyPr/>
          <a:lstStyle/>
          <a:p>
            <a:r>
              <a:rPr lang="en-US" sz="1800" dirty="0" smtClean="0"/>
              <a:t>Streaming backup APIs for public use have been cut, must use Volume Shadow Copy Service (VSS) for backups</a:t>
            </a:r>
          </a:p>
          <a:p>
            <a:pPr lvl="1"/>
            <a:r>
              <a:rPr lang="en-US" sz="1800" dirty="0" smtClean="0"/>
              <a:t>Backup from any copy of the database/logs</a:t>
            </a:r>
          </a:p>
          <a:p>
            <a:pPr lvl="1"/>
            <a:r>
              <a:rPr lang="en-US" sz="1800" dirty="0" smtClean="0"/>
              <a:t>Always choose Passive (or Active) copy</a:t>
            </a:r>
          </a:p>
          <a:p>
            <a:pPr lvl="1"/>
            <a:r>
              <a:rPr lang="en-US" sz="1800" dirty="0" smtClean="0"/>
              <a:t>Backup an entire server </a:t>
            </a:r>
          </a:p>
          <a:p>
            <a:pPr lvl="1"/>
            <a:r>
              <a:rPr lang="en-US" sz="1800" dirty="0" smtClean="0"/>
              <a:t>Designate a dedicated backup server for a given database  </a:t>
            </a:r>
          </a:p>
          <a:p>
            <a:r>
              <a:rPr lang="en-US" sz="1800" dirty="0" smtClean="0"/>
              <a:t>Restore from any of these backups scenarios</a:t>
            </a:r>
          </a:p>
        </p:txBody>
      </p:sp>
      <p:sp>
        <p:nvSpPr>
          <p:cNvPr id="24" name="Can 23"/>
          <p:cNvSpPr/>
          <p:nvPr/>
        </p:nvSpPr>
        <p:spPr>
          <a:xfrm>
            <a:off x="1872354" y="5235684"/>
            <a:ext cx="682175" cy="1280160"/>
          </a:xfrm>
          <a:prstGeom prst="can">
            <a:avLst/>
          </a:prstGeom>
          <a:ln w="38100" cmpd="sng">
            <a:solidFill>
              <a:srgbClr xmlns:mc="http://schemas.openxmlformats.org/markup-compatibility/2006" xmlns:a14="http://schemas.microsoft.com/office/drawing/2010/main" val="385D8A" mc:Ignorabl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25" name="Straight Connector 24"/>
          <p:cNvCxnSpPr/>
          <p:nvPr/>
        </p:nvCxnSpPr>
        <p:spPr>
          <a:xfrm>
            <a:off x="1868729" y="6013152"/>
            <a:ext cx="673126" cy="1728"/>
          </a:xfrm>
          <a:prstGeom prst="line">
            <a:avLst/>
          </a:prstGeom>
          <a:ln w="22225">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1875739" y="6270763"/>
            <a:ext cx="673126" cy="1728"/>
          </a:xfrm>
          <a:prstGeom prst="line">
            <a:avLst/>
          </a:prstGeom>
          <a:ln w="22225">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1966500" y="5758419"/>
            <a:ext cx="522462" cy="276999"/>
          </a:xfrm>
          <a:prstGeom prst="rect">
            <a:avLst/>
          </a:prstGeom>
          <a:noFill/>
        </p:spPr>
        <p:txBody>
          <a:bodyPr wrap="square" rtlCol="0">
            <a:spAutoFit/>
          </a:bodyPr>
          <a:lstStyle/>
          <a:p>
            <a:r>
              <a:rPr lang="en-US" sz="1200" b="1" dirty="0" smtClean="0">
                <a:solidFill>
                  <a:srgbClr xmlns:mc="http://schemas.openxmlformats.org/markup-compatibility/2006" xmlns:a14="http://schemas.microsoft.com/office/drawing/2010/main" val="385D8A" mc:Ignorable=""/>
                </a:solidFill>
                <a:effectLst/>
              </a:rPr>
              <a:t>DB2</a:t>
            </a:r>
            <a:endParaRPr lang="en-US" sz="1200" b="1" dirty="0">
              <a:solidFill>
                <a:srgbClr xmlns:mc="http://schemas.openxmlformats.org/markup-compatibility/2006" xmlns:a14="http://schemas.microsoft.com/office/drawing/2010/main" val="385D8A" mc:Ignorable=""/>
              </a:solidFill>
              <a:effectLst/>
            </a:endParaRPr>
          </a:p>
        </p:txBody>
      </p:sp>
      <p:sp>
        <p:nvSpPr>
          <p:cNvPr id="29" name="TextBox 28"/>
          <p:cNvSpPr txBox="1"/>
          <p:nvPr/>
        </p:nvSpPr>
        <p:spPr>
          <a:xfrm>
            <a:off x="1966195" y="6038377"/>
            <a:ext cx="536376" cy="276999"/>
          </a:xfrm>
          <a:prstGeom prst="rect">
            <a:avLst/>
          </a:prstGeom>
          <a:noFill/>
        </p:spPr>
        <p:txBody>
          <a:bodyPr wrap="square" rtlCol="0">
            <a:spAutoFit/>
          </a:bodyPr>
          <a:lstStyle/>
          <a:p>
            <a:r>
              <a:rPr lang="en-US" sz="1200" b="1" dirty="0" smtClean="0">
                <a:solidFill>
                  <a:srgbClr xmlns:mc="http://schemas.openxmlformats.org/markup-compatibility/2006" xmlns:a14="http://schemas.microsoft.com/office/drawing/2010/main" val="00B050" mc:Ignorable=""/>
                </a:solidFill>
              </a:rPr>
              <a:t>DB3</a:t>
            </a:r>
            <a:endParaRPr lang="en-US" sz="1200" b="1" dirty="0">
              <a:solidFill>
                <a:srgbClr xmlns:mc="http://schemas.openxmlformats.org/markup-compatibility/2006" xmlns:a14="http://schemas.microsoft.com/office/drawing/2010/main" val="00B050" mc:Ignorable=""/>
              </a:solidFill>
            </a:endParaRPr>
          </a:p>
        </p:txBody>
      </p:sp>
      <p:grpSp>
        <p:nvGrpSpPr>
          <p:cNvPr id="3" name="Group 164"/>
          <p:cNvGrpSpPr/>
          <p:nvPr/>
        </p:nvGrpSpPr>
        <p:grpSpPr>
          <a:xfrm>
            <a:off x="4503830" y="5245109"/>
            <a:ext cx="685800" cy="1280160"/>
            <a:chOff x="892596" y="5068174"/>
            <a:chExt cx="685800" cy="1280160"/>
          </a:xfrm>
        </p:grpSpPr>
        <p:sp>
          <p:nvSpPr>
            <p:cNvPr id="31" name="Can 30"/>
            <p:cNvSpPr/>
            <p:nvPr/>
          </p:nvSpPr>
          <p:spPr>
            <a:xfrm>
              <a:off x="896221" y="5068174"/>
              <a:ext cx="682175" cy="1280160"/>
            </a:xfrm>
            <a:prstGeom prst="can">
              <a:avLst/>
            </a:prstGeom>
            <a:ln w="38100" cmpd="sng">
              <a:solidFill>
                <a:srgbClr xmlns:mc="http://schemas.openxmlformats.org/markup-compatibility/2006" xmlns:a14="http://schemas.microsoft.com/office/drawing/2010/main" val="385D8A" mc:Ignorabl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33" name="Straight Connector 32"/>
            <p:cNvCxnSpPr/>
            <p:nvPr/>
          </p:nvCxnSpPr>
          <p:spPr>
            <a:xfrm>
              <a:off x="894000" y="5577397"/>
              <a:ext cx="673126" cy="1728"/>
            </a:xfrm>
            <a:prstGeom prst="line">
              <a:avLst/>
            </a:prstGeom>
            <a:ln w="22225" cmpd="sng">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892596" y="5845642"/>
              <a:ext cx="673126" cy="1728"/>
            </a:xfrm>
            <a:prstGeom prst="line">
              <a:avLst/>
            </a:prstGeom>
            <a:ln w="22225" cmpd="sng">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899606" y="6103253"/>
              <a:ext cx="673126" cy="1728"/>
            </a:xfrm>
            <a:prstGeom prst="line">
              <a:avLst/>
            </a:prstGeom>
            <a:ln w="22225" cmpd="sng">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990366" y="5590910"/>
              <a:ext cx="554361" cy="276999"/>
            </a:xfrm>
            <a:prstGeom prst="rect">
              <a:avLst/>
            </a:prstGeom>
            <a:noFill/>
            <a:ln w="38100" cmpd="sng">
              <a:noFill/>
            </a:ln>
          </p:spPr>
          <p:txBody>
            <a:bodyPr wrap="square" rtlCol="0">
              <a:spAutoFit/>
            </a:bodyPr>
            <a:lstStyle/>
            <a:p>
              <a:r>
                <a:rPr lang="en-US" sz="1200" b="1" dirty="0" smtClean="0">
                  <a:solidFill>
                    <a:srgbClr xmlns:mc="http://schemas.openxmlformats.org/markup-compatibility/2006" xmlns:a14="http://schemas.microsoft.com/office/drawing/2010/main" val="385D8A" mc:Ignorable=""/>
                  </a:solidFill>
                  <a:effectLst/>
                </a:rPr>
                <a:t>DB2</a:t>
              </a:r>
              <a:endParaRPr lang="en-US" sz="1200" b="1" dirty="0">
                <a:solidFill>
                  <a:srgbClr xmlns:mc="http://schemas.openxmlformats.org/markup-compatibility/2006" xmlns:a14="http://schemas.microsoft.com/office/drawing/2010/main" val="385D8A" mc:Ignorable=""/>
                </a:solidFill>
                <a:effectLst/>
              </a:endParaRPr>
            </a:p>
          </p:txBody>
        </p:sp>
        <p:cxnSp>
          <p:nvCxnSpPr>
            <p:cNvPr id="37" name="Straight Connector 36"/>
            <p:cNvCxnSpPr/>
            <p:nvPr/>
          </p:nvCxnSpPr>
          <p:spPr>
            <a:xfrm>
              <a:off x="901994" y="5334000"/>
              <a:ext cx="666376" cy="1728"/>
            </a:xfrm>
            <a:prstGeom prst="line">
              <a:avLst/>
            </a:prstGeom>
            <a:ln w="22225" cmpd="sng">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sp>
          <p:nvSpPr>
            <p:cNvPr id="38" name="TextBox 37"/>
            <p:cNvSpPr txBox="1"/>
            <p:nvPr/>
          </p:nvSpPr>
          <p:spPr>
            <a:xfrm>
              <a:off x="990062" y="5870867"/>
              <a:ext cx="536376" cy="276999"/>
            </a:xfrm>
            <a:prstGeom prst="rect">
              <a:avLst/>
            </a:prstGeom>
            <a:noFill/>
            <a:ln w="38100" cmpd="sng">
              <a:noFill/>
            </a:ln>
          </p:spPr>
          <p:txBody>
            <a:bodyPr wrap="square" rtlCol="0">
              <a:spAutoFit/>
            </a:bodyPr>
            <a:lstStyle/>
            <a:p>
              <a:r>
                <a:rPr lang="en-US" sz="1200" b="1" dirty="0" smtClean="0">
                  <a:solidFill>
                    <a:srgbClr xmlns:mc="http://schemas.openxmlformats.org/markup-compatibility/2006" xmlns:a14="http://schemas.microsoft.com/office/drawing/2010/main" val="385D8A" mc:Ignorable=""/>
                  </a:solidFill>
                </a:rPr>
                <a:t>DB3</a:t>
              </a:r>
              <a:endParaRPr lang="en-US" sz="1200" b="1" dirty="0">
                <a:solidFill>
                  <a:srgbClr xmlns:mc="http://schemas.openxmlformats.org/markup-compatibility/2006" xmlns:a14="http://schemas.microsoft.com/office/drawing/2010/main" val="385D8A" mc:Ignorable=""/>
                </a:solidFill>
              </a:endParaRPr>
            </a:p>
          </p:txBody>
        </p:sp>
      </p:grpSp>
      <p:sp>
        <p:nvSpPr>
          <p:cNvPr id="39" name="Can 38"/>
          <p:cNvSpPr/>
          <p:nvPr/>
        </p:nvSpPr>
        <p:spPr>
          <a:xfrm>
            <a:off x="3189020" y="5234476"/>
            <a:ext cx="682175" cy="1280160"/>
          </a:xfrm>
          <a:prstGeom prst="can">
            <a:avLst/>
          </a:prstGeom>
          <a:ln w="38100" cmpd="sng">
            <a:solidFill>
              <a:srgbClr xmlns:mc="http://schemas.openxmlformats.org/markup-compatibility/2006" xmlns:a14="http://schemas.microsoft.com/office/drawing/2010/main" val="385D8A" mc:Ignorabl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40" name="Straight Connector 39"/>
          <p:cNvCxnSpPr/>
          <p:nvPr/>
        </p:nvCxnSpPr>
        <p:spPr>
          <a:xfrm>
            <a:off x="3186799" y="5743699"/>
            <a:ext cx="673126" cy="1728"/>
          </a:xfrm>
          <a:prstGeom prst="line">
            <a:avLst/>
          </a:prstGeom>
          <a:ln w="22225">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a:off x="3185395" y="6011944"/>
            <a:ext cx="673126" cy="1728"/>
          </a:xfrm>
          <a:prstGeom prst="line">
            <a:avLst/>
          </a:prstGeom>
          <a:ln w="22225">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a:off x="3192405" y="6269555"/>
            <a:ext cx="673126" cy="1728"/>
          </a:xfrm>
          <a:prstGeom prst="line">
            <a:avLst/>
          </a:prstGeom>
          <a:ln w="22225">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3247818" y="5491949"/>
            <a:ext cx="561468" cy="276999"/>
          </a:xfrm>
          <a:prstGeom prst="rect">
            <a:avLst/>
          </a:prstGeom>
          <a:noFill/>
        </p:spPr>
        <p:txBody>
          <a:bodyPr wrap="square" rtlCol="0">
            <a:spAutoFit/>
          </a:bodyPr>
          <a:lstStyle/>
          <a:p>
            <a:r>
              <a:rPr lang="en-US" sz="1200" b="1" dirty="0" smtClean="0">
                <a:solidFill>
                  <a:srgbClr xmlns:mc="http://schemas.openxmlformats.org/markup-compatibility/2006" xmlns:a14="http://schemas.microsoft.com/office/drawing/2010/main" val="385D8A" mc:Ignorable=""/>
                </a:solidFill>
                <a:effectLst/>
              </a:rPr>
              <a:t>DB1</a:t>
            </a:r>
            <a:endParaRPr lang="en-US" sz="1200" b="1" dirty="0">
              <a:solidFill>
                <a:srgbClr xmlns:mc="http://schemas.openxmlformats.org/markup-compatibility/2006" xmlns:a14="http://schemas.microsoft.com/office/drawing/2010/main" val="385D8A" mc:Ignorable=""/>
              </a:solidFill>
              <a:effectLst/>
            </a:endParaRPr>
          </a:p>
        </p:txBody>
      </p:sp>
      <p:cxnSp>
        <p:nvCxnSpPr>
          <p:cNvPr id="44" name="Straight Connector 43"/>
          <p:cNvCxnSpPr/>
          <p:nvPr/>
        </p:nvCxnSpPr>
        <p:spPr>
          <a:xfrm>
            <a:off x="3194793" y="5500302"/>
            <a:ext cx="666376" cy="1728"/>
          </a:xfrm>
          <a:prstGeom prst="line">
            <a:avLst/>
          </a:prstGeom>
          <a:ln w="22225">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cxnSp>
        <p:nvCxnSpPr>
          <p:cNvPr id="46" name="Straight Arrow Connector 45"/>
          <p:cNvCxnSpPr>
            <a:endCxn id="24" idx="1"/>
          </p:cNvCxnSpPr>
          <p:nvPr/>
        </p:nvCxnSpPr>
        <p:spPr>
          <a:xfrm rot="16200000" flipH="1">
            <a:off x="2022291" y="5044532"/>
            <a:ext cx="377645" cy="4657"/>
          </a:xfrm>
          <a:prstGeom prst="straightConnector1">
            <a:avLst/>
          </a:prstGeom>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39" idx="1"/>
          </p:cNvCxnSpPr>
          <p:nvPr/>
        </p:nvCxnSpPr>
        <p:spPr>
          <a:xfrm rot="16200000" flipH="1">
            <a:off x="3339477" y="5043844"/>
            <a:ext cx="376437" cy="4826"/>
          </a:xfrm>
          <a:prstGeom prst="straightConnector1">
            <a:avLst/>
          </a:prstGeom>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6200000" flipH="1">
            <a:off x="4677348" y="5048276"/>
            <a:ext cx="387070" cy="6595"/>
          </a:xfrm>
          <a:prstGeom prst="straightConnector1">
            <a:avLst/>
          </a:prstGeom>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55153" y="6037169"/>
            <a:ext cx="536376" cy="276999"/>
          </a:xfrm>
          <a:prstGeom prst="rect">
            <a:avLst/>
          </a:prstGeom>
          <a:noFill/>
        </p:spPr>
        <p:txBody>
          <a:bodyPr wrap="square" rtlCol="0">
            <a:spAutoFit/>
          </a:bodyPr>
          <a:lstStyle/>
          <a:p>
            <a:r>
              <a:rPr lang="en-US" sz="1200" b="1" dirty="0" smtClean="0">
                <a:solidFill>
                  <a:srgbClr xmlns:mc="http://schemas.openxmlformats.org/markup-compatibility/2006" xmlns:a14="http://schemas.microsoft.com/office/drawing/2010/main" val="385D8A" mc:Ignorable=""/>
                </a:solidFill>
                <a:cs typeface="Arial" pitchFamily="34" charset="0"/>
              </a:rPr>
              <a:t>DB3</a:t>
            </a:r>
            <a:endParaRPr lang="en-US" sz="1200" b="1" dirty="0">
              <a:solidFill>
                <a:srgbClr xmlns:mc="http://schemas.openxmlformats.org/markup-compatibility/2006" xmlns:a14="http://schemas.microsoft.com/office/drawing/2010/main" val="385D8A" mc:Ignorable=""/>
              </a:solidFill>
              <a:cs typeface="Arial" pitchFamily="34" charset="0"/>
            </a:endParaRPr>
          </a:p>
        </p:txBody>
      </p:sp>
      <p:cxnSp>
        <p:nvCxnSpPr>
          <p:cNvPr id="51" name="Straight Connector 50"/>
          <p:cNvCxnSpPr/>
          <p:nvPr/>
        </p:nvCxnSpPr>
        <p:spPr>
          <a:xfrm>
            <a:off x="1870133" y="5744907"/>
            <a:ext cx="673126" cy="1728"/>
          </a:xfrm>
          <a:prstGeom prst="line">
            <a:avLst/>
          </a:prstGeom>
          <a:ln w="22225">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a:off x="1878127" y="5501510"/>
            <a:ext cx="666376" cy="1728"/>
          </a:xfrm>
          <a:prstGeom prst="line">
            <a:avLst/>
          </a:prstGeom>
          <a:ln w="22225">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sp>
        <p:nvSpPr>
          <p:cNvPr id="53" name="TextBox 52"/>
          <p:cNvSpPr txBox="1"/>
          <p:nvPr/>
        </p:nvSpPr>
        <p:spPr>
          <a:xfrm>
            <a:off x="1955562" y="5463076"/>
            <a:ext cx="536376" cy="276999"/>
          </a:xfrm>
          <a:prstGeom prst="rect">
            <a:avLst/>
          </a:prstGeom>
          <a:noFill/>
        </p:spPr>
        <p:txBody>
          <a:bodyPr wrap="square" rtlCol="0">
            <a:spAutoFit/>
          </a:bodyPr>
          <a:lstStyle/>
          <a:p>
            <a:r>
              <a:rPr lang="en-US" sz="1200" b="1" dirty="0" smtClean="0">
                <a:solidFill>
                  <a:srgbClr xmlns:mc="http://schemas.openxmlformats.org/markup-compatibility/2006" xmlns:a14="http://schemas.microsoft.com/office/drawing/2010/main" val="00B050" mc:Ignorable=""/>
                </a:solidFill>
              </a:rPr>
              <a:t>DB1</a:t>
            </a:r>
            <a:endParaRPr lang="en-US" sz="1200" b="1" dirty="0">
              <a:solidFill>
                <a:srgbClr xmlns:mc="http://schemas.openxmlformats.org/markup-compatibility/2006" xmlns:a14="http://schemas.microsoft.com/office/drawing/2010/main" val="00B050" mc:Ignorable=""/>
              </a:solidFill>
            </a:endParaRPr>
          </a:p>
        </p:txBody>
      </p:sp>
      <p:sp>
        <p:nvSpPr>
          <p:cNvPr id="54" name="TextBox 53"/>
          <p:cNvSpPr txBox="1"/>
          <p:nvPr/>
        </p:nvSpPr>
        <p:spPr>
          <a:xfrm>
            <a:off x="4599472" y="5504736"/>
            <a:ext cx="554361" cy="276999"/>
          </a:xfrm>
          <a:prstGeom prst="rect">
            <a:avLst/>
          </a:prstGeom>
          <a:noFill/>
          <a:ln w="38100" cmpd="sng">
            <a:noFill/>
          </a:ln>
        </p:spPr>
        <p:txBody>
          <a:bodyPr wrap="square" rtlCol="0">
            <a:spAutoFit/>
          </a:bodyPr>
          <a:lstStyle/>
          <a:p>
            <a:r>
              <a:rPr lang="en-US" sz="1200" b="1" dirty="0" smtClean="0">
                <a:solidFill>
                  <a:srgbClr xmlns:mc="http://schemas.openxmlformats.org/markup-compatibility/2006" xmlns:a14="http://schemas.microsoft.com/office/drawing/2010/main" val="385D8A" mc:Ignorable=""/>
                </a:solidFill>
                <a:effectLst/>
              </a:rPr>
              <a:t>DB1</a:t>
            </a:r>
            <a:endParaRPr lang="en-US" sz="1200" b="1" dirty="0">
              <a:solidFill>
                <a:srgbClr xmlns:mc="http://schemas.openxmlformats.org/markup-compatibility/2006" xmlns:a14="http://schemas.microsoft.com/office/drawing/2010/main" val="385D8A" mc:Ignorable=""/>
              </a:solidFill>
              <a:effectLst/>
            </a:endParaRPr>
          </a:p>
        </p:txBody>
      </p:sp>
      <p:sp>
        <p:nvSpPr>
          <p:cNvPr id="55" name="Rectangle 54"/>
          <p:cNvSpPr/>
          <p:nvPr/>
        </p:nvSpPr>
        <p:spPr>
          <a:xfrm>
            <a:off x="6629400" y="5853952"/>
            <a:ext cx="1828800" cy="9906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600" dirty="0" smtClean="0">
                <a:solidFill>
                  <a:schemeClr val="bg1"/>
                </a:solidFill>
              </a:rPr>
              <a:t>VSS requestor</a:t>
            </a:r>
            <a:endParaRPr lang="en-US" sz="1600" dirty="0">
              <a:solidFill>
                <a:schemeClr val="bg1"/>
              </a:solidFill>
            </a:endParaRPr>
          </a:p>
        </p:txBody>
      </p:sp>
      <p:sp>
        <p:nvSpPr>
          <p:cNvPr id="56" name="TextBox 55"/>
          <p:cNvSpPr txBox="1"/>
          <p:nvPr/>
        </p:nvSpPr>
        <p:spPr>
          <a:xfrm>
            <a:off x="3250962" y="5730651"/>
            <a:ext cx="536376" cy="276999"/>
          </a:xfrm>
          <a:prstGeom prst="rect">
            <a:avLst/>
          </a:prstGeom>
          <a:noFill/>
        </p:spPr>
        <p:txBody>
          <a:bodyPr wrap="square" rtlCol="0">
            <a:spAutoFit/>
          </a:bodyPr>
          <a:lstStyle/>
          <a:p>
            <a:r>
              <a:rPr lang="en-US" sz="1200" b="1" dirty="0" smtClean="0">
                <a:solidFill>
                  <a:srgbClr xmlns:mc="http://schemas.openxmlformats.org/markup-compatibility/2006" xmlns:a14="http://schemas.microsoft.com/office/drawing/2010/main" val="00B050" mc:Ignorable=""/>
                </a:solidFill>
              </a:rPr>
              <a:t>DB2</a:t>
            </a:r>
            <a:endParaRPr lang="en-US" sz="1200" b="1" dirty="0">
              <a:solidFill>
                <a:srgbClr xmlns:mc="http://schemas.openxmlformats.org/markup-compatibility/2006" xmlns:a14="http://schemas.microsoft.com/office/drawing/2010/main" val="00B050" mc:Ignorable=""/>
              </a:solidFill>
            </a:endParaRPr>
          </a:p>
        </p:txBody>
      </p:sp>
      <p:sp>
        <p:nvSpPr>
          <p:cNvPr id="57" name="Right Brace 56"/>
          <p:cNvSpPr/>
          <p:nvPr/>
        </p:nvSpPr>
        <p:spPr>
          <a:xfrm>
            <a:off x="5410200" y="5349651"/>
            <a:ext cx="228600" cy="1066800"/>
          </a:xfrm>
          <a:prstGeom prst="rightBrace">
            <a:avLst/>
          </a:prstGeom>
          <a:ln w="444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8" name="Freeform 57"/>
          <p:cNvSpPr/>
          <p:nvPr/>
        </p:nvSpPr>
        <p:spPr>
          <a:xfrm>
            <a:off x="5633049" y="5874588"/>
            <a:ext cx="974785" cy="465827"/>
          </a:xfrm>
          <a:custGeom>
            <a:avLst/>
            <a:gdLst>
              <a:gd name="connsiteX0" fmla="*/ 374650 w 679450"/>
              <a:gd name="connsiteY0" fmla="*/ 0 h 2000250"/>
              <a:gd name="connsiteX1" fmla="*/ 50800 w 679450"/>
              <a:gd name="connsiteY1" fmla="*/ 1123950 h 2000250"/>
              <a:gd name="connsiteX2" fmla="*/ 679450 w 679450"/>
              <a:gd name="connsiteY2" fmla="*/ 2000250 h 2000250"/>
              <a:gd name="connsiteX0" fmla="*/ 411162 w 715962"/>
              <a:gd name="connsiteY0" fmla="*/ 0 h 2000250"/>
              <a:gd name="connsiteX1" fmla="*/ 192087 w 715962"/>
              <a:gd name="connsiteY1" fmla="*/ 485775 h 2000250"/>
              <a:gd name="connsiteX2" fmla="*/ 87312 w 715962"/>
              <a:gd name="connsiteY2" fmla="*/ 1123950 h 2000250"/>
              <a:gd name="connsiteX3" fmla="*/ 715962 w 715962"/>
              <a:gd name="connsiteY3" fmla="*/ 2000250 h 2000250"/>
              <a:gd name="connsiteX0" fmla="*/ 1173162 w 1173162"/>
              <a:gd name="connsiteY0" fmla="*/ 463550 h 1549400"/>
              <a:gd name="connsiteX1" fmla="*/ 192087 w 1173162"/>
              <a:gd name="connsiteY1" fmla="*/ 34925 h 1549400"/>
              <a:gd name="connsiteX2" fmla="*/ 87312 w 1173162"/>
              <a:gd name="connsiteY2" fmla="*/ 673100 h 1549400"/>
              <a:gd name="connsiteX3" fmla="*/ 715962 w 1173162"/>
              <a:gd name="connsiteY3" fmla="*/ 1549400 h 1549400"/>
              <a:gd name="connsiteX0" fmla="*/ 2024062 w 6672262"/>
              <a:gd name="connsiteY0" fmla="*/ 463550 h 1778000"/>
              <a:gd name="connsiteX1" fmla="*/ 1042987 w 6672262"/>
              <a:gd name="connsiteY1" fmla="*/ 34925 h 1778000"/>
              <a:gd name="connsiteX2" fmla="*/ 938212 w 6672262"/>
              <a:gd name="connsiteY2" fmla="*/ 673100 h 1778000"/>
              <a:gd name="connsiteX3" fmla="*/ 6672262 w 6672262"/>
              <a:gd name="connsiteY3" fmla="*/ 1778000 h 1778000"/>
              <a:gd name="connsiteX0" fmla="*/ 1143000 w 5791200"/>
              <a:gd name="connsiteY0" fmla="*/ 654050 h 2297112"/>
              <a:gd name="connsiteX1" fmla="*/ 161925 w 5791200"/>
              <a:gd name="connsiteY1" fmla="*/ 225425 h 2297112"/>
              <a:gd name="connsiteX2" fmla="*/ 2114550 w 5791200"/>
              <a:gd name="connsiteY2" fmla="*/ 2006600 h 2297112"/>
              <a:gd name="connsiteX3" fmla="*/ 5791200 w 5791200"/>
              <a:gd name="connsiteY3" fmla="*/ 1968500 h 2297112"/>
              <a:gd name="connsiteX0" fmla="*/ 609600 w 5257800"/>
              <a:gd name="connsiteY0" fmla="*/ 0 h 1452562"/>
              <a:gd name="connsiteX1" fmla="*/ 161925 w 5257800"/>
              <a:gd name="connsiteY1" fmla="*/ 714375 h 1452562"/>
              <a:gd name="connsiteX2" fmla="*/ 1581150 w 5257800"/>
              <a:gd name="connsiteY2" fmla="*/ 1352550 h 1452562"/>
              <a:gd name="connsiteX3" fmla="*/ 5257800 w 5257800"/>
              <a:gd name="connsiteY3" fmla="*/ 1314450 h 1452562"/>
              <a:gd name="connsiteX0" fmla="*/ 609600 w 6096000"/>
              <a:gd name="connsiteY0" fmla="*/ 0 h 1414462"/>
              <a:gd name="connsiteX1" fmla="*/ 161925 w 6096000"/>
              <a:gd name="connsiteY1" fmla="*/ 714375 h 1414462"/>
              <a:gd name="connsiteX2" fmla="*/ 1581150 w 6096000"/>
              <a:gd name="connsiteY2" fmla="*/ 1352550 h 1414462"/>
              <a:gd name="connsiteX3" fmla="*/ 6096000 w 6096000"/>
              <a:gd name="connsiteY3" fmla="*/ 1085850 h 1414462"/>
              <a:gd name="connsiteX0" fmla="*/ 609600 w 6096000"/>
              <a:gd name="connsiteY0" fmla="*/ 0 h 1352550"/>
              <a:gd name="connsiteX1" fmla="*/ 161925 w 6096000"/>
              <a:gd name="connsiteY1" fmla="*/ 714375 h 1352550"/>
              <a:gd name="connsiteX2" fmla="*/ 1581150 w 6096000"/>
              <a:gd name="connsiteY2" fmla="*/ 1352550 h 1352550"/>
              <a:gd name="connsiteX3" fmla="*/ 6096000 w 6096000"/>
              <a:gd name="connsiteY3" fmla="*/ 1085850 h 1352550"/>
              <a:gd name="connsiteX0" fmla="*/ 533400 w 6019800"/>
              <a:gd name="connsiteY0" fmla="*/ 0 h 1352550"/>
              <a:gd name="connsiteX1" fmla="*/ 85725 w 6019800"/>
              <a:gd name="connsiteY1" fmla="*/ 714375 h 1352550"/>
              <a:gd name="connsiteX2" fmla="*/ 1504950 w 6019800"/>
              <a:gd name="connsiteY2" fmla="*/ 1352550 h 1352550"/>
              <a:gd name="connsiteX3" fmla="*/ 6019800 w 6019800"/>
              <a:gd name="connsiteY3" fmla="*/ 1085850 h 1352550"/>
              <a:gd name="connsiteX0" fmla="*/ 533400 w 6019800"/>
              <a:gd name="connsiteY0" fmla="*/ 0 h 1352550"/>
              <a:gd name="connsiteX1" fmla="*/ 85725 w 6019800"/>
              <a:gd name="connsiteY1" fmla="*/ 714375 h 1352550"/>
              <a:gd name="connsiteX2" fmla="*/ 1504950 w 6019800"/>
              <a:gd name="connsiteY2" fmla="*/ 1352550 h 1352550"/>
              <a:gd name="connsiteX3" fmla="*/ 6019800 w 6019800"/>
              <a:gd name="connsiteY3" fmla="*/ 1085850 h 1352550"/>
              <a:gd name="connsiteX0" fmla="*/ 36512 w 6437312"/>
              <a:gd name="connsiteY0" fmla="*/ 82550 h 1054100"/>
              <a:gd name="connsiteX1" fmla="*/ 503237 w 6437312"/>
              <a:gd name="connsiteY1" fmla="*/ 415925 h 1054100"/>
              <a:gd name="connsiteX2" fmla="*/ 1922462 w 6437312"/>
              <a:gd name="connsiteY2" fmla="*/ 1054100 h 1054100"/>
              <a:gd name="connsiteX3" fmla="*/ 6437312 w 6437312"/>
              <a:gd name="connsiteY3" fmla="*/ 787400 h 1054100"/>
              <a:gd name="connsiteX0" fmla="*/ 36512 w 2779712"/>
              <a:gd name="connsiteY0" fmla="*/ 82550 h 1473200"/>
              <a:gd name="connsiteX1" fmla="*/ 503237 w 2779712"/>
              <a:gd name="connsiteY1" fmla="*/ 415925 h 1473200"/>
              <a:gd name="connsiteX2" fmla="*/ 1922462 w 2779712"/>
              <a:gd name="connsiteY2" fmla="*/ 1054100 h 1473200"/>
              <a:gd name="connsiteX3" fmla="*/ 2779712 w 2779712"/>
              <a:gd name="connsiteY3" fmla="*/ 1473200 h 1473200"/>
              <a:gd name="connsiteX0" fmla="*/ 36512 w 2779712"/>
              <a:gd name="connsiteY0" fmla="*/ 82550 h 1473200"/>
              <a:gd name="connsiteX1" fmla="*/ 503237 w 2779712"/>
              <a:gd name="connsiteY1" fmla="*/ 415925 h 1473200"/>
              <a:gd name="connsiteX2" fmla="*/ 2779712 w 2779712"/>
              <a:gd name="connsiteY2" fmla="*/ 1473200 h 1473200"/>
              <a:gd name="connsiteX0" fmla="*/ 36512 w 1636712"/>
              <a:gd name="connsiteY0" fmla="*/ 82550 h 711200"/>
              <a:gd name="connsiteX1" fmla="*/ 503237 w 1636712"/>
              <a:gd name="connsiteY1" fmla="*/ 415925 h 711200"/>
              <a:gd name="connsiteX2" fmla="*/ 1636712 w 1636712"/>
              <a:gd name="connsiteY2" fmla="*/ 711200 h 711200"/>
              <a:gd name="connsiteX0" fmla="*/ 36512 w 1636712"/>
              <a:gd name="connsiteY0" fmla="*/ 0 h 628650"/>
              <a:gd name="connsiteX1" fmla="*/ 503237 w 1636712"/>
              <a:gd name="connsiteY1" fmla="*/ 333375 h 628650"/>
              <a:gd name="connsiteX2" fmla="*/ 1636712 w 1636712"/>
              <a:gd name="connsiteY2" fmla="*/ 628650 h 628650"/>
              <a:gd name="connsiteX0" fmla="*/ 36512 w 1636712"/>
              <a:gd name="connsiteY0" fmla="*/ 0 h 628650"/>
              <a:gd name="connsiteX1" fmla="*/ 503237 w 1636712"/>
              <a:gd name="connsiteY1" fmla="*/ 333375 h 628650"/>
              <a:gd name="connsiteX2" fmla="*/ 1636712 w 1636712"/>
              <a:gd name="connsiteY2" fmla="*/ 628650 h 628650"/>
              <a:gd name="connsiteX0" fmla="*/ 66675 w 1666875"/>
              <a:gd name="connsiteY0" fmla="*/ 52388 h 681038"/>
              <a:gd name="connsiteX1" fmla="*/ 77788 w 1666875"/>
              <a:gd name="connsiteY1" fmla="*/ 55563 h 681038"/>
              <a:gd name="connsiteX2" fmla="*/ 533400 w 1666875"/>
              <a:gd name="connsiteY2" fmla="*/ 385763 h 681038"/>
              <a:gd name="connsiteX3" fmla="*/ 1666875 w 1666875"/>
              <a:gd name="connsiteY3" fmla="*/ 681038 h 681038"/>
              <a:gd name="connsiteX0" fmla="*/ 66675 w 1666875"/>
              <a:gd name="connsiteY0" fmla="*/ 52388 h 681038"/>
              <a:gd name="connsiteX1" fmla="*/ 77788 w 1666875"/>
              <a:gd name="connsiteY1" fmla="*/ 55563 h 681038"/>
              <a:gd name="connsiteX2" fmla="*/ 533400 w 1666875"/>
              <a:gd name="connsiteY2" fmla="*/ 385763 h 681038"/>
              <a:gd name="connsiteX3" fmla="*/ 1666875 w 1666875"/>
              <a:gd name="connsiteY3" fmla="*/ 681038 h 681038"/>
              <a:gd name="connsiteX0" fmla="*/ 38100 w 1638300"/>
              <a:gd name="connsiteY0" fmla="*/ 7937 h 636587"/>
              <a:gd name="connsiteX1" fmla="*/ 49213 w 1638300"/>
              <a:gd name="connsiteY1" fmla="*/ 11112 h 636587"/>
              <a:gd name="connsiteX2" fmla="*/ 504825 w 1638300"/>
              <a:gd name="connsiteY2" fmla="*/ 341312 h 636587"/>
              <a:gd name="connsiteX3" fmla="*/ 1638300 w 1638300"/>
              <a:gd name="connsiteY3" fmla="*/ 636587 h 636587"/>
            </a:gdLst>
            <a:ahLst/>
            <a:cxnLst>
              <a:cxn ang="0">
                <a:pos x="connsiteX0" y="connsiteY0"/>
              </a:cxn>
              <a:cxn ang="0">
                <a:pos x="connsiteX1" y="connsiteY1"/>
              </a:cxn>
              <a:cxn ang="0">
                <a:pos x="connsiteX2" y="connsiteY2"/>
              </a:cxn>
              <a:cxn ang="0">
                <a:pos x="connsiteX3" y="connsiteY3"/>
              </a:cxn>
            </a:cxnLst>
            <a:rect l="l" t="t" r="r" b="b"/>
            <a:pathLst>
              <a:path w="1638300" h="636587">
                <a:moveTo>
                  <a:pt x="38100" y="7937"/>
                </a:moveTo>
                <a:cubicBezTo>
                  <a:pt x="39952" y="8466"/>
                  <a:pt x="0" y="31749"/>
                  <a:pt x="49213" y="11112"/>
                </a:cubicBezTo>
                <a:cubicBezTo>
                  <a:pt x="165101" y="0"/>
                  <a:pt x="239977" y="237066"/>
                  <a:pt x="504825" y="341312"/>
                </a:cubicBezTo>
                <a:cubicBezTo>
                  <a:pt x="1000125" y="477837"/>
                  <a:pt x="1164035" y="416322"/>
                  <a:pt x="1638300" y="636587"/>
                </a:cubicBezTo>
              </a:path>
            </a:pathLst>
          </a:cu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5" name="Group 80"/>
          <p:cNvGrpSpPr/>
          <p:nvPr/>
        </p:nvGrpSpPr>
        <p:grpSpPr>
          <a:xfrm>
            <a:off x="1655064" y="5495544"/>
            <a:ext cx="4953369" cy="1115100"/>
            <a:chOff x="1652530" y="5056094"/>
            <a:chExt cx="5698925" cy="1115100"/>
          </a:xfrm>
        </p:grpSpPr>
        <p:sp>
          <p:nvSpPr>
            <p:cNvPr id="60" name="Rectangle 59"/>
            <p:cNvSpPr/>
            <p:nvPr/>
          </p:nvSpPr>
          <p:spPr bwMode="auto">
            <a:xfrm>
              <a:off x="1864659" y="5056094"/>
              <a:ext cx="636494" cy="224118"/>
            </a:xfrm>
            <a:prstGeom prst="rect">
              <a:avLst/>
            </a:prstGeom>
            <a:noFill/>
            <a:ln>
              <a:solidFill>
                <a:schemeClr val="bg2">
                  <a:lumMod val="7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nvGrpSpPr>
            <p:cNvPr id="6" name="Group 77"/>
            <p:cNvGrpSpPr/>
            <p:nvPr/>
          </p:nvGrpSpPr>
          <p:grpSpPr>
            <a:xfrm>
              <a:off x="1652530" y="5156088"/>
              <a:ext cx="5698925" cy="1015106"/>
              <a:chOff x="1652530" y="5156088"/>
              <a:chExt cx="5698925" cy="1015106"/>
            </a:xfrm>
          </p:grpSpPr>
          <p:cxnSp>
            <p:nvCxnSpPr>
              <p:cNvPr id="62" name="Straight Connector 61"/>
              <p:cNvCxnSpPr/>
              <p:nvPr/>
            </p:nvCxnSpPr>
            <p:spPr>
              <a:xfrm flipH="1">
                <a:off x="1652530" y="5172402"/>
                <a:ext cx="242945" cy="3632"/>
              </a:xfrm>
              <a:prstGeom prst="line">
                <a:avLst/>
              </a:prstGeom>
              <a:ln w="381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1168176" y="5651556"/>
                <a:ext cx="1003020" cy="12084"/>
              </a:xfrm>
              <a:prstGeom prst="line">
                <a:avLst/>
              </a:prstGeom>
              <a:ln w="381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671701" y="6147025"/>
                <a:ext cx="5679754" cy="24169"/>
              </a:xfrm>
              <a:prstGeom prst="line">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7" name="Group 88"/>
          <p:cNvGrpSpPr/>
          <p:nvPr/>
        </p:nvGrpSpPr>
        <p:grpSpPr>
          <a:xfrm>
            <a:off x="2988272" y="5506175"/>
            <a:ext cx="3634720" cy="1120588"/>
            <a:chOff x="2988271" y="5065059"/>
            <a:chExt cx="4380717" cy="1120588"/>
          </a:xfrm>
        </p:grpSpPr>
        <p:sp>
          <p:nvSpPr>
            <p:cNvPr id="68" name="Rectangle 67"/>
            <p:cNvSpPr/>
            <p:nvPr/>
          </p:nvSpPr>
          <p:spPr bwMode="auto">
            <a:xfrm>
              <a:off x="3227294" y="5065059"/>
              <a:ext cx="636494" cy="224118"/>
            </a:xfrm>
            <a:prstGeom prst="rect">
              <a:avLst/>
            </a:prstGeom>
            <a:noFill/>
            <a:ln>
              <a:solidFill>
                <a:schemeClr val="bg2">
                  <a:lumMod val="7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u="sng"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cxnSp>
          <p:nvCxnSpPr>
            <p:cNvPr id="69" name="Straight Connector 68"/>
            <p:cNvCxnSpPr/>
            <p:nvPr/>
          </p:nvCxnSpPr>
          <p:spPr>
            <a:xfrm flipH="1">
              <a:off x="2988271" y="5181367"/>
              <a:ext cx="242945" cy="3632"/>
            </a:xfrm>
            <a:prstGeom prst="line">
              <a:avLst/>
            </a:prstGeom>
            <a:ln w="381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2503917" y="5660521"/>
              <a:ext cx="1003020" cy="12084"/>
            </a:xfrm>
            <a:prstGeom prst="line">
              <a:avLst/>
            </a:prstGeom>
            <a:ln w="381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007442" y="6155990"/>
              <a:ext cx="4361546" cy="29657"/>
            </a:xfrm>
            <a:prstGeom prst="line">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102"/>
          <p:cNvGrpSpPr/>
          <p:nvPr/>
        </p:nvGrpSpPr>
        <p:grpSpPr>
          <a:xfrm>
            <a:off x="4425696" y="5522500"/>
            <a:ext cx="2154118" cy="1111623"/>
            <a:chOff x="4315047" y="5074024"/>
            <a:chExt cx="3036014" cy="1111623"/>
          </a:xfrm>
        </p:grpSpPr>
        <p:sp>
          <p:nvSpPr>
            <p:cNvPr id="76" name="Rectangle 75"/>
            <p:cNvSpPr/>
            <p:nvPr/>
          </p:nvSpPr>
          <p:spPr bwMode="auto">
            <a:xfrm>
              <a:off x="4563035" y="5074024"/>
              <a:ext cx="636494" cy="224118"/>
            </a:xfrm>
            <a:prstGeom prst="rect">
              <a:avLst/>
            </a:prstGeom>
            <a:noFill/>
            <a:ln>
              <a:solidFill>
                <a:schemeClr val="bg2">
                  <a:lumMod val="7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u="sng"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cxnSp>
          <p:nvCxnSpPr>
            <p:cNvPr id="77" name="Straight Connector 76"/>
            <p:cNvCxnSpPr/>
            <p:nvPr/>
          </p:nvCxnSpPr>
          <p:spPr>
            <a:xfrm rot="10800000" flipV="1">
              <a:off x="4315047" y="5172403"/>
              <a:ext cx="242946" cy="3632"/>
            </a:xfrm>
            <a:prstGeom prst="line">
              <a:avLst/>
            </a:prstGeom>
            <a:ln w="381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3821729" y="5651557"/>
              <a:ext cx="1003020" cy="12084"/>
            </a:xfrm>
            <a:prstGeom prst="line">
              <a:avLst/>
            </a:prstGeom>
            <a:ln w="381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325254" y="6147025"/>
              <a:ext cx="3025807" cy="38622"/>
            </a:xfrm>
            <a:prstGeom prst="line">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111"/>
          <p:cNvGrpSpPr/>
          <p:nvPr/>
        </p:nvGrpSpPr>
        <p:grpSpPr>
          <a:xfrm>
            <a:off x="1652530" y="5766151"/>
            <a:ext cx="4927732" cy="846159"/>
            <a:chOff x="1652530" y="5325035"/>
            <a:chExt cx="5734784" cy="846159"/>
          </a:xfrm>
        </p:grpSpPr>
        <p:sp>
          <p:nvSpPr>
            <p:cNvPr id="81" name="Rectangle 80"/>
            <p:cNvSpPr/>
            <p:nvPr/>
          </p:nvSpPr>
          <p:spPr bwMode="auto">
            <a:xfrm>
              <a:off x="1873624" y="5325035"/>
              <a:ext cx="636494" cy="224118"/>
            </a:xfrm>
            <a:prstGeom prst="rect">
              <a:avLst/>
            </a:prstGeom>
            <a:noFill/>
            <a:ln>
              <a:solidFill>
                <a:schemeClr val="bg2">
                  <a:lumMod val="7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cxnSp>
          <p:nvCxnSpPr>
            <p:cNvPr id="82" name="Straight Connector 81"/>
            <p:cNvCxnSpPr/>
            <p:nvPr/>
          </p:nvCxnSpPr>
          <p:spPr>
            <a:xfrm flipH="1">
              <a:off x="1652530" y="5432378"/>
              <a:ext cx="242945" cy="3632"/>
            </a:xfrm>
            <a:prstGeom prst="line">
              <a:avLst/>
            </a:prstGeom>
            <a:ln w="381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16200000" flipH="1">
              <a:off x="1294269" y="5785437"/>
              <a:ext cx="742028" cy="3281"/>
            </a:xfrm>
            <a:prstGeom prst="line">
              <a:avLst/>
            </a:prstGeom>
            <a:ln w="381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656885" y="6149465"/>
              <a:ext cx="5730429" cy="21729"/>
            </a:xfrm>
            <a:prstGeom prst="line">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122"/>
          <p:cNvGrpSpPr/>
          <p:nvPr/>
        </p:nvGrpSpPr>
        <p:grpSpPr>
          <a:xfrm>
            <a:off x="2989511" y="6053022"/>
            <a:ext cx="3599296" cy="573741"/>
            <a:chOff x="2980547" y="5342965"/>
            <a:chExt cx="4361546" cy="573741"/>
          </a:xfrm>
        </p:grpSpPr>
        <p:sp>
          <p:nvSpPr>
            <p:cNvPr id="86" name="Rectangle 85"/>
            <p:cNvSpPr/>
            <p:nvPr/>
          </p:nvSpPr>
          <p:spPr bwMode="auto">
            <a:xfrm>
              <a:off x="3236259" y="5342965"/>
              <a:ext cx="636494" cy="224118"/>
            </a:xfrm>
            <a:prstGeom prst="rect">
              <a:avLst/>
            </a:prstGeom>
            <a:noFill/>
            <a:ln>
              <a:solidFill>
                <a:schemeClr val="bg2">
                  <a:lumMod val="7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u="sng"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cxnSp>
          <p:nvCxnSpPr>
            <p:cNvPr id="87" name="Straight Connector 86"/>
            <p:cNvCxnSpPr/>
            <p:nvPr/>
          </p:nvCxnSpPr>
          <p:spPr>
            <a:xfrm flipH="1">
              <a:off x="2997236" y="5459273"/>
              <a:ext cx="242945" cy="3632"/>
            </a:xfrm>
            <a:prstGeom prst="line">
              <a:avLst/>
            </a:prstGeom>
            <a:ln w="381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16200000" flipH="1">
              <a:off x="2777186" y="5664489"/>
              <a:ext cx="446853" cy="3792"/>
            </a:xfrm>
            <a:prstGeom prst="line">
              <a:avLst/>
            </a:prstGeom>
            <a:ln w="381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980547" y="5887049"/>
              <a:ext cx="4361546" cy="29657"/>
            </a:xfrm>
            <a:prstGeom prst="line">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sp>
        <p:nvSpPr>
          <p:cNvPr id="90" name="Rectangle 89"/>
          <p:cNvSpPr/>
          <p:nvPr/>
        </p:nvSpPr>
        <p:spPr>
          <a:xfrm>
            <a:off x="1558432" y="4174375"/>
            <a:ext cx="3970421" cy="858252"/>
          </a:xfrm>
          <a:prstGeom prst="rect">
            <a:avLst/>
          </a:prstGeom>
          <a:noFill/>
          <a:ln w="25400" cmpd="sng">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Box 90"/>
          <p:cNvSpPr txBox="1"/>
          <p:nvPr/>
        </p:nvSpPr>
        <p:spPr>
          <a:xfrm>
            <a:off x="1457979" y="3931083"/>
            <a:ext cx="1869423" cy="246221"/>
          </a:xfrm>
          <a:prstGeom prst="rect">
            <a:avLst/>
          </a:prstGeom>
          <a:noFill/>
        </p:spPr>
        <p:txBody>
          <a:bodyPr wrap="none" rtlCol="0">
            <a:spAutoFit/>
          </a:bodyPr>
          <a:lstStyle/>
          <a:p>
            <a:r>
              <a:rPr lang="en-US" sz="1000" b="1" dirty="0" smtClean="0"/>
              <a:t>Database Availability Group</a:t>
            </a:r>
            <a:endParaRPr lang="en-US" sz="1000" b="1" dirty="0"/>
          </a:p>
        </p:txBody>
      </p:sp>
      <p:sp>
        <p:nvSpPr>
          <p:cNvPr id="92" name="Rectangle 91"/>
          <p:cNvSpPr/>
          <p:nvPr/>
        </p:nvSpPr>
        <p:spPr>
          <a:xfrm>
            <a:off x="1710596" y="4322124"/>
            <a:ext cx="1061861" cy="575188"/>
          </a:xfrm>
          <a:prstGeom prst="rect">
            <a:avLst/>
          </a:prstGeom>
          <a:solidFill>
            <a:schemeClr val="accent1"/>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latin typeface="Segoe" pitchFamily="34" charset="0"/>
              </a:rPr>
              <a:t>Mailbox Server 1</a:t>
            </a:r>
            <a:endParaRPr lang="en-US" sz="1400" dirty="0">
              <a:solidFill>
                <a:schemeClr val="bg1"/>
              </a:solidFill>
              <a:latin typeface="Segoe" pitchFamily="34" charset="0"/>
            </a:endParaRPr>
          </a:p>
        </p:txBody>
      </p:sp>
      <p:sp>
        <p:nvSpPr>
          <p:cNvPr id="93" name="Rectangle 92"/>
          <p:cNvSpPr/>
          <p:nvPr/>
        </p:nvSpPr>
        <p:spPr>
          <a:xfrm>
            <a:off x="3037950" y="4351621"/>
            <a:ext cx="1061861" cy="575188"/>
          </a:xfrm>
          <a:prstGeom prst="rect">
            <a:avLst/>
          </a:prstGeom>
          <a:solidFill>
            <a:schemeClr val="accent1"/>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latin typeface="Segoe" pitchFamily="34" charset="0"/>
              </a:rPr>
              <a:t>Mailbox Server 2</a:t>
            </a:r>
            <a:endParaRPr lang="en-US" sz="1400" dirty="0">
              <a:solidFill>
                <a:schemeClr val="bg1"/>
              </a:solidFill>
              <a:latin typeface="Segoe" pitchFamily="34" charset="0"/>
            </a:endParaRPr>
          </a:p>
        </p:txBody>
      </p:sp>
      <p:sp>
        <p:nvSpPr>
          <p:cNvPr id="94" name="Rectangle 93"/>
          <p:cNvSpPr/>
          <p:nvPr/>
        </p:nvSpPr>
        <p:spPr>
          <a:xfrm>
            <a:off x="4375137" y="4336873"/>
            <a:ext cx="1061861" cy="575188"/>
          </a:xfrm>
          <a:prstGeom prst="rect">
            <a:avLst/>
          </a:prstGeom>
          <a:solidFill>
            <a:schemeClr val="accent1"/>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latin typeface="Segoe" pitchFamily="34" charset="0"/>
              </a:rPr>
              <a:t>Mailbox Server 3</a:t>
            </a:r>
            <a:endParaRPr lang="en-US" sz="1400" dirty="0">
              <a:solidFill>
                <a:schemeClr val="bg1"/>
              </a:solidFill>
              <a:latin typeface="Segoe" pitchFamily="34" charset="0"/>
            </a:endParaRPr>
          </a:p>
        </p:txBody>
      </p:sp>
      <p:sp>
        <p:nvSpPr>
          <p:cNvPr id="71" name="Slide Number Placeholder 70"/>
          <p:cNvSpPr>
            <a:spLocks noGrp="1"/>
          </p:cNvSpPr>
          <p:nvPr>
            <p:ph type="sldNum" sz="quarter" idx="4294967295"/>
          </p:nvPr>
        </p:nvSpPr>
        <p:spPr>
          <a:xfrm>
            <a:off x="381000" y="6369797"/>
            <a:ext cx="509239" cy="365125"/>
          </a:xfrm>
          <a:prstGeom prst="rect">
            <a:avLst/>
          </a:prstGeom>
        </p:spPr>
        <p:txBody>
          <a:bodyPr/>
          <a:lstStyle/>
          <a:p>
            <a:fld id="{0686800F-65A3-4649-8B73-7EFFA3F0CB78}" type="slidenum">
              <a:rPr lang="en-US" smtClean="0"/>
              <a:pPr/>
              <a:t>50</a:t>
            </a:fld>
            <a:endParaRPr lang="en-US" dirty="0"/>
          </a:p>
        </p:txBody>
      </p:sp>
    </p:spTree>
    <p:extLst>
      <p:ext uri="{BB962C8B-B14F-4D97-AF65-F5344CB8AC3E}">
        <p14:creationId xmlns:p14="http://schemas.microsoft.com/office/powerpoint/2010/main" val="263109132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par>
                          <p:cTn id="22" fill="hold">
                            <p:stCondLst>
                              <p:cond delay="500"/>
                            </p:stCondLst>
                            <p:childTnLst>
                              <p:par>
                                <p:cTn id="23" presetID="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childTnLst>
                          </p:cTn>
                        </p:par>
                        <p:par>
                          <p:cTn id="42" fill="hold">
                            <p:stCondLst>
                              <p:cond delay="500"/>
                            </p:stCondLst>
                            <p:childTnLst>
                              <p:par>
                                <p:cTn id="43" presetID="1" presetClass="entr" presetSubtype="0"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par>
                          <p:cTn id="50" fill="hold">
                            <p:stCondLst>
                              <p:cond delay="500"/>
                            </p:stCondLst>
                            <p:childTnLst>
                              <p:par>
                                <p:cTn id="51" presetID="1" presetClass="entr" presetSubtype="0"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childTnLst>
                                </p:cTn>
                              </p:par>
                              <p:par>
                                <p:cTn id="57" presetID="10" presetClass="exit" presetSubtype="0" fill="hold" nodeType="withEffect">
                                  <p:stCondLst>
                                    <p:cond delay="0"/>
                                  </p:stCondLst>
                                  <p:childTnLst>
                                    <p:animEffect transition="out" filter="fade">
                                      <p:cBhvr>
                                        <p:cTn id="58" dur="500"/>
                                        <p:tgtEl>
                                          <p:spTgt spid="10"/>
                                        </p:tgtEl>
                                      </p:cBhvr>
                                    </p:animEffect>
                                    <p:set>
                                      <p:cBhvr>
                                        <p:cTn id="59" dur="1" fill="hold">
                                          <p:stCondLst>
                                            <p:cond delay="499"/>
                                          </p:stCondLst>
                                        </p:cTn>
                                        <p:tgtEl>
                                          <p:spTgt spid="10"/>
                                        </p:tgtEl>
                                        <p:attrNameLst>
                                          <p:attrName>style.visibility</p:attrName>
                                        </p:attrNameLst>
                                      </p:cBhvr>
                                      <p:to>
                                        <p:strVal val="hidden"/>
                                      </p:to>
                                    </p:set>
                                  </p:childTnLst>
                                </p:cTn>
                              </p:par>
                              <p:par>
                                <p:cTn id="60" presetID="1" presetClass="entr" presetSubtype="0" fill="hold" grpId="0" nodeType="withEffect">
                                  <p:stCondLst>
                                    <p:cond delay="0"/>
                                  </p:stCondLst>
                                  <p:childTnLst>
                                    <p:set>
                                      <p:cBhvr>
                                        <p:cTn id="61" dur="1" fill="hold">
                                          <p:stCondLst>
                                            <p:cond delay="0"/>
                                          </p:stCondLst>
                                        </p:cTn>
                                        <p:tgtEl>
                                          <p:spTgt spid="57"/>
                                        </p:tgtEl>
                                        <p:attrNameLst>
                                          <p:attrName>style.visibility</p:attrName>
                                        </p:attrNameLst>
                                      </p:cBhvr>
                                      <p:to>
                                        <p:strVal val="visible"/>
                                      </p:to>
                                    </p:set>
                                  </p:childTnLst>
                                </p:cTn>
                              </p:par>
                            </p:childTnLst>
                          </p:cTn>
                        </p:par>
                        <p:par>
                          <p:cTn id="62" fill="hold">
                            <p:stCondLst>
                              <p:cond delay="500"/>
                            </p:stCondLst>
                            <p:childTnLst>
                              <p:par>
                                <p:cTn id="63" presetID="1" presetClass="entr" presetSubtype="0" fill="hold" grpId="0" nodeType="afterEffect">
                                  <p:stCondLst>
                                    <p:cond delay="0"/>
                                  </p:stCondLst>
                                  <p:childTnLst>
                                    <p:set>
                                      <p:cBhvr>
                                        <p:cTn id="64" dur="1" fill="hold">
                                          <p:stCondLst>
                                            <p:cond delay="0"/>
                                          </p:stCondLst>
                                        </p:cTn>
                                        <p:tgtEl>
                                          <p:spTgt spid="5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
                                            <p:txEl>
                                              <p:pRg st="5" end="5"/>
                                            </p:txEl>
                                          </p:spTgt>
                                        </p:tgtEl>
                                        <p:attrNameLst>
                                          <p:attrName>style.visibility</p:attrName>
                                        </p:attrNameLst>
                                      </p:cBhvr>
                                      <p:to>
                                        <p:strVal val="visible"/>
                                      </p:to>
                                    </p:set>
                                  </p:childTnLst>
                                </p:cTn>
                              </p:par>
                              <p:par>
                                <p:cTn id="73" presetID="10" presetClass="exit" presetSubtype="0" fill="hold" grpId="1" nodeType="withEffect">
                                  <p:stCondLst>
                                    <p:cond delay="0"/>
                                  </p:stCondLst>
                                  <p:childTnLst>
                                    <p:animEffect transition="out" filter="fade">
                                      <p:cBhvr>
                                        <p:cTn id="74" dur="500"/>
                                        <p:tgtEl>
                                          <p:spTgt spid="58"/>
                                        </p:tgtEl>
                                      </p:cBhvr>
                                    </p:animEffect>
                                    <p:set>
                                      <p:cBhvr>
                                        <p:cTn id="75" dur="1" fill="hold">
                                          <p:stCondLst>
                                            <p:cond delay="499"/>
                                          </p:stCondLst>
                                        </p:cTn>
                                        <p:tgtEl>
                                          <p:spTgt spid="58"/>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57"/>
                                        </p:tgtEl>
                                      </p:cBhvr>
                                    </p:animEffect>
                                    <p:set>
                                      <p:cBhvr>
                                        <p:cTn id="78" dur="1" fill="hold">
                                          <p:stCondLst>
                                            <p:cond delay="499"/>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7" grpId="1" animBg="1"/>
      <p:bldP spid="58" grpId="0" animBg="1"/>
      <p:bldP spid="58"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218795"/>
          </a:xfrm>
        </p:spPr>
        <p:txBody>
          <a:bodyPr/>
          <a:lstStyle/>
          <a:p>
            <a:r>
              <a:rPr lang="en-US" sz="4400" dirty="0" smtClean="0"/>
              <a:t>Multiple Database Copies Enable Backupless Configurations</a:t>
            </a:r>
            <a:endParaRPr lang="en-US" sz="4400" dirty="0"/>
          </a:p>
        </p:txBody>
      </p:sp>
      <p:sp>
        <p:nvSpPr>
          <p:cNvPr id="4" name="Content Placeholder 3"/>
          <p:cNvSpPr>
            <a:spLocks noGrp="1"/>
          </p:cNvSpPr>
          <p:nvPr>
            <p:ph sz="half" idx="2"/>
          </p:nvPr>
        </p:nvSpPr>
        <p:spPr>
          <a:xfrm>
            <a:off x="4675093" y="1788070"/>
            <a:ext cx="4280647" cy="1231106"/>
          </a:xfrm>
        </p:spPr>
        <p:txBody>
          <a:bodyPr/>
          <a:lstStyle/>
          <a:p>
            <a:pPr>
              <a:buClr>
                <a:srgbClr xmlns:mc="http://schemas.openxmlformats.org/markup-compatibility/2006" xmlns:a14="http://schemas.microsoft.com/office/drawing/2010/main" val="777777" mc:Ignorable=""/>
              </a:buClr>
              <a:buSzPct val="80000"/>
              <a:defRPr/>
            </a:pPr>
            <a:r>
              <a:rPr lang="en-US" sz="2000" dirty="0" smtClean="0"/>
              <a:t>Exchange Server 2010 HA</a:t>
            </a:r>
          </a:p>
          <a:p>
            <a:pPr>
              <a:buClr>
                <a:srgbClr xmlns:mc="http://schemas.openxmlformats.org/markup-compatibility/2006" xmlns:a14="http://schemas.microsoft.com/office/drawing/2010/main" val="777777" mc:Ignorable=""/>
              </a:buClr>
              <a:buSzPct val="80000"/>
              <a:defRPr/>
            </a:pPr>
            <a:r>
              <a:rPr lang="en-US" sz="2000" dirty="0" smtClean="0"/>
              <a:t>E-mail archive</a:t>
            </a:r>
          </a:p>
          <a:p>
            <a:pPr>
              <a:buClr>
                <a:srgbClr xmlns:mc="http://schemas.openxmlformats.org/markup-compatibility/2006" xmlns:a14="http://schemas.microsoft.com/office/drawing/2010/main" val="777777" mc:Ignorable=""/>
              </a:buClr>
              <a:buSzPct val="80000"/>
              <a:defRPr/>
            </a:pPr>
            <a:r>
              <a:rPr lang="en-US" sz="2000" dirty="0" smtClean="0"/>
              <a:t>Extended/protected dumpster retention</a:t>
            </a:r>
          </a:p>
        </p:txBody>
      </p:sp>
      <p:sp>
        <p:nvSpPr>
          <p:cNvPr id="6" name="Right Arrow 5"/>
          <p:cNvSpPr/>
          <p:nvPr/>
        </p:nvSpPr>
        <p:spPr bwMode="auto">
          <a:xfrm>
            <a:off x="3666439" y="1712306"/>
            <a:ext cx="823214" cy="313176"/>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nvGrpSpPr>
          <p:cNvPr id="3" name="Group 94"/>
          <p:cNvGrpSpPr/>
          <p:nvPr/>
        </p:nvGrpSpPr>
        <p:grpSpPr>
          <a:xfrm>
            <a:off x="6093694" y="5313461"/>
            <a:ext cx="1310274" cy="1053600"/>
            <a:chOff x="4708357" y="5295258"/>
            <a:chExt cx="1310274" cy="1053600"/>
          </a:xfrm>
        </p:grpSpPr>
        <p:pic>
          <p:nvPicPr>
            <p:cNvPr id="8" name="Picture 2" descr="C:\Users\astridm\AppData\Local\Microsoft\Windows\Temporary Internet Files\Content.IE5\KU64B59Z\MCj04348530000[1].png"/>
            <p:cNvPicPr>
              <a:picLocks noChangeAspect="1" noChangeArrowheads="1"/>
            </p:cNvPicPr>
            <p:nvPr/>
          </p:nvPicPr>
          <p:blipFill>
            <a:blip r:embed="rId4" cstate="print"/>
            <a:srcRect/>
            <a:stretch>
              <a:fillRect/>
            </a:stretch>
          </p:blipFill>
          <p:spPr bwMode="auto">
            <a:xfrm>
              <a:off x="4900864" y="5295258"/>
              <a:ext cx="628483" cy="628483"/>
            </a:xfrm>
            <a:prstGeom prst="rect">
              <a:avLst/>
            </a:prstGeom>
            <a:noFill/>
          </p:spPr>
        </p:pic>
        <p:pic>
          <p:nvPicPr>
            <p:cNvPr id="9" name="Picture 2" descr="C:\Users\astridm\AppData\Local\Microsoft\Windows\Temporary Internet Files\Content.IE5\KU64B59Z\MCj04348530000[1].png"/>
            <p:cNvPicPr>
              <a:picLocks noChangeAspect="1" noChangeArrowheads="1"/>
            </p:cNvPicPr>
            <p:nvPr/>
          </p:nvPicPr>
          <p:blipFill>
            <a:blip r:embed="rId4" cstate="print"/>
            <a:srcRect/>
            <a:stretch>
              <a:fillRect/>
            </a:stretch>
          </p:blipFill>
          <p:spPr bwMode="auto">
            <a:xfrm>
              <a:off x="4708357" y="5575996"/>
              <a:ext cx="628483" cy="628483"/>
            </a:xfrm>
            <a:prstGeom prst="rect">
              <a:avLst/>
            </a:prstGeom>
            <a:noFill/>
          </p:spPr>
        </p:pic>
        <p:pic>
          <p:nvPicPr>
            <p:cNvPr id="10" name="Picture 2" descr="C:\Users\astridm\AppData\Local\Microsoft\Windows\Temporary Internet Files\Content.IE5\KU64B59Z\MCj04348530000[1].png"/>
            <p:cNvPicPr>
              <a:picLocks noChangeAspect="1" noChangeArrowheads="1"/>
            </p:cNvPicPr>
            <p:nvPr/>
          </p:nvPicPr>
          <p:blipFill>
            <a:blip r:embed="rId4" cstate="print"/>
            <a:srcRect/>
            <a:stretch>
              <a:fillRect/>
            </a:stretch>
          </p:blipFill>
          <p:spPr bwMode="auto">
            <a:xfrm>
              <a:off x="5229726" y="5720375"/>
              <a:ext cx="628483" cy="628483"/>
            </a:xfrm>
            <a:prstGeom prst="rect">
              <a:avLst/>
            </a:prstGeom>
            <a:noFill/>
          </p:spPr>
        </p:pic>
        <p:pic>
          <p:nvPicPr>
            <p:cNvPr id="11" name="Picture 2" descr="C:\Users\astridm\AppData\Local\Microsoft\Windows\Temporary Internet Files\Content.IE5\KU64B59Z\MCj04348530000[1].png"/>
            <p:cNvPicPr>
              <a:picLocks noChangeAspect="1" noChangeArrowheads="1"/>
            </p:cNvPicPr>
            <p:nvPr/>
          </p:nvPicPr>
          <p:blipFill>
            <a:blip r:embed="rId4" cstate="print"/>
            <a:srcRect/>
            <a:stretch>
              <a:fillRect/>
            </a:stretch>
          </p:blipFill>
          <p:spPr bwMode="auto">
            <a:xfrm>
              <a:off x="5390148" y="5431616"/>
              <a:ext cx="628483" cy="628483"/>
            </a:xfrm>
            <a:prstGeom prst="rect">
              <a:avLst/>
            </a:prstGeom>
            <a:noFill/>
          </p:spPr>
        </p:pic>
      </p:grpSp>
      <p:sp>
        <p:nvSpPr>
          <p:cNvPr id="12" name="TextBox 11"/>
          <p:cNvSpPr txBox="1"/>
          <p:nvPr/>
        </p:nvSpPr>
        <p:spPr>
          <a:xfrm>
            <a:off x="6150685" y="4464424"/>
            <a:ext cx="2087880" cy="348403"/>
          </a:xfrm>
          <a:prstGeom prst="rect">
            <a:avLst/>
          </a:prstGeom>
          <a:noFill/>
          <a:ln>
            <a:noFill/>
          </a:ln>
        </p:spPr>
        <p:txBody>
          <a:bodyPr wrap="square" lIns="131674" tIns="65837" rIns="131674" bIns="65837" rtlCol="0">
            <a:spAutoFit/>
          </a:bodyPr>
          <a:lstStyle/>
          <a:p>
            <a:pPr algn="ctr"/>
            <a:r>
              <a:rPr lang="en-US" sz="1400" b="1" dirty="0" smtClean="0"/>
              <a:t>7-14 day lag copy</a:t>
            </a:r>
            <a:endParaRPr lang="en-US" sz="1400" b="1" dirty="0"/>
          </a:p>
        </p:txBody>
      </p:sp>
      <p:sp>
        <p:nvSpPr>
          <p:cNvPr id="14" name="TextBox 13"/>
          <p:cNvSpPr txBox="1"/>
          <p:nvPr/>
        </p:nvSpPr>
        <p:spPr>
          <a:xfrm>
            <a:off x="6449246" y="5257800"/>
            <a:ext cx="651140" cy="1107996"/>
          </a:xfrm>
          <a:prstGeom prst="rect">
            <a:avLst/>
          </a:prstGeom>
          <a:noFill/>
        </p:spPr>
        <p:txBody>
          <a:bodyPr wrap="none" rtlCol="0">
            <a:spAutoFit/>
          </a:bodyPr>
          <a:lstStyle/>
          <a:p>
            <a:r>
              <a:rPr lang="en-US" sz="6600" b="1" dirty="0" smtClean="0">
                <a:solidFill>
                  <a:srgbClr xmlns:mc="http://schemas.openxmlformats.org/markup-compatibility/2006" xmlns:a14="http://schemas.microsoft.com/office/drawing/2010/main" val="FF0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rPr>
              <a:t>X</a:t>
            </a:r>
            <a:endParaRPr lang="en-US" sz="3600" b="1" dirty="0">
              <a:solidFill>
                <a:srgbClr xmlns:mc="http://schemas.openxmlformats.org/markup-compatibility/2006" xmlns:a14="http://schemas.microsoft.com/office/drawing/2010/main" val="FF0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cxnSp>
        <p:nvCxnSpPr>
          <p:cNvPr id="15" name="Straight Arrow Connector 14"/>
          <p:cNvCxnSpPr/>
          <p:nvPr/>
        </p:nvCxnSpPr>
        <p:spPr>
          <a:xfrm>
            <a:off x="5117730" y="5917962"/>
            <a:ext cx="902070" cy="25638"/>
          </a:xfrm>
          <a:prstGeom prst="straightConnector1">
            <a:avLst/>
          </a:prstGeom>
          <a:ln w="19050">
            <a:solidFill>
              <a:schemeClr val="tx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790438" y="3680320"/>
            <a:ext cx="3970421" cy="858252"/>
          </a:xfrm>
          <a:prstGeom prst="rect">
            <a:avLst/>
          </a:prstGeom>
          <a:noFill/>
          <a:ln w="25400" cmpd="sng">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1758225" y="3476565"/>
            <a:ext cx="1869423" cy="246221"/>
          </a:xfrm>
          <a:prstGeom prst="rect">
            <a:avLst/>
          </a:prstGeom>
          <a:noFill/>
        </p:spPr>
        <p:txBody>
          <a:bodyPr wrap="none" rtlCol="0">
            <a:spAutoFit/>
          </a:bodyPr>
          <a:lstStyle/>
          <a:p>
            <a:r>
              <a:rPr lang="en-US" sz="1000" b="1" dirty="0" smtClean="0"/>
              <a:t>Database Availability Group</a:t>
            </a:r>
            <a:endParaRPr lang="en-US" sz="1000" b="1" dirty="0"/>
          </a:p>
        </p:txBody>
      </p:sp>
      <p:sp>
        <p:nvSpPr>
          <p:cNvPr id="18" name="Rectangle 17"/>
          <p:cNvSpPr/>
          <p:nvPr/>
        </p:nvSpPr>
        <p:spPr>
          <a:xfrm>
            <a:off x="1942602" y="3828069"/>
            <a:ext cx="1061861" cy="575188"/>
          </a:xfrm>
          <a:prstGeom prst="rect">
            <a:avLst/>
          </a:prstGeom>
          <a:solidFill>
            <a:schemeClr val="accent1"/>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Mailbox Server 1</a:t>
            </a:r>
            <a:endParaRPr lang="en-US" sz="1400"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9" name="Rectangle 18"/>
          <p:cNvSpPr/>
          <p:nvPr/>
        </p:nvSpPr>
        <p:spPr>
          <a:xfrm>
            <a:off x="3269956" y="3857566"/>
            <a:ext cx="1061861" cy="575188"/>
          </a:xfrm>
          <a:prstGeom prst="rect">
            <a:avLst/>
          </a:prstGeom>
          <a:solidFill>
            <a:schemeClr val="accent1"/>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Mailbox Server 2</a:t>
            </a:r>
            <a:endParaRPr lang="en-US" sz="1400"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0" name="Rectangle 19"/>
          <p:cNvSpPr/>
          <p:nvPr/>
        </p:nvSpPr>
        <p:spPr>
          <a:xfrm>
            <a:off x="4607143" y="3842818"/>
            <a:ext cx="1061861" cy="575188"/>
          </a:xfrm>
          <a:prstGeom prst="rect">
            <a:avLst/>
          </a:prstGeom>
          <a:solidFill>
            <a:schemeClr val="accent1"/>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Mailbox Server 3</a:t>
            </a:r>
            <a:endParaRPr lang="en-US" sz="1400"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nvGrpSpPr>
          <p:cNvPr id="5" name="Group 104"/>
          <p:cNvGrpSpPr/>
          <p:nvPr/>
        </p:nvGrpSpPr>
        <p:grpSpPr>
          <a:xfrm>
            <a:off x="2113134" y="4149487"/>
            <a:ext cx="3370068" cy="1751506"/>
            <a:chOff x="1301264" y="3910199"/>
            <a:chExt cx="3370068" cy="1751506"/>
          </a:xfrm>
        </p:grpSpPr>
        <p:grpSp>
          <p:nvGrpSpPr>
            <p:cNvPr id="7" name="Group 109"/>
            <p:cNvGrpSpPr/>
            <p:nvPr/>
          </p:nvGrpSpPr>
          <p:grpSpPr>
            <a:xfrm>
              <a:off x="1301264" y="4379776"/>
              <a:ext cx="685800" cy="1280160"/>
              <a:chOff x="892596" y="5068174"/>
              <a:chExt cx="685800" cy="1280160"/>
            </a:xfrm>
          </p:grpSpPr>
          <p:sp>
            <p:nvSpPr>
              <p:cNvPr id="46" name="Can 45"/>
              <p:cNvSpPr/>
              <p:nvPr/>
            </p:nvSpPr>
            <p:spPr>
              <a:xfrm>
                <a:off x="896221" y="5068174"/>
                <a:ext cx="682175" cy="1280160"/>
              </a:xfrm>
              <a:prstGeom prst="can">
                <a:avLst/>
              </a:prstGeom>
              <a:ln>
                <a:solidFill>
                  <a:srgbClr xmlns:mc="http://schemas.openxmlformats.org/markup-compatibility/2006" xmlns:a14="http://schemas.microsoft.com/office/drawing/2010/main" val="385D8A" mc:Ignorabl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dirty="0"/>
              </a:p>
            </p:txBody>
          </p:sp>
          <p:cxnSp>
            <p:nvCxnSpPr>
              <p:cNvPr id="47" name="Straight Connector 46"/>
              <p:cNvCxnSpPr/>
              <p:nvPr/>
            </p:nvCxnSpPr>
            <p:spPr>
              <a:xfrm>
                <a:off x="894000" y="5577397"/>
                <a:ext cx="673126" cy="1728"/>
              </a:xfrm>
              <a:prstGeom prst="line">
                <a:avLst/>
              </a:prstGeom>
              <a:ln>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a:off x="892596" y="5845642"/>
                <a:ext cx="673126" cy="1728"/>
              </a:xfrm>
              <a:prstGeom prst="line">
                <a:avLst/>
              </a:prstGeom>
              <a:ln>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a:off x="899606" y="6103253"/>
                <a:ext cx="673126" cy="1728"/>
              </a:xfrm>
              <a:prstGeom prst="line">
                <a:avLst/>
              </a:prstGeom>
              <a:ln>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sp>
            <p:nvSpPr>
              <p:cNvPr id="50" name="TextBox 49"/>
              <p:cNvSpPr txBox="1"/>
              <p:nvPr/>
            </p:nvSpPr>
            <p:spPr>
              <a:xfrm>
                <a:off x="1006295" y="5325647"/>
                <a:ext cx="466144" cy="261610"/>
              </a:xfrm>
              <a:prstGeom prst="rect">
                <a:avLst/>
              </a:prstGeom>
              <a:noFill/>
            </p:spPr>
            <p:txBody>
              <a:bodyPr wrap="square" rtlCol="0">
                <a:spAutoFit/>
              </a:bodyPr>
              <a:lstStyle/>
              <a:p>
                <a:r>
                  <a:rPr lang="en-US" sz="1100" b="1" dirty="0" smtClean="0">
                    <a:solidFill>
                      <a:srgbClr xmlns:mc="http://schemas.openxmlformats.org/markup-compatibility/2006" xmlns:a14="http://schemas.microsoft.com/office/drawing/2010/main" val="00B050" mc:Ignorable=""/>
                    </a:solidFill>
                    <a:effectLst/>
                  </a:rPr>
                  <a:t>DB1</a:t>
                </a:r>
                <a:endParaRPr lang="en-US" sz="1100" b="1" dirty="0">
                  <a:solidFill>
                    <a:srgbClr xmlns:mc="http://schemas.openxmlformats.org/markup-compatibility/2006" xmlns:a14="http://schemas.microsoft.com/office/drawing/2010/main" val="00B050" mc:Ignorable=""/>
                  </a:solidFill>
                  <a:effectLst/>
                </a:endParaRPr>
              </a:p>
            </p:txBody>
          </p:sp>
          <p:sp>
            <p:nvSpPr>
              <p:cNvPr id="51" name="TextBox 50"/>
              <p:cNvSpPr txBox="1"/>
              <p:nvPr/>
            </p:nvSpPr>
            <p:spPr>
              <a:xfrm>
                <a:off x="990367" y="5590909"/>
                <a:ext cx="466144" cy="261610"/>
              </a:xfrm>
              <a:prstGeom prst="rect">
                <a:avLst/>
              </a:prstGeom>
              <a:noFill/>
            </p:spPr>
            <p:txBody>
              <a:bodyPr wrap="square" rtlCol="0">
                <a:spAutoFit/>
              </a:bodyPr>
              <a:lstStyle/>
              <a:p>
                <a:r>
                  <a:rPr lang="en-US" sz="1100" b="1" dirty="0" smtClean="0">
                    <a:solidFill>
                      <a:srgbClr xmlns:mc="http://schemas.openxmlformats.org/markup-compatibility/2006" xmlns:a14="http://schemas.microsoft.com/office/drawing/2010/main" val="00B050" mc:Ignorable=""/>
                    </a:solidFill>
                    <a:effectLst/>
                  </a:rPr>
                  <a:t>DB2</a:t>
                </a:r>
                <a:endParaRPr lang="en-US" sz="1100" b="1" dirty="0">
                  <a:solidFill>
                    <a:srgbClr xmlns:mc="http://schemas.openxmlformats.org/markup-compatibility/2006" xmlns:a14="http://schemas.microsoft.com/office/drawing/2010/main" val="00B050" mc:Ignorable=""/>
                  </a:solidFill>
                  <a:effectLst/>
                </a:endParaRPr>
              </a:p>
            </p:txBody>
          </p:sp>
          <p:cxnSp>
            <p:nvCxnSpPr>
              <p:cNvPr id="52" name="Straight Connector 51"/>
              <p:cNvCxnSpPr/>
              <p:nvPr/>
            </p:nvCxnSpPr>
            <p:spPr>
              <a:xfrm>
                <a:off x="901994" y="5334000"/>
                <a:ext cx="666376" cy="1728"/>
              </a:xfrm>
              <a:prstGeom prst="line">
                <a:avLst/>
              </a:prstGeom>
              <a:ln>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sp>
            <p:nvSpPr>
              <p:cNvPr id="53" name="TextBox 52"/>
              <p:cNvSpPr txBox="1"/>
              <p:nvPr/>
            </p:nvSpPr>
            <p:spPr>
              <a:xfrm>
                <a:off x="990062" y="5870867"/>
                <a:ext cx="536376" cy="261610"/>
              </a:xfrm>
              <a:prstGeom prst="rect">
                <a:avLst/>
              </a:prstGeom>
              <a:noFill/>
            </p:spPr>
            <p:txBody>
              <a:bodyPr wrap="square" rtlCol="0">
                <a:spAutoFit/>
              </a:bodyPr>
              <a:lstStyle/>
              <a:p>
                <a:r>
                  <a:rPr lang="en-US" sz="1100" b="1" dirty="0" smtClean="0">
                    <a:solidFill>
                      <a:srgbClr xmlns:mc="http://schemas.openxmlformats.org/markup-compatibility/2006" xmlns:a14="http://schemas.microsoft.com/office/drawing/2010/main" val="00B050" mc:Ignorable=""/>
                    </a:solidFill>
                    <a:cs typeface="Arial" pitchFamily="34" charset="0"/>
                  </a:rPr>
                  <a:t>DB3</a:t>
                </a:r>
                <a:endParaRPr lang="en-US" sz="1100" b="1" dirty="0">
                  <a:solidFill>
                    <a:srgbClr xmlns:mc="http://schemas.openxmlformats.org/markup-compatibility/2006" xmlns:a14="http://schemas.microsoft.com/office/drawing/2010/main" val="00B050" mc:Ignorable=""/>
                  </a:solidFill>
                  <a:cs typeface="Arial" pitchFamily="34" charset="0"/>
                </a:endParaRPr>
              </a:p>
            </p:txBody>
          </p:sp>
        </p:grpSp>
        <p:grpSp>
          <p:nvGrpSpPr>
            <p:cNvPr id="13" name="Group 118"/>
            <p:cNvGrpSpPr/>
            <p:nvPr/>
          </p:nvGrpSpPr>
          <p:grpSpPr>
            <a:xfrm>
              <a:off x="2617930" y="4381545"/>
              <a:ext cx="685800" cy="1280160"/>
              <a:chOff x="892596" y="5068174"/>
              <a:chExt cx="685800" cy="1280160"/>
            </a:xfrm>
          </p:grpSpPr>
          <p:sp>
            <p:nvSpPr>
              <p:cNvPr id="38" name="Can 37"/>
              <p:cNvSpPr/>
              <p:nvPr/>
            </p:nvSpPr>
            <p:spPr>
              <a:xfrm>
                <a:off x="896221" y="5068174"/>
                <a:ext cx="682175" cy="1280160"/>
              </a:xfrm>
              <a:prstGeom prst="can">
                <a:avLst/>
              </a:prstGeom>
              <a:ln>
                <a:solidFill>
                  <a:srgbClr xmlns:mc="http://schemas.openxmlformats.org/markup-compatibility/2006" xmlns:a14="http://schemas.microsoft.com/office/drawing/2010/main" val="385D8A" mc:Ignorabl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dirty="0"/>
              </a:p>
            </p:txBody>
          </p:sp>
          <p:cxnSp>
            <p:nvCxnSpPr>
              <p:cNvPr id="39" name="Straight Connector 38"/>
              <p:cNvCxnSpPr/>
              <p:nvPr/>
            </p:nvCxnSpPr>
            <p:spPr>
              <a:xfrm>
                <a:off x="894000" y="5577397"/>
                <a:ext cx="673126" cy="1728"/>
              </a:xfrm>
              <a:prstGeom prst="line">
                <a:avLst/>
              </a:prstGeom>
              <a:ln>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892596" y="5845642"/>
                <a:ext cx="673126" cy="1728"/>
              </a:xfrm>
              <a:prstGeom prst="line">
                <a:avLst/>
              </a:prstGeom>
              <a:ln>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a:off x="899606" y="6103253"/>
                <a:ext cx="673126" cy="1728"/>
              </a:xfrm>
              <a:prstGeom prst="line">
                <a:avLst/>
              </a:prstGeom>
              <a:ln>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sp>
            <p:nvSpPr>
              <p:cNvPr id="42" name="TextBox 41"/>
              <p:cNvSpPr txBox="1"/>
              <p:nvPr/>
            </p:nvSpPr>
            <p:spPr>
              <a:xfrm>
                <a:off x="1006295" y="5325647"/>
                <a:ext cx="466144" cy="261610"/>
              </a:xfrm>
              <a:prstGeom prst="rect">
                <a:avLst/>
              </a:prstGeom>
              <a:noFill/>
            </p:spPr>
            <p:txBody>
              <a:bodyPr wrap="square" rtlCol="0">
                <a:spAutoFit/>
              </a:bodyPr>
              <a:lstStyle/>
              <a:p>
                <a:r>
                  <a:rPr lang="en-US" sz="1100" b="1" dirty="0" smtClean="0">
                    <a:solidFill>
                      <a:srgbClr xmlns:mc="http://schemas.openxmlformats.org/markup-compatibility/2006" xmlns:a14="http://schemas.microsoft.com/office/drawing/2010/main" val="385D8A" mc:Ignorable=""/>
                    </a:solidFill>
                    <a:effectLst/>
                  </a:rPr>
                  <a:t>DB1</a:t>
                </a:r>
                <a:endParaRPr lang="en-US" sz="1100" b="1" dirty="0">
                  <a:solidFill>
                    <a:srgbClr xmlns:mc="http://schemas.openxmlformats.org/markup-compatibility/2006" xmlns:a14="http://schemas.microsoft.com/office/drawing/2010/main" val="385D8A" mc:Ignorable=""/>
                  </a:solidFill>
                  <a:effectLst/>
                </a:endParaRPr>
              </a:p>
            </p:txBody>
          </p:sp>
          <p:sp>
            <p:nvSpPr>
              <p:cNvPr id="43" name="TextBox 42"/>
              <p:cNvSpPr txBox="1"/>
              <p:nvPr/>
            </p:nvSpPr>
            <p:spPr>
              <a:xfrm>
                <a:off x="990367" y="5590909"/>
                <a:ext cx="466144" cy="261610"/>
              </a:xfrm>
              <a:prstGeom prst="rect">
                <a:avLst/>
              </a:prstGeom>
              <a:noFill/>
            </p:spPr>
            <p:txBody>
              <a:bodyPr wrap="square" rtlCol="0">
                <a:spAutoFit/>
              </a:bodyPr>
              <a:lstStyle/>
              <a:p>
                <a:r>
                  <a:rPr lang="en-US" sz="1100" b="1" dirty="0" smtClean="0">
                    <a:solidFill>
                      <a:srgbClr xmlns:mc="http://schemas.openxmlformats.org/markup-compatibility/2006" xmlns:a14="http://schemas.microsoft.com/office/drawing/2010/main" val="385D8A" mc:Ignorable=""/>
                    </a:solidFill>
                    <a:effectLst/>
                  </a:rPr>
                  <a:t>DB2</a:t>
                </a:r>
                <a:endParaRPr lang="en-US" sz="1100" b="1" dirty="0">
                  <a:solidFill>
                    <a:srgbClr xmlns:mc="http://schemas.openxmlformats.org/markup-compatibility/2006" xmlns:a14="http://schemas.microsoft.com/office/drawing/2010/main" val="385D8A" mc:Ignorable=""/>
                  </a:solidFill>
                  <a:effectLst/>
                </a:endParaRPr>
              </a:p>
            </p:txBody>
          </p:sp>
          <p:cxnSp>
            <p:nvCxnSpPr>
              <p:cNvPr id="44" name="Straight Connector 43"/>
              <p:cNvCxnSpPr/>
              <p:nvPr/>
            </p:nvCxnSpPr>
            <p:spPr>
              <a:xfrm>
                <a:off x="901994" y="5334000"/>
                <a:ext cx="666376" cy="1728"/>
              </a:xfrm>
              <a:prstGeom prst="line">
                <a:avLst/>
              </a:prstGeom>
              <a:ln>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sp>
            <p:nvSpPr>
              <p:cNvPr id="45" name="TextBox 44"/>
              <p:cNvSpPr txBox="1"/>
              <p:nvPr/>
            </p:nvSpPr>
            <p:spPr>
              <a:xfrm>
                <a:off x="990062" y="5870867"/>
                <a:ext cx="536376" cy="261610"/>
              </a:xfrm>
              <a:prstGeom prst="rect">
                <a:avLst/>
              </a:prstGeom>
              <a:noFill/>
            </p:spPr>
            <p:txBody>
              <a:bodyPr wrap="square" rtlCol="0">
                <a:spAutoFit/>
              </a:bodyPr>
              <a:lstStyle/>
              <a:p>
                <a:r>
                  <a:rPr lang="en-US" sz="1100" b="1" dirty="0" smtClean="0">
                    <a:solidFill>
                      <a:srgbClr xmlns:mc="http://schemas.openxmlformats.org/markup-compatibility/2006" xmlns:a14="http://schemas.microsoft.com/office/drawing/2010/main" val="385D8A" mc:Ignorable=""/>
                    </a:solidFill>
                    <a:cs typeface="Arial" pitchFamily="34" charset="0"/>
                  </a:rPr>
                  <a:t>DB3</a:t>
                </a:r>
                <a:endParaRPr lang="en-US" sz="1100" b="1" dirty="0">
                  <a:solidFill>
                    <a:srgbClr xmlns:mc="http://schemas.openxmlformats.org/markup-compatibility/2006" xmlns:a14="http://schemas.microsoft.com/office/drawing/2010/main" val="385D8A" mc:Ignorable=""/>
                  </a:solidFill>
                  <a:cs typeface="Arial" pitchFamily="34" charset="0"/>
                </a:endParaRPr>
              </a:p>
            </p:txBody>
          </p:sp>
        </p:grpSp>
        <p:grpSp>
          <p:nvGrpSpPr>
            <p:cNvPr id="21" name="Group 127"/>
            <p:cNvGrpSpPr/>
            <p:nvPr/>
          </p:nvGrpSpPr>
          <p:grpSpPr>
            <a:xfrm>
              <a:off x="3985532" y="4381545"/>
              <a:ext cx="685800" cy="1280160"/>
              <a:chOff x="892596" y="5068174"/>
              <a:chExt cx="685800" cy="1280160"/>
            </a:xfrm>
          </p:grpSpPr>
          <p:sp>
            <p:nvSpPr>
              <p:cNvPr id="30" name="Can 29"/>
              <p:cNvSpPr/>
              <p:nvPr/>
            </p:nvSpPr>
            <p:spPr>
              <a:xfrm>
                <a:off x="896221" y="5068174"/>
                <a:ext cx="682175" cy="1280160"/>
              </a:xfrm>
              <a:prstGeom prst="can">
                <a:avLst/>
              </a:prstGeom>
              <a:ln>
                <a:solidFill>
                  <a:srgbClr xmlns:mc="http://schemas.openxmlformats.org/markup-compatibility/2006" xmlns:a14="http://schemas.microsoft.com/office/drawing/2010/main" val="385D8A" mc:Ignorabl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dirty="0"/>
              </a:p>
            </p:txBody>
          </p:sp>
          <p:cxnSp>
            <p:nvCxnSpPr>
              <p:cNvPr id="31" name="Straight Connector 30"/>
              <p:cNvCxnSpPr/>
              <p:nvPr/>
            </p:nvCxnSpPr>
            <p:spPr>
              <a:xfrm>
                <a:off x="894000" y="5577397"/>
                <a:ext cx="673126" cy="1728"/>
              </a:xfrm>
              <a:prstGeom prst="line">
                <a:avLst/>
              </a:prstGeom>
              <a:ln>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892596" y="5845642"/>
                <a:ext cx="673126" cy="1728"/>
              </a:xfrm>
              <a:prstGeom prst="line">
                <a:avLst/>
              </a:prstGeom>
              <a:ln>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899606" y="6103253"/>
                <a:ext cx="673126" cy="1728"/>
              </a:xfrm>
              <a:prstGeom prst="line">
                <a:avLst/>
              </a:prstGeom>
              <a:ln>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sp>
            <p:nvSpPr>
              <p:cNvPr id="34" name="TextBox 33"/>
              <p:cNvSpPr txBox="1"/>
              <p:nvPr/>
            </p:nvSpPr>
            <p:spPr>
              <a:xfrm>
                <a:off x="1006295" y="5325647"/>
                <a:ext cx="466144" cy="261610"/>
              </a:xfrm>
              <a:prstGeom prst="rect">
                <a:avLst/>
              </a:prstGeom>
              <a:noFill/>
            </p:spPr>
            <p:txBody>
              <a:bodyPr wrap="square" rtlCol="0">
                <a:spAutoFit/>
              </a:bodyPr>
              <a:lstStyle/>
              <a:p>
                <a:r>
                  <a:rPr lang="en-US" sz="1100" b="1" dirty="0" smtClean="0">
                    <a:solidFill>
                      <a:srgbClr xmlns:mc="http://schemas.openxmlformats.org/markup-compatibility/2006" xmlns:a14="http://schemas.microsoft.com/office/drawing/2010/main" val="385D8A" mc:Ignorable=""/>
                    </a:solidFill>
                    <a:effectLst/>
                  </a:rPr>
                  <a:t>DB1</a:t>
                </a:r>
                <a:endParaRPr lang="en-US" sz="1100" b="1" dirty="0">
                  <a:solidFill>
                    <a:srgbClr xmlns:mc="http://schemas.openxmlformats.org/markup-compatibility/2006" xmlns:a14="http://schemas.microsoft.com/office/drawing/2010/main" val="385D8A" mc:Ignorable=""/>
                  </a:solidFill>
                  <a:effectLst/>
                </a:endParaRPr>
              </a:p>
            </p:txBody>
          </p:sp>
          <p:sp>
            <p:nvSpPr>
              <p:cNvPr id="35" name="TextBox 34"/>
              <p:cNvSpPr txBox="1"/>
              <p:nvPr/>
            </p:nvSpPr>
            <p:spPr>
              <a:xfrm>
                <a:off x="990367" y="5590909"/>
                <a:ext cx="466144" cy="261610"/>
              </a:xfrm>
              <a:prstGeom prst="rect">
                <a:avLst/>
              </a:prstGeom>
              <a:noFill/>
            </p:spPr>
            <p:txBody>
              <a:bodyPr wrap="square" rtlCol="0">
                <a:spAutoFit/>
              </a:bodyPr>
              <a:lstStyle/>
              <a:p>
                <a:r>
                  <a:rPr lang="en-US" sz="1100" b="1" dirty="0" smtClean="0">
                    <a:solidFill>
                      <a:srgbClr xmlns:mc="http://schemas.openxmlformats.org/markup-compatibility/2006" xmlns:a14="http://schemas.microsoft.com/office/drawing/2010/main" val="385D8A" mc:Ignorable=""/>
                    </a:solidFill>
                    <a:effectLst/>
                  </a:rPr>
                  <a:t>DB2</a:t>
                </a:r>
                <a:endParaRPr lang="en-US" sz="1100" b="1" dirty="0">
                  <a:solidFill>
                    <a:srgbClr xmlns:mc="http://schemas.openxmlformats.org/markup-compatibility/2006" xmlns:a14="http://schemas.microsoft.com/office/drawing/2010/main" val="385D8A" mc:Ignorable=""/>
                  </a:solidFill>
                  <a:effectLst/>
                </a:endParaRPr>
              </a:p>
            </p:txBody>
          </p:sp>
          <p:cxnSp>
            <p:nvCxnSpPr>
              <p:cNvPr id="36" name="Straight Connector 35"/>
              <p:cNvCxnSpPr/>
              <p:nvPr/>
            </p:nvCxnSpPr>
            <p:spPr>
              <a:xfrm>
                <a:off x="901994" y="5334000"/>
                <a:ext cx="666376" cy="1728"/>
              </a:xfrm>
              <a:prstGeom prst="line">
                <a:avLst/>
              </a:prstGeom>
              <a:ln>
                <a:solidFill>
                  <a:srgbClr xmlns:mc="http://schemas.openxmlformats.org/markup-compatibility/2006" xmlns:a14="http://schemas.microsoft.com/office/drawing/2010/main" val="385D8A" mc:Ignorable=""/>
                </a:solidFill>
              </a:ln>
            </p:spPr>
            <p:style>
              <a:lnRef idx="1">
                <a:schemeClr val="dk1"/>
              </a:lnRef>
              <a:fillRef idx="0">
                <a:schemeClr val="dk1"/>
              </a:fillRef>
              <a:effectRef idx="0">
                <a:schemeClr val="dk1"/>
              </a:effectRef>
              <a:fontRef idx="minor">
                <a:schemeClr val="tx1"/>
              </a:fontRef>
            </p:style>
          </p:cxnSp>
          <p:sp>
            <p:nvSpPr>
              <p:cNvPr id="37" name="TextBox 36"/>
              <p:cNvSpPr txBox="1"/>
              <p:nvPr/>
            </p:nvSpPr>
            <p:spPr>
              <a:xfrm>
                <a:off x="990062" y="5870867"/>
                <a:ext cx="536376" cy="261610"/>
              </a:xfrm>
              <a:prstGeom prst="rect">
                <a:avLst/>
              </a:prstGeom>
              <a:noFill/>
            </p:spPr>
            <p:txBody>
              <a:bodyPr wrap="square" rtlCol="0">
                <a:spAutoFit/>
              </a:bodyPr>
              <a:lstStyle/>
              <a:p>
                <a:r>
                  <a:rPr lang="en-US" sz="1100" b="1" dirty="0" smtClean="0">
                    <a:solidFill>
                      <a:srgbClr xmlns:mc="http://schemas.openxmlformats.org/markup-compatibility/2006" xmlns:a14="http://schemas.microsoft.com/office/drawing/2010/main" val="385D8A" mc:Ignorable=""/>
                    </a:solidFill>
                    <a:cs typeface="Arial" pitchFamily="34" charset="0"/>
                  </a:rPr>
                  <a:t>DB3</a:t>
                </a:r>
                <a:endParaRPr lang="en-US" sz="1100" b="1" dirty="0">
                  <a:solidFill>
                    <a:srgbClr xmlns:mc="http://schemas.openxmlformats.org/markup-compatibility/2006" xmlns:a14="http://schemas.microsoft.com/office/drawing/2010/main" val="385D8A" mc:Ignorable=""/>
                  </a:solidFill>
                  <a:cs typeface="Arial" pitchFamily="34" charset="0"/>
                </a:endParaRPr>
              </a:p>
            </p:txBody>
          </p:sp>
        </p:grpSp>
        <p:cxnSp>
          <p:nvCxnSpPr>
            <p:cNvPr id="25" name="Straight Arrow Connector 24"/>
            <p:cNvCxnSpPr>
              <a:endCxn id="46" idx="1"/>
            </p:cNvCxnSpPr>
            <p:nvPr/>
          </p:nvCxnSpPr>
          <p:spPr>
            <a:xfrm rot="16200000" flipH="1">
              <a:off x="1540700" y="4274498"/>
              <a:ext cx="210497" cy="58"/>
            </a:xfrm>
            <a:prstGeom prst="straightConnector1">
              <a:avLst/>
            </a:prstGeom>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38" idx="1"/>
            </p:cNvCxnSpPr>
            <p:nvPr/>
          </p:nvCxnSpPr>
          <p:spPr>
            <a:xfrm rot="5400000">
              <a:off x="2864264" y="4278966"/>
              <a:ext cx="200958" cy="4200"/>
            </a:xfrm>
            <a:prstGeom prst="straightConnector1">
              <a:avLst/>
            </a:prstGeom>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505200" y="3910199"/>
              <a:ext cx="309951" cy="1588"/>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30" idx="1"/>
            </p:cNvCxnSpPr>
            <p:nvPr/>
          </p:nvCxnSpPr>
          <p:spPr>
            <a:xfrm rot="16200000" flipH="1">
              <a:off x="4230300" y="4281599"/>
              <a:ext cx="198077" cy="1814"/>
            </a:xfrm>
            <a:prstGeom prst="straightConnector1">
              <a:avLst/>
            </a:prstGeom>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162175" y="3910199"/>
              <a:ext cx="309951" cy="1588"/>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54" name="Rounded Rectangle 53"/>
          <p:cNvSpPr/>
          <p:nvPr/>
        </p:nvSpPr>
        <p:spPr>
          <a:xfrm>
            <a:off x="2031070" y="4911487"/>
            <a:ext cx="3581400" cy="209550"/>
          </a:xfrm>
          <a:prstGeom prst="roundRect">
            <a:avLst/>
          </a:prstGeom>
          <a:noFill/>
          <a:ln cmpd="sng">
            <a:solidFill>
              <a:srgbClr xmlns:mc="http://schemas.openxmlformats.org/markup-compatibility/2006" xmlns:a14="http://schemas.microsoft.com/office/drawing/2010/main" val="FF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5" name="Straight Connector 13"/>
          <p:cNvCxnSpPr/>
          <p:nvPr/>
        </p:nvCxnSpPr>
        <p:spPr>
          <a:xfrm rot="10800000" flipV="1">
            <a:off x="5307680" y="4835286"/>
            <a:ext cx="1066791" cy="181651"/>
          </a:xfrm>
          <a:prstGeom prst="straightConnector1">
            <a:avLst/>
          </a:prstGeom>
          <a:ln cmpd="sng">
            <a:solidFill>
              <a:srgbClr xmlns:mc="http://schemas.openxmlformats.org/markup-compatibility/2006" xmlns:a14="http://schemas.microsoft.com/office/drawing/2010/main" val="FFFF00" mc:Ignorable=""/>
            </a:solidFill>
            <a:headEnd type="none" w="sm" len="sm"/>
            <a:tailEnd type="triangle" w="lg" len="lg"/>
          </a:ln>
        </p:spPr>
        <p:style>
          <a:lnRef idx="2">
            <a:schemeClr val="accent1"/>
          </a:lnRef>
          <a:fillRef idx="0">
            <a:schemeClr val="accent1"/>
          </a:fillRef>
          <a:effectRef idx="1">
            <a:schemeClr val="accent1"/>
          </a:effectRef>
          <a:fontRef idx="minor">
            <a:schemeClr val="tx1"/>
          </a:fontRef>
        </p:style>
      </p:cxnSp>
      <p:sp>
        <p:nvSpPr>
          <p:cNvPr id="56" name="Right Arrow 55"/>
          <p:cNvSpPr/>
          <p:nvPr/>
        </p:nvSpPr>
        <p:spPr bwMode="auto">
          <a:xfrm>
            <a:off x="3671425" y="2095442"/>
            <a:ext cx="813242" cy="313176"/>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57" name="Right Arrow 56"/>
          <p:cNvSpPr/>
          <p:nvPr/>
        </p:nvSpPr>
        <p:spPr bwMode="auto">
          <a:xfrm>
            <a:off x="3662879" y="2505640"/>
            <a:ext cx="830334" cy="313176"/>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59" name="Content Placeholder 3"/>
          <p:cNvSpPr txBox="1">
            <a:spLocks/>
          </p:cNvSpPr>
          <p:nvPr/>
        </p:nvSpPr>
        <p:spPr>
          <a:xfrm>
            <a:off x="349622" y="1788458"/>
            <a:ext cx="4572000" cy="2092881"/>
          </a:xfrm>
          <a:prstGeom prst="rect">
            <a:avLst/>
          </a:prstGeom>
        </p:spPr>
        <p:txBody>
          <a:bodyPr/>
          <a:lstStyle/>
          <a:p>
            <a:pPr marL="347914" marR="0" lvl="0" indent="-347914" fontAlgn="auto">
              <a:lnSpc>
                <a:spcPct val="90000"/>
              </a:lnSpc>
              <a:spcBef>
                <a:spcPct val="20000"/>
              </a:spcBef>
              <a:spcAft>
                <a:spcPts val="0"/>
              </a:spcAft>
              <a:buClr>
                <a:srgbClr xmlns:mc="http://schemas.openxmlformats.org/markup-compatibility/2006" xmlns:a14="http://schemas.microsoft.com/office/drawing/2010/main" val="777777" mc:Ignorable=""/>
              </a:buClr>
              <a:buSzPct val="80000"/>
              <a:buBlip>
                <a:blip r:embed="rId5"/>
              </a:buBlip>
              <a:tabLst/>
              <a:defRPr/>
            </a:pPr>
            <a:r>
              <a:rPr lang="en-US" sz="2000" dirty="0" smtClean="0"/>
              <a:t>Site/server/disk failure</a:t>
            </a:r>
          </a:p>
          <a:p>
            <a:pPr marL="347914" marR="0" lvl="0" indent="-347914" fontAlgn="auto">
              <a:lnSpc>
                <a:spcPct val="90000"/>
              </a:lnSpc>
              <a:spcBef>
                <a:spcPct val="20000"/>
              </a:spcBef>
              <a:spcAft>
                <a:spcPts val="0"/>
              </a:spcAft>
              <a:buClr>
                <a:srgbClr xmlns:mc="http://schemas.openxmlformats.org/markup-compatibility/2006" xmlns:a14="http://schemas.microsoft.com/office/drawing/2010/main" val="777777" mc:Ignorable=""/>
              </a:buClr>
              <a:buSzPct val="80000"/>
              <a:buBlip>
                <a:blip r:embed="rId5"/>
              </a:buBlip>
              <a:tabLst/>
              <a:defRPr/>
            </a:pPr>
            <a:r>
              <a:rPr lang="en-US" sz="2000" dirty="0" smtClean="0"/>
              <a:t>Archiving/compliance</a:t>
            </a:r>
          </a:p>
          <a:p>
            <a:pPr marL="347914" marR="0" lvl="0" indent="-347914" fontAlgn="auto">
              <a:lnSpc>
                <a:spcPct val="90000"/>
              </a:lnSpc>
              <a:spcBef>
                <a:spcPct val="20000"/>
              </a:spcBef>
              <a:spcAft>
                <a:spcPts val="0"/>
              </a:spcAft>
              <a:buClr>
                <a:srgbClr xmlns:mc="http://schemas.openxmlformats.org/markup-compatibility/2006" xmlns:a14="http://schemas.microsoft.com/office/drawing/2010/main" val="777777" mc:Ignorable=""/>
              </a:buClr>
              <a:buSzPct val="80000"/>
              <a:buBlip>
                <a:blip r:embed="rId5"/>
              </a:buBlip>
              <a:tabLst/>
              <a:defRPr/>
            </a:pPr>
            <a:r>
              <a:rPr lang="en-US" sz="2000" dirty="0" smtClean="0"/>
              <a:t>Recover deleted items</a:t>
            </a:r>
          </a:p>
        </p:txBody>
      </p:sp>
      <p:sp>
        <p:nvSpPr>
          <p:cNvPr id="62" name="Slide Number Placeholder 61"/>
          <p:cNvSpPr>
            <a:spLocks noGrp="1"/>
          </p:cNvSpPr>
          <p:nvPr>
            <p:ph type="sldNum" sz="quarter" idx="4294967295"/>
          </p:nvPr>
        </p:nvSpPr>
        <p:spPr>
          <a:xfrm>
            <a:off x="8382000" y="6330950"/>
            <a:ext cx="509239" cy="365125"/>
          </a:xfrm>
          <a:prstGeom prst="rect">
            <a:avLst/>
          </a:prstGeom>
        </p:spPr>
        <p:txBody>
          <a:bodyPr/>
          <a:lstStyle/>
          <a:p>
            <a:fld id="{0686800F-65A3-4649-8B73-7EFFA3F0CB78}" type="slidenum">
              <a:rPr lang="en-US" smtClean="0"/>
              <a:pPr/>
              <a:t>51</a:t>
            </a:fld>
            <a:endParaRPr lang="en-US" dirty="0"/>
          </a:p>
        </p:txBody>
      </p:sp>
    </p:spTree>
    <p:custDataLst>
      <p:tags r:id="rId1"/>
    </p:custDataLst>
    <p:extLst>
      <p:ext uri="{BB962C8B-B14F-4D97-AF65-F5344CB8AC3E}">
        <p14:creationId xmlns:p14="http://schemas.microsoft.com/office/powerpoint/2010/main" val="4249655803"/>
      </p:ext>
    </p:extLst>
  </p:cSld>
  <p:clrMapOvr>
    <a:masterClrMapping/>
  </p:clrMapOvr>
  <p:transition xmlns:p14="http://schemas.microsoft.com/office/powerpoint/2010/main" advTm="176016">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54"/>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59">
                                            <p:txEl>
                                              <p:pRg st="1" end="1"/>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9">
                                            <p:txEl>
                                              <p:pRg st="2" end="2"/>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7"/>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54"/>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5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14" grpId="0"/>
      <p:bldP spid="54" grpId="0" animBg="1"/>
      <p:bldP spid="56" grpId="0" animBg="1"/>
      <p:bldP spid="5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1370013" y="4524375"/>
            <a:ext cx="7070602" cy="461665"/>
          </a:xfrm>
        </p:spPr>
        <p:txBody>
          <a:bodyPr/>
          <a:lstStyle/>
          <a:p>
            <a:r>
              <a:rPr lang="en-US" sz="3600" dirty="0" smtClean="0"/>
              <a:t>Exchange Server 2010 </a:t>
            </a:r>
            <a:br>
              <a:rPr lang="en-US" sz="3600" dirty="0" smtClean="0"/>
            </a:br>
            <a:r>
              <a:rPr lang="en-US" sz="3600" dirty="0" smtClean="0"/>
              <a:t>High Availability Design Examples</a:t>
            </a:r>
          </a:p>
        </p:txBody>
      </p:sp>
    </p:spTree>
    <p:extLst>
      <p:ext uri="{BB962C8B-B14F-4D97-AF65-F5344CB8AC3E}">
        <p14:creationId xmlns:p14="http://schemas.microsoft.com/office/powerpoint/2010/main" val="121545152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320511" y="1337869"/>
            <a:ext cx="8465270" cy="5260155"/>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4" name="Rounded Rectangle 3"/>
          <p:cNvSpPr/>
          <p:nvPr/>
        </p:nvSpPr>
        <p:spPr>
          <a:xfrm>
            <a:off x="1791715" y="2394426"/>
            <a:ext cx="2158754" cy="1579636"/>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5" name="TextBox 4"/>
          <p:cNvSpPr txBox="1"/>
          <p:nvPr/>
        </p:nvSpPr>
        <p:spPr>
          <a:xfrm>
            <a:off x="938221" y="1317081"/>
            <a:ext cx="1630838" cy="400110"/>
          </a:xfrm>
          <a:prstGeom prst="rect">
            <a:avLst/>
          </a:prstGeom>
          <a:noFill/>
        </p:spPr>
        <p:txBody>
          <a:bodyPr wrap="square" rtlCol="0">
            <a:spAutoFit/>
          </a:bodyPr>
          <a:lstStyle/>
          <a:p>
            <a:r>
              <a:rPr lang="en-US" sz="20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AD: Dublin</a:t>
            </a:r>
          </a:p>
        </p:txBody>
      </p:sp>
      <p:sp>
        <p:nvSpPr>
          <p:cNvPr id="17" name="Title 7"/>
          <p:cNvSpPr txBox="1">
            <a:spLocks/>
          </p:cNvSpPr>
          <p:nvPr/>
        </p:nvSpPr>
        <p:spPr>
          <a:xfrm>
            <a:off x="188140" y="97203"/>
            <a:ext cx="8861590" cy="664797"/>
          </a:xfrm>
          <a:prstGeom prst="rect">
            <a:avLst/>
          </a:prstGeom>
        </p:spPr>
        <p:txBody>
          <a:bodyPr>
            <a:noAutofit/>
          </a:bodyPr>
          <a:lstStyle/>
          <a:p>
            <a:pPr>
              <a:lnSpc>
                <a:spcPct val="90000"/>
              </a:lnSpc>
              <a:spcBef>
                <a:spcPct val="0"/>
              </a:spcBef>
            </a:pPr>
            <a:endParaRPr kumimoji="0" lang="en-US" sz="3100" i="0" u="none" strike="noStrike" kern="1200" cap="none" spc="-150" normalizeH="0" baseline="0" noProof="0" dirty="0">
              <a:ln w="3175">
                <a:noFill/>
              </a:ln>
              <a:gradFill flip="none" rotWithShape="1">
                <a:gsLst>
                  <a:gs pos="0">
                    <a:srgbClr xmlns:mc="http://schemas.openxmlformats.org/markup-compatibility/2006" xmlns:a14="http://schemas.microsoft.com/office/drawing/2010/main" val="FFFFB9" mc:Ignorable=""/>
                  </a:gs>
                  <a:gs pos="36000">
                    <a:srgbClr xmlns:mc="http://schemas.openxmlformats.org/markup-compatibility/2006" xmlns:a14="http://schemas.microsoft.com/office/drawing/2010/main" val="FFFF99" mc:Ignorable=""/>
                  </a:gs>
                  <a:gs pos="86000">
                    <a:srgbClr xmlns:mc="http://schemas.openxmlformats.org/markup-compatibility/2006" xmlns:a14="http://schemas.microsoft.com/office/drawing/2010/main" val="F6AE1E" mc:Ignorable=""/>
                  </a:gs>
                </a:gsLst>
                <a:lin ang="5400000" scaled="0"/>
                <a:tileRect/>
              </a:gradFill>
              <a:effectLst>
                <a:outerShdw blurRad="50800" dist="38100" dir="2700000" algn="tl" rotWithShape="0">
                  <a:prstClr val="black">
                    <a:alpha val="40000"/>
                  </a:prstClr>
                </a:outerShdw>
              </a:effectLst>
              <a:uLnTx/>
              <a:uFillTx/>
              <a:latin typeface="Segoe Semibold" pitchFamily="34" charset="0"/>
              <a:ea typeface="+mn-ea"/>
              <a:cs typeface="Arial" charset="0"/>
            </a:endParaRPr>
          </a:p>
        </p:txBody>
      </p:sp>
      <p:sp>
        <p:nvSpPr>
          <p:cNvPr id="18" name="TextBox 17"/>
          <p:cNvSpPr txBox="1"/>
          <p:nvPr/>
        </p:nvSpPr>
        <p:spPr>
          <a:xfrm>
            <a:off x="2423323" y="3493302"/>
            <a:ext cx="904974" cy="492443"/>
          </a:xfrm>
          <a:prstGeom prst="rect">
            <a:avLst/>
          </a:prstGeom>
          <a:noFill/>
        </p:spPr>
        <p:txBody>
          <a:bodyPr wrap="square" rtlCol="0">
            <a:spAutoFit/>
          </a:bodyPr>
          <a:lstStyle/>
          <a:p>
            <a:r>
              <a:rPr lang="en-US" sz="26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CCR</a:t>
            </a:r>
          </a:p>
        </p:txBody>
      </p:sp>
      <p:sp>
        <p:nvSpPr>
          <p:cNvPr id="32" name="Rounded Rectangle 31"/>
          <p:cNvSpPr/>
          <p:nvPr/>
        </p:nvSpPr>
        <p:spPr>
          <a:xfrm>
            <a:off x="5205183" y="2528679"/>
            <a:ext cx="2158754" cy="1446327"/>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44" name="TextBox 43"/>
          <p:cNvSpPr txBox="1"/>
          <p:nvPr/>
        </p:nvSpPr>
        <p:spPr>
          <a:xfrm>
            <a:off x="5836791" y="3494247"/>
            <a:ext cx="904974" cy="492443"/>
          </a:xfrm>
          <a:prstGeom prst="rect">
            <a:avLst/>
          </a:prstGeom>
          <a:noFill/>
        </p:spPr>
        <p:txBody>
          <a:bodyPr wrap="square" rtlCol="0">
            <a:spAutoFit/>
          </a:bodyPr>
          <a:lstStyle/>
          <a:p>
            <a:r>
              <a:rPr lang="en-US" sz="26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CCR</a:t>
            </a:r>
          </a:p>
        </p:txBody>
      </p:sp>
      <p:sp>
        <p:nvSpPr>
          <p:cNvPr id="45" name="Rounded Rectangle 44"/>
          <p:cNvSpPr/>
          <p:nvPr/>
        </p:nvSpPr>
        <p:spPr>
          <a:xfrm>
            <a:off x="1813379" y="4970222"/>
            <a:ext cx="2158754" cy="1362121"/>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57" name="TextBox 56"/>
          <p:cNvSpPr txBox="1"/>
          <p:nvPr/>
        </p:nvSpPr>
        <p:spPr>
          <a:xfrm>
            <a:off x="2444987" y="5851584"/>
            <a:ext cx="904974" cy="492443"/>
          </a:xfrm>
          <a:prstGeom prst="rect">
            <a:avLst/>
          </a:prstGeom>
          <a:noFill/>
        </p:spPr>
        <p:txBody>
          <a:bodyPr wrap="square" rtlCol="0">
            <a:spAutoFit/>
          </a:bodyPr>
          <a:lstStyle/>
          <a:p>
            <a:r>
              <a:rPr lang="en-US" sz="26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CCR</a:t>
            </a:r>
          </a:p>
        </p:txBody>
      </p:sp>
      <p:sp>
        <p:nvSpPr>
          <p:cNvPr id="58" name="Rounded Rectangle 57"/>
          <p:cNvSpPr/>
          <p:nvPr/>
        </p:nvSpPr>
        <p:spPr>
          <a:xfrm>
            <a:off x="5216163" y="4894808"/>
            <a:ext cx="2158754" cy="1476812"/>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70" name="TextBox 69"/>
          <p:cNvSpPr txBox="1"/>
          <p:nvPr/>
        </p:nvSpPr>
        <p:spPr>
          <a:xfrm>
            <a:off x="5847771" y="5890860"/>
            <a:ext cx="904974" cy="492443"/>
          </a:xfrm>
          <a:prstGeom prst="rect">
            <a:avLst/>
          </a:prstGeom>
          <a:noFill/>
        </p:spPr>
        <p:txBody>
          <a:bodyPr wrap="square" rtlCol="0">
            <a:spAutoFit/>
          </a:bodyPr>
          <a:lstStyle/>
          <a:p>
            <a:r>
              <a:rPr lang="en-US" sz="26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CCR</a:t>
            </a:r>
          </a:p>
        </p:txBody>
      </p:sp>
      <p:sp>
        <p:nvSpPr>
          <p:cNvPr id="71" name="Rounded Rectangle 70"/>
          <p:cNvSpPr/>
          <p:nvPr/>
        </p:nvSpPr>
        <p:spPr>
          <a:xfrm>
            <a:off x="1786001" y="2395047"/>
            <a:ext cx="2210644" cy="158764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72" name="Rounded Rectangle 71"/>
          <p:cNvSpPr/>
          <p:nvPr/>
        </p:nvSpPr>
        <p:spPr>
          <a:xfrm>
            <a:off x="5205141" y="2528676"/>
            <a:ext cx="2210644" cy="1480013"/>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73" name="Rounded Rectangle 72"/>
          <p:cNvSpPr/>
          <p:nvPr/>
        </p:nvSpPr>
        <p:spPr>
          <a:xfrm>
            <a:off x="1790704" y="4970223"/>
            <a:ext cx="2210644" cy="140955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74" name="Rounded Rectangle 73"/>
          <p:cNvSpPr/>
          <p:nvPr/>
        </p:nvSpPr>
        <p:spPr>
          <a:xfrm>
            <a:off x="5170356" y="4904235"/>
            <a:ext cx="2210644" cy="1487263"/>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79" name="Rounded Rectangle 78"/>
          <p:cNvSpPr/>
          <p:nvPr/>
        </p:nvSpPr>
        <p:spPr>
          <a:xfrm>
            <a:off x="1169612" y="2336979"/>
            <a:ext cx="6711885" cy="4110173"/>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76" name="TextBox 75"/>
          <p:cNvSpPr txBox="1"/>
          <p:nvPr/>
        </p:nvSpPr>
        <p:spPr>
          <a:xfrm>
            <a:off x="5883281" y="3536847"/>
            <a:ext cx="904974" cy="492443"/>
          </a:xfrm>
          <a:prstGeom prst="rect">
            <a:avLst/>
          </a:prstGeom>
          <a:noFill/>
        </p:spPr>
        <p:txBody>
          <a:bodyPr wrap="square" rtlCol="0">
            <a:spAutoFit/>
          </a:bodyPr>
          <a:lstStyle/>
          <a:p>
            <a:r>
              <a:rPr lang="en-US" sz="26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DAG</a:t>
            </a:r>
          </a:p>
        </p:txBody>
      </p:sp>
      <p:sp>
        <p:nvSpPr>
          <p:cNvPr id="77" name="TextBox 76"/>
          <p:cNvSpPr txBox="1"/>
          <p:nvPr/>
        </p:nvSpPr>
        <p:spPr>
          <a:xfrm>
            <a:off x="2458468" y="5879785"/>
            <a:ext cx="904974" cy="492443"/>
          </a:xfrm>
          <a:prstGeom prst="rect">
            <a:avLst/>
          </a:prstGeom>
          <a:noFill/>
        </p:spPr>
        <p:txBody>
          <a:bodyPr wrap="square" rtlCol="0">
            <a:spAutoFit/>
          </a:bodyPr>
          <a:lstStyle/>
          <a:p>
            <a:r>
              <a:rPr lang="en-US" sz="26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DAG</a:t>
            </a:r>
          </a:p>
        </p:txBody>
      </p:sp>
      <p:sp>
        <p:nvSpPr>
          <p:cNvPr id="78" name="TextBox 77"/>
          <p:cNvSpPr txBox="1"/>
          <p:nvPr/>
        </p:nvSpPr>
        <p:spPr>
          <a:xfrm>
            <a:off x="5876582" y="5891506"/>
            <a:ext cx="904974" cy="492443"/>
          </a:xfrm>
          <a:prstGeom prst="rect">
            <a:avLst/>
          </a:prstGeom>
          <a:noFill/>
        </p:spPr>
        <p:txBody>
          <a:bodyPr wrap="square" rtlCol="0">
            <a:spAutoFit/>
          </a:bodyPr>
          <a:lstStyle/>
          <a:p>
            <a:r>
              <a:rPr lang="en-US" sz="26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DAG</a:t>
            </a:r>
          </a:p>
        </p:txBody>
      </p:sp>
      <p:sp>
        <p:nvSpPr>
          <p:cNvPr id="7" name="Straight Connector 44039"/>
          <p:cNvSpPr>
            <a:spLocks noChangeShapeType="1"/>
          </p:cNvSpPr>
          <p:nvPr/>
        </p:nvSpPr>
        <p:spPr bwMode="auto">
          <a:xfrm>
            <a:off x="2068638" y="2970669"/>
            <a:ext cx="1302222" cy="0"/>
          </a:xfrm>
          <a:prstGeom prst="line">
            <a:avLst/>
          </a:prstGeom>
          <a:noFill/>
          <a:ln w="28575" algn="ctr">
            <a:solidFill>
              <a:schemeClr val="tx1"/>
            </a:solidFill>
            <a:prstDash val="dash"/>
            <a:round/>
            <a:headEnd/>
            <a:tailEnd/>
          </a:ln>
        </p:spPr>
        <p:txBody>
          <a:bodyPr wrap="none" anchor="ctr"/>
          <a:lstStyle/>
          <a:p>
            <a:pPr>
              <a:defRPr/>
            </a:pPr>
            <a:endParaRPr lang="en-US" dirty="0">
              <a:solidFill>
                <a:schemeClr val="bg2"/>
              </a:solidFill>
              <a:latin typeface="Calibri" pitchFamily="34" charset="0"/>
            </a:endParaRPr>
          </a:p>
        </p:txBody>
      </p:sp>
      <p:sp>
        <p:nvSpPr>
          <p:cNvPr id="8" name="Straight Connector 44040"/>
          <p:cNvSpPr>
            <a:spLocks noChangeShapeType="1"/>
          </p:cNvSpPr>
          <p:nvPr/>
        </p:nvSpPr>
        <p:spPr bwMode="auto">
          <a:xfrm flipV="1">
            <a:off x="2105404" y="2001299"/>
            <a:ext cx="520651" cy="606909"/>
          </a:xfrm>
          <a:prstGeom prst="line">
            <a:avLst/>
          </a:prstGeom>
          <a:noFill/>
          <a:ln w="28575" algn="ctr">
            <a:solidFill>
              <a:schemeClr val="tx1"/>
            </a:solidFill>
            <a:prstDash val="dashDot"/>
            <a:round/>
            <a:headEnd/>
            <a:tailEnd/>
          </a:ln>
        </p:spPr>
        <p:txBody>
          <a:bodyPr wrap="none" anchor="ctr"/>
          <a:lstStyle/>
          <a:p>
            <a:pPr>
              <a:defRPr/>
            </a:pPr>
            <a:endParaRPr lang="en-US" dirty="0">
              <a:solidFill>
                <a:schemeClr val="bg2"/>
              </a:solidFill>
              <a:latin typeface="Calibri" pitchFamily="34" charset="0"/>
            </a:endParaRPr>
          </a:p>
        </p:txBody>
      </p:sp>
      <p:sp>
        <p:nvSpPr>
          <p:cNvPr id="9" name="Straight Connector 44041"/>
          <p:cNvSpPr>
            <a:spLocks noChangeShapeType="1"/>
          </p:cNvSpPr>
          <p:nvPr/>
        </p:nvSpPr>
        <p:spPr bwMode="auto">
          <a:xfrm>
            <a:off x="2775491" y="2001299"/>
            <a:ext cx="595369" cy="606909"/>
          </a:xfrm>
          <a:prstGeom prst="line">
            <a:avLst/>
          </a:prstGeom>
          <a:noFill/>
          <a:ln w="28575" algn="ctr">
            <a:solidFill>
              <a:schemeClr val="tx1"/>
            </a:solidFill>
            <a:prstDash val="dashDot"/>
            <a:round/>
            <a:headEnd/>
            <a:tailEnd/>
          </a:ln>
        </p:spPr>
        <p:txBody>
          <a:bodyPr wrap="none" anchor="ctr"/>
          <a:lstStyle/>
          <a:p>
            <a:pPr>
              <a:defRPr/>
            </a:pPr>
            <a:endParaRPr lang="en-US" dirty="0">
              <a:solidFill>
                <a:schemeClr val="bg2"/>
              </a:solidFill>
              <a:latin typeface="Calibri" pitchFamily="34" charset="0"/>
            </a:endParaRPr>
          </a:p>
        </p:txBody>
      </p:sp>
      <p:pic>
        <p:nvPicPr>
          <p:cNvPr id="10" name="Rectangle 44044"/>
          <p:cNvPicPr>
            <a:picLocks noChangeAspect="1" noChangeArrowheads="1"/>
          </p:cNvPicPr>
          <p:nvPr/>
        </p:nvPicPr>
        <p:blipFill>
          <a:blip r:embed="rId3">
            <a:clrChange>
              <a:clrFrom>
                <a:srgbClr xmlns:mc="http://schemas.openxmlformats.org/markup-compatibility/2006" xmlns:a14="http://schemas.microsoft.com/office/drawing/2010/main" val="08369A" mc:Ignorable=""/>
              </a:clrFrom>
              <a:clrTo>
                <a:srgbClr xmlns:mc="http://schemas.openxmlformats.org/markup-compatibility/2006" xmlns:a14="http://schemas.microsoft.com/office/drawing/2010/main" val="08369A" mc:Ignorable="">
                  <a:alpha val="0"/>
                </a:srgbClr>
              </a:clrTo>
            </a:clrChange>
          </a:blip>
          <a:srcRect/>
          <a:stretch>
            <a:fillRect/>
          </a:stretch>
        </p:blipFill>
        <p:spPr bwMode="auto">
          <a:xfrm>
            <a:off x="1819373" y="2396706"/>
            <a:ext cx="620275" cy="1191227"/>
          </a:xfrm>
          <a:prstGeom prst="rect">
            <a:avLst/>
          </a:prstGeom>
          <a:noFill/>
          <a:ln w="9525">
            <a:noFill/>
            <a:miter lim="800000"/>
            <a:headEnd/>
            <a:tailEnd/>
          </a:ln>
        </p:spPr>
      </p:pic>
      <p:pic>
        <p:nvPicPr>
          <p:cNvPr id="11" name="Rectangle 44047"/>
          <p:cNvPicPr>
            <a:picLocks noChangeAspect="1" noChangeArrowheads="1"/>
          </p:cNvPicPr>
          <p:nvPr/>
        </p:nvPicPr>
        <p:blipFill>
          <a:blip r:embed="rId3">
            <a:clrChange>
              <a:clrFrom>
                <a:srgbClr xmlns:mc="http://schemas.openxmlformats.org/markup-compatibility/2006" xmlns:a14="http://schemas.microsoft.com/office/drawing/2010/main" val="08369A" mc:Ignorable=""/>
              </a:clrFrom>
              <a:clrTo>
                <a:srgbClr xmlns:mc="http://schemas.openxmlformats.org/markup-compatibility/2006" xmlns:a14="http://schemas.microsoft.com/office/drawing/2010/main" val="08369A" mc:Ignorable="">
                  <a:alpha val="0"/>
                </a:srgbClr>
              </a:clrTo>
            </a:clrChange>
          </a:blip>
          <a:srcRect/>
          <a:stretch>
            <a:fillRect/>
          </a:stretch>
        </p:blipFill>
        <p:spPr bwMode="auto">
          <a:xfrm>
            <a:off x="3098005" y="2368426"/>
            <a:ext cx="620276" cy="1267398"/>
          </a:xfrm>
          <a:prstGeom prst="rect">
            <a:avLst/>
          </a:prstGeom>
          <a:noFill/>
          <a:ln w="9525">
            <a:noFill/>
            <a:miter lim="800000"/>
            <a:headEnd/>
            <a:tailEnd/>
          </a:ln>
        </p:spPr>
      </p:pic>
      <p:sp>
        <p:nvSpPr>
          <p:cNvPr id="12" name="Shape 785435"/>
          <p:cNvSpPr>
            <a:spLocks noEditPoints="1" noChangeArrowheads="1"/>
          </p:cNvSpPr>
          <p:nvPr/>
        </p:nvSpPr>
        <p:spPr bwMode="auto">
          <a:xfrm>
            <a:off x="2502711" y="1746256"/>
            <a:ext cx="415098" cy="458621"/>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xmlns:mc="http://schemas.openxmlformats.org/markup-compatibility/2006" xmlns:a14="http://schemas.microsoft.com/office/drawing/2010/main" val="FFFFCC" mc:Ignorable=""/>
          </a:solidFill>
          <a:ln w="9525" cap="flat" cmpd="sng" algn="ctr">
            <a:solidFill>
              <a:srgbClr xmlns:mc="http://schemas.openxmlformats.org/markup-compatibility/2006" xmlns:a14="http://schemas.microsoft.com/office/drawing/2010/main" val="000000" mc:Ignorable=""/>
            </a:solidFill>
            <a:prstDash val="solid"/>
            <a:miter lim="800000"/>
            <a:headEnd type="none" w="med" len="med"/>
            <a:tailEnd type="none" w="med" len="med"/>
          </a:ln>
          <a:effectLst>
            <a:outerShdw dist="107763" dir="2700000" algn="ctr" rotWithShape="0">
              <a:srgbClr xmlns:mc="http://schemas.openxmlformats.org/markup-compatibility/2006" xmlns:a14="http://schemas.microsoft.com/office/drawing/2010/main" val="808080" mc:Ignorable=""/>
            </a:outerShdw>
          </a:effectLst>
        </p:spPr>
        <p:txBody>
          <a:bodyPr/>
          <a:lstStyle/>
          <a:p>
            <a:pPr algn="l">
              <a:lnSpc>
                <a:spcPct val="100000"/>
              </a:lnSpc>
              <a:spcBef>
                <a:spcPct val="0"/>
              </a:spcBef>
              <a:defRPr/>
            </a:pPr>
            <a:endParaRPr lang="en-US" dirty="0">
              <a:solidFill>
                <a:schemeClr val="bg2"/>
              </a:solidFill>
              <a:latin typeface="Calibri" pitchFamily="34" charset="0"/>
            </a:endParaRPr>
          </a:p>
        </p:txBody>
      </p:sp>
      <p:sp>
        <p:nvSpPr>
          <p:cNvPr id="13" name="TextBox 12"/>
          <p:cNvSpPr txBox="1">
            <a:spLocks noChangeArrowheads="1"/>
          </p:cNvSpPr>
          <p:nvPr/>
        </p:nvSpPr>
        <p:spPr bwMode="invGray">
          <a:xfrm>
            <a:off x="2455072" y="1661414"/>
            <a:ext cx="694156" cy="600164"/>
          </a:xfrm>
          <a:prstGeom prst="rect">
            <a:avLst/>
          </a:prstGeom>
          <a:noFill/>
          <a:ln w="12700" cap="flat" cmpd="sng" algn="ctr">
            <a:noFill/>
            <a:prstDash val="solid"/>
            <a:miter lim="800000"/>
            <a:headEnd type="none" w="med" len="med"/>
            <a:tailEnd type="none" w="med" len="med"/>
          </a:ln>
          <a:effectLst/>
        </p:spPr>
        <p:txBody>
          <a:bodyPr wrap="square">
            <a:spAutoFit/>
          </a:bodyPr>
          <a:lstStyle/>
          <a:p>
            <a:pPr>
              <a:spcBef>
                <a:spcPct val="50000"/>
              </a:spcBef>
              <a:defRPr/>
            </a:pPr>
            <a:r>
              <a:rPr lang="en-US" sz="900" b="1" dirty="0">
                <a:solidFill>
                  <a:schemeClr val="bg1"/>
                </a:solidFill>
                <a:latin typeface="Calibri" pitchFamily="34" charset="0"/>
              </a:rPr>
              <a:t/>
            </a:r>
            <a:br>
              <a:rPr lang="en-US" sz="900" b="1" dirty="0">
                <a:solidFill>
                  <a:schemeClr val="bg1"/>
                </a:solidFill>
                <a:latin typeface="Calibri" pitchFamily="34" charset="0"/>
              </a:rPr>
            </a:br>
            <a:r>
              <a:rPr lang="en-US" sz="1200" b="1" dirty="0">
                <a:solidFill>
                  <a:schemeClr val="bg1"/>
                </a:solidFill>
                <a:latin typeface="Calibri" pitchFamily="34" charset="0"/>
              </a:rPr>
              <a:t>File</a:t>
            </a:r>
            <a:br>
              <a:rPr lang="en-US" sz="1200" b="1" dirty="0">
                <a:solidFill>
                  <a:schemeClr val="bg1"/>
                </a:solidFill>
                <a:latin typeface="Calibri" pitchFamily="34" charset="0"/>
              </a:rPr>
            </a:br>
            <a:r>
              <a:rPr lang="en-US" sz="1200" b="1" dirty="0">
                <a:solidFill>
                  <a:schemeClr val="bg1"/>
                </a:solidFill>
                <a:latin typeface="Calibri" pitchFamily="34" charset="0"/>
              </a:rPr>
              <a:t>Share</a:t>
            </a:r>
          </a:p>
        </p:txBody>
      </p:sp>
      <p:pic>
        <p:nvPicPr>
          <p:cNvPr id="14" name="Rectangle 44035"/>
          <p:cNvPicPr>
            <a:picLocks noChangeAspect="1" noChangeArrowheads="1"/>
          </p:cNvPicPr>
          <p:nvPr/>
        </p:nvPicPr>
        <p:blipFill>
          <a:blip r:embed="rId4">
            <a:clrChange>
              <a:clrFrom>
                <a:srgbClr xmlns:mc="http://schemas.openxmlformats.org/markup-compatibility/2006" xmlns:a14="http://schemas.microsoft.com/office/drawing/2010/main" val="08369A" mc:Ignorable=""/>
              </a:clrFrom>
              <a:clrTo>
                <a:srgbClr xmlns:mc="http://schemas.openxmlformats.org/markup-compatibility/2006" xmlns:a14="http://schemas.microsoft.com/office/drawing/2010/main" val="08369A" mc:Ignorable="">
                  <a:alpha val="0"/>
                </a:srgbClr>
              </a:clrTo>
            </a:clrChange>
          </a:blip>
          <a:srcRect/>
          <a:stretch>
            <a:fillRect/>
          </a:stretch>
        </p:blipFill>
        <p:spPr bwMode="auto">
          <a:xfrm>
            <a:off x="3317441" y="2781017"/>
            <a:ext cx="464441" cy="1017661"/>
          </a:xfrm>
          <a:prstGeom prst="rect">
            <a:avLst/>
          </a:prstGeom>
          <a:noFill/>
          <a:ln w="9525">
            <a:noFill/>
            <a:miter lim="800000"/>
            <a:headEnd/>
            <a:tailEnd/>
          </a:ln>
        </p:spPr>
      </p:pic>
      <p:sp>
        <p:nvSpPr>
          <p:cNvPr id="15" name="Shape 44051"/>
          <p:cNvSpPr>
            <a:spLocks/>
          </p:cNvSpPr>
          <p:nvPr/>
        </p:nvSpPr>
        <p:spPr bwMode="auto">
          <a:xfrm>
            <a:off x="1897124" y="2624618"/>
            <a:ext cx="2024426" cy="713480"/>
          </a:xfrm>
          <a:custGeom>
            <a:avLst/>
            <a:gdLst>
              <a:gd name="T0" fmla="*/ 2147483647 w 1304"/>
              <a:gd name="T1" fmla="*/ 2147483647 h 336"/>
              <a:gd name="T2" fmla="*/ 2147483647 w 1304"/>
              <a:gd name="T3" fmla="*/ 2147483647 h 336"/>
              <a:gd name="T4" fmla="*/ 2147483647 w 1304"/>
              <a:gd name="T5" fmla="*/ 2147483647 h 336"/>
              <a:gd name="T6" fmla="*/ 2147483647 w 1304"/>
              <a:gd name="T7" fmla="*/ 2147483647 h 336"/>
              <a:gd name="T8" fmla="*/ 0 1 256"/>
              <a:gd name="T9" fmla="*/ 0 1 256"/>
              <a:gd name="T10" fmla="*/ 0 1 256"/>
              <a:gd name="T11" fmla="*/ 0 1 256"/>
              <a:gd name="T12" fmla="*/ 0 w 1304"/>
              <a:gd name="T13" fmla="*/ 0 h 336"/>
              <a:gd name="T14" fmla="*/ 0 w 1304"/>
              <a:gd name="T15" fmla="*/ 0 h 336"/>
              <a:gd name="connsiteX0" fmla="*/ 225 w 1146"/>
              <a:gd name="connsiteY0" fmla="*/ 336 h 336"/>
              <a:gd name="connsiteX1" fmla="*/ 129 w 1146"/>
              <a:gd name="connsiteY1" fmla="*/ 48 h 336"/>
              <a:gd name="connsiteX2" fmla="*/ 1002 w 1146"/>
              <a:gd name="connsiteY2" fmla="*/ 48 h 336"/>
              <a:gd name="connsiteX3" fmla="*/ 993 w 1146"/>
              <a:gd name="connsiteY3" fmla="*/ 288 h 336"/>
              <a:gd name="connsiteX0" fmla="*/ 124 w 1200"/>
              <a:gd name="connsiteY0" fmla="*/ 233 h 280"/>
              <a:gd name="connsiteX1" fmla="*/ 183 w 1200"/>
              <a:gd name="connsiteY1" fmla="*/ 40 h 280"/>
              <a:gd name="connsiteX2" fmla="*/ 1056 w 1200"/>
              <a:gd name="connsiteY2" fmla="*/ 40 h 280"/>
              <a:gd name="connsiteX3" fmla="*/ 1047 w 1200"/>
              <a:gd name="connsiteY3" fmla="*/ 280 h 280"/>
              <a:gd name="connsiteX0" fmla="*/ 124 w 1200"/>
              <a:gd name="connsiteY0" fmla="*/ 233 h 280"/>
              <a:gd name="connsiteX1" fmla="*/ 183 w 1200"/>
              <a:gd name="connsiteY1" fmla="*/ 40 h 280"/>
              <a:gd name="connsiteX2" fmla="*/ 1056 w 1200"/>
              <a:gd name="connsiteY2" fmla="*/ 40 h 280"/>
              <a:gd name="connsiteX3" fmla="*/ 1047 w 1200"/>
              <a:gd name="connsiteY3" fmla="*/ 280 h 280"/>
              <a:gd name="connsiteX0" fmla="*/ 124 w 1200"/>
              <a:gd name="connsiteY0" fmla="*/ 233 h 280"/>
              <a:gd name="connsiteX1" fmla="*/ 183 w 1200"/>
              <a:gd name="connsiteY1" fmla="*/ 40 h 280"/>
              <a:gd name="connsiteX2" fmla="*/ 1056 w 1200"/>
              <a:gd name="connsiteY2" fmla="*/ 40 h 280"/>
              <a:gd name="connsiteX3" fmla="*/ 1047 w 1200"/>
              <a:gd name="connsiteY3" fmla="*/ 280 h 280"/>
              <a:gd name="connsiteX0" fmla="*/ 124 w 1200"/>
              <a:gd name="connsiteY0" fmla="*/ 233 h 280"/>
              <a:gd name="connsiteX1" fmla="*/ 183 w 1200"/>
              <a:gd name="connsiteY1" fmla="*/ 40 h 280"/>
              <a:gd name="connsiteX2" fmla="*/ 1056 w 1200"/>
              <a:gd name="connsiteY2" fmla="*/ 40 h 280"/>
              <a:gd name="connsiteX3" fmla="*/ 1047 w 1200"/>
              <a:gd name="connsiteY3" fmla="*/ 280 h 280"/>
              <a:gd name="connsiteX0" fmla="*/ 124 w 1200"/>
              <a:gd name="connsiteY0" fmla="*/ 225 h 225"/>
              <a:gd name="connsiteX1" fmla="*/ 183 w 1200"/>
              <a:gd name="connsiteY1" fmla="*/ 32 h 225"/>
              <a:gd name="connsiteX2" fmla="*/ 1056 w 1200"/>
              <a:gd name="connsiteY2" fmla="*/ 32 h 225"/>
              <a:gd name="connsiteX3" fmla="*/ 1047 w 1200"/>
              <a:gd name="connsiteY3" fmla="*/ 177 h 225"/>
            </a:gdLst>
            <a:ahLst/>
            <a:cxnLst>
              <a:cxn ang="0">
                <a:pos x="connsiteX0" y="connsiteY0"/>
              </a:cxn>
              <a:cxn ang="0">
                <a:pos x="connsiteX1" y="connsiteY1"/>
              </a:cxn>
              <a:cxn ang="0">
                <a:pos x="connsiteX2" y="connsiteY2"/>
              </a:cxn>
              <a:cxn ang="0">
                <a:pos x="connsiteX3" y="connsiteY3"/>
              </a:cxn>
            </a:cxnLst>
            <a:rect l="l" t="t" r="r" b="b"/>
            <a:pathLst>
              <a:path w="1200" h="225">
                <a:moveTo>
                  <a:pt x="124" y="225"/>
                </a:moveTo>
                <a:cubicBezTo>
                  <a:pt x="0" y="105"/>
                  <a:pt x="28" y="64"/>
                  <a:pt x="183" y="32"/>
                </a:cubicBezTo>
                <a:cubicBezTo>
                  <a:pt x="338" y="0"/>
                  <a:pt x="912" y="8"/>
                  <a:pt x="1056" y="32"/>
                </a:cubicBezTo>
                <a:cubicBezTo>
                  <a:pt x="1200" y="56"/>
                  <a:pt x="1191" y="77"/>
                  <a:pt x="1047" y="177"/>
                </a:cubicBezTo>
              </a:path>
            </a:pathLst>
          </a:custGeom>
          <a:noFill/>
          <a:ln w="28575" algn="ctr">
            <a:solidFill>
              <a:srgbClr xmlns:mc="http://schemas.openxmlformats.org/markup-compatibility/2006" xmlns:a14="http://schemas.microsoft.com/office/drawing/2010/main" val="FFC000" mc:Ignorable=""/>
            </a:solidFill>
            <a:prstDash val="sysDot"/>
            <a:round/>
            <a:headEnd/>
            <a:tailEnd type="arrow"/>
          </a:ln>
        </p:spPr>
        <p:txBody>
          <a:bodyPr/>
          <a:lstStyle/>
          <a:p>
            <a:pPr algn="l">
              <a:lnSpc>
                <a:spcPct val="100000"/>
              </a:lnSpc>
              <a:spcBef>
                <a:spcPct val="0"/>
              </a:spcBef>
              <a:defRPr/>
            </a:pPr>
            <a:endParaRPr lang="en-US" dirty="0">
              <a:solidFill>
                <a:schemeClr val="bg2"/>
              </a:solidFill>
              <a:latin typeface="Calibri" pitchFamily="34" charset="0"/>
            </a:endParaRPr>
          </a:p>
        </p:txBody>
      </p:sp>
      <p:pic>
        <p:nvPicPr>
          <p:cNvPr id="16" name="Rectangle 44052"/>
          <p:cNvPicPr>
            <a:picLocks noChangeAspect="1" noChangeArrowheads="1"/>
          </p:cNvPicPr>
          <p:nvPr/>
        </p:nvPicPr>
        <p:blipFill>
          <a:blip r:embed="rId4">
            <a:clrChange>
              <a:clrFrom>
                <a:srgbClr xmlns:mc="http://schemas.openxmlformats.org/markup-compatibility/2006" xmlns:a14="http://schemas.microsoft.com/office/drawing/2010/main" val="08369A" mc:Ignorable=""/>
              </a:clrFrom>
              <a:clrTo>
                <a:srgbClr xmlns:mc="http://schemas.openxmlformats.org/markup-compatibility/2006" xmlns:a14="http://schemas.microsoft.com/office/drawing/2010/main" val="08369A" mc:Ignorable="">
                  <a:alpha val="0"/>
                </a:srgbClr>
              </a:clrTo>
            </a:clrChange>
          </a:blip>
          <a:srcRect/>
          <a:stretch>
            <a:fillRect/>
          </a:stretch>
        </p:blipFill>
        <p:spPr bwMode="auto">
          <a:xfrm>
            <a:off x="2116001" y="2759470"/>
            <a:ext cx="452682" cy="1017661"/>
          </a:xfrm>
          <a:prstGeom prst="rect">
            <a:avLst/>
          </a:prstGeom>
          <a:noFill/>
          <a:ln w="9525">
            <a:noFill/>
            <a:miter lim="800000"/>
            <a:headEnd/>
            <a:tailEnd/>
          </a:ln>
        </p:spPr>
      </p:pic>
      <p:sp>
        <p:nvSpPr>
          <p:cNvPr id="34" name="Straight Connector 44039"/>
          <p:cNvSpPr>
            <a:spLocks noChangeShapeType="1"/>
          </p:cNvSpPr>
          <p:nvPr/>
        </p:nvSpPr>
        <p:spPr bwMode="auto">
          <a:xfrm>
            <a:off x="5492154" y="3073270"/>
            <a:ext cx="1302222" cy="0"/>
          </a:xfrm>
          <a:prstGeom prst="line">
            <a:avLst/>
          </a:prstGeom>
          <a:noFill/>
          <a:ln w="28575" algn="ctr">
            <a:solidFill>
              <a:schemeClr val="tx1"/>
            </a:solidFill>
            <a:prstDash val="dash"/>
            <a:round/>
            <a:headEnd/>
            <a:tailEnd/>
          </a:ln>
        </p:spPr>
        <p:txBody>
          <a:bodyPr wrap="none" anchor="ctr"/>
          <a:lstStyle/>
          <a:p>
            <a:pPr>
              <a:defRPr/>
            </a:pPr>
            <a:endParaRPr lang="en-US" dirty="0">
              <a:solidFill>
                <a:schemeClr val="bg2"/>
              </a:solidFill>
              <a:latin typeface="Calibri" pitchFamily="34" charset="0"/>
            </a:endParaRPr>
          </a:p>
        </p:txBody>
      </p:sp>
      <p:sp>
        <p:nvSpPr>
          <p:cNvPr id="35" name="Straight Connector 44040"/>
          <p:cNvSpPr>
            <a:spLocks noChangeShapeType="1"/>
          </p:cNvSpPr>
          <p:nvPr/>
        </p:nvSpPr>
        <p:spPr bwMode="auto">
          <a:xfrm flipV="1">
            <a:off x="5528920" y="2216239"/>
            <a:ext cx="520651" cy="536575"/>
          </a:xfrm>
          <a:prstGeom prst="line">
            <a:avLst/>
          </a:prstGeom>
          <a:noFill/>
          <a:ln w="28575" algn="ctr">
            <a:solidFill>
              <a:schemeClr val="tx1"/>
            </a:solidFill>
            <a:prstDash val="dashDot"/>
            <a:round/>
            <a:headEnd/>
            <a:tailEnd/>
          </a:ln>
        </p:spPr>
        <p:txBody>
          <a:bodyPr wrap="none" anchor="ctr"/>
          <a:lstStyle/>
          <a:p>
            <a:pPr>
              <a:defRPr/>
            </a:pPr>
            <a:endParaRPr lang="en-US" dirty="0">
              <a:solidFill>
                <a:schemeClr val="bg2"/>
              </a:solidFill>
              <a:latin typeface="Calibri" pitchFamily="34" charset="0"/>
            </a:endParaRPr>
          </a:p>
        </p:txBody>
      </p:sp>
      <p:sp>
        <p:nvSpPr>
          <p:cNvPr id="36" name="Straight Connector 44041"/>
          <p:cNvSpPr>
            <a:spLocks noChangeShapeType="1"/>
          </p:cNvSpPr>
          <p:nvPr/>
        </p:nvSpPr>
        <p:spPr bwMode="auto">
          <a:xfrm>
            <a:off x="6199007" y="2216239"/>
            <a:ext cx="595369" cy="536575"/>
          </a:xfrm>
          <a:prstGeom prst="line">
            <a:avLst/>
          </a:prstGeom>
          <a:noFill/>
          <a:ln w="28575" algn="ctr">
            <a:solidFill>
              <a:schemeClr val="tx1"/>
            </a:solidFill>
            <a:prstDash val="dashDot"/>
            <a:round/>
            <a:headEnd/>
            <a:tailEnd/>
          </a:ln>
        </p:spPr>
        <p:txBody>
          <a:bodyPr wrap="none" anchor="ctr"/>
          <a:lstStyle/>
          <a:p>
            <a:pPr>
              <a:defRPr/>
            </a:pPr>
            <a:endParaRPr lang="en-US" dirty="0">
              <a:solidFill>
                <a:schemeClr val="bg2"/>
              </a:solidFill>
              <a:latin typeface="Calibri" pitchFamily="34" charset="0"/>
            </a:endParaRPr>
          </a:p>
        </p:txBody>
      </p:sp>
      <p:pic>
        <p:nvPicPr>
          <p:cNvPr id="37" name="Rectangle 44044"/>
          <p:cNvPicPr>
            <a:picLocks noChangeAspect="1" noChangeArrowheads="1"/>
          </p:cNvPicPr>
          <p:nvPr/>
        </p:nvPicPr>
        <p:blipFill>
          <a:blip r:embed="rId3">
            <a:clrChange>
              <a:clrFrom>
                <a:srgbClr xmlns:mc="http://schemas.openxmlformats.org/markup-compatibility/2006" xmlns:a14="http://schemas.microsoft.com/office/drawing/2010/main" val="08369A" mc:Ignorable=""/>
              </a:clrFrom>
              <a:clrTo>
                <a:srgbClr xmlns:mc="http://schemas.openxmlformats.org/markup-compatibility/2006" xmlns:a14="http://schemas.microsoft.com/office/drawing/2010/main" val="08369A" mc:Ignorable="">
                  <a:alpha val="0"/>
                </a:srgbClr>
              </a:clrTo>
            </a:clrChange>
          </a:blip>
          <a:srcRect/>
          <a:stretch>
            <a:fillRect/>
          </a:stretch>
        </p:blipFill>
        <p:spPr bwMode="auto">
          <a:xfrm>
            <a:off x="5242889" y="2528679"/>
            <a:ext cx="620275" cy="1206631"/>
          </a:xfrm>
          <a:prstGeom prst="rect">
            <a:avLst/>
          </a:prstGeom>
          <a:noFill/>
          <a:ln w="9525">
            <a:noFill/>
            <a:miter lim="800000"/>
            <a:headEnd/>
            <a:tailEnd/>
          </a:ln>
        </p:spPr>
      </p:pic>
      <p:pic>
        <p:nvPicPr>
          <p:cNvPr id="38" name="Rectangle 44047"/>
          <p:cNvPicPr>
            <a:picLocks noChangeAspect="1" noChangeArrowheads="1"/>
          </p:cNvPicPr>
          <p:nvPr/>
        </p:nvPicPr>
        <p:blipFill>
          <a:blip r:embed="rId3">
            <a:clrChange>
              <a:clrFrom>
                <a:srgbClr xmlns:mc="http://schemas.openxmlformats.org/markup-compatibility/2006" xmlns:a14="http://schemas.microsoft.com/office/drawing/2010/main" val="08369A" mc:Ignorable=""/>
              </a:clrFrom>
              <a:clrTo>
                <a:srgbClr xmlns:mc="http://schemas.openxmlformats.org/markup-compatibility/2006" xmlns:a14="http://schemas.microsoft.com/office/drawing/2010/main" val="08369A" mc:Ignorable="">
                  <a:alpha val="0"/>
                </a:srgbClr>
              </a:clrTo>
            </a:clrChange>
          </a:blip>
          <a:srcRect/>
          <a:stretch>
            <a:fillRect/>
          </a:stretch>
        </p:blipFill>
        <p:spPr bwMode="auto">
          <a:xfrm>
            <a:off x="6521521" y="2538106"/>
            <a:ext cx="620276" cy="1206632"/>
          </a:xfrm>
          <a:prstGeom prst="rect">
            <a:avLst/>
          </a:prstGeom>
          <a:noFill/>
          <a:ln w="9525">
            <a:noFill/>
            <a:miter lim="800000"/>
            <a:headEnd/>
            <a:tailEnd/>
          </a:ln>
        </p:spPr>
      </p:pic>
      <p:sp>
        <p:nvSpPr>
          <p:cNvPr id="39" name="Shape 785435"/>
          <p:cNvSpPr>
            <a:spLocks noEditPoints="1" noChangeArrowheads="1"/>
          </p:cNvSpPr>
          <p:nvPr/>
        </p:nvSpPr>
        <p:spPr bwMode="auto">
          <a:xfrm>
            <a:off x="5926227" y="1737540"/>
            <a:ext cx="415098" cy="453106"/>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xmlns:mc="http://schemas.openxmlformats.org/markup-compatibility/2006" xmlns:a14="http://schemas.microsoft.com/office/drawing/2010/main" val="FFFFCC" mc:Ignorable=""/>
          </a:solidFill>
          <a:ln w="9525" cap="flat" cmpd="sng" algn="ctr">
            <a:solidFill>
              <a:srgbClr xmlns:mc="http://schemas.openxmlformats.org/markup-compatibility/2006" xmlns:a14="http://schemas.microsoft.com/office/drawing/2010/main" val="000000" mc:Ignorable=""/>
            </a:solidFill>
            <a:prstDash val="solid"/>
            <a:miter lim="800000"/>
            <a:headEnd type="none" w="med" len="med"/>
            <a:tailEnd type="none" w="med" len="med"/>
          </a:ln>
          <a:effectLst>
            <a:outerShdw dist="107763" dir="2700000" algn="ctr" rotWithShape="0">
              <a:srgbClr xmlns:mc="http://schemas.openxmlformats.org/markup-compatibility/2006" xmlns:a14="http://schemas.microsoft.com/office/drawing/2010/main" val="808080" mc:Ignorable=""/>
            </a:outerShdw>
          </a:effectLst>
        </p:spPr>
        <p:txBody>
          <a:bodyPr/>
          <a:lstStyle/>
          <a:p>
            <a:pPr algn="l">
              <a:lnSpc>
                <a:spcPct val="100000"/>
              </a:lnSpc>
              <a:spcBef>
                <a:spcPct val="0"/>
              </a:spcBef>
              <a:defRPr/>
            </a:pPr>
            <a:endParaRPr lang="en-US" dirty="0">
              <a:solidFill>
                <a:schemeClr val="bg2"/>
              </a:solidFill>
              <a:latin typeface="Calibri" pitchFamily="34" charset="0"/>
            </a:endParaRPr>
          </a:p>
        </p:txBody>
      </p:sp>
      <p:sp>
        <p:nvSpPr>
          <p:cNvPr id="40" name="TextBox 39"/>
          <p:cNvSpPr txBox="1">
            <a:spLocks noChangeArrowheads="1"/>
          </p:cNvSpPr>
          <p:nvPr/>
        </p:nvSpPr>
        <p:spPr bwMode="invGray">
          <a:xfrm>
            <a:off x="5868540" y="1622667"/>
            <a:ext cx="694156" cy="600164"/>
          </a:xfrm>
          <a:prstGeom prst="rect">
            <a:avLst/>
          </a:prstGeom>
          <a:noFill/>
          <a:ln w="12700" cap="flat" cmpd="sng" algn="ctr">
            <a:noFill/>
            <a:prstDash val="solid"/>
            <a:miter lim="800000"/>
            <a:headEnd type="none" w="med" len="med"/>
            <a:tailEnd type="none" w="med" len="med"/>
          </a:ln>
          <a:effectLst/>
        </p:spPr>
        <p:txBody>
          <a:bodyPr wrap="square">
            <a:spAutoFit/>
          </a:bodyPr>
          <a:lstStyle/>
          <a:p>
            <a:pPr>
              <a:spcBef>
                <a:spcPct val="50000"/>
              </a:spcBef>
              <a:defRPr/>
            </a:pPr>
            <a:r>
              <a:rPr lang="en-US" sz="900" b="1" dirty="0">
                <a:solidFill>
                  <a:schemeClr val="bg1"/>
                </a:solidFill>
                <a:latin typeface="Calibri" pitchFamily="34" charset="0"/>
              </a:rPr>
              <a:t/>
            </a:r>
            <a:br>
              <a:rPr lang="en-US" sz="900" b="1" dirty="0">
                <a:solidFill>
                  <a:schemeClr val="bg1"/>
                </a:solidFill>
                <a:latin typeface="Calibri" pitchFamily="34" charset="0"/>
              </a:rPr>
            </a:br>
            <a:r>
              <a:rPr lang="en-US" sz="1200" b="1" dirty="0">
                <a:solidFill>
                  <a:schemeClr val="bg1"/>
                </a:solidFill>
                <a:latin typeface="Calibri" pitchFamily="34" charset="0"/>
              </a:rPr>
              <a:t>File</a:t>
            </a:r>
            <a:br>
              <a:rPr lang="en-US" sz="1200" b="1" dirty="0">
                <a:solidFill>
                  <a:schemeClr val="bg1"/>
                </a:solidFill>
                <a:latin typeface="Calibri" pitchFamily="34" charset="0"/>
              </a:rPr>
            </a:br>
            <a:r>
              <a:rPr lang="en-US" sz="1200" b="1" dirty="0">
                <a:solidFill>
                  <a:schemeClr val="bg1"/>
                </a:solidFill>
                <a:latin typeface="Calibri" pitchFamily="34" charset="0"/>
              </a:rPr>
              <a:t>Share</a:t>
            </a:r>
          </a:p>
        </p:txBody>
      </p:sp>
      <p:pic>
        <p:nvPicPr>
          <p:cNvPr id="41" name="Rectangle 44035"/>
          <p:cNvPicPr>
            <a:picLocks noChangeAspect="1" noChangeArrowheads="1"/>
          </p:cNvPicPr>
          <p:nvPr/>
        </p:nvPicPr>
        <p:blipFill>
          <a:blip r:embed="rId4">
            <a:clrChange>
              <a:clrFrom>
                <a:srgbClr xmlns:mc="http://schemas.openxmlformats.org/markup-compatibility/2006" xmlns:a14="http://schemas.microsoft.com/office/drawing/2010/main" val="08369A" mc:Ignorable=""/>
              </a:clrFrom>
              <a:clrTo>
                <a:srgbClr xmlns:mc="http://schemas.openxmlformats.org/markup-compatibility/2006" xmlns:a14="http://schemas.microsoft.com/office/drawing/2010/main" val="08369A" mc:Ignorable="">
                  <a:alpha val="0"/>
                </a:srgbClr>
              </a:clrTo>
            </a:clrChange>
          </a:blip>
          <a:srcRect/>
          <a:stretch>
            <a:fillRect/>
          </a:stretch>
        </p:blipFill>
        <p:spPr bwMode="auto">
          <a:xfrm>
            <a:off x="6740957" y="2905597"/>
            <a:ext cx="464441" cy="899726"/>
          </a:xfrm>
          <a:prstGeom prst="rect">
            <a:avLst/>
          </a:prstGeom>
          <a:noFill/>
          <a:ln w="9525">
            <a:noFill/>
            <a:miter lim="800000"/>
            <a:headEnd/>
            <a:tailEnd/>
          </a:ln>
        </p:spPr>
      </p:pic>
      <p:sp>
        <p:nvSpPr>
          <p:cNvPr id="42" name="Shape 44051"/>
          <p:cNvSpPr>
            <a:spLocks/>
          </p:cNvSpPr>
          <p:nvPr/>
        </p:nvSpPr>
        <p:spPr bwMode="auto">
          <a:xfrm>
            <a:off x="5320640" y="2767323"/>
            <a:ext cx="2024426" cy="630796"/>
          </a:xfrm>
          <a:custGeom>
            <a:avLst/>
            <a:gdLst>
              <a:gd name="T0" fmla="*/ 2147483647 w 1304"/>
              <a:gd name="T1" fmla="*/ 2147483647 h 336"/>
              <a:gd name="T2" fmla="*/ 2147483647 w 1304"/>
              <a:gd name="T3" fmla="*/ 2147483647 h 336"/>
              <a:gd name="T4" fmla="*/ 2147483647 w 1304"/>
              <a:gd name="T5" fmla="*/ 2147483647 h 336"/>
              <a:gd name="T6" fmla="*/ 2147483647 w 1304"/>
              <a:gd name="T7" fmla="*/ 2147483647 h 336"/>
              <a:gd name="T8" fmla="*/ 0 1 256"/>
              <a:gd name="T9" fmla="*/ 0 1 256"/>
              <a:gd name="T10" fmla="*/ 0 1 256"/>
              <a:gd name="T11" fmla="*/ 0 1 256"/>
              <a:gd name="T12" fmla="*/ 0 w 1304"/>
              <a:gd name="T13" fmla="*/ 0 h 336"/>
              <a:gd name="T14" fmla="*/ 0 w 1304"/>
              <a:gd name="T15" fmla="*/ 0 h 336"/>
              <a:gd name="connsiteX0" fmla="*/ 225 w 1146"/>
              <a:gd name="connsiteY0" fmla="*/ 336 h 336"/>
              <a:gd name="connsiteX1" fmla="*/ 129 w 1146"/>
              <a:gd name="connsiteY1" fmla="*/ 48 h 336"/>
              <a:gd name="connsiteX2" fmla="*/ 1002 w 1146"/>
              <a:gd name="connsiteY2" fmla="*/ 48 h 336"/>
              <a:gd name="connsiteX3" fmla="*/ 993 w 1146"/>
              <a:gd name="connsiteY3" fmla="*/ 288 h 336"/>
              <a:gd name="connsiteX0" fmla="*/ 124 w 1200"/>
              <a:gd name="connsiteY0" fmla="*/ 233 h 280"/>
              <a:gd name="connsiteX1" fmla="*/ 183 w 1200"/>
              <a:gd name="connsiteY1" fmla="*/ 40 h 280"/>
              <a:gd name="connsiteX2" fmla="*/ 1056 w 1200"/>
              <a:gd name="connsiteY2" fmla="*/ 40 h 280"/>
              <a:gd name="connsiteX3" fmla="*/ 1047 w 1200"/>
              <a:gd name="connsiteY3" fmla="*/ 280 h 280"/>
              <a:gd name="connsiteX0" fmla="*/ 124 w 1200"/>
              <a:gd name="connsiteY0" fmla="*/ 233 h 280"/>
              <a:gd name="connsiteX1" fmla="*/ 183 w 1200"/>
              <a:gd name="connsiteY1" fmla="*/ 40 h 280"/>
              <a:gd name="connsiteX2" fmla="*/ 1056 w 1200"/>
              <a:gd name="connsiteY2" fmla="*/ 40 h 280"/>
              <a:gd name="connsiteX3" fmla="*/ 1047 w 1200"/>
              <a:gd name="connsiteY3" fmla="*/ 280 h 280"/>
              <a:gd name="connsiteX0" fmla="*/ 124 w 1200"/>
              <a:gd name="connsiteY0" fmla="*/ 233 h 280"/>
              <a:gd name="connsiteX1" fmla="*/ 183 w 1200"/>
              <a:gd name="connsiteY1" fmla="*/ 40 h 280"/>
              <a:gd name="connsiteX2" fmla="*/ 1056 w 1200"/>
              <a:gd name="connsiteY2" fmla="*/ 40 h 280"/>
              <a:gd name="connsiteX3" fmla="*/ 1047 w 1200"/>
              <a:gd name="connsiteY3" fmla="*/ 280 h 280"/>
              <a:gd name="connsiteX0" fmla="*/ 124 w 1200"/>
              <a:gd name="connsiteY0" fmla="*/ 233 h 280"/>
              <a:gd name="connsiteX1" fmla="*/ 183 w 1200"/>
              <a:gd name="connsiteY1" fmla="*/ 40 h 280"/>
              <a:gd name="connsiteX2" fmla="*/ 1056 w 1200"/>
              <a:gd name="connsiteY2" fmla="*/ 40 h 280"/>
              <a:gd name="connsiteX3" fmla="*/ 1047 w 1200"/>
              <a:gd name="connsiteY3" fmla="*/ 280 h 280"/>
              <a:gd name="connsiteX0" fmla="*/ 124 w 1200"/>
              <a:gd name="connsiteY0" fmla="*/ 225 h 225"/>
              <a:gd name="connsiteX1" fmla="*/ 183 w 1200"/>
              <a:gd name="connsiteY1" fmla="*/ 32 h 225"/>
              <a:gd name="connsiteX2" fmla="*/ 1056 w 1200"/>
              <a:gd name="connsiteY2" fmla="*/ 32 h 225"/>
              <a:gd name="connsiteX3" fmla="*/ 1047 w 1200"/>
              <a:gd name="connsiteY3" fmla="*/ 177 h 225"/>
            </a:gdLst>
            <a:ahLst/>
            <a:cxnLst>
              <a:cxn ang="0">
                <a:pos x="connsiteX0" y="connsiteY0"/>
              </a:cxn>
              <a:cxn ang="0">
                <a:pos x="connsiteX1" y="connsiteY1"/>
              </a:cxn>
              <a:cxn ang="0">
                <a:pos x="connsiteX2" y="connsiteY2"/>
              </a:cxn>
              <a:cxn ang="0">
                <a:pos x="connsiteX3" y="connsiteY3"/>
              </a:cxn>
            </a:cxnLst>
            <a:rect l="l" t="t" r="r" b="b"/>
            <a:pathLst>
              <a:path w="1200" h="225">
                <a:moveTo>
                  <a:pt x="124" y="225"/>
                </a:moveTo>
                <a:cubicBezTo>
                  <a:pt x="0" y="105"/>
                  <a:pt x="28" y="64"/>
                  <a:pt x="183" y="32"/>
                </a:cubicBezTo>
                <a:cubicBezTo>
                  <a:pt x="338" y="0"/>
                  <a:pt x="912" y="8"/>
                  <a:pt x="1056" y="32"/>
                </a:cubicBezTo>
                <a:cubicBezTo>
                  <a:pt x="1200" y="56"/>
                  <a:pt x="1191" y="77"/>
                  <a:pt x="1047" y="177"/>
                </a:cubicBezTo>
              </a:path>
            </a:pathLst>
          </a:custGeom>
          <a:noFill/>
          <a:ln w="28575" algn="ctr">
            <a:solidFill>
              <a:srgbClr xmlns:mc="http://schemas.openxmlformats.org/markup-compatibility/2006" xmlns:a14="http://schemas.microsoft.com/office/drawing/2010/main" val="FFC000" mc:Ignorable=""/>
            </a:solidFill>
            <a:prstDash val="sysDot"/>
            <a:round/>
            <a:headEnd/>
            <a:tailEnd type="arrow"/>
          </a:ln>
        </p:spPr>
        <p:txBody>
          <a:bodyPr/>
          <a:lstStyle/>
          <a:p>
            <a:pPr algn="l">
              <a:lnSpc>
                <a:spcPct val="100000"/>
              </a:lnSpc>
              <a:spcBef>
                <a:spcPct val="0"/>
              </a:spcBef>
              <a:defRPr/>
            </a:pPr>
            <a:endParaRPr lang="en-US" dirty="0">
              <a:solidFill>
                <a:schemeClr val="bg2"/>
              </a:solidFill>
              <a:latin typeface="Calibri" pitchFamily="34" charset="0"/>
            </a:endParaRPr>
          </a:p>
        </p:txBody>
      </p:sp>
      <p:pic>
        <p:nvPicPr>
          <p:cNvPr id="43" name="Rectangle 44052"/>
          <p:cNvPicPr>
            <a:picLocks noChangeAspect="1" noChangeArrowheads="1"/>
          </p:cNvPicPr>
          <p:nvPr/>
        </p:nvPicPr>
        <p:blipFill>
          <a:blip r:embed="rId4">
            <a:clrChange>
              <a:clrFrom>
                <a:srgbClr xmlns:mc="http://schemas.openxmlformats.org/markup-compatibility/2006" xmlns:a14="http://schemas.microsoft.com/office/drawing/2010/main" val="08369A" mc:Ignorable=""/>
              </a:clrFrom>
              <a:clrTo>
                <a:srgbClr xmlns:mc="http://schemas.openxmlformats.org/markup-compatibility/2006" xmlns:a14="http://schemas.microsoft.com/office/drawing/2010/main" val="08369A" mc:Ignorable="">
                  <a:alpha val="0"/>
                </a:srgbClr>
              </a:clrTo>
            </a:clrChange>
          </a:blip>
          <a:srcRect/>
          <a:stretch>
            <a:fillRect/>
          </a:stretch>
        </p:blipFill>
        <p:spPr bwMode="auto">
          <a:xfrm>
            <a:off x="5539517" y="2886547"/>
            <a:ext cx="452682" cy="899726"/>
          </a:xfrm>
          <a:prstGeom prst="rect">
            <a:avLst/>
          </a:prstGeom>
          <a:noFill/>
          <a:ln w="9525">
            <a:noFill/>
            <a:miter lim="800000"/>
            <a:headEnd/>
            <a:tailEnd/>
          </a:ln>
        </p:spPr>
      </p:pic>
      <p:sp>
        <p:nvSpPr>
          <p:cNvPr id="60" name="Straight Connector 44039"/>
          <p:cNvSpPr>
            <a:spLocks noChangeShapeType="1"/>
          </p:cNvSpPr>
          <p:nvPr/>
        </p:nvSpPr>
        <p:spPr bwMode="auto">
          <a:xfrm>
            <a:off x="5503134" y="5403897"/>
            <a:ext cx="1302222" cy="0"/>
          </a:xfrm>
          <a:prstGeom prst="line">
            <a:avLst/>
          </a:prstGeom>
          <a:noFill/>
          <a:ln w="28575" algn="ctr">
            <a:solidFill>
              <a:schemeClr val="tx1"/>
            </a:solidFill>
            <a:prstDash val="dash"/>
            <a:round/>
            <a:headEnd/>
            <a:tailEnd/>
          </a:ln>
        </p:spPr>
        <p:txBody>
          <a:bodyPr wrap="none" anchor="ctr"/>
          <a:lstStyle/>
          <a:p>
            <a:pPr>
              <a:defRPr/>
            </a:pPr>
            <a:endParaRPr lang="en-US" dirty="0">
              <a:solidFill>
                <a:schemeClr val="bg2"/>
              </a:solidFill>
              <a:latin typeface="Calibri" pitchFamily="34" charset="0"/>
            </a:endParaRPr>
          </a:p>
        </p:txBody>
      </p:sp>
      <p:sp>
        <p:nvSpPr>
          <p:cNvPr id="61" name="Straight Connector 44040"/>
          <p:cNvSpPr>
            <a:spLocks noChangeShapeType="1"/>
          </p:cNvSpPr>
          <p:nvPr/>
        </p:nvSpPr>
        <p:spPr bwMode="auto">
          <a:xfrm flipV="1">
            <a:off x="5539900" y="4546869"/>
            <a:ext cx="520651" cy="536574"/>
          </a:xfrm>
          <a:prstGeom prst="line">
            <a:avLst/>
          </a:prstGeom>
          <a:noFill/>
          <a:ln w="28575" algn="ctr">
            <a:solidFill>
              <a:schemeClr val="tx1"/>
            </a:solidFill>
            <a:prstDash val="dashDot"/>
            <a:round/>
            <a:headEnd/>
            <a:tailEnd/>
          </a:ln>
        </p:spPr>
        <p:txBody>
          <a:bodyPr wrap="none" anchor="ctr"/>
          <a:lstStyle/>
          <a:p>
            <a:pPr>
              <a:defRPr/>
            </a:pPr>
            <a:endParaRPr lang="en-US" dirty="0">
              <a:solidFill>
                <a:schemeClr val="bg2"/>
              </a:solidFill>
              <a:latin typeface="Calibri" pitchFamily="34" charset="0"/>
            </a:endParaRPr>
          </a:p>
        </p:txBody>
      </p:sp>
      <p:sp>
        <p:nvSpPr>
          <p:cNvPr id="62" name="Straight Connector 44041"/>
          <p:cNvSpPr>
            <a:spLocks noChangeShapeType="1"/>
          </p:cNvSpPr>
          <p:nvPr/>
        </p:nvSpPr>
        <p:spPr bwMode="auto">
          <a:xfrm>
            <a:off x="6209987" y="4546869"/>
            <a:ext cx="595369" cy="536574"/>
          </a:xfrm>
          <a:prstGeom prst="line">
            <a:avLst/>
          </a:prstGeom>
          <a:noFill/>
          <a:ln w="28575" algn="ctr">
            <a:solidFill>
              <a:schemeClr val="tx1"/>
            </a:solidFill>
            <a:prstDash val="dashDot"/>
            <a:round/>
            <a:headEnd/>
            <a:tailEnd/>
          </a:ln>
        </p:spPr>
        <p:txBody>
          <a:bodyPr wrap="none" anchor="ctr"/>
          <a:lstStyle/>
          <a:p>
            <a:pPr>
              <a:defRPr/>
            </a:pPr>
            <a:endParaRPr lang="en-US" dirty="0">
              <a:solidFill>
                <a:schemeClr val="bg2"/>
              </a:solidFill>
              <a:latin typeface="Calibri" pitchFamily="34" charset="0"/>
            </a:endParaRPr>
          </a:p>
        </p:txBody>
      </p:sp>
      <p:pic>
        <p:nvPicPr>
          <p:cNvPr id="63" name="Rectangle 44044"/>
          <p:cNvPicPr>
            <a:picLocks noChangeAspect="1" noChangeArrowheads="1"/>
          </p:cNvPicPr>
          <p:nvPr/>
        </p:nvPicPr>
        <p:blipFill>
          <a:blip r:embed="rId3">
            <a:clrChange>
              <a:clrFrom>
                <a:srgbClr xmlns:mc="http://schemas.openxmlformats.org/markup-compatibility/2006" xmlns:a14="http://schemas.microsoft.com/office/drawing/2010/main" val="08369A" mc:Ignorable=""/>
              </a:clrFrom>
              <a:clrTo>
                <a:srgbClr xmlns:mc="http://schemas.openxmlformats.org/markup-compatibility/2006" xmlns:a14="http://schemas.microsoft.com/office/drawing/2010/main" val="08369A" mc:Ignorable="">
                  <a:alpha val="0"/>
                </a:srgbClr>
              </a:clrTo>
            </a:clrChange>
          </a:blip>
          <a:srcRect/>
          <a:stretch>
            <a:fillRect/>
          </a:stretch>
        </p:blipFill>
        <p:spPr bwMode="auto">
          <a:xfrm>
            <a:off x="5253869" y="4826127"/>
            <a:ext cx="620275" cy="1215990"/>
          </a:xfrm>
          <a:prstGeom prst="rect">
            <a:avLst/>
          </a:prstGeom>
          <a:noFill/>
          <a:ln w="9525">
            <a:noFill/>
            <a:miter lim="800000"/>
            <a:headEnd/>
            <a:tailEnd/>
          </a:ln>
        </p:spPr>
      </p:pic>
      <p:pic>
        <p:nvPicPr>
          <p:cNvPr id="64" name="Rectangle 44047"/>
          <p:cNvPicPr>
            <a:picLocks noChangeAspect="1" noChangeArrowheads="1"/>
          </p:cNvPicPr>
          <p:nvPr/>
        </p:nvPicPr>
        <p:blipFill>
          <a:blip r:embed="rId3">
            <a:clrChange>
              <a:clrFrom>
                <a:srgbClr xmlns:mc="http://schemas.openxmlformats.org/markup-compatibility/2006" xmlns:a14="http://schemas.microsoft.com/office/drawing/2010/main" val="08369A" mc:Ignorable=""/>
              </a:clrFrom>
              <a:clrTo>
                <a:srgbClr xmlns:mc="http://schemas.openxmlformats.org/markup-compatibility/2006" xmlns:a14="http://schemas.microsoft.com/office/drawing/2010/main" val="08369A" mc:Ignorable="">
                  <a:alpha val="0"/>
                </a:srgbClr>
              </a:clrTo>
            </a:clrChange>
          </a:blip>
          <a:srcRect/>
          <a:stretch>
            <a:fillRect/>
          </a:stretch>
        </p:blipFill>
        <p:spPr bwMode="auto">
          <a:xfrm>
            <a:off x="6532501" y="4858785"/>
            <a:ext cx="620276" cy="1215154"/>
          </a:xfrm>
          <a:prstGeom prst="rect">
            <a:avLst/>
          </a:prstGeom>
          <a:noFill/>
          <a:ln w="9525">
            <a:noFill/>
            <a:miter lim="800000"/>
            <a:headEnd/>
            <a:tailEnd/>
          </a:ln>
        </p:spPr>
      </p:pic>
      <p:sp>
        <p:nvSpPr>
          <p:cNvPr id="65" name="Shape 785435"/>
          <p:cNvSpPr>
            <a:spLocks noEditPoints="1" noChangeArrowheads="1"/>
          </p:cNvSpPr>
          <p:nvPr/>
        </p:nvSpPr>
        <p:spPr bwMode="auto">
          <a:xfrm>
            <a:off x="5937207" y="4200144"/>
            <a:ext cx="415098" cy="453106"/>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xmlns:mc="http://schemas.openxmlformats.org/markup-compatibility/2006" xmlns:a14="http://schemas.microsoft.com/office/drawing/2010/main" val="FFFFCC" mc:Ignorable=""/>
          </a:solidFill>
          <a:ln w="9525" cap="flat" cmpd="sng" algn="ctr">
            <a:solidFill>
              <a:srgbClr xmlns:mc="http://schemas.openxmlformats.org/markup-compatibility/2006" xmlns:a14="http://schemas.microsoft.com/office/drawing/2010/main" val="000000" mc:Ignorable=""/>
            </a:solidFill>
            <a:prstDash val="solid"/>
            <a:miter lim="800000"/>
            <a:headEnd type="none" w="med" len="med"/>
            <a:tailEnd type="none" w="med" len="med"/>
          </a:ln>
          <a:effectLst>
            <a:outerShdw dist="107763" dir="2700000" algn="ctr" rotWithShape="0">
              <a:srgbClr xmlns:mc="http://schemas.openxmlformats.org/markup-compatibility/2006" xmlns:a14="http://schemas.microsoft.com/office/drawing/2010/main" val="808080" mc:Ignorable=""/>
            </a:outerShdw>
          </a:effectLst>
        </p:spPr>
        <p:txBody>
          <a:bodyPr/>
          <a:lstStyle/>
          <a:p>
            <a:pPr algn="l">
              <a:lnSpc>
                <a:spcPct val="100000"/>
              </a:lnSpc>
              <a:spcBef>
                <a:spcPct val="0"/>
              </a:spcBef>
              <a:defRPr/>
            </a:pPr>
            <a:endParaRPr lang="en-US" dirty="0">
              <a:solidFill>
                <a:schemeClr val="bg2"/>
              </a:solidFill>
              <a:latin typeface="Calibri" pitchFamily="34" charset="0"/>
            </a:endParaRPr>
          </a:p>
        </p:txBody>
      </p:sp>
      <p:sp>
        <p:nvSpPr>
          <p:cNvPr id="66" name="TextBox 65"/>
          <p:cNvSpPr txBox="1">
            <a:spLocks noChangeArrowheads="1"/>
          </p:cNvSpPr>
          <p:nvPr/>
        </p:nvSpPr>
        <p:spPr bwMode="invGray">
          <a:xfrm>
            <a:off x="5879520" y="4084648"/>
            <a:ext cx="694156" cy="600164"/>
          </a:xfrm>
          <a:prstGeom prst="rect">
            <a:avLst/>
          </a:prstGeom>
          <a:noFill/>
          <a:ln w="12700" cap="flat" cmpd="sng" algn="ctr">
            <a:noFill/>
            <a:prstDash val="solid"/>
            <a:miter lim="800000"/>
            <a:headEnd type="none" w="med" len="med"/>
            <a:tailEnd type="none" w="med" len="med"/>
          </a:ln>
          <a:effectLst/>
        </p:spPr>
        <p:txBody>
          <a:bodyPr wrap="square">
            <a:spAutoFit/>
          </a:bodyPr>
          <a:lstStyle/>
          <a:p>
            <a:pPr>
              <a:spcBef>
                <a:spcPct val="50000"/>
              </a:spcBef>
              <a:defRPr/>
            </a:pPr>
            <a:r>
              <a:rPr lang="en-US" sz="900" b="1" dirty="0">
                <a:solidFill>
                  <a:schemeClr val="bg1"/>
                </a:solidFill>
                <a:latin typeface="Calibri" pitchFamily="34" charset="0"/>
              </a:rPr>
              <a:t/>
            </a:r>
            <a:br>
              <a:rPr lang="en-US" sz="900" b="1" dirty="0">
                <a:solidFill>
                  <a:schemeClr val="bg1"/>
                </a:solidFill>
                <a:latin typeface="Calibri" pitchFamily="34" charset="0"/>
              </a:rPr>
            </a:br>
            <a:r>
              <a:rPr lang="en-US" sz="1200" b="1" dirty="0">
                <a:solidFill>
                  <a:schemeClr val="bg1"/>
                </a:solidFill>
                <a:latin typeface="Calibri" pitchFamily="34" charset="0"/>
              </a:rPr>
              <a:t>File</a:t>
            </a:r>
            <a:br>
              <a:rPr lang="en-US" sz="1200" b="1" dirty="0">
                <a:solidFill>
                  <a:schemeClr val="bg1"/>
                </a:solidFill>
                <a:latin typeface="Calibri" pitchFamily="34" charset="0"/>
              </a:rPr>
            </a:br>
            <a:r>
              <a:rPr lang="en-US" sz="1200" b="1" dirty="0">
                <a:solidFill>
                  <a:schemeClr val="bg1"/>
                </a:solidFill>
                <a:latin typeface="Calibri" pitchFamily="34" charset="0"/>
              </a:rPr>
              <a:t>Share</a:t>
            </a:r>
          </a:p>
        </p:txBody>
      </p:sp>
      <p:pic>
        <p:nvPicPr>
          <p:cNvPr id="67" name="Rectangle 44035"/>
          <p:cNvPicPr>
            <a:picLocks noChangeAspect="1" noChangeArrowheads="1"/>
          </p:cNvPicPr>
          <p:nvPr/>
        </p:nvPicPr>
        <p:blipFill>
          <a:blip r:embed="rId4">
            <a:clrChange>
              <a:clrFrom>
                <a:srgbClr xmlns:mc="http://schemas.openxmlformats.org/markup-compatibility/2006" xmlns:a14="http://schemas.microsoft.com/office/drawing/2010/main" val="08369A" mc:Ignorable=""/>
              </a:clrFrom>
              <a:clrTo>
                <a:srgbClr xmlns:mc="http://schemas.openxmlformats.org/markup-compatibility/2006" xmlns:a14="http://schemas.microsoft.com/office/drawing/2010/main" val="08369A" mc:Ignorable="">
                  <a:alpha val="0"/>
                </a:srgbClr>
              </a:clrTo>
            </a:clrChange>
          </a:blip>
          <a:srcRect/>
          <a:stretch>
            <a:fillRect/>
          </a:stretch>
        </p:blipFill>
        <p:spPr bwMode="auto">
          <a:xfrm>
            <a:off x="6751937" y="5236224"/>
            <a:ext cx="464441" cy="899723"/>
          </a:xfrm>
          <a:prstGeom prst="rect">
            <a:avLst/>
          </a:prstGeom>
          <a:noFill/>
          <a:ln w="9525">
            <a:noFill/>
            <a:miter lim="800000"/>
            <a:headEnd/>
            <a:tailEnd/>
          </a:ln>
        </p:spPr>
      </p:pic>
      <p:pic>
        <p:nvPicPr>
          <p:cNvPr id="69" name="Rectangle 44052"/>
          <p:cNvPicPr>
            <a:picLocks noChangeAspect="1" noChangeArrowheads="1"/>
          </p:cNvPicPr>
          <p:nvPr/>
        </p:nvPicPr>
        <p:blipFill>
          <a:blip r:embed="rId4">
            <a:clrChange>
              <a:clrFrom>
                <a:srgbClr xmlns:mc="http://schemas.openxmlformats.org/markup-compatibility/2006" xmlns:a14="http://schemas.microsoft.com/office/drawing/2010/main" val="08369A" mc:Ignorable=""/>
              </a:clrFrom>
              <a:clrTo>
                <a:srgbClr xmlns:mc="http://schemas.openxmlformats.org/markup-compatibility/2006" xmlns:a14="http://schemas.microsoft.com/office/drawing/2010/main" val="08369A" mc:Ignorable="">
                  <a:alpha val="0"/>
                </a:srgbClr>
              </a:clrTo>
            </a:clrChange>
          </a:blip>
          <a:srcRect/>
          <a:stretch>
            <a:fillRect/>
          </a:stretch>
        </p:blipFill>
        <p:spPr bwMode="auto">
          <a:xfrm>
            <a:off x="5550497" y="5217175"/>
            <a:ext cx="452682" cy="899723"/>
          </a:xfrm>
          <a:prstGeom prst="rect">
            <a:avLst/>
          </a:prstGeom>
          <a:noFill/>
          <a:ln w="9525">
            <a:noFill/>
            <a:miter lim="800000"/>
            <a:headEnd/>
            <a:tailEnd/>
          </a:ln>
        </p:spPr>
      </p:pic>
      <p:sp>
        <p:nvSpPr>
          <p:cNvPr id="47" name="Straight Connector 44039"/>
          <p:cNvSpPr>
            <a:spLocks noChangeShapeType="1"/>
          </p:cNvSpPr>
          <p:nvPr/>
        </p:nvSpPr>
        <p:spPr bwMode="auto">
          <a:xfrm>
            <a:off x="2119204" y="5496599"/>
            <a:ext cx="1302222" cy="0"/>
          </a:xfrm>
          <a:prstGeom prst="line">
            <a:avLst/>
          </a:prstGeom>
          <a:noFill/>
          <a:ln w="28575" algn="ctr">
            <a:solidFill>
              <a:schemeClr val="tx1"/>
            </a:solidFill>
            <a:prstDash val="dash"/>
            <a:round/>
            <a:headEnd/>
            <a:tailEnd/>
          </a:ln>
        </p:spPr>
        <p:txBody>
          <a:bodyPr wrap="none" anchor="ctr"/>
          <a:lstStyle/>
          <a:p>
            <a:pPr>
              <a:defRPr/>
            </a:pPr>
            <a:endParaRPr lang="en-US" dirty="0">
              <a:solidFill>
                <a:schemeClr val="bg2"/>
              </a:solidFill>
              <a:latin typeface="Calibri" pitchFamily="34" charset="0"/>
            </a:endParaRPr>
          </a:p>
        </p:txBody>
      </p:sp>
      <p:sp>
        <p:nvSpPr>
          <p:cNvPr id="48" name="Straight Connector 44040"/>
          <p:cNvSpPr>
            <a:spLocks noChangeShapeType="1"/>
          </p:cNvSpPr>
          <p:nvPr/>
        </p:nvSpPr>
        <p:spPr bwMode="auto">
          <a:xfrm flipV="1">
            <a:off x="2155970" y="4639571"/>
            <a:ext cx="520651" cy="536574"/>
          </a:xfrm>
          <a:prstGeom prst="line">
            <a:avLst/>
          </a:prstGeom>
          <a:noFill/>
          <a:ln w="28575" algn="ctr">
            <a:solidFill>
              <a:schemeClr val="tx1"/>
            </a:solidFill>
            <a:prstDash val="dashDot"/>
            <a:round/>
            <a:headEnd/>
            <a:tailEnd/>
          </a:ln>
        </p:spPr>
        <p:txBody>
          <a:bodyPr wrap="none" anchor="ctr"/>
          <a:lstStyle/>
          <a:p>
            <a:pPr>
              <a:defRPr/>
            </a:pPr>
            <a:endParaRPr lang="en-US" dirty="0">
              <a:solidFill>
                <a:schemeClr val="bg2"/>
              </a:solidFill>
              <a:latin typeface="Calibri" pitchFamily="34" charset="0"/>
            </a:endParaRPr>
          </a:p>
        </p:txBody>
      </p:sp>
      <p:sp>
        <p:nvSpPr>
          <p:cNvPr id="49" name="Straight Connector 44041"/>
          <p:cNvSpPr>
            <a:spLocks noChangeShapeType="1"/>
          </p:cNvSpPr>
          <p:nvPr/>
        </p:nvSpPr>
        <p:spPr bwMode="auto">
          <a:xfrm>
            <a:off x="2826057" y="4639571"/>
            <a:ext cx="595369" cy="536574"/>
          </a:xfrm>
          <a:prstGeom prst="line">
            <a:avLst/>
          </a:prstGeom>
          <a:noFill/>
          <a:ln w="28575" algn="ctr">
            <a:solidFill>
              <a:schemeClr val="tx1"/>
            </a:solidFill>
            <a:prstDash val="dashDot"/>
            <a:round/>
            <a:headEnd/>
            <a:tailEnd/>
          </a:ln>
        </p:spPr>
        <p:txBody>
          <a:bodyPr wrap="none" anchor="ctr"/>
          <a:lstStyle/>
          <a:p>
            <a:pPr>
              <a:defRPr/>
            </a:pPr>
            <a:endParaRPr lang="en-US" dirty="0">
              <a:solidFill>
                <a:schemeClr val="bg2"/>
              </a:solidFill>
              <a:latin typeface="Calibri" pitchFamily="34" charset="0"/>
            </a:endParaRPr>
          </a:p>
        </p:txBody>
      </p:sp>
      <p:pic>
        <p:nvPicPr>
          <p:cNvPr id="50" name="Rectangle 44044"/>
          <p:cNvPicPr>
            <a:picLocks noChangeAspect="1" noChangeArrowheads="1"/>
          </p:cNvPicPr>
          <p:nvPr/>
        </p:nvPicPr>
        <p:blipFill>
          <a:blip r:embed="rId3">
            <a:clrChange>
              <a:clrFrom>
                <a:srgbClr xmlns:mc="http://schemas.openxmlformats.org/markup-compatibility/2006" xmlns:a14="http://schemas.microsoft.com/office/drawing/2010/main" val="08369A" mc:Ignorable=""/>
              </a:clrFrom>
              <a:clrTo>
                <a:srgbClr xmlns:mc="http://schemas.openxmlformats.org/markup-compatibility/2006" xmlns:a14="http://schemas.microsoft.com/office/drawing/2010/main" val="08369A" mc:Ignorable="">
                  <a:alpha val="0"/>
                </a:srgbClr>
              </a:clrTo>
            </a:clrChange>
          </a:blip>
          <a:srcRect/>
          <a:stretch>
            <a:fillRect/>
          </a:stretch>
        </p:blipFill>
        <p:spPr bwMode="auto">
          <a:xfrm>
            <a:off x="1869939" y="4923095"/>
            <a:ext cx="620275" cy="1183443"/>
          </a:xfrm>
          <a:prstGeom prst="rect">
            <a:avLst/>
          </a:prstGeom>
          <a:noFill/>
          <a:ln w="9525">
            <a:noFill/>
            <a:miter lim="800000"/>
            <a:headEnd/>
            <a:tailEnd/>
          </a:ln>
        </p:spPr>
      </p:pic>
      <p:pic>
        <p:nvPicPr>
          <p:cNvPr id="51" name="Rectangle 44047"/>
          <p:cNvPicPr>
            <a:picLocks noChangeAspect="1" noChangeArrowheads="1"/>
          </p:cNvPicPr>
          <p:nvPr/>
        </p:nvPicPr>
        <p:blipFill>
          <a:blip r:embed="rId3">
            <a:clrChange>
              <a:clrFrom>
                <a:srgbClr xmlns:mc="http://schemas.openxmlformats.org/markup-compatibility/2006" xmlns:a14="http://schemas.microsoft.com/office/drawing/2010/main" val="08369A" mc:Ignorable=""/>
              </a:clrFrom>
              <a:clrTo>
                <a:srgbClr xmlns:mc="http://schemas.openxmlformats.org/markup-compatibility/2006" xmlns:a14="http://schemas.microsoft.com/office/drawing/2010/main" val="08369A" mc:Ignorable="">
                  <a:alpha val="0"/>
                </a:srgbClr>
              </a:clrTo>
            </a:clrChange>
          </a:blip>
          <a:srcRect/>
          <a:stretch>
            <a:fillRect/>
          </a:stretch>
        </p:blipFill>
        <p:spPr bwMode="auto">
          <a:xfrm>
            <a:off x="3148571" y="4954916"/>
            <a:ext cx="620276" cy="1183443"/>
          </a:xfrm>
          <a:prstGeom prst="rect">
            <a:avLst/>
          </a:prstGeom>
          <a:noFill/>
          <a:ln w="9525">
            <a:noFill/>
            <a:miter lim="800000"/>
            <a:headEnd/>
            <a:tailEnd/>
          </a:ln>
        </p:spPr>
      </p:pic>
      <p:sp>
        <p:nvSpPr>
          <p:cNvPr id="52" name="Shape 785435"/>
          <p:cNvSpPr>
            <a:spLocks noEditPoints="1" noChangeArrowheads="1"/>
          </p:cNvSpPr>
          <p:nvPr/>
        </p:nvSpPr>
        <p:spPr bwMode="auto">
          <a:xfrm>
            <a:off x="2553277" y="4236284"/>
            <a:ext cx="415098" cy="453106"/>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xmlns:mc="http://schemas.openxmlformats.org/markup-compatibility/2006" xmlns:a14="http://schemas.microsoft.com/office/drawing/2010/main" val="FFFFCC" mc:Ignorable=""/>
          </a:solidFill>
          <a:ln w="9525" cap="flat" cmpd="sng" algn="ctr">
            <a:solidFill>
              <a:srgbClr xmlns:mc="http://schemas.openxmlformats.org/markup-compatibility/2006" xmlns:a14="http://schemas.microsoft.com/office/drawing/2010/main" val="000000" mc:Ignorable=""/>
            </a:solidFill>
            <a:prstDash val="solid"/>
            <a:miter lim="800000"/>
            <a:headEnd type="none" w="med" len="med"/>
            <a:tailEnd type="none" w="med" len="med"/>
          </a:ln>
          <a:effectLst>
            <a:outerShdw dist="107763" dir="2700000" algn="ctr" rotWithShape="0">
              <a:srgbClr xmlns:mc="http://schemas.openxmlformats.org/markup-compatibility/2006" xmlns:a14="http://schemas.microsoft.com/office/drawing/2010/main" val="808080" mc:Ignorable=""/>
            </a:outerShdw>
          </a:effectLst>
        </p:spPr>
        <p:txBody>
          <a:bodyPr/>
          <a:lstStyle/>
          <a:p>
            <a:pPr algn="l">
              <a:lnSpc>
                <a:spcPct val="100000"/>
              </a:lnSpc>
              <a:spcBef>
                <a:spcPct val="0"/>
              </a:spcBef>
              <a:defRPr/>
            </a:pPr>
            <a:endParaRPr lang="en-US" dirty="0">
              <a:solidFill>
                <a:schemeClr val="bg2"/>
              </a:solidFill>
              <a:latin typeface="Calibri" pitchFamily="34" charset="0"/>
            </a:endParaRPr>
          </a:p>
        </p:txBody>
      </p:sp>
      <p:sp>
        <p:nvSpPr>
          <p:cNvPr id="53" name="TextBox 52"/>
          <p:cNvSpPr txBox="1">
            <a:spLocks noChangeArrowheads="1"/>
          </p:cNvSpPr>
          <p:nvPr/>
        </p:nvSpPr>
        <p:spPr bwMode="invGray">
          <a:xfrm>
            <a:off x="2495590" y="4130215"/>
            <a:ext cx="694156" cy="600164"/>
          </a:xfrm>
          <a:prstGeom prst="rect">
            <a:avLst/>
          </a:prstGeom>
          <a:noFill/>
          <a:ln w="12700" cap="flat" cmpd="sng" algn="ctr">
            <a:noFill/>
            <a:prstDash val="solid"/>
            <a:miter lim="800000"/>
            <a:headEnd type="none" w="med" len="med"/>
            <a:tailEnd type="none" w="med" len="med"/>
          </a:ln>
          <a:effectLst/>
        </p:spPr>
        <p:txBody>
          <a:bodyPr wrap="square">
            <a:spAutoFit/>
          </a:bodyPr>
          <a:lstStyle/>
          <a:p>
            <a:pPr>
              <a:spcBef>
                <a:spcPct val="50000"/>
              </a:spcBef>
              <a:defRPr/>
            </a:pPr>
            <a:r>
              <a:rPr lang="en-US" sz="900" b="1" dirty="0">
                <a:solidFill>
                  <a:schemeClr val="bg1"/>
                </a:solidFill>
                <a:latin typeface="Calibri" pitchFamily="34" charset="0"/>
              </a:rPr>
              <a:t/>
            </a:r>
            <a:br>
              <a:rPr lang="en-US" sz="900" b="1" dirty="0">
                <a:solidFill>
                  <a:schemeClr val="bg1"/>
                </a:solidFill>
                <a:latin typeface="Calibri" pitchFamily="34" charset="0"/>
              </a:rPr>
            </a:br>
            <a:r>
              <a:rPr lang="en-US" sz="1200" b="1" dirty="0">
                <a:solidFill>
                  <a:schemeClr val="bg1"/>
                </a:solidFill>
                <a:latin typeface="Calibri" pitchFamily="34" charset="0"/>
              </a:rPr>
              <a:t>File</a:t>
            </a:r>
            <a:br>
              <a:rPr lang="en-US" sz="1200" b="1" dirty="0">
                <a:solidFill>
                  <a:schemeClr val="bg1"/>
                </a:solidFill>
                <a:latin typeface="Calibri" pitchFamily="34" charset="0"/>
              </a:rPr>
            </a:br>
            <a:r>
              <a:rPr lang="en-US" sz="1200" b="1" dirty="0">
                <a:solidFill>
                  <a:schemeClr val="bg1"/>
                </a:solidFill>
                <a:latin typeface="Calibri" pitchFamily="34" charset="0"/>
              </a:rPr>
              <a:t>Share</a:t>
            </a:r>
          </a:p>
        </p:txBody>
      </p:sp>
      <p:pic>
        <p:nvPicPr>
          <p:cNvPr id="54" name="Rectangle 44035"/>
          <p:cNvPicPr>
            <a:picLocks noChangeAspect="1" noChangeArrowheads="1"/>
          </p:cNvPicPr>
          <p:nvPr/>
        </p:nvPicPr>
        <p:blipFill>
          <a:blip r:embed="rId4">
            <a:clrChange>
              <a:clrFrom>
                <a:srgbClr xmlns:mc="http://schemas.openxmlformats.org/markup-compatibility/2006" xmlns:a14="http://schemas.microsoft.com/office/drawing/2010/main" val="08369A" mc:Ignorable=""/>
              </a:clrFrom>
              <a:clrTo>
                <a:srgbClr xmlns:mc="http://schemas.openxmlformats.org/markup-compatibility/2006" xmlns:a14="http://schemas.microsoft.com/office/drawing/2010/main" val="08369A" mc:Ignorable="">
                  <a:alpha val="0"/>
                </a:srgbClr>
              </a:clrTo>
            </a:clrChange>
          </a:blip>
          <a:srcRect/>
          <a:stretch>
            <a:fillRect/>
          </a:stretch>
        </p:blipFill>
        <p:spPr bwMode="auto">
          <a:xfrm>
            <a:off x="3368007" y="5328926"/>
            <a:ext cx="464441" cy="899723"/>
          </a:xfrm>
          <a:prstGeom prst="rect">
            <a:avLst/>
          </a:prstGeom>
          <a:noFill/>
          <a:ln w="9525">
            <a:noFill/>
            <a:miter lim="800000"/>
            <a:headEnd/>
            <a:tailEnd/>
          </a:ln>
        </p:spPr>
      </p:pic>
      <p:sp>
        <p:nvSpPr>
          <p:cNvPr id="55" name="Shape 44051"/>
          <p:cNvSpPr>
            <a:spLocks/>
          </p:cNvSpPr>
          <p:nvPr/>
        </p:nvSpPr>
        <p:spPr bwMode="auto">
          <a:xfrm>
            <a:off x="1947690" y="5190652"/>
            <a:ext cx="2024426" cy="630793"/>
          </a:xfrm>
          <a:custGeom>
            <a:avLst/>
            <a:gdLst>
              <a:gd name="T0" fmla="*/ 2147483647 w 1304"/>
              <a:gd name="T1" fmla="*/ 2147483647 h 336"/>
              <a:gd name="T2" fmla="*/ 2147483647 w 1304"/>
              <a:gd name="T3" fmla="*/ 2147483647 h 336"/>
              <a:gd name="T4" fmla="*/ 2147483647 w 1304"/>
              <a:gd name="T5" fmla="*/ 2147483647 h 336"/>
              <a:gd name="T6" fmla="*/ 2147483647 w 1304"/>
              <a:gd name="T7" fmla="*/ 2147483647 h 336"/>
              <a:gd name="T8" fmla="*/ 0 1 256"/>
              <a:gd name="T9" fmla="*/ 0 1 256"/>
              <a:gd name="T10" fmla="*/ 0 1 256"/>
              <a:gd name="T11" fmla="*/ 0 1 256"/>
              <a:gd name="T12" fmla="*/ 0 w 1304"/>
              <a:gd name="T13" fmla="*/ 0 h 336"/>
              <a:gd name="T14" fmla="*/ 0 w 1304"/>
              <a:gd name="T15" fmla="*/ 0 h 336"/>
              <a:gd name="connsiteX0" fmla="*/ 225 w 1146"/>
              <a:gd name="connsiteY0" fmla="*/ 336 h 336"/>
              <a:gd name="connsiteX1" fmla="*/ 129 w 1146"/>
              <a:gd name="connsiteY1" fmla="*/ 48 h 336"/>
              <a:gd name="connsiteX2" fmla="*/ 1002 w 1146"/>
              <a:gd name="connsiteY2" fmla="*/ 48 h 336"/>
              <a:gd name="connsiteX3" fmla="*/ 993 w 1146"/>
              <a:gd name="connsiteY3" fmla="*/ 288 h 336"/>
              <a:gd name="connsiteX0" fmla="*/ 124 w 1200"/>
              <a:gd name="connsiteY0" fmla="*/ 233 h 280"/>
              <a:gd name="connsiteX1" fmla="*/ 183 w 1200"/>
              <a:gd name="connsiteY1" fmla="*/ 40 h 280"/>
              <a:gd name="connsiteX2" fmla="*/ 1056 w 1200"/>
              <a:gd name="connsiteY2" fmla="*/ 40 h 280"/>
              <a:gd name="connsiteX3" fmla="*/ 1047 w 1200"/>
              <a:gd name="connsiteY3" fmla="*/ 280 h 280"/>
              <a:gd name="connsiteX0" fmla="*/ 124 w 1200"/>
              <a:gd name="connsiteY0" fmla="*/ 233 h 280"/>
              <a:gd name="connsiteX1" fmla="*/ 183 w 1200"/>
              <a:gd name="connsiteY1" fmla="*/ 40 h 280"/>
              <a:gd name="connsiteX2" fmla="*/ 1056 w 1200"/>
              <a:gd name="connsiteY2" fmla="*/ 40 h 280"/>
              <a:gd name="connsiteX3" fmla="*/ 1047 w 1200"/>
              <a:gd name="connsiteY3" fmla="*/ 280 h 280"/>
              <a:gd name="connsiteX0" fmla="*/ 124 w 1200"/>
              <a:gd name="connsiteY0" fmla="*/ 233 h 280"/>
              <a:gd name="connsiteX1" fmla="*/ 183 w 1200"/>
              <a:gd name="connsiteY1" fmla="*/ 40 h 280"/>
              <a:gd name="connsiteX2" fmla="*/ 1056 w 1200"/>
              <a:gd name="connsiteY2" fmla="*/ 40 h 280"/>
              <a:gd name="connsiteX3" fmla="*/ 1047 w 1200"/>
              <a:gd name="connsiteY3" fmla="*/ 280 h 280"/>
              <a:gd name="connsiteX0" fmla="*/ 124 w 1200"/>
              <a:gd name="connsiteY0" fmla="*/ 233 h 280"/>
              <a:gd name="connsiteX1" fmla="*/ 183 w 1200"/>
              <a:gd name="connsiteY1" fmla="*/ 40 h 280"/>
              <a:gd name="connsiteX2" fmla="*/ 1056 w 1200"/>
              <a:gd name="connsiteY2" fmla="*/ 40 h 280"/>
              <a:gd name="connsiteX3" fmla="*/ 1047 w 1200"/>
              <a:gd name="connsiteY3" fmla="*/ 280 h 280"/>
              <a:gd name="connsiteX0" fmla="*/ 124 w 1200"/>
              <a:gd name="connsiteY0" fmla="*/ 225 h 225"/>
              <a:gd name="connsiteX1" fmla="*/ 183 w 1200"/>
              <a:gd name="connsiteY1" fmla="*/ 32 h 225"/>
              <a:gd name="connsiteX2" fmla="*/ 1056 w 1200"/>
              <a:gd name="connsiteY2" fmla="*/ 32 h 225"/>
              <a:gd name="connsiteX3" fmla="*/ 1047 w 1200"/>
              <a:gd name="connsiteY3" fmla="*/ 177 h 225"/>
            </a:gdLst>
            <a:ahLst/>
            <a:cxnLst>
              <a:cxn ang="0">
                <a:pos x="connsiteX0" y="connsiteY0"/>
              </a:cxn>
              <a:cxn ang="0">
                <a:pos x="connsiteX1" y="connsiteY1"/>
              </a:cxn>
              <a:cxn ang="0">
                <a:pos x="connsiteX2" y="connsiteY2"/>
              </a:cxn>
              <a:cxn ang="0">
                <a:pos x="connsiteX3" y="connsiteY3"/>
              </a:cxn>
            </a:cxnLst>
            <a:rect l="l" t="t" r="r" b="b"/>
            <a:pathLst>
              <a:path w="1200" h="225">
                <a:moveTo>
                  <a:pt x="124" y="225"/>
                </a:moveTo>
                <a:cubicBezTo>
                  <a:pt x="0" y="105"/>
                  <a:pt x="28" y="64"/>
                  <a:pt x="183" y="32"/>
                </a:cubicBezTo>
                <a:cubicBezTo>
                  <a:pt x="338" y="0"/>
                  <a:pt x="912" y="8"/>
                  <a:pt x="1056" y="32"/>
                </a:cubicBezTo>
                <a:cubicBezTo>
                  <a:pt x="1200" y="56"/>
                  <a:pt x="1191" y="77"/>
                  <a:pt x="1047" y="177"/>
                </a:cubicBezTo>
              </a:path>
            </a:pathLst>
          </a:custGeom>
          <a:noFill/>
          <a:ln w="28575" algn="ctr">
            <a:solidFill>
              <a:srgbClr xmlns:mc="http://schemas.openxmlformats.org/markup-compatibility/2006" xmlns:a14="http://schemas.microsoft.com/office/drawing/2010/main" val="FFC000" mc:Ignorable=""/>
            </a:solidFill>
            <a:prstDash val="sysDot"/>
            <a:round/>
            <a:headEnd/>
            <a:tailEnd type="arrow"/>
          </a:ln>
        </p:spPr>
        <p:txBody>
          <a:bodyPr/>
          <a:lstStyle/>
          <a:p>
            <a:pPr algn="l">
              <a:lnSpc>
                <a:spcPct val="100000"/>
              </a:lnSpc>
              <a:spcBef>
                <a:spcPct val="0"/>
              </a:spcBef>
              <a:defRPr/>
            </a:pPr>
            <a:endParaRPr lang="en-US" dirty="0">
              <a:solidFill>
                <a:schemeClr val="bg2"/>
              </a:solidFill>
              <a:latin typeface="Calibri" pitchFamily="34" charset="0"/>
            </a:endParaRPr>
          </a:p>
        </p:txBody>
      </p:sp>
      <p:pic>
        <p:nvPicPr>
          <p:cNvPr id="56" name="Rectangle 44052"/>
          <p:cNvPicPr>
            <a:picLocks noChangeAspect="1" noChangeArrowheads="1"/>
          </p:cNvPicPr>
          <p:nvPr/>
        </p:nvPicPr>
        <p:blipFill>
          <a:blip r:embed="rId4">
            <a:clrChange>
              <a:clrFrom>
                <a:srgbClr xmlns:mc="http://schemas.openxmlformats.org/markup-compatibility/2006" xmlns:a14="http://schemas.microsoft.com/office/drawing/2010/main" val="08369A" mc:Ignorable=""/>
              </a:clrFrom>
              <a:clrTo>
                <a:srgbClr xmlns:mc="http://schemas.openxmlformats.org/markup-compatibility/2006" xmlns:a14="http://schemas.microsoft.com/office/drawing/2010/main" val="08369A" mc:Ignorable="">
                  <a:alpha val="0"/>
                </a:srgbClr>
              </a:clrTo>
            </a:clrChange>
          </a:blip>
          <a:srcRect/>
          <a:stretch>
            <a:fillRect/>
          </a:stretch>
        </p:blipFill>
        <p:spPr bwMode="auto">
          <a:xfrm>
            <a:off x="2166567" y="5309877"/>
            <a:ext cx="452682" cy="899723"/>
          </a:xfrm>
          <a:prstGeom prst="rect">
            <a:avLst/>
          </a:prstGeom>
          <a:noFill/>
          <a:ln w="9525">
            <a:noFill/>
            <a:miter lim="800000"/>
            <a:headEnd/>
            <a:tailEnd/>
          </a:ln>
        </p:spPr>
      </p:pic>
      <p:sp>
        <p:nvSpPr>
          <p:cNvPr id="75" name="TextBox 74"/>
          <p:cNvSpPr txBox="1"/>
          <p:nvPr/>
        </p:nvSpPr>
        <p:spPr>
          <a:xfrm>
            <a:off x="2445099" y="3494982"/>
            <a:ext cx="904974" cy="492443"/>
          </a:xfrm>
          <a:prstGeom prst="rect">
            <a:avLst/>
          </a:prstGeom>
          <a:noFill/>
        </p:spPr>
        <p:txBody>
          <a:bodyPr wrap="square" rtlCol="0">
            <a:spAutoFit/>
          </a:bodyPr>
          <a:lstStyle/>
          <a:p>
            <a:r>
              <a:rPr lang="en-US" sz="26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DAG</a:t>
            </a:r>
          </a:p>
        </p:txBody>
      </p:sp>
      <p:sp>
        <p:nvSpPr>
          <p:cNvPr id="81" name="TextBox 80"/>
          <p:cNvSpPr txBox="1"/>
          <p:nvPr/>
        </p:nvSpPr>
        <p:spPr>
          <a:xfrm>
            <a:off x="3983240" y="3864201"/>
            <a:ext cx="904974" cy="492443"/>
          </a:xfrm>
          <a:prstGeom prst="rect">
            <a:avLst/>
          </a:prstGeom>
          <a:noFill/>
        </p:spPr>
        <p:txBody>
          <a:bodyPr wrap="square" rtlCol="0">
            <a:spAutoFit/>
          </a:bodyPr>
          <a:lstStyle/>
          <a:p>
            <a:r>
              <a:rPr lang="en-US" sz="26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DAG</a:t>
            </a:r>
          </a:p>
        </p:txBody>
      </p:sp>
      <p:sp>
        <p:nvSpPr>
          <p:cNvPr id="82" name="Straight Connector 44040"/>
          <p:cNvSpPr>
            <a:spLocks noChangeShapeType="1"/>
          </p:cNvSpPr>
          <p:nvPr/>
        </p:nvSpPr>
        <p:spPr bwMode="auto">
          <a:xfrm flipH="1" flipV="1">
            <a:off x="4440029" y="1934791"/>
            <a:ext cx="4798" cy="382756"/>
          </a:xfrm>
          <a:prstGeom prst="line">
            <a:avLst/>
          </a:prstGeom>
          <a:noFill/>
          <a:ln w="28575" algn="ctr">
            <a:solidFill>
              <a:schemeClr val="tx1"/>
            </a:solidFill>
            <a:prstDash val="dashDot"/>
            <a:round/>
            <a:headEnd/>
            <a:tailEnd/>
          </a:ln>
        </p:spPr>
        <p:txBody>
          <a:bodyPr wrap="none" anchor="ctr"/>
          <a:lstStyle/>
          <a:p>
            <a:pPr>
              <a:defRPr/>
            </a:pPr>
            <a:endParaRPr lang="en-US" dirty="0">
              <a:solidFill>
                <a:schemeClr val="bg2"/>
              </a:solidFill>
              <a:latin typeface="Calibri" pitchFamily="34" charset="0"/>
            </a:endParaRPr>
          </a:p>
        </p:txBody>
      </p:sp>
      <p:sp>
        <p:nvSpPr>
          <p:cNvPr id="85" name="Shape 785435"/>
          <p:cNvSpPr>
            <a:spLocks noEditPoints="1" noChangeArrowheads="1"/>
          </p:cNvSpPr>
          <p:nvPr/>
        </p:nvSpPr>
        <p:spPr bwMode="auto">
          <a:xfrm>
            <a:off x="4219961" y="1521581"/>
            <a:ext cx="415098" cy="458621"/>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xmlns:mc="http://schemas.openxmlformats.org/markup-compatibility/2006" xmlns:a14="http://schemas.microsoft.com/office/drawing/2010/main" val="FFFFCC" mc:Ignorable=""/>
          </a:solidFill>
          <a:ln w="9525" cap="flat" cmpd="sng" algn="ctr">
            <a:solidFill>
              <a:srgbClr xmlns:mc="http://schemas.openxmlformats.org/markup-compatibility/2006" xmlns:a14="http://schemas.microsoft.com/office/drawing/2010/main" val="000000" mc:Ignorable=""/>
            </a:solidFill>
            <a:prstDash val="solid"/>
            <a:miter lim="800000"/>
            <a:headEnd type="none" w="med" len="med"/>
            <a:tailEnd type="none" w="med" len="med"/>
          </a:ln>
          <a:effectLst>
            <a:outerShdw dist="107763" dir="2700000" algn="ctr" rotWithShape="0">
              <a:srgbClr xmlns:mc="http://schemas.openxmlformats.org/markup-compatibility/2006" xmlns:a14="http://schemas.microsoft.com/office/drawing/2010/main" val="808080" mc:Ignorable=""/>
            </a:outerShdw>
          </a:effectLst>
        </p:spPr>
        <p:txBody>
          <a:bodyPr/>
          <a:lstStyle/>
          <a:p>
            <a:pPr algn="l">
              <a:lnSpc>
                <a:spcPct val="100000"/>
              </a:lnSpc>
              <a:spcBef>
                <a:spcPct val="0"/>
              </a:spcBef>
              <a:defRPr/>
            </a:pPr>
            <a:endParaRPr lang="en-US" dirty="0">
              <a:solidFill>
                <a:schemeClr val="bg2"/>
              </a:solidFill>
              <a:latin typeface="Calibri" pitchFamily="34" charset="0"/>
            </a:endParaRPr>
          </a:p>
        </p:txBody>
      </p:sp>
      <p:sp>
        <p:nvSpPr>
          <p:cNvPr id="86" name="TextBox 85"/>
          <p:cNvSpPr txBox="1">
            <a:spLocks noChangeArrowheads="1"/>
          </p:cNvSpPr>
          <p:nvPr/>
        </p:nvSpPr>
        <p:spPr bwMode="invGray">
          <a:xfrm>
            <a:off x="4172322" y="1436739"/>
            <a:ext cx="694156" cy="600164"/>
          </a:xfrm>
          <a:prstGeom prst="rect">
            <a:avLst/>
          </a:prstGeom>
          <a:noFill/>
          <a:ln w="12700" cap="flat" cmpd="sng" algn="ctr">
            <a:noFill/>
            <a:prstDash val="solid"/>
            <a:miter lim="800000"/>
            <a:headEnd type="none" w="med" len="med"/>
            <a:tailEnd type="none" w="med" len="med"/>
          </a:ln>
          <a:effectLst/>
        </p:spPr>
        <p:txBody>
          <a:bodyPr wrap="square">
            <a:spAutoFit/>
          </a:bodyPr>
          <a:lstStyle/>
          <a:p>
            <a:pPr>
              <a:spcBef>
                <a:spcPct val="50000"/>
              </a:spcBef>
              <a:defRPr/>
            </a:pPr>
            <a:r>
              <a:rPr lang="en-US" sz="900" b="1" dirty="0">
                <a:solidFill>
                  <a:schemeClr val="bg1"/>
                </a:solidFill>
                <a:latin typeface="Calibri" pitchFamily="34" charset="0"/>
              </a:rPr>
              <a:t/>
            </a:r>
            <a:br>
              <a:rPr lang="en-US" sz="900" b="1" dirty="0">
                <a:solidFill>
                  <a:schemeClr val="bg1"/>
                </a:solidFill>
                <a:latin typeface="Calibri" pitchFamily="34" charset="0"/>
              </a:rPr>
            </a:br>
            <a:r>
              <a:rPr lang="en-US" sz="1200" b="1" dirty="0">
                <a:solidFill>
                  <a:schemeClr val="bg1"/>
                </a:solidFill>
                <a:latin typeface="Calibri" pitchFamily="34" charset="0"/>
              </a:rPr>
              <a:t>File</a:t>
            </a:r>
            <a:br>
              <a:rPr lang="en-US" sz="1200" b="1" dirty="0">
                <a:solidFill>
                  <a:schemeClr val="bg1"/>
                </a:solidFill>
                <a:latin typeface="Calibri" pitchFamily="34" charset="0"/>
              </a:rPr>
            </a:br>
            <a:r>
              <a:rPr lang="en-US" sz="1200" b="1" dirty="0">
                <a:solidFill>
                  <a:schemeClr val="bg1"/>
                </a:solidFill>
                <a:latin typeface="Calibri" pitchFamily="34" charset="0"/>
              </a:rPr>
              <a:t>Share</a:t>
            </a:r>
          </a:p>
        </p:txBody>
      </p:sp>
      <p:sp>
        <p:nvSpPr>
          <p:cNvPr id="83" name="TextBox 82"/>
          <p:cNvSpPr txBox="1"/>
          <p:nvPr/>
        </p:nvSpPr>
        <p:spPr>
          <a:xfrm>
            <a:off x="5638800" y="1364470"/>
            <a:ext cx="3276605" cy="707886"/>
          </a:xfrm>
          <a:prstGeom prst="rect">
            <a:avLst/>
          </a:prstGeom>
          <a:noFill/>
        </p:spPr>
        <p:txBody>
          <a:bodyPr wrap="square" rtlCol="0">
            <a:spAutoFit/>
          </a:bodyPr>
          <a:lstStyle/>
          <a:p>
            <a:pPr algn="ctr"/>
            <a:r>
              <a:rPr lang="en-US" sz="20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Not an upgrade path – </a:t>
            </a:r>
          </a:p>
          <a:p>
            <a:pPr algn="ctr"/>
            <a:r>
              <a:rPr lang="en-US" sz="20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 A design path</a:t>
            </a:r>
          </a:p>
        </p:txBody>
      </p:sp>
      <p:sp>
        <p:nvSpPr>
          <p:cNvPr id="84" name="Shape 44051"/>
          <p:cNvSpPr>
            <a:spLocks/>
          </p:cNvSpPr>
          <p:nvPr/>
        </p:nvSpPr>
        <p:spPr bwMode="auto">
          <a:xfrm>
            <a:off x="1820916" y="2570183"/>
            <a:ext cx="4645197" cy="851685"/>
          </a:xfrm>
          <a:custGeom>
            <a:avLst/>
            <a:gdLst>
              <a:gd name="T0" fmla="*/ 2147483647 w 1304"/>
              <a:gd name="T1" fmla="*/ 2147483647 h 336"/>
              <a:gd name="T2" fmla="*/ 2147483647 w 1304"/>
              <a:gd name="T3" fmla="*/ 2147483647 h 336"/>
              <a:gd name="T4" fmla="*/ 2147483647 w 1304"/>
              <a:gd name="T5" fmla="*/ 2147483647 h 336"/>
              <a:gd name="T6" fmla="*/ 2147483647 w 1304"/>
              <a:gd name="T7" fmla="*/ 2147483647 h 336"/>
              <a:gd name="T8" fmla="*/ 0 1 256"/>
              <a:gd name="T9" fmla="*/ 0 1 256"/>
              <a:gd name="T10" fmla="*/ 0 1 256"/>
              <a:gd name="T11" fmla="*/ 0 1 256"/>
              <a:gd name="T12" fmla="*/ 0 w 1304"/>
              <a:gd name="T13" fmla="*/ 0 h 336"/>
              <a:gd name="T14" fmla="*/ 0 w 1304"/>
              <a:gd name="T15" fmla="*/ 0 h 336"/>
              <a:gd name="connsiteX0" fmla="*/ 225 w 1146"/>
              <a:gd name="connsiteY0" fmla="*/ 336 h 336"/>
              <a:gd name="connsiteX1" fmla="*/ 129 w 1146"/>
              <a:gd name="connsiteY1" fmla="*/ 48 h 336"/>
              <a:gd name="connsiteX2" fmla="*/ 1002 w 1146"/>
              <a:gd name="connsiteY2" fmla="*/ 48 h 336"/>
              <a:gd name="connsiteX3" fmla="*/ 993 w 1146"/>
              <a:gd name="connsiteY3" fmla="*/ 288 h 336"/>
              <a:gd name="connsiteX0" fmla="*/ 124 w 1200"/>
              <a:gd name="connsiteY0" fmla="*/ 233 h 280"/>
              <a:gd name="connsiteX1" fmla="*/ 183 w 1200"/>
              <a:gd name="connsiteY1" fmla="*/ 40 h 280"/>
              <a:gd name="connsiteX2" fmla="*/ 1056 w 1200"/>
              <a:gd name="connsiteY2" fmla="*/ 40 h 280"/>
              <a:gd name="connsiteX3" fmla="*/ 1047 w 1200"/>
              <a:gd name="connsiteY3" fmla="*/ 280 h 280"/>
              <a:gd name="connsiteX0" fmla="*/ 124 w 1200"/>
              <a:gd name="connsiteY0" fmla="*/ 233 h 280"/>
              <a:gd name="connsiteX1" fmla="*/ 183 w 1200"/>
              <a:gd name="connsiteY1" fmla="*/ 40 h 280"/>
              <a:gd name="connsiteX2" fmla="*/ 1056 w 1200"/>
              <a:gd name="connsiteY2" fmla="*/ 40 h 280"/>
              <a:gd name="connsiteX3" fmla="*/ 1047 w 1200"/>
              <a:gd name="connsiteY3" fmla="*/ 280 h 280"/>
              <a:gd name="connsiteX0" fmla="*/ 124 w 1200"/>
              <a:gd name="connsiteY0" fmla="*/ 233 h 280"/>
              <a:gd name="connsiteX1" fmla="*/ 183 w 1200"/>
              <a:gd name="connsiteY1" fmla="*/ 40 h 280"/>
              <a:gd name="connsiteX2" fmla="*/ 1056 w 1200"/>
              <a:gd name="connsiteY2" fmla="*/ 40 h 280"/>
              <a:gd name="connsiteX3" fmla="*/ 1047 w 1200"/>
              <a:gd name="connsiteY3" fmla="*/ 280 h 280"/>
              <a:gd name="connsiteX0" fmla="*/ 124 w 1200"/>
              <a:gd name="connsiteY0" fmla="*/ 233 h 280"/>
              <a:gd name="connsiteX1" fmla="*/ 183 w 1200"/>
              <a:gd name="connsiteY1" fmla="*/ 40 h 280"/>
              <a:gd name="connsiteX2" fmla="*/ 1056 w 1200"/>
              <a:gd name="connsiteY2" fmla="*/ 40 h 280"/>
              <a:gd name="connsiteX3" fmla="*/ 1047 w 1200"/>
              <a:gd name="connsiteY3" fmla="*/ 280 h 280"/>
              <a:gd name="connsiteX0" fmla="*/ 124 w 1200"/>
              <a:gd name="connsiteY0" fmla="*/ 225 h 225"/>
              <a:gd name="connsiteX1" fmla="*/ 183 w 1200"/>
              <a:gd name="connsiteY1" fmla="*/ 32 h 225"/>
              <a:gd name="connsiteX2" fmla="*/ 1056 w 1200"/>
              <a:gd name="connsiteY2" fmla="*/ 32 h 225"/>
              <a:gd name="connsiteX3" fmla="*/ 1047 w 1200"/>
              <a:gd name="connsiteY3" fmla="*/ 177 h 225"/>
            </a:gdLst>
            <a:ahLst/>
            <a:cxnLst>
              <a:cxn ang="0">
                <a:pos x="connsiteX0" y="connsiteY0"/>
              </a:cxn>
              <a:cxn ang="0">
                <a:pos x="connsiteX1" y="connsiteY1"/>
              </a:cxn>
              <a:cxn ang="0">
                <a:pos x="connsiteX2" y="connsiteY2"/>
              </a:cxn>
              <a:cxn ang="0">
                <a:pos x="connsiteX3" y="connsiteY3"/>
              </a:cxn>
            </a:cxnLst>
            <a:rect l="l" t="t" r="r" b="b"/>
            <a:pathLst>
              <a:path w="1200" h="225">
                <a:moveTo>
                  <a:pt x="124" y="225"/>
                </a:moveTo>
                <a:cubicBezTo>
                  <a:pt x="0" y="105"/>
                  <a:pt x="28" y="64"/>
                  <a:pt x="183" y="32"/>
                </a:cubicBezTo>
                <a:cubicBezTo>
                  <a:pt x="338" y="0"/>
                  <a:pt x="912" y="8"/>
                  <a:pt x="1056" y="32"/>
                </a:cubicBezTo>
                <a:cubicBezTo>
                  <a:pt x="1200" y="56"/>
                  <a:pt x="1191" y="77"/>
                  <a:pt x="1047" y="177"/>
                </a:cubicBezTo>
              </a:path>
            </a:pathLst>
          </a:custGeom>
          <a:noFill/>
          <a:ln w="28575" algn="ctr">
            <a:solidFill>
              <a:srgbClr xmlns:mc="http://schemas.openxmlformats.org/markup-compatibility/2006" xmlns:a14="http://schemas.microsoft.com/office/drawing/2010/main" val="FFC000" mc:Ignorable=""/>
            </a:solidFill>
            <a:prstDash val="sysDot"/>
            <a:round/>
            <a:headEnd/>
            <a:tailEnd type="arrow"/>
          </a:ln>
        </p:spPr>
        <p:txBody>
          <a:bodyPr/>
          <a:lstStyle/>
          <a:p>
            <a:pPr algn="l">
              <a:lnSpc>
                <a:spcPct val="100000"/>
              </a:lnSpc>
              <a:spcBef>
                <a:spcPct val="0"/>
              </a:spcBef>
              <a:defRPr/>
            </a:pPr>
            <a:endParaRPr lang="en-US" dirty="0">
              <a:solidFill>
                <a:schemeClr val="bg2"/>
              </a:solidFill>
              <a:latin typeface="Calibri" pitchFamily="34" charset="0"/>
            </a:endParaRPr>
          </a:p>
        </p:txBody>
      </p:sp>
      <p:sp>
        <p:nvSpPr>
          <p:cNvPr id="88" name="Shape 44051"/>
          <p:cNvSpPr>
            <a:spLocks/>
          </p:cNvSpPr>
          <p:nvPr/>
        </p:nvSpPr>
        <p:spPr bwMode="auto">
          <a:xfrm>
            <a:off x="1828800" y="5022071"/>
            <a:ext cx="4572000" cy="892630"/>
          </a:xfrm>
          <a:custGeom>
            <a:avLst/>
            <a:gdLst>
              <a:gd name="T0" fmla="*/ 2147483647 w 1304"/>
              <a:gd name="T1" fmla="*/ 2147483647 h 336"/>
              <a:gd name="T2" fmla="*/ 2147483647 w 1304"/>
              <a:gd name="T3" fmla="*/ 2147483647 h 336"/>
              <a:gd name="T4" fmla="*/ 2147483647 w 1304"/>
              <a:gd name="T5" fmla="*/ 2147483647 h 336"/>
              <a:gd name="T6" fmla="*/ 2147483647 w 1304"/>
              <a:gd name="T7" fmla="*/ 2147483647 h 336"/>
              <a:gd name="T8" fmla="*/ 0 1 256"/>
              <a:gd name="T9" fmla="*/ 0 1 256"/>
              <a:gd name="T10" fmla="*/ 0 1 256"/>
              <a:gd name="T11" fmla="*/ 0 1 256"/>
              <a:gd name="T12" fmla="*/ 0 w 1304"/>
              <a:gd name="T13" fmla="*/ 0 h 336"/>
              <a:gd name="T14" fmla="*/ 0 w 1304"/>
              <a:gd name="T15" fmla="*/ 0 h 336"/>
              <a:gd name="connsiteX0" fmla="*/ 225 w 1146"/>
              <a:gd name="connsiteY0" fmla="*/ 336 h 336"/>
              <a:gd name="connsiteX1" fmla="*/ 129 w 1146"/>
              <a:gd name="connsiteY1" fmla="*/ 48 h 336"/>
              <a:gd name="connsiteX2" fmla="*/ 1002 w 1146"/>
              <a:gd name="connsiteY2" fmla="*/ 48 h 336"/>
              <a:gd name="connsiteX3" fmla="*/ 993 w 1146"/>
              <a:gd name="connsiteY3" fmla="*/ 288 h 336"/>
              <a:gd name="connsiteX0" fmla="*/ 124 w 1200"/>
              <a:gd name="connsiteY0" fmla="*/ 233 h 280"/>
              <a:gd name="connsiteX1" fmla="*/ 183 w 1200"/>
              <a:gd name="connsiteY1" fmla="*/ 40 h 280"/>
              <a:gd name="connsiteX2" fmla="*/ 1056 w 1200"/>
              <a:gd name="connsiteY2" fmla="*/ 40 h 280"/>
              <a:gd name="connsiteX3" fmla="*/ 1047 w 1200"/>
              <a:gd name="connsiteY3" fmla="*/ 280 h 280"/>
              <a:gd name="connsiteX0" fmla="*/ 124 w 1200"/>
              <a:gd name="connsiteY0" fmla="*/ 233 h 280"/>
              <a:gd name="connsiteX1" fmla="*/ 183 w 1200"/>
              <a:gd name="connsiteY1" fmla="*/ 40 h 280"/>
              <a:gd name="connsiteX2" fmla="*/ 1056 w 1200"/>
              <a:gd name="connsiteY2" fmla="*/ 40 h 280"/>
              <a:gd name="connsiteX3" fmla="*/ 1047 w 1200"/>
              <a:gd name="connsiteY3" fmla="*/ 280 h 280"/>
              <a:gd name="connsiteX0" fmla="*/ 124 w 1200"/>
              <a:gd name="connsiteY0" fmla="*/ 233 h 280"/>
              <a:gd name="connsiteX1" fmla="*/ 183 w 1200"/>
              <a:gd name="connsiteY1" fmla="*/ 40 h 280"/>
              <a:gd name="connsiteX2" fmla="*/ 1056 w 1200"/>
              <a:gd name="connsiteY2" fmla="*/ 40 h 280"/>
              <a:gd name="connsiteX3" fmla="*/ 1047 w 1200"/>
              <a:gd name="connsiteY3" fmla="*/ 280 h 280"/>
              <a:gd name="connsiteX0" fmla="*/ 124 w 1200"/>
              <a:gd name="connsiteY0" fmla="*/ 233 h 280"/>
              <a:gd name="connsiteX1" fmla="*/ 183 w 1200"/>
              <a:gd name="connsiteY1" fmla="*/ 40 h 280"/>
              <a:gd name="connsiteX2" fmla="*/ 1056 w 1200"/>
              <a:gd name="connsiteY2" fmla="*/ 40 h 280"/>
              <a:gd name="connsiteX3" fmla="*/ 1047 w 1200"/>
              <a:gd name="connsiteY3" fmla="*/ 280 h 280"/>
              <a:gd name="connsiteX0" fmla="*/ 124 w 1200"/>
              <a:gd name="connsiteY0" fmla="*/ 225 h 225"/>
              <a:gd name="connsiteX1" fmla="*/ 183 w 1200"/>
              <a:gd name="connsiteY1" fmla="*/ 32 h 225"/>
              <a:gd name="connsiteX2" fmla="*/ 1056 w 1200"/>
              <a:gd name="connsiteY2" fmla="*/ 32 h 225"/>
              <a:gd name="connsiteX3" fmla="*/ 1047 w 1200"/>
              <a:gd name="connsiteY3" fmla="*/ 177 h 225"/>
            </a:gdLst>
            <a:ahLst/>
            <a:cxnLst>
              <a:cxn ang="0">
                <a:pos x="connsiteX0" y="connsiteY0"/>
              </a:cxn>
              <a:cxn ang="0">
                <a:pos x="connsiteX1" y="connsiteY1"/>
              </a:cxn>
              <a:cxn ang="0">
                <a:pos x="connsiteX2" y="connsiteY2"/>
              </a:cxn>
              <a:cxn ang="0">
                <a:pos x="connsiteX3" y="connsiteY3"/>
              </a:cxn>
            </a:cxnLst>
            <a:rect l="l" t="t" r="r" b="b"/>
            <a:pathLst>
              <a:path w="1200" h="225">
                <a:moveTo>
                  <a:pt x="124" y="225"/>
                </a:moveTo>
                <a:cubicBezTo>
                  <a:pt x="0" y="105"/>
                  <a:pt x="28" y="64"/>
                  <a:pt x="183" y="32"/>
                </a:cubicBezTo>
                <a:cubicBezTo>
                  <a:pt x="338" y="0"/>
                  <a:pt x="912" y="8"/>
                  <a:pt x="1056" y="32"/>
                </a:cubicBezTo>
                <a:cubicBezTo>
                  <a:pt x="1200" y="56"/>
                  <a:pt x="1191" y="77"/>
                  <a:pt x="1047" y="177"/>
                </a:cubicBezTo>
              </a:path>
            </a:pathLst>
          </a:custGeom>
          <a:noFill/>
          <a:ln w="28575" algn="ctr">
            <a:solidFill>
              <a:srgbClr xmlns:mc="http://schemas.openxmlformats.org/markup-compatibility/2006" xmlns:a14="http://schemas.microsoft.com/office/drawing/2010/main" val="FFC000" mc:Ignorable=""/>
            </a:solidFill>
            <a:prstDash val="sysDot"/>
            <a:round/>
            <a:headEnd/>
            <a:tailEnd type="arrow"/>
          </a:ln>
        </p:spPr>
        <p:txBody>
          <a:bodyPr/>
          <a:lstStyle/>
          <a:p>
            <a:pPr algn="l">
              <a:lnSpc>
                <a:spcPct val="100000"/>
              </a:lnSpc>
              <a:spcBef>
                <a:spcPct val="0"/>
              </a:spcBef>
              <a:defRPr/>
            </a:pPr>
            <a:endParaRPr lang="en-US" dirty="0">
              <a:solidFill>
                <a:schemeClr val="bg2"/>
              </a:solidFill>
              <a:latin typeface="Calibri" pitchFamily="34" charset="0"/>
            </a:endParaRPr>
          </a:p>
        </p:txBody>
      </p:sp>
      <p:sp>
        <p:nvSpPr>
          <p:cNvPr id="89" name="Shape 44051"/>
          <p:cNvSpPr>
            <a:spLocks/>
          </p:cNvSpPr>
          <p:nvPr/>
        </p:nvSpPr>
        <p:spPr bwMode="auto">
          <a:xfrm>
            <a:off x="1632847" y="4891441"/>
            <a:ext cx="6226639" cy="936167"/>
          </a:xfrm>
          <a:custGeom>
            <a:avLst/>
            <a:gdLst>
              <a:gd name="T0" fmla="*/ 2147483647 w 1304"/>
              <a:gd name="T1" fmla="*/ 2147483647 h 336"/>
              <a:gd name="T2" fmla="*/ 2147483647 w 1304"/>
              <a:gd name="T3" fmla="*/ 2147483647 h 336"/>
              <a:gd name="T4" fmla="*/ 2147483647 w 1304"/>
              <a:gd name="T5" fmla="*/ 2147483647 h 336"/>
              <a:gd name="T6" fmla="*/ 2147483647 w 1304"/>
              <a:gd name="T7" fmla="*/ 2147483647 h 336"/>
              <a:gd name="T8" fmla="*/ 0 1 256"/>
              <a:gd name="T9" fmla="*/ 0 1 256"/>
              <a:gd name="T10" fmla="*/ 0 1 256"/>
              <a:gd name="T11" fmla="*/ 0 1 256"/>
              <a:gd name="T12" fmla="*/ 0 w 1304"/>
              <a:gd name="T13" fmla="*/ 0 h 336"/>
              <a:gd name="T14" fmla="*/ 0 w 1304"/>
              <a:gd name="T15" fmla="*/ 0 h 336"/>
              <a:gd name="connsiteX0" fmla="*/ 225 w 1146"/>
              <a:gd name="connsiteY0" fmla="*/ 336 h 336"/>
              <a:gd name="connsiteX1" fmla="*/ 129 w 1146"/>
              <a:gd name="connsiteY1" fmla="*/ 48 h 336"/>
              <a:gd name="connsiteX2" fmla="*/ 1002 w 1146"/>
              <a:gd name="connsiteY2" fmla="*/ 48 h 336"/>
              <a:gd name="connsiteX3" fmla="*/ 993 w 1146"/>
              <a:gd name="connsiteY3" fmla="*/ 288 h 336"/>
              <a:gd name="connsiteX0" fmla="*/ 124 w 1200"/>
              <a:gd name="connsiteY0" fmla="*/ 233 h 280"/>
              <a:gd name="connsiteX1" fmla="*/ 183 w 1200"/>
              <a:gd name="connsiteY1" fmla="*/ 40 h 280"/>
              <a:gd name="connsiteX2" fmla="*/ 1056 w 1200"/>
              <a:gd name="connsiteY2" fmla="*/ 40 h 280"/>
              <a:gd name="connsiteX3" fmla="*/ 1047 w 1200"/>
              <a:gd name="connsiteY3" fmla="*/ 280 h 280"/>
              <a:gd name="connsiteX0" fmla="*/ 124 w 1200"/>
              <a:gd name="connsiteY0" fmla="*/ 233 h 280"/>
              <a:gd name="connsiteX1" fmla="*/ 183 w 1200"/>
              <a:gd name="connsiteY1" fmla="*/ 40 h 280"/>
              <a:gd name="connsiteX2" fmla="*/ 1056 w 1200"/>
              <a:gd name="connsiteY2" fmla="*/ 40 h 280"/>
              <a:gd name="connsiteX3" fmla="*/ 1047 w 1200"/>
              <a:gd name="connsiteY3" fmla="*/ 280 h 280"/>
              <a:gd name="connsiteX0" fmla="*/ 124 w 1200"/>
              <a:gd name="connsiteY0" fmla="*/ 233 h 280"/>
              <a:gd name="connsiteX1" fmla="*/ 183 w 1200"/>
              <a:gd name="connsiteY1" fmla="*/ 40 h 280"/>
              <a:gd name="connsiteX2" fmla="*/ 1056 w 1200"/>
              <a:gd name="connsiteY2" fmla="*/ 40 h 280"/>
              <a:gd name="connsiteX3" fmla="*/ 1047 w 1200"/>
              <a:gd name="connsiteY3" fmla="*/ 280 h 280"/>
              <a:gd name="connsiteX0" fmla="*/ 124 w 1200"/>
              <a:gd name="connsiteY0" fmla="*/ 233 h 280"/>
              <a:gd name="connsiteX1" fmla="*/ 183 w 1200"/>
              <a:gd name="connsiteY1" fmla="*/ 40 h 280"/>
              <a:gd name="connsiteX2" fmla="*/ 1056 w 1200"/>
              <a:gd name="connsiteY2" fmla="*/ 40 h 280"/>
              <a:gd name="connsiteX3" fmla="*/ 1047 w 1200"/>
              <a:gd name="connsiteY3" fmla="*/ 280 h 280"/>
              <a:gd name="connsiteX0" fmla="*/ 124 w 1200"/>
              <a:gd name="connsiteY0" fmla="*/ 225 h 225"/>
              <a:gd name="connsiteX1" fmla="*/ 183 w 1200"/>
              <a:gd name="connsiteY1" fmla="*/ 32 h 225"/>
              <a:gd name="connsiteX2" fmla="*/ 1056 w 1200"/>
              <a:gd name="connsiteY2" fmla="*/ 32 h 225"/>
              <a:gd name="connsiteX3" fmla="*/ 1047 w 1200"/>
              <a:gd name="connsiteY3" fmla="*/ 177 h 225"/>
            </a:gdLst>
            <a:ahLst/>
            <a:cxnLst>
              <a:cxn ang="0">
                <a:pos x="connsiteX0" y="connsiteY0"/>
              </a:cxn>
              <a:cxn ang="0">
                <a:pos x="connsiteX1" y="connsiteY1"/>
              </a:cxn>
              <a:cxn ang="0">
                <a:pos x="connsiteX2" y="connsiteY2"/>
              </a:cxn>
              <a:cxn ang="0">
                <a:pos x="connsiteX3" y="connsiteY3"/>
              </a:cxn>
            </a:cxnLst>
            <a:rect l="l" t="t" r="r" b="b"/>
            <a:pathLst>
              <a:path w="1200" h="225">
                <a:moveTo>
                  <a:pt x="124" y="225"/>
                </a:moveTo>
                <a:cubicBezTo>
                  <a:pt x="0" y="105"/>
                  <a:pt x="28" y="64"/>
                  <a:pt x="183" y="32"/>
                </a:cubicBezTo>
                <a:cubicBezTo>
                  <a:pt x="338" y="0"/>
                  <a:pt x="912" y="8"/>
                  <a:pt x="1056" y="32"/>
                </a:cubicBezTo>
                <a:cubicBezTo>
                  <a:pt x="1200" y="56"/>
                  <a:pt x="1191" y="77"/>
                  <a:pt x="1047" y="177"/>
                </a:cubicBezTo>
              </a:path>
            </a:pathLst>
          </a:custGeom>
          <a:noFill/>
          <a:ln w="28575" algn="ctr">
            <a:solidFill>
              <a:srgbClr xmlns:mc="http://schemas.openxmlformats.org/markup-compatibility/2006" xmlns:a14="http://schemas.microsoft.com/office/drawing/2010/main" val="FFC000" mc:Ignorable=""/>
            </a:solidFill>
            <a:prstDash val="sysDot"/>
            <a:round/>
            <a:headEnd/>
            <a:tailEnd type="arrow"/>
          </a:ln>
        </p:spPr>
        <p:txBody>
          <a:bodyPr/>
          <a:lstStyle/>
          <a:p>
            <a:pPr algn="l">
              <a:lnSpc>
                <a:spcPct val="100000"/>
              </a:lnSpc>
              <a:spcBef>
                <a:spcPct val="0"/>
              </a:spcBef>
              <a:defRPr/>
            </a:pPr>
            <a:endParaRPr lang="en-US" dirty="0">
              <a:solidFill>
                <a:schemeClr val="bg2"/>
              </a:solidFill>
              <a:latin typeface="Calibri" pitchFamily="34" charset="0"/>
            </a:endParaRPr>
          </a:p>
        </p:txBody>
      </p:sp>
      <p:cxnSp>
        <p:nvCxnSpPr>
          <p:cNvPr id="91" name="Straight Arrow Connector 90"/>
          <p:cNvCxnSpPr/>
          <p:nvPr/>
        </p:nvCxnSpPr>
        <p:spPr>
          <a:xfrm rot="16200000" flipV="1">
            <a:off x="3431125" y="3598165"/>
            <a:ext cx="2345738" cy="2004299"/>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rot="10800000">
            <a:off x="2405747" y="3421873"/>
            <a:ext cx="979710" cy="10885"/>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rot="10800000">
            <a:off x="3592286" y="3302127"/>
            <a:ext cx="1992088" cy="1588"/>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sp>
        <p:nvSpPr>
          <p:cNvPr id="104" name="Shape 44051"/>
          <p:cNvSpPr>
            <a:spLocks/>
          </p:cNvSpPr>
          <p:nvPr/>
        </p:nvSpPr>
        <p:spPr bwMode="auto">
          <a:xfrm>
            <a:off x="5331524" y="5031549"/>
            <a:ext cx="2024426" cy="687205"/>
          </a:xfrm>
          <a:custGeom>
            <a:avLst/>
            <a:gdLst>
              <a:gd name="T0" fmla="*/ 2147483647 w 1304"/>
              <a:gd name="T1" fmla="*/ 2147483647 h 336"/>
              <a:gd name="T2" fmla="*/ 2147483647 w 1304"/>
              <a:gd name="T3" fmla="*/ 2147483647 h 336"/>
              <a:gd name="T4" fmla="*/ 2147483647 w 1304"/>
              <a:gd name="T5" fmla="*/ 2147483647 h 336"/>
              <a:gd name="T6" fmla="*/ 2147483647 w 1304"/>
              <a:gd name="T7" fmla="*/ 2147483647 h 336"/>
              <a:gd name="T8" fmla="*/ 0 1 256"/>
              <a:gd name="T9" fmla="*/ 0 1 256"/>
              <a:gd name="T10" fmla="*/ 0 1 256"/>
              <a:gd name="T11" fmla="*/ 0 1 256"/>
              <a:gd name="T12" fmla="*/ 0 w 1304"/>
              <a:gd name="T13" fmla="*/ 0 h 336"/>
              <a:gd name="T14" fmla="*/ 0 w 1304"/>
              <a:gd name="T15" fmla="*/ 0 h 336"/>
              <a:gd name="connsiteX0" fmla="*/ 225 w 1146"/>
              <a:gd name="connsiteY0" fmla="*/ 336 h 336"/>
              <a:gd name="connsiteX1" fmla="*/ 129 w 1146"/>
              <a:gd name="connsiteY1" fmla="*/ 48 h 336"/>
              <a:gd name="connsiteX2" fmla="*/ 1002 w 1146"/>
              <a:gd name="connsiteY2" fmla="*/ 48 h 336"/>
              <a:gd name="connsiteX3" fmla="*/ 993 w 1146"/>
              <a:gd name="connsiteY3" fmla="*/ 288 h 336"/>
              <a:gd name="connsiteX0" fmla="*/ 124 w 1200"/>
              <a:gd name="connsiteY0" fmla="*/ 233 h 280"/>
              <a:gd name="connsiteX1" fmla="*/ 183 w 1200"/>
              <a:gd name="connsiteY1" fmla="*/ 40 h 280"/>
              <a:gd name="connsiteX2" fmla="*/ 1056 w 1200"/>
              <a:gd name="connsiteY2" fmla="*/ 40 h 280"/>
              <a:gd name="connsiteX3" fmla="*/ 1047 w 1200"/>
              <a:gd name="connsiteY3" fmla="*/ 280 h 280"/>
              <a:gd name="connsiteX0" fmla="*/ 124 w 1200"/>
              <a:gd name="connsiteY0" fmla="*/ 233 h 280"/>
              <a:gd name="connsiteX1" fmla="*/ 183 w 1200"/>
              <a:gd name="connsiteY1" fmla="*/ 40 h 280"/>
              <a:gd name="connsiteX2" fmla="*/ 1056 w 1200"/>
              <a:gd name="connsiteY2" fmla="*/ 40 h 280"/>
              <a:gd name="connsiteX3" fmla="*/ 1047 w 1200"/>
              <a:gd name="connsiteY3" fmla="*/ 280 h 280"/>
              <a:gd name="connsiteX0" fmla="*/ 124 w 1200"/>
              <a:gd name="connsiteY0" fmla="*/ 233 h 280"/>
              <a:gd name="connsiteX1" fmla="*/ 183 w 1200"/>
              <a:gd name="connsiteY1" fmla="*/ 40 h 280"/>
              <a:gd name="connsiteX2" fmla="*/ 1056 w 1200"/>
              <a:gd name="connsiteY2" fmla="*/ 40 h 280"/>
              <a:gd name="connsiteX3" fmla="*/ 1047 w 1200"/>
              <a:gd name="connsiteY3" fmla="*/ 280 h 280"/>
              <a:gd name="connsiteX0" fmla="*/ 124 w 1200"/>
              <a:gd name="connsiteY0" fmla="*/ 233 h 280"/>
              <a:gd name="connsiteX1" fmla="*/ 183 w 1200"/>
              <a:gd name="connsiteY1" fmla="*/ 40 h 280"/>
              <a:gd name="connsiteX2" fmla="*/ 1056 w 1200"/>
              <a:gd name="connsiteY2" fmla="*/ 40 h 280"/>
              <a:gd name="connsiteX3" fmla="*/ 1047 w 1200"/>
              <a:gd name="connsiteY3" fmla="*/ 280 h 280"/>
              <a:gd name="connsiteX0" fmla="*/ 124 w 1200"/>
              <a:gd name="connsiteY0" fmla="*/ 225 h 225"/>
              <a:gd name="connsiteX1" fmla="*/ 183 w 1200"/>
              <a:gd name="connsiteY1" fmla="*/ 32 h 225"/>
              <a:gd name="connsiteX2" fmla="*/ 1056 w 1200"/>
              <a:gd name="connsiteY2" fmla="*/ 32 h 225"/>
              <a:gd name="connsiteX3" fmla="*/ 1047 w 1200"/>
              <a:gd name="connsiteY3" fmla="*/ 177 h 225"/>
            </a:gdLst>
            <a:ahLst/>
            <a:cxnLst>
              <a:cxn ang="0">
                <a:pos x="connsiteX0" y="connsiteY0"/>
              </a:cxn>
              <a:cxn ang="0">
                <a:pos x="connsiteX1" y="connsiteY1"/>
              </a:cxn>
              <a:cxn ang="0">
                <a:pos x="connsiteX2" y="connsiteY2"/>
              </a:cxn>
              <a:cxn ang="0">
                <a:pos x="connsiteX3" y="connsiteY3"/>
              </a:cxn>
            </a:cxnLst>
            <a:rect l="l" t="t" r="r" b="b"/>
            <a:pathLst>
              <a:path w="1200" h="225">
                <a:moveTo>
                  <a:pt x="124" y="225"/>
                </a:moveTo>
                <a:cubicBezTo>
                  <a:pt x="0" y="105"/>
                  <a:pt x="28" y="64"/>
                  <a:pt x="183" y="32"/>
                </a:cubicBezTo>
                <a:cubicBezTo>
                  <a:pt x="338" y="0"/>
                  <a:pt x="912" y="8"/>
                  <a:pt x="1056" y="32"/>
                </a:cubicBezTo>
                <a:cubicBezTo>
                  <a:pt x="1200" y="56"/>
                  <a:pt x="1191" y="77"/>
                  <a:pt x="1047" y="177"/>
                </a:cubicBezTo>
              </a:path>
            </a:pathLst>
          </a:custGeom>
          <a:noFill/>
          <a:ln w="28575" algn="ctr">
            <a:solidFill>
              <a:srgbClr xmlns:mc="http://schemas.openxmlformats.org/markup-compatibility/2006" xmlns:a14="http://schemas.microsoft.com/office/drawing/2010/main" val="FFC000" mc:Ignorable=""/>
            </a:solidFill>
            <a:prstDash val="sysDot"/>
            <a:round/>
            <a:headEnd/>
            <a:tailEnd type="arrow"/>
          </a:ln>
        </p:spPr>
        <p:txBody>
          <a:bodyPr/>
          <a:lstStyle/>
          <a:p>
            <a:pPr algn="l">
              <a:lnSpc>
                <a:spcPct val="100000"/>
              </a:lnSpc>
              <a:spcBef>
                <a:spcPct val="0"/>
              </a:spcBef>
              <a:defRPr/>
            </a:pPr>
            <a:endParaRPr lang="en-US" dirty="0">
              <a:solidFill>
                <a:schemeClr val="bg2"/>
              </a:solidFill>
              <a:latin typeface="Calibri" pitchFamily="34" charset="0"/>
            </a:endParaRPr>
          </a:p>
        </p:txBody>
      </p:sp>
      <p:sp>
        <p:nvSpPr>
          <p:cNvPr id="80" name="Title 79"/>
          <p:cNvSpPr>
            <a:spLocks noGrp="1"/>
          </p:cNvSpPr>
          <p:nvPr>
            <p:ph type="title"/>
          </p:nvPr>
        </p:nvSpPr>
        <p:spPr>
          <a:xfrm>
            <a:off x="381000" y="189847"/>
            <a:ext cx="8382000" cy="1772793"/>
          </a:xfrm>
        </p:spPr>
        <p:txBody>
          <a:bodyPr/>
          <a:lstStyle/>
          <a:p>
            <a:r>
              <a:rPr lang="en-US" dirty="0" smtClean="0"/>
              <a:t>High Availability Design Example</a:t>
            </a:r>
            <a:br>
              <a:rPr lang="en-US" dirty="0" smtClean="0"/>
            </a:br>
            <a:r>
              <a:rPr lang="en-US" sz="3200" dirty="0" smtClean="0"/>
              <a:t>CCR  Design  -&gt; DAG Design</a:t>
            </a:r>
            <a:r>
              <a:rPr lang="en-US" dirty="0" smtClean="0"/>
              <a:t/>
            </a:r>
            <a:br>
              <a:rPr lang="en-US" dirty="0" smtClean="0"/>
            </a:br>
            <a:endParaRPr lang="en-US" dirty="0"/>
          </a:p>
        </p:txBody>
      </p:sp>
      <p:sp>
        <p:nvSpPr>
          <p:cNvPr id="92" name="Slide Number Placeholder 91"/>
          <p:cNvSpPr>
            <a:spLocks noGrp="1"/>
          </p:cNvSpPr>
          <p:nvPr>
            <p:ph type="sldNum" sz="quarter" idx="4294967295"/>
          </p:nvPr>
        </p:nvSpPr>
        <p:spPr>
          <a:xfrm>
            <a:off x="381000" y="6423585"/>
            <a:ext cx="509239" cy="365125"/>
          </a:xfrm>
          <a:prstGeom prst="rect">
            <a:avLst/>
          </a:prstGeom>
        </p:spPr>
        <p:txBody>
          <a:bodyPr/>
          <a:lstStyle/>
          <a:p>
            <a:fld id="{0686800F-65A3-4649-8B73-7EFFA3F0CB78}" type="slidenum">
              <a:rPr lang="en-US" smtClean="0"/>
              <a:pPr/>
              <a:t>53</a:t>
            </a:fld>
            <a:endParaRPr lang="en-US" dirty="0"/>
          </a:p>
        </p:txBody>
      </p:sp>
    </p:spTree>
    <p:extLst>
      <p:ext uri="{BB962C8B-B14F-4D97-AF65-F5344CB8AC3E}">
        <p14:creationId xmlns:p14="http://schemas.microsoft.com/office/powerpoint/2010/main" val="253617395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blinds(horizontal)">
                                      <p:cBhvr>
                                        <p:cTn id="7" dur="500"/>
                                        <p:tgtEl>
                                          <p:spTgt spid="8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blinds(horizontal)">
                                      <p:cBhvr>
                                        <p:cTn id="10" dur="500"/>
                                        <p:tgtEl>
                                          <p:spTgt spid="7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blinds(horizontal)">
                                      <p:cBhvr>
                                        <p:cTn id="13" dur="500"/>
                                        <p:tgtEl>
                                          <p:spTgt spid="7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blinds(horizontal)">
                                      <p:cBhvr>
                                        <p:cTn id="16" dur="500"/>
                                        <p:tgtEl>
                                          <p:spTgt spid="7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blinds(horizontal)">
                                      <p:cBhvr>
                                        <p:cTn id="19" dur="500"/>
                                        <p:tgtEl>
                                          <p:spTgt spid="7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blinds(horizontal)">
                                      <p:cBhvr>
                                        <p:cTn id="22" dur="500"/>
                                        <p:tgtEl>
                                          <p:spTgt spid="7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blinds(horizontal)">
                                      <p:cBhvr>
                                        <p:cTn id="25" dur="500"/>
                                        <p:tgtEl>
                                          <p:spTgt spid="7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7"/>
                                        </p:tgtEl>
                                        <p:attrNameLst>
                                          <p:attrName>style.visibility</p:attrName>
                                        </p:attrNameLst>
                                      </p:cBhvr>
                                      <p:to>
                                        <p:strVal val="visible"/>
                                      </p:to>
                                    </p:set>
                                    <p:animEffect transition="in" filter="blinds(horizontal)">
                                      <p:cBhvr>
                                        <p:cTn id="28" dur="500"/>
                                        <p:tgtEl>
                                          <p:spTgt spid="7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blinds(horizontal)">
                                      <p:cBhvr>
                                        <p:cTn id="31" dur="500"/>
                                        <p:tgtEl>
                                          <p:spTgt spid="7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xit" presetSubtype="10" fill="hold" grpId="1" nodeType="clickEffect">
                                  <p:stCondLst>
                                    <p:cond delay="0"/>
                                  </p:stCondLst>
                                  <p:childTnLst>
                                    <p:animEffect transition="out" filter="blinds(horizontal)">
                                      <p:cBhvr>
                                        <p:cTn id="35" dur="500"/>
                                        <p:tgtEl>
                                          <p:spTgt spid="83"/>
                                        </p:tgtEl>
                                      </p:cBhvr>
                                    </p:animEffect>
                                    <p:set>
                                      <p:cBhvr>
                                        <p:cTn id="36" dur="1" fill="hold">
                                          <p:stCondLst>
                                            <p:cond delay="499"/>
                                          </p:stCondLst>
                                        </p:cTn>
                                        <p:tgtEl>
                                          <p:spTgt spid="83"/>
                                        </p:tgtEl>
                                        <p:attrNameLst>
                                          <p:attrName>style.visibility</p:attrName>
                                        </p:attrNameLst>
                                      </p:cBhvr>
                                      <p:to>
                                        <p:strVal val="hidden"/>
                                      </p:to>
                                    </p:set>
                                  </p:childTnLst>
                                </p:cTn>
                              </p:par>
                              <p:par>
                                <p:cTn id="37" presetID="3" presetClass="exit" presetSubtype="10" fill="hold" grpId="1" nodeType="withEffect">
                                  <p:stCondLst>
                                    <p:cond delay="0"/>
                                  </p:stCondLst>
                                  <p:childTnLst>
                                    <p:animEffect transition="out" filter="blinds(horizontal)">
                                      <p:cBhvr>
                                        <p:cTn id="38" dur="500"/>
                                        <p:tgtEl>
                                          <p:spTgt spid="72"/>
                                        </p:tgtEl>
                                      </p:cBhvr>
                                    </p:animEffect>
                                    <p:set>
                                      <p:cBhvr>
                                        <p:cTn id="39" dur="1" fill="hold">
                                          <p:stCondLst>
                                            <p:cond delay="499"/>
                                          </p:stCondLst>
                                        </p:cTn>
                                        <p:tgtEl>
                                          <p:spTgt spid="72"/>
                                        </p:tgtEl>
                                        <p:attrNameLst>
                                          <p:attrName>style.visibility</p:attrName>
                                        </p:attrNameLst>
                                      </p:cBhvr>
                                      <p:to>
                                        <p:strVal val="hidden"/>
                                      </p:to>
                                    </p:set>
                                  </p:childTnLst>
                                </p:cTn>
                              </p:par>
                              <p:par>
                                <p:cTn id="40" presetID="3" presetClass="exit" presetSubtype="10" fill="hold" grpId="1" nodeType="withEffect">
                                  <p:stCondLst>
                                    <p:cond delay="0"/>
                                  </p:stCondLst>
                                  <p:childTnLst>
                                    <p:animEffect transition="out" filter="blinds(horizontal)">
                                      <p:cBhvr>
                                        <p:cTn id="41" dur="500"/>
                                        <p:tgtEl>
                                          <p:spTgt spid="74"/>
                                        </p:tgtEl>
                                      </p:cBhvr>
                                    </p:animEffect>
                                    <p:set>
                                      <p:cBhvr>
                                        <p:cTn id="42" dur="1" fill="hold">
                                          <p:stCondLst>
                                            <p:cond delay="499"/>
                                          </p:stCondLst>
                                        </p:cTn>
                                        <p:tgtEl>
                                          <p:spTgt spid="74"/>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73"/>
                                        </p:tgtEl>
                                      </p:cBhvr>
                                    </p:animEffect>
                                    <p:set>
                                      <p:cBhvr>
                                        <p:cTn id="45" dur="1" fill="hold">
                                          <p:stCondLst>
                                            <p:cond delay="499"/>
                                          </p:stCondLst>
                                        </p:cTn>
                                        <p:tgtEl>
                                          <p:spTgt spid="73"/>
                                        </p:tgtEl>
                                        <p:attrNameLst>
                                          <p:attrName>style.visibility</p:attrName>
                                        </p:attrNameLst>
                                      </p:cBhvr>
                                      <p:to>
                                        <p:strVal val="hidden"/>
                                      </p:to>
                                    </p:set>
                                  </p:childTnLst>
                                </p:cTn>
                              </p:par>
                              <p:par>
                                <p:cTn id="46" presetID="3" presetClass="exit" presetSubtype="10" fill="hold" grpId="0" nodeType="withEffect">
                                  <p:stCondLst>
                                    <p:cond delay="0"/>
                                  </p:stCondLst>
                                  <p:childTnLst>
                                    <p:animEffect transition="out" filter="blinds(horizontal)">
                                      <p:cBhvr>
                                        <p:cTn id="47" dur="500"/>
                                        <p:tgtEl>
                                          <p:spTgt spid="32"/>
                                        </p:tgtEl>
                                      </p:cBhvr>
                                    </p:animEffect>
                                    <p:set>
                                      <p:cBhvr>
                                        <p:cTn id="48" dur="1" fill="hold">
                                          <p:stCondLst>
                                            <p:cond delay="499"/>
                                          </p:stCondLst>
                                        </p:cTn>
                                        <p:tgtEl>
                                          <p:spTgt spid="32"/>
                                        </p:tgtEl>
                                        <p:attrNameLst>
                                          <p:attrName>style.visibility</p:attrName>
                                        </p:attrNameLst>
                                      </p:cBhvr>
                                      <p:to>
                                        <p:strVal val="hidden"/>
                                      </p:to>
                                    </p:set>
                                  </p:childTnLst>
                                </p:cTn>
                              </p:par>
                              <p:par>
                                <p:cTn id="49" presetID="3" presetClass="exit" presetSubtype="10" fill="hold" grpId="0" nodeType="withEffect">
                                  <p:stCondLst>
                                    <p:cond delay="0"/>
                                  </p:stCondLst>
                                  <p:childTnLst>
                                    <p:animEffect transition="out" filter="blinds(horizontal)">
                                      <p:cBhvr>
                                        <p:cTn id="50" dur="500"/>
                                        <p:tgtEl>
                                          <p:spTgt spid="58"/>
                                        </p:tgtEl>
                                      </p:cBhvr>
                                    </p:animEffect>
                                    <p:set>
                                      <p:cBhvr>
                                        <p:cTn id="51" dur="1" fill="hold">
                                          <p:stCondLst>
                                            <p:cond delay="499"/>
                                          </p:stCondLst>
                                        </p:cTn>
                                        <p:tgtEl>
                                          <p:spTgt spid="58"/>
                                        </p:tgtEl>
                                        <p:attrNameLst>
                                          <p:attrName>style.visibility</p:attrName>
                                        </p:attrNameLst>
                                      </p:cBhvr>
                                      <p:to>
                                        <p:strVal val="hidden"/>
                                      </p:to>
                                    </p:set>
                                  </p:childTnLst>
                                </p:cTn>
                              </p:par>
                              <p:par>
                                <p:cTn id="52" presetID="3" presetClass="exit" presetSubtype="10" fill="hold" grpId="0" nodeType="withEffect">
                                  <p:stCondLst>
                                    <p:cond delay="0"/>
                                  </p:stCondLst>
                                  <p:childTnLst>
                                    <p:animEffect transition="out" filter="blinds(horizontal)">
                                      <p:cBhvr>
                                        <p:cTn id="53" dur="500"/>
                                        <p:tgtEl>
                                          <p:spTgt spid="45"/>
                                        </p:tgtEl>
                                      </p:cBhvr>
                                    </p:animEffect>
                                    <p:set>
                                      <p:cBhvr>
                                        <p:cTn id="54" dur="1" fill="hold">
                                          <p:stCondLst>
                                            <p:cond delay="499"/>
                                          </p:stCondLst>
                                        </p:cTn>
                                        <p:tgtEl>
                                          <p:spTgt spid="45"/>
                                        </p:tgtEl>
                                        <p:attrNameLst>
                                          <p:attrName>style.visibility</p:attrName>
                                        </p:attrNameLst>
                                      </p:cBhvr>
                                      <p:to>
                                        <p:strVal val="hidden"/>
                                      </p:to>
                                    </p:set>
                                  </p:childTnLst>
                                </p:cTn>
                              </p:par>
                              <p:par>
                                <p:cTn id="55" presetID="3" presetClass="exit" presetSubtype="10" fill="hold" grpId="1" nodeType="withEffect">
                                  <p:stCondLst>
                                    <p:cond delay="0"/>
                                  </p:stCondLst>
                                  <p:childTnLst>
                                    <p:animEffect transition="out" filter="blinds(horizontal)">
                                      <p:cBhvr>
                                        <p:cTn id="56" dur="500"/>
                                        <p:tgtEl>
                                          <p:spTgt spid="75"/>
                                        </p:tgtEl>
                                      </p:cBhvr>
                                    </p:animEffect>
                                    <p:set>
                                      <p:cBhvr>
                                        <p:cTn id="57" dur="1" fill="hold">
                                          <p:stCondLst>
                                            <p:cond delay="499"/>
                                          </p:stCondLst>
                                        </p:cTn>
                                        <p:tgtEl>
                                          <p:spTgt spid="75"/>
                                        </p:tgtEl>
                                        <p:attrNameLst>
                                          <p:attrName>style.visibility</p:attrName>
                                        </p:attrNameLst>
                                      </p:cBhvr>
                                      <p:to>
                                        <p:strVal val="hidden"/>
                                      </p:to>
                                    </p:set>
                                  </p:childTnLst>
                                </p:cTn>
                              </p:par>
                              <p:par>
                                <p:cTn id="58" presetID="3" presetClass="exit" presetSubtype="10" fill="hold" grpId="1" nodeType="withEffect">
                                  <p:stCondLst>
                                    <p:cond delay="0"/>
                                  </p:stCondLst>
                                  <p:childTnLst>
                                    <p:animEffect transition="out" filter="blinds(horizontal)">
                                      <p:cBhvr>
                                        <p:cTn id="59" dur="500"/>
                                        <p:tgtEl>
                                          <p:spTgt spid="77"/>
                                        </p:tgtEl>
                                      </p:cBhvr>
                                    </p:animEffect>
                                    <p:set>
                                      <p:cBhvr>
                                        <p:cTn id="60" dur="1" fill="hold">
                                          <p:stCondLst>
                                            <p:cond delay="499"/>
                                          </p:stCondLst>
                                        </p:cTn>
                                        <p:tgtEl>
                                          <p:spTgt spid="77"/>
                                        </p:tgtEl>
                                        <p:attrNameLst>
                                          <p:attrName>style.visibility</p:attrName>
                                        </p:attrNameLst>
                                      </p:cBhvr>
                                      <p:to>
                                        <p:strVal val="hidden"/>
                                      </p:to>
                                    </p:set>
                                  </p:childTnLst>
                                </p:cTn>
                              </p:par>
                              <p:par>
                                <p:cTn id="61" presetID="3" presetClass="exit" presetSubtype="10" fill="hold" grpId="1" nodeType="withEffect">
                                  <p:stCondLst>
                                    <p:cond delay="0"/>
                                  </p:stCondLst>
                                  <p:childTnLst>
                                    <p:animEffect transition="out" filter="blinds(horizontal)">
                                      <p:cBhvr>
                                        <p:cTn id="62" dur="500"/>
                                        <p:tgtEl>
                                          <p:spTgt spid="76"/>
                                        </p:tgtEl>
                                      </p:cBhvr>
                                    </p:animEffect>
                                    <p:set>
                                      <p:cBhvr>
                                        <p:cTn id="63" dur="1" fill="hold">
                                          <p:stCondLst>
                                            <p:cond delay="499"/>
                                          </p:stCondLst>
                                        </p:cTn>
                                        <p:tgtEl>
                                          <p:spTgt spid="76"/>
                                        </p:tgtEl>
                                        <p:attrNameLst>
                                          <p:attrName>style.visibility</p:attrName>
                                        </p:attrNameLst>
                                      </p:cBhvr>
                                      <p:to>
                                        <p:strVal val="hidden"/>
                                      </p:to>
                                    </p:set>
                                  </p:childTnLst>
                                </p:cTn>
                              </p:par>
                              <p:par>
                                <p:cTn id="64" presetID="3" presetClass="exit" presetSubtype="10" fill="hold" grpId="1" nodeType="withEffect">
                                  <p:stCondLst>
                                    <p:cond delay="0"/>
                                  </p:stCondLst>
                                  <p:childTnLst>
                                    <p:animEffect transition="out" filter="blinds(horizontal)">
                                      <p:cBhvr>
                                        <p:cTn id="65" dur="500"/>
                                        <p:tgtEl>
                                          <p:spTgt spid="78"/>
                                        </p:tgtEl>
                                      </p:cBhvr>
                                    </p:animEffect>
                                    <p:set>
                                      <p:cBhvr>
                                        <p:cTn id="66" dur="1" fill="hold">
                                          <p:stCondLst>
                                            <p:cond delay="499"/>
                                          </p:stCondLst>
                                        </p:cTn>
                                        <p:tgtEl>
                                          <p:spTgt spid="78"/>
                                        </p:tgtEl>
                                        <p:attrNameLst>
                                          <p:attrName>style.visibility</p:attrName>
                                        </p:attrNameLst>
                                      </p:cBhvr>
                                      <p:to>
                                        <p:strVal val="hidden"/>
                                      </p:to>
                                    </p:set>
                                  </p:childTnLst>
                                </p:cTn>
                              </p:par>
                              <p:par>
                                <p:cTn id="67" presetID="3" presetClass="exit" presetSubtype="10" fill="hold" grpId="0" nodeType="withEffect">
                                  <p:stCondLst>
                                    <p:cond delay="0"/>
                                  </p:stCondLst>
                                  <p:childTnLst>
                                    <p:animEffect transition="out" filter="blinds(horizontal)">
                                      <p:cBhvr>
                                        <p:cTn id="68" dur="500"/>
                                        <p:tgtEl>
                                          <p:spTgt spid="61"/>
                                        </p:tgtEl>
                                      </p:cBhvr>
                                    </p:animEffect>
                                    <p:set>
                                      <p:cBhvr>
                                        <p:cTn id="69" dur="1" fill="hold">
                                          <p:stCondLst>
                                            <p:cond delay="499"/>
                                          </p:stCondLst>
                                        </p:cTn>
                                        <p:tgtEl>
                                          <p:spTgt spid="61"/>
                                        </p:tgtEl>
                                        <p:attrNameLst>
                                          <p:attrName>style.visibility</p:attrName>
                                        </p:attrNameLst>
                                      </p:cBhvr>
                                      <p:to>
                                        <p:strVal val="hidden"/>
                                      </p:to>
                                    </p:set>
                                  </p:childTnLst>
                                </p:cTn>
                              </p:par>
                              <p:par>
                                <p:cTn id="70" presetID="3" presetClass="exit" presetSubtype="10" fill="hold" grpId="0" nodeType="withEffect">
                                  <p:stCondLst>
                                    <p:cond delay="0"/>
                                  </p:stCondLst>
                                  <p:childTnLst>
                                    <p:animEffect transition="out" filter="blinds(horizontal)">
                                      <p:cBhvr>
                                        <p:cTn id="71" dur="500"/>
                                        <p:tgtEl>
                                          <p:spTgt spid="62"/>
                                        </p:tgtEl>
                                      </p:cBhvr>
                                    </p:animEffect>
                                    <p:set>
                                      <p:cBhvr>
                                        <p:cTn id="72" dur="1" fill="hold">
                                          <p:stCondLst>
                                            <p:cond delay="499"/>
                                          </p:stCondLst>
                                        </p:cTn>
                                        <p:tgtEl>
                                          <p:spTgt spid="62"/>
                                        </p:tgtEl>
                                        <p:attrNameLst>
                                          <p:attrName>style.visibility</p:attrName>
                                        </p:attrNameLst>
                                      </p:cBhvr>
                                      <p:to>
                                        <p:strVal val="hidden"/>
                                      </p:to>
                                    </p:set>
                                  </p:childTnLst>
                                </p:cTn>
                              </p:par>
                              <p:par>
                                <p:cTn id="73" presetID="3" presetClass="exit" presetSubtype="10" fill="hold" grpId="0" nodeType="withEffect">
                                  <p:stCondLst>
                                    <p:cond delay="0"/>
                                  </p:stCondLst>
                                  <p:childTnLst>
                                    <p:animEffect transition="out" filter="blinds(horizontal)">
                                      <p:cBhvr>
                                        <p:cTn id="74" dur="500"/>
                                        <p:tgtEl>
                                          <p:spTgt spid="35"/>
                                        </p:tgtEl>
                                      </p:cBhvr>
                                    </p:animEffect>
                                    <p:set>
                                      <p:cBhvr>
                                        <p:cTn id="75" dur="1" fill="hold">
                                          <p:stCondLst>
                                            <p:cond delay="499"/>
                                          </p:stCondLst>
                                        </p:cTn>
                                        <p:tgtEl>
                                          <p:spTgt spid="35"/>
                                        </p:tgtEl>
                                        <p:attrNameLst>
                                          <p:attrName>style.visibility</p:attrName>
                                        </p:attrNameLst>
                                      </p:cBhvr>
                                      <p:to>
                                        <p:strVal val="hidden"/>
                                      </p:to>
                                    </p:set>
                                  </p:childTnLst>
                                </p:cTn>
                              </p:par>
                              <p:par>
                                <p:cTn id="76" presetID="3" presetClass="exit" presetSubtype="10" fill="hold" grpId="0" nodeType="withEffect">
                                  <p:stCondLst>
                                    <p:cond delay="0"/>
                                  </p:stCondLst>
                                  <p:childTnLst>
                                    <p:animEffect transition="out" filter="blinds(horizontal)">
                                      <p:cBhvr>
                                        <p:cTn id="77" dur="500"/>
                                        <p:tgtEl>
                                          <p:spTgt spid="36"/>
                                        </p:tgtEl>
                                      </p:cBhvr>
                                    </p:animEffect>
                                    <p:set>
                                      <p:cBhvr>
                                        <p:cTn id="78" dur="1" fill="hold">
                                          <p:stCondLst>
                                            <p:cond delay="499"/>
                                          </p:stCondLst>
                                        </p:cTn>
                                        <p:tgtEl>
                                          <p:spTgt spid="36"/>
                                        </p:tgtEl>
                                        <p:attrNameLst>
                                          <p:attrName>style.visibility</p:attrName>
                                        </p:attrNameLst>
                                      </p:cBhvr>
                                      <p:to>
                                        <p:strVal val="hidden"/>
                                      </p:to>
                                    </p:set>
                                  </p:childTnLst>
                                </p:cTn>
                              </p:par>
                              <p:par>
                                <p:cTn id="79" presetID="3" presetClass="exit" presetSubtype="10" fill="hold" grpId="0" nodeType="withEffect">
                                  <p:stCondLst>
                                    <p:cond delay="0"/>
                                  </p:stCondLst>
                                  <p:childTnLst>
                                    <p:animEffect transition="out" filter="blinds(horizontal)">
                                      <p:cBhvr>
                                        <p:cTn id="80" dur="500"/>
                                        <p:tgtEl>
                                          <p:spTgt spid="9"/>
                                        </p:tgtEl>
                                      </p:cBhvr>
                                    </p:animEffect>
                                    <p:set>
                                      <p:cBhvr>
                                        <p:cTn id="81" dur="1" fill="hold">
                                          <p:stCondLst>
                                            <p:cond delay="499"/>
                                          </p:stCondLst>
                                        </p:cTn>
                                        <p:tgtEl>
                                          <p:spTgt spid="9"/>
                                        </p:tgtEl>
                                        <p:attrNameLst>
                                          <p:attrName>style.visibility</p:attrName>
                                        </p:attrNameLst>
                                      </p:cBhvr>
                                      <p:to>
                                        <p:strVal val="hidden"/>
                                      </p:to>
                                    </p:set>
                                  </p:childTnLst>
                                </p:cTn>
                              </p:par>
                              <p:par>
                                <p:cTn id="82" presetID="3" presetClass="exit" presetSubtype="10" fill="hold" grpId="0" nodeType="withEffect">
                                  <p:stCondLst>
                                    <p:cond delay="0"/>
                                  </p:stCondLst>
                                  <p:childTnLst>
                                    <p:animEffect transition="out" filter="blinds(horizontal)">
                                      <p:cBhvr>
                                        <p:cTn id="83" dur="500"/>
                                        <p:tgtEl>
                                          <p:spTgt spid="48"/>
                                        </p:tgtEl>
                                      </p:cBhvr>
                                    </p:animEffect>
                                    <p:set>
                                      <p:cBhvr>
                                        <p:cTn id="84" dur="1" fill="hold">
                                          <p:stCondLst>
                                            <p:cond delay="499"/>
                                          </p:stCondLst>
                                        </p:cTn>
                                        <p:tgtEl>
                                          <p:spTgt spid="48"/>
                                        </p:tgtEl>
                                        <p:attrNameLst>
                                          <p:attrName>style.visibility</p:attrName>
                                        </p:attrNameLst>
                                      </p:cBhvr>
                                      <p:to>
                                        <p:strVal val="hidden"/>
                                      </p:to>
                                    </p:set>
                                  </p:childTnLst>
                                </p:cTn>
                              </p:par>
                              <p:par>
                                <p:cTn id="85" presetID="3" presetClass="exit" presetSubtype="10" fill="hold" grpId="0" nodeType="withEffect">
                                  <p:stCondLst>
                                    <p:cond delay="0"/>
                                  </p:stCondLst>
                                  <p:childTnLst>
                                    <p:animEffect transition="out" filter="blinds(horizontal)">
                                      <p:cBhvr>
                                        <p:cTn id="86" dur="500"/>
                                        <p:tgtEl>
                                          <p:spTgt spid="49"/>
                                        </p:tgtEl>
                                      </p:cBhvr>
                                    </p:animEffect>
                                    <p:set>
                                      <p:cBhvr>
                                        <p:cTn id="87" dur="1" fill="hold">
                                          <p:stCondLst>
                                            <p:cond delay="499"/>
                                          </p:stCondLst>
                                        </p:cTn>
                                        <p:tgtEl>
                                          <p:spTgt spid="49"/>
                                        </p:tgtEl>
                                        <p:attrNameLst>
                                          <p:attrName>style.visibility</p:attrName>
                                        </p:attrNameLst>
                                      </p:cBhvr>
                                      <p:to>
                                        <p:strVal val="hidden"/>
                                      </p:to>
                                    </p:set>
                                  </p:childTnLst>
                                </p:cTn>
                              </p:par>
                              <p:par>
                                <p:cTn id="88" presetID="3" presetClass="exit" presetSubtype="10" fill="hold" grpId="0" nodeType="withEffect">
                                  <p:stCondLst>
                                    <p:cond delay="0"/>
                                  </p:stCondLst>
                                  <p:childTnLst>
                                    <p:animEffect transition="out" filter="blinds(horizontal)">
                                      <p:cBhvr>
                                        <p:cTn id="89" dur="500"/>
                                        <p:tgtEl>
                                          <p:spTgt spid="8"/>
                                        </p:tgtEl>
                                      </p:cBhvr>
                                    </p:animEffect>
                                    <p:set>
                                      <p:cBhvr>
                                        <p:cTn id="90" dur="1" fill="hold">
                                          <p:stCondLst>
                                            <p:cond delay="499"/>
                                          </p:stCondLst>
                                        </p:cTn>
                                        <p:tgtEl>
                                          <p:spTgt spid="8"/>
                                        </p:tgtEl>
                                        <p:attrNameLst>
                                          <p:attrName>style.visibility</p:attrName>
                                        </p:attrNameLst>
                                      </p:cBhvr>
                                      <p:to>
                                        <p:strVal val="hidden"/>
                                      </p:to>
                                    </p:set>
                                  </p:childTnLst>
                                </p:cTn>
                              </p:par>
                              <p:par>
                                <p:cTn id="91" presetID="3" presetClass="exit" presetSubtype="10" fill="hold" grpId="0" nodeType="withEffect">
                                  <p:stCondLst>
                                    <p:cond delay="0"/>
                                  </p:stCondLst>
                                  <p:childTnLst>
                                    <p:animEffect transition="out" filter="blinds(horizontal)">
                                      <p:cBhvr>
                                        <p:cTn id="92" dur="500"/>
                                        <p:tgtEl>
                                          <p:spTgt spid="65"/>
                                        </p:tgtEl>
                                      </p:cBhvr>
                                    </p:animEffect>
                                    <p:set>
                                      <p:cBhvr>
                                        <p:cTn id="93" dur="1" fill="hold">
                                          <p:stCondLst>
                                            <p:cond delay="499"/>
                                          </p:stCondLst>
                                        </p:cTn>
                                        <p:tgtEl>
                                          <p:spTgt spid="65"/>
                                        </p:tgtEl>
                                        <p:attrNameLst>
                                          <p:attrName>style.visibility</p:attrName>
                                        </p:attrNameLst>
                                      </p:cBhvr>
                                      <p:to>
                                        <p:strVal val="hidden"/>
                                      </p:to>
                                    </p:set>
                                  </p:childTnLst>
                                </p:cTn>
                              </p:par>
                              <p:par>
                                <p:cTn id="94" presetID="3" presetClass="exit" presetSubtype="10" fill="hold" grpId="0" nodeType="withEffect">
                                  <p:stCondLst>
                                    <p:cond delay="0"/>
                                  </p:stCondLst>
                                  <p:childTnLst>
                                    <p:animEffect transition="out" filter="blinds(horizontal)">
                                      <p:cBhvr>
                                        <p:cTn id="95" dur="500"/>
                                        <p:tgtEl>
                                          <p:spTgt spid="66"/>
                                        </p:tgtEl>
                                      </p:cBhvr>
                                    </p:animEffect>
                                    <p:set>
                                      <p:cBhvr>
                                        <p:cTn id="96" dur="1" fill="hold">
                                          <p:stCondLst>
                                            <p:cond delay="499"/>
                                          </p:stCondLst>
                                        </p:cTn>
                                        <p:tgtEl>
                                          <p:spTgt spid="66"/>
                                        </p:tgtEl>
                                        <p:attrNameLst>
                                          <p:attrName>style.visibility</p:attrName>
                                        </p:attrNameLst>
                                      </p:cBhvr>
                                      <p:to>
                                        <p:strVal val="hidden"/>
                                      </p:to>
                                    </p:set>
                                  </p:childTnLst>
                                </p:cTn>
                              </p:par>
                              <p:par>
                                <p:cTn id="97" presetID="3" presetClass="exit" presetSubtype="10" fill="hold" grpId="0" nodeType="withEffect">
                                  <p:stCondLst>
                                    <p:cond delay="0"/>
                                  </p:stCondLst>
                                  <p:childTnLst>
                                    <p:animEffect transition="out" filter="blinds(horizontal)">
                                      <p:cBhvr>
                                        <p:cTn id="98" dur="500"/>
                                        <p:tgtEl>
                                          <p:spTgt spid="53"/>
                                        </p:tgtEl>
                                      </p:cBhvr>
                                    </p:animEffect>
                                    <p:set>
                                      <p:cBhvr>
                                        <p:cTn id="99" dur="1" fill="hold">
                                          <p:stCondLst>
                                            <p:cond delay="499"/>
                                          </p:stCondLst>
                                        </p:cTn>
                                        <p:tgtEl>
                                          <p:spTgt spid="53"/>
                                        </p:tgtEl>
                                        <p:attrNameLst>
                                          <p:attrName>style.visibility</p:attrName>
                                        </p:attrNameLst>
                                      </p:cBhvr>
                                      <p:to>
                                        <p:strVal val="hidden"/>
                                      </p:to>
                                    </p:set>
                                  </p:childTnLst>
                                </p:cTn>
                              </p:par>
                              <p:par>
                                <p:cTn id="100" presetID="3" presetClass="exit" presetSubtype="10" fill="hold" grpId="1" nodeType="withEffect">
                                  <p:stCondLst>
                                    <p:cond delay="0"/>
                                  </p:stCondLst>
                                  <p:childTnLst>
                                    <p:animEffect transition="out" filter="blinds(horizontal)">
                                      <p:cBhvr>
                                        <p:cTn id="101" dur="500"/>
                                        <p:tgtEl>
                                          <p:spTgt spid="53"/>
                                        </p:tgtEl>
                                      </p:cBhvr>
                                    </p:animEffect>
                                    <p:set>
                                      <p:cBhvr>
                                        <p:cTn id="102" dur="1" fill="hold">
                                          <p:stCondLst>
                                            <p:cond delay="499"/>
                                          </p:stCondLst>
                                        </p:cTn>
                                        <p:tgtEl>
                                          <p:spTgt spid="53"/>
                                        </p:tgtEl>
                                        <p:attrNameLst>
                                          <p:attrName>style.visibility</p:attrName>
                                        </p:attrNameLst>
                                      </p:cBhvr>
                                      <p:to>
                                        <p:strVal val="hidden"/>
                                      </p:to>
                                    </p:set>
                                  </p:childTnLst>
                                </p:cTn>
                              </p:par>
                              <p:par>
                                <p:cTn id="103" presetID="3" presetClass="exit" presetSubtype="10" fill="hold" grpId="0" nodeType="withEffect">
                                  <p:stCondLst>
                                    <p:cond delay="0"/>
                                  </p:stCondLst>
                                  <p:childTnLst>
                                    <p:animEffect transition="out" filter="blinds(horizontal)">
                                      <p:cBhvr>
                                        <p:cTn id="104" dur="500"/>
                                        <p:tgtEl>
                                          <p:spTgt spid="52"/>
                                        </p:tgtEl>
                                      </p:cBhvr>
                                    </p:animEffect>
                                    <p:set>
                                      <p:cBhvr>
                                        <p:cTn id="105" dur="1" fill="hold">
                                          <p:stCondLst>
                                            <p:cond delay="499"/>
                                          </p:stCondLst>
                                        </p:cTn>
                                        <p:tgtEl>
                                          <p:spTgt spid="52"/>
                                        </p:tgtEl>
                                        <p:attrNameLst>
                                          <p:attrName>style.visibility</p:attrName>
                                        </p:attrNameLst>
                                      </p:cBhvr>
                                      <p:to>
                                        <p:strVal val="hidden"/>
                                      </p:to>
                                    </p:set>
                                  </p:childTnLst>
                                </p:cTn>
                              </p:par>
                              <p:par>
                                <p:cTn id="106" presetID="3" presetClass="exit" presetSubtype="10" fill="hold" grpId="0" nodeType="withEffect">
                                  <p:stCondLst>
                                    <p:cond delay="0"/>
                                  </p:stCondLst>
                                  <p:childTnLst>
                                    <p:animEffect transition="out" filter="blinds(horizontal)">
                                      <p:cBhvr>
                                        <p:cTn id="107" dur="500"/>
                                        <p:tgtEl>
                                          <p:spTgt spid="39"/>
                                        </p:tgtEl>
                                      </p:cBhvr>
                                    </p:animEffect>
                                    <p:set>
                                      <p:cBhvr>
                                        <p:cTn id="108" dur="1" fill="hold">
                                          <p:stCondLst>
                                            <p:cond delay="499"/>
                                          </p:stCondLst>
                                        </p:cTn>
                                        <p:tgtEl>
                                          <p:spTgt spid="39"/>
                                        </p:tgtEl>
                                        <p:attrNameLst>
                                          <p:attrName>style.visibility</p:attrName>
                                        </p:attrNameLst>
                                      </p:cBhvr>
                                      <p:to>
                                        <p:strVal val="hidden"/>
                                      </p:to>
                                    </p:set>
                                  </p:childTnLst>
                                </p:cTn>
                              </p:par>
                              <p:par>
                                <p:cTn id="109" presetID="3" presetClass="exit" presetSubtype="10" fill="hold" grpId="0" nodeType="withEffect">
                                  <p:stCondLst>
                                    <p:cond delay="0"/>
                                  </p:stCondLst>
                                  <p:childTnLst>
                                    <p:animEffect transition="out" filter="blinds(horizontal)">
                                      <p:cBhvr>
                                        <p:cTn id="110" dur="500"/>
                                        <p:tgtEl>
                                          <p:spTgt spid="40"/>
                                        </p:tgtEl>
                                      </p:cBhvr>
                                    </p:animEffect>
                                    <p:set>
                                      <p:cBhvr>
                                        <p:cTn id="111" dur="1" fill="hold">
                                          <p:stCondLst>
                                            <p:cond delay="499"/>
                                          </p:stCondLst>
                                        </p:cTn>
                                        <p:tgtEl>
                                          <p:spTgt spid="40"/>
                                        </p:tgtEl>
                                        <p:attrNameLst>
                                          <p:attrName>style.visibility</p:attrName>
                                        </p:attrNameLst>
                                      </p:cBhvr>
                                      <p:to>
                                        <p:strVal val="hidden"/>
                                      </p:to>
                                    </p:set>
                                  </p:childTnLst>
                                </p:cTn>
                              </p:par>
                              <p:par>
                                <p:cTn id="112" presetID="3" presetClass="exit" presetSubtype="10" fill="hold" grpId="0" nodeType="withEffect">
                                  <p:stCondLst>
                                    <p:cond delay="0"/>
                                  </p:stCondLst>
                                  <p:childTnLst>
                                    <p:animEffect transition="out" filter="blinds(horizontal)">
                                      <p:cBhvr>
                                        <p:cTn id="113" dur="500"/>
                                        <p:tgtEl>
                                          <p:spTgt spid="13"/>
                                        </p:tgtEl>
                                      </p:cBhvr>
                                    </p:animEffect>
                                    <p:set>
                                      <p:cBhvr>
                                        <p:cTn id="114" dur="1" fill="hold">
                                          <p:stCondLst>
                                            <p:cond delay="499"/>
                                          </p:stCondLst>
                                        </p:cTn>
                                        <p:tgtEl>
                                          <p:spTgt spid="13"/>
                                        </p:tgtEl>
                                        <p:attrNameLst>
                                          <p:attrName>style.visibility</p:attrName>
                                        </p:attrNameLst>
                                      </p:cBhvr>
                                      <p:to>
                                        <p:strVal val="hidden"/>
                                      </p:to>
                                    </p:set>
                                  </p:childTnLst>
                                </p:cTn>
                              </p:par>
                              <p:par>
                                <p:cTn id="115" presetID="3" presetClass="exit" presetSubtype="10" fill="hold" grpId="0" nodeType="withEffect">
                                  <p:stCondLst>
                                    <p:cond delay="0"/>
                                  </p:stCondLst>
                                  <p:childTnLst>
                                    <p:animEffect transition="out" filter="blinds(horizontal)">
                                      <p:cBhvr>
                                        <p:cTn id="116" dur="500"/>
                                        <p:tgtEl>
                                          <p:spTgt spid="12"/>
                                        </p:tgtEl>
                                      </p:cBhvr>
                                    </p:animEffect>
                                    <p:set>
                                      <p:cBhvr>
                                        <p:cTn id="117" dur="1" fill="hold">
                                          <p:stCondLst>
                                            <p:cond delay="499"/>
                                          </p:stCondLst>
                                        </p:cTn>
                                        <p:tgtEl>
                                          <p:spTgt spid="12"/>
                                        </p:tgtEl>
                                        <p:attrNameLst>
                                          <p:attrName>style.visibility</p:attrName>
                                        </p:attrNameLst>
                                      </p:cBhvr>
                                      <p:to>
                                        <p:strVal val="hidden"/>
                                      </p:to>
                                    </p:set>
                                  </p:childTnLst>
                                </p:cTn>
                              </p:par>
                              <p:par>
                                <p:cTn id="118" presetID="22" presetClass="entr" presetSubtype="8" fill="hold" grpId="0" nodeType="withEffect">
                                  <p:stCondLst>
                                    <p:cond delay="0"/>
                                  </p:stCondLst>
                                  <p:childTnLst>
                                    <p:set>
                                      <p:cBhvr>
                                        <p:cTn id="119" dur="1" fill="hold">
                                          <p:stCondLst>
                                            <p:cond delay="0"/>
                                          </p:stCondLst>
                                        </p:cTn>
                                        <p:tgtEl>
                                          <p:spTgt spid="79"/>
                                        </p:tgtEl>
                                        <p:attrNameLst>
                                          <p:attrName>style.visibility</p:attrName>
                                        </p:attrNameLst>
                                      </p:cBhvr>
                                      <p:to>
                                        <p:strVal val="visible"/>
                                      </p:to>
                                    </p:set>
                                    <p:animEffect transition="in" filter="wipe(left)">
                                      <p:cBhvr>
                                        <p:cTn id="120" dur="1000"/>
                                        <p:tgtEl>
                                          <p:spTgt spid="79"/>
                                        </p:tgtEl>
                                      </p:cBhvr>
                                    </p:animEffect>
                                  </p:childTnLst>
                                </p:cTn>
                              </p:par>
                            </p:childTnLst>
                          </p:cTn>
                        </p:par>
                        <p:par>
                          <p:cTn id="121" fill="hold">
                            <p:stCondLst>
                              <p:cond delay="1000"/>
                            </p:stCondLst>
                            <p:childTnLst>
                              <p:par>
                                <p:cTn id="122" presetID="3" presetClass="entr" presetSubtype="10" fill="hold" grpId="0" nodeType="afterEffect">
                                  <p:stCondLst>
                                    <p:cond delay="0"/>
                                  </p:stCondLst>
                                  <p:childTnLst>
                                    <p:set>
                                      <p:cBhvr>
                                        <p:cTn id="123" dur="1" fill="hold">
                                          <p:stCondLst>
                                            <p:cond delay="0"/>
                                          </p:stCondLst>
                                        </p:cTn>
                                        <p:tgtEl>
                                          <p:spTgt spid="81"/>
                                        </p:tgtEl>
                                        <p:attrNameLst>
                                          <p:attrName>style.visibility</p:attrName>
                                        </p:attrNameLst>
                                      </p:cBhvr>
                                      <p:to>
                                        <p:strVal val="visible"/>
                                      </p:to>
                                    </p:set>
                                    <p:animEffect transition="in" filter="blinds(horizontal)">
                                      <p:cBhvr>
                                        <p:cTn id="124" dur="500"/>
                                        <p:tgtEl>
                                          <p:spTgt spid="81"/>
                                        </p:tgtEl>
                                      </p:cBhvr>
                                    </p:animEffect>
                                  </p:childTnLst>
                                </p:cTn>
                              </p:par>
                              <p:par>
                                <p:cTn id="125" presetID="22" presetClass="entr" presetSubtype="1" fill="hold" grpId="0" nodeType="withEffect">
                                  <p:stCondLst>
                                    <p:cond delay="0"/>
                                  </p:stCondLst>
                                  <p:childTnLst>
                                    <p:set>
                                      <p:cBhvr>
                                        <p:cTn id="126" dur="1" fill="hold">
                                          <p:stCondLst>
                                            <p:cond delay="0"/>
                                          </p:stCondLst>
                                        </p:cTn>
                                        <p:tgtEl>
                                          <p:spTgt spid="86"/>
                                        </p:tgtEl>
                                        <p:attrNameLst>
                                          <p:attrName>style.visibility</p:attrName>
                                        </p:attrNameLst>
                                      </p:cBhvr>
                                      <p:to>
                                        <p:strVal val="visible"/>
                                      </p:to>
                                    </p:set>
                                    <p:animEffect transition="in" filter="wipe(up)">
                                      <p:cBhvr>
                                        <p:cTn id="127" dur="500"/>
                                        <p:tgtEl>
                                          <p:spTgt spid="86"/>
                                        </p:tgtEl>
                                      </p:cBhvr>
                                    </p:animEffect>
                                  </p:childTnLst>
                                </p:cTn>
                              </p:par>
                              <p:par>
                                <p:cTn id="128" presetID="22" presetClass="entr" presetSubtype="1" fill="hold" grpId="0" nodeType="withEffect">
                                  <p:stCondLst>
                                    <p:cond delay="0"/>
                                  </p:stCondLst>
                                  <p:childTnLst>
                                    <p:set>
                                      <p:cBhvr>
                                        <p:cTn id="129" dur="1" fill="hold">
                                          <p:stCondLst>
                                            <p:cond delay="0"/>
                                          </p:stCondLst>
                                        </p:cTn>
                                        <p:tgtEl>
                                          <p:spTgt spid="82"/>
                                        </p:tgtEl>
                                        <p:attrNameLst>
                                          <p:attrName>style.visibility</p:attrName>
                                        </p:attrNameLst>
                                      </p:cBhvr>
                                      <p:to>
                                        <p:strVal val="visible"/>
                                      </p:to>
                                    </p:set>
                                    <p:animEffect transition="in" filter="wipe(up)">
                                      <p:cBhvr>
                                        <p:cTn id="130" dur="500"/>
                                        <p:tgtEl>
                                          <p:spTgt spid="82"/>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85"/>
                                        </p:tgtEl>
                                        <p:attrNameLst>
                                          <p:attrName>style.visibility</p:attrName>
                                        </p:attrNameLst>
                                      </p:cBhvr>
                                      <p:to>
                                        <p:strVal val="visible"/>
                                      </p:to>
                                    </p:set>
                                    <p:animEffect transition="in" filter="wipe(up)">
                                      <p:cBhvr>
                                        <p:cTn id="133" dur="500"/>
                                        <p:tgtEl>
                                          <p:spTgt spid="85"/>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grpId="0" nodeType="clickEffect">
                                  <p:stCondLst>
                                    <p:cond delay="0"/>
                                  </p:stCondLst>
                                  <p:childTnLst>
                                    <p:set>
                                      <p:cBhvr>
                                        <p:cTn id="137" dur="1" fill="hold">
                                          <p:stCondLst>
                                            <p:cond delay="0"/>
                                          </p:stCondLst>
                                        </p:cTn>
                                        <p:tgtEl>
                                          <p:spTgt spid="84"/>
                                        </p:tgtEl>
                                        <p:attrNameLst>
                                          <p:attrName>style.visibility</p:attrName>
                                        </p:attrNameLst>
                                      </p:cBhvr>
                                      <p:to>
                                        <p:strVal val="visible"/>
                                      </p:to>
                                    </p:set>
                                    <p:animEffect transition="in" filter="blinds(horizontal)">
                                      <p:cBhvr>
                                        <p:cTn id="138" dur="500"/>
                                        <p:tgtEl>
                                          <p:spTgt spid="84"/>
                                        </p:tgtEl>
                                      </p:cBhvr>
                                    </p:animEffect>
                                  </p:childTnLst>
                                </p:cTn>
                              </p:par>
                              <p:par>
                                <p:cTn id="139" presetID="3" presetClass="entr" presetSubtype="10" fill="hold" grpId="0" nodeType="withEffect">
                                  <p:stCondLst>
                                    <p:cond delay="0"/>
                                  </p:stCondLst>
                                  <p:childTnLst>
                                    <p:set>
                                      <p:cBhvr>
                                        <p:cTn id="140" dur="1" fill="hold">
                                          <p:stCondLst>
                                            <p:cond delay="0"/>
                                          </p:stCondLst>
                                        </p:cTn>
                                        <p:tgtEl>
                                          <p:spTgt spid="88"/>
                                        </p:tgtEl>
                                        <p:attrNameLst>
                                          <p:attrName>style.visibility</p:attrName>
                                        </p:attrNameLst>
                                      </p:cBhvr>
                                      <p:to>
                                        <p:strVal val="visible"/>
                                      </p:to>
                                    </p:set>
                                    <p:animEffect transition="in" filter="blinds(horizontal)">
                                      <p:cBhvr>
                                        <p:cTn id="141" dur="500"/>
                                        <p:tgtEl>
                                          <p:spTgt spid="88"/>
                                        </p:tgtEl>
                                      </p:cBhvr>
                                    </p:animEffect>
                                  </p:childTnLst>
                                </p:cTn>
                              </p:par>
                              <p:par>
                                <p:cTn id="142" presetID="3" presetClass="entr" presetSubtype="10" fill="hold" grpId="0" nodeType="withEffect">
                                  <p:stCondLst>
                                    <p:cond delay="0"/>
                                  </p:stCondLst>
                                  <p:childTnLst>
                                    <p:set>
                                      <p:cBhvr>
                                        <p:cTn id="143" dur="1" fill="hold">
                                          <p:stCondLst>
                                            <p:cond delay="0"/>
                                          </p:stCondLst>
                                        </p:cTn>
                                        <p:tgtEl>
                                          <p:spTgt spid="89"/>
                                        </p:tgtEl>
                                        <p:attrNameLst>
                                          <p:attrName>style.visibility</p:attrName>
                                        </p:attrNameLst>
                                      </p:cBhvr>
                                      <p:to>
                                        <p:strVal val="visible"/>
                                      </p:to>
                                    </p:set>
                                    <p:animEffect transition="in" filter="blinds(horizontal)">
                                      <p:cBhvr>
                                        <p:cTn id="144" dur="500"/>
                                        <p:tgtEl>
                                          <p:spTgt spid="89"/>
                                        </p:tgtEl>
                                      </p:cBhvr>
                                    </p:animEffect>
                                  </p:childTnLst>
                                </p:cTn>
                              </p:par>
                              <p:par>
                                <p:cTn id="145" presetID="3" presetClass="entr" presetSubtype="10" fill="hold" nodeType="withEffect">
                                  <p:stCondLst>
                                    <p:cond delay="0"/>
                                  </p:stCondLst>
                                  <p:childTnLst>
                                    <p:set>
                                      <p:cBhvr>
                                        <p:cTn id="146" dur="1" fill="hold">
                                          <p:stCondLst>
                                            <p:cond delay="0"/>
                                          </p:stCondLst>
                                        </p:cTn>
                                        <p:tgtEl>
                                          <p:spTgt spid="91"/>
                                        </p:tgtEl>
                                        <p:attrNameLst>
                                          <p:attrName>style.visibility</p:attrName>
                                        </p:attrNameLst>
                                      </p:cBhvr>
                                      <p:to>
                                        <p:strVal val="visible"/>
                                      </p:to>
                                    </p:set>
                                    <p:animEffect transition="in" filter="blinds(horizontal)">
                                      <p:cBhvr>
                                        <p:cTn id="147" dur="500"/>
                                        <p:tgtEl>
                                          <p:spTgt spid="91"/>
                                        </p:tgtEl>
                                      </p:cBhvr>
                                    </p:animEffect>
                                  </p:childTnLst>
                                </p:cTn>
                              </p:par>
                              <p:par>
                                <p:cTn id="148" presetID="3" presetClass="entr" presetSubtype="10" fill="hold" nodeType="withEffect">
                                  <p:stCondLst>
                                    <p:cond delay="0"/>
                                  </p:stCondLst>
                                  <p:childTnLst>
                                    <p:set>
                                      <p:cBhvr>
                                        <p:cTn id="149" dur="1" fill="hold">
                                          <p:stCondLst>
                                            <p:cond delay="0"/>
                                          </p:stCondLst>
                                        </p:cTn>
                                        <p:tgtEl>
                                          <p:spTgt spid="98"/>
                                        </p:tgtEl>
                                        <p:attrNameLst>
                                          <p:attrName>style.visibility</p:attrName>
                                        </p:attrNameLst>
                                      </p:cBhvr>
                                      <p:to>
                                        <p:strVal val="visible"/>
                                      </p:to>
                                    </p:set>
                                    <p:animEffect transition="in" filter="blinds(horizontal)">
                                      <p:cBhvr>
                                        <p:cTn id="150" dur="500"/>
                                        <p:tgtEl>
                                          <p:spTgt spid="98"/>
                                        </p:tgtEl>
                                      </p:cBhvr>
                                    </p:animEffect>
                                  </p:childTnLst>
                                </p:cTn>
                              </p:par>
                              <p:par>
                                <p:cTn id="151" presetID="3" presetClass="entr" presetSubtype="10" fill="hold" nodeType="withEffect">
                                  <p:stCondLst>
                                    <p:cond delay="0"/>
                                  </p:stCondLst>
                                  <p:childTnLst>
                                    <p:set>
                                      <p:cBhvr>
                                        <p:cTn id="152" dur="1" fill="hold">
                                          <p:stCondLst>
                                            <p:cond delay="0"/>
                                          </p:stCondLst>
                                        </p:cTn>
                                        <p:tgtEl>
                                          <p:spTgt spid="100"/>
                                        </p:tgtEl>
                                        <p:attrNameLst>
                                          <p:attrName>style.visibility</p:attrName>
                                        </p:attrNameLst>
                                      </p:cBhvr>
                                      <p:to>
                                        <p:strVal val="visible"/>
                                      </p:to>
                                    </p:set>
                                    <p:animEffect transition="in" filter="blinds(horizontal)">
                                      <p:cBhvr>
                                        <p:cTn id="153"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5" grpId="0" animBg="1"/>
      <p:bldP spid="58" grpId="0" animBg="1"/>
      <p:bldP spid="71" grpId="0" animBg="1"/>
      <p:bldP spid="72" grpId="0" animBg="1"/>
      <p:bldP spid="72" grpId="1" animBg="1"/>
      <p:bldP spid="73" grpId="0" animBg="1"/>
      <p:bldP spid="73" grpId="1" animBg="1"/>
      <p:bldP spid="74" grpId="0" animBg="1"/>
      <p:bldP spid="74" grpId="1" animBg="1"/>
      <p:bldP spid="79" grpId="0" animBg="1"/>
      <p:bldP spid="76" grpId="0"/>
      <p:bldP spid="76" grpId="1"/>
      <p:bldP spid="77" grpId="0"/>
      <p:bldP spid="77" grpId="1"/>
      <p:bldP spid="78" grpId="0"/>
      <p:bldP spid="78" grpId="1"/>
      <p:bldP spid="8" grpId="0" animBg="1"/>
      <p:bldP spid="9" grpId="0" animBg="1"/>
      <p:bldP spid="12" grpId="0" animBg="1"/>
      <p:bldP spid="13" grpId="0"/>
      <p:bldP spid="35" grpId="0" animBg="1"/>
      <p:bldP spid="36" grpId="0" animBg="1"/>
      <p:bldP spid="39" grpId="0" animBg="1"/>
      <p:bldP spid="40" grpId="0"/>
      <p:bldP spid="61" grpId="0" animBg="1"/>
      <p:bldP spid="62" grpId="0" animBg="1"/>
      <p:bldP spid="65" grpId="0" animBg="1"/>
      <p:bldP spid="66" grpId="0"/>
      <p:bldP spid="48" grpId="0" animBg="1"/>
      <p:bldP spid="49" grpId="0" animBg="1"/>
      <p:bldP spid="52" grpId="0" animBg="1"/>
      <p:bldP spid="53" grpId="0"/>
      <p:bldP spid="53" grpId="1"/>
      <p:bldP spid="75" grpId="0"/>
      <p:bldP spid="75" grpId="1"/>
      <p:bldP spid="81" grpId="0"/>
      <p:bldP spid="82" grpId="0" animBg="1"/>
      <p:bldP spid="85" grpId="0" animBg="1"/>
      <p:bldP spid="86" grpId="0"/>
      <p:bldP spid="83" grpId="0"/>
      <p:bldP spid="83" grpId="1"/>
      <p:bldP spid="84" grpId="0" animBg="1"/>
      <p:bldP spid="88" grpId="0" animBg="1"/>
      <p:bldP spid="8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ounded Rectangle 139"/>
          <p:cNvSpPr/>
          <p:nvPr/>
        </p:nvSpPr>
        <p:spPr bwMode="auto">
          <a:xfrm>
            <a:off x="320510" y="1404594"/>
            <a:ext cx="8578393" cy="5260155"/>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7" name="Rounded Rectangle 116"/>
          <p:cNvSpPr/>
          <p:nvPr/>
        </p:nvSpPr>
        <p:spPr bwMode="auto">
          <a:xfrm>
            <a:off x="641034" y="1875933"/>
            <a:ext cx="2705493" cy="1263192"/>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cxnSp>
        <p:nvCxnSpPr>
          <p:cNvPr id="128" name="Straight Connector 127"/>
          <p:cNvCxnSpPr/>
          <p:nvPr/>
        </p:nvCxnSpPr>
        <p:spPr>
          <a:xfrm rot="5400000">
            <a:off x="1721730" y="3283802"/>
            <a:ext cx="298385" cy="963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677246" y="1547482"/>
            <a:ext cx="2415937" cy="480131"/>
          </a:xfrm>
          <a:prstGeom prst="rect">
            <a:avLst/>
          </a:prstGeom>
          <a:noFill/>
        </p:spPr>
        <p:txBody>
          <a:bodyPr wrap="square" rtlCol="0">
            <a:spAutoFit/>
          </a:bodyPr>
          <a:lstStyle/>
          <a:p>
            <a:pPr marL="342900" indent="-342900" defTabSz="914400">
              <a:lnSpc>
                <a:spcPct val="90000"/>
              </a:lnSpc>
              <a:spcBef>
                <a:spcPct val="20000"/>
              </a:spcBef>
              <a:buSzPct val="80000"/>
              <a:buBlip>
                <a:blip r:embed="rId4"/>
              </a:buBlip>
            </a:pPr>
            <a:r>
              <a:rPr lang="en-US" sz="2800" dirty="0" smtClean="0"/>
              <a:t>Single Site</a:t>
            </a:r>
          </a:p>
        </p:txBody>
      </p:sp>
      <p:sp>
        <p:nvSpPr>
          <p:cNvPr id="59" name="Rectangle 58"/>
          <p:cNvSpPr/>
          <p:nvPr/>
        </p:nvSpPr>
        <p:spPr>
          <a:xfrm>
            <a:off x="3701040" y="2405936"/>
            <a:ext cx="2781732" cy="480131"/>
          </a:xfrm>
          <a:prstGeom prst="rect">
            <a:avLst/>
          </a:prstGeom>
        </p:spPr>
        <p:txBody>
          <a:bodyPr wrap="square">
            <a:spAutoFit/>
          </a:bodyPr>
          <a:lstStyle/>
          <a:p>
            <a:pPr marL="342900" indent="-342900" defTabSz="914400">
              <a:lnSpc>
                <a:spcPct val="90000"/>
              </a:lnSpc>
              <a:spcBef>
                <a:spcPct val="20000"/>
              </a:spcBef>
              <a:buSzPct val="80000"/>
              <a:buBlip>
                <a:blip r:embed="rId4"/>
              </a:buBlip>
            </a:pPr>
            <a:r>
              <a:rPr lang="en-US" sz="2800" dirty="0" smtClean="0"/>
              <a:t>3 HA Copies </a:t>
            </a:r>
          </a:p>
        </p:txBody>
      </p:sp>
      <p:sp>
        <p:nvSpPr>
          <p:cNvPr id="60" name="Rounded Rectangle 59"/>
          <p:cNvSpPr/>
          <p:nvPr/>
        </p:nvSpPr>
        <p:spPr>
          <a:xfrm>
            <a:off x="1073049" y="3318232"/>
            <a:ext cx="6927527" cy="3223987"/>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2" name="Rounded Rectangle 61"/>
          <p:cNvSpPr/>
          <p:nvPr/>
        </p:nvSpPr>
        <p:spPr>
          <a:xfrm>
            <a:off x="6028604" y="4578049"/>
            <a:ext cx="1736387" cy="159533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3" name="Rounded Rectangle 62"/>
          <p:cNvSpPr/>
          <p:nvPr/>
        </p:nvSpPr>
        <p:spPr>
          <a:xfrm>
            <a:off x="3688405" y="4561836"/>
            <a:ext cx="1736387" cy="159533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4" name="Rounded Rectangle 63"/>
          <p:cNvSpPr/>
          <p:nvPr/>
        </p:nvSpPr>
        <p:spPr>
          <a:xfrm>
            <a:off x="1502205" y="4574806"/>
            <a:ext cx="1736387" cy="1595336"/>
          </a:xfrm>
          <a:prstGeom prst="round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5" name="TextBox 64"/>
          <p:cNvSpPr txBox="1"/>
          <p:nvPr/>
        </p:nvSpPr>
        <p:spPr>
          <a:xfrm>
            <a:off x="2818607" y="6225223"/>
            <a:ext cx="3704734" cy="338554"/>
          </a:xfrm>
          <a:prstGeom prst="rect">
            <a:avLst/>
          </a:prstGeom>
          <a:noFill/>
        </p:spPr>
        <p:txBody>
          <a:bodyPr wrap="square" rtlCol="0">
            <a:spAutoFit/>
          </a:bodyPr>
          <a:lstStyle/>
          <a:p>
            <a:pPr algn="ctr"/>
            <a:r>
              <a:rPr lang="en-US" sz="1600" dirty="0" smtClean="0"/>
              <a:t>Database Availability Group (DAG)</a:t>
            </a:r>
            <a:endParaRPr lang="en-US" sz="1600" dirty="0"/>
          </a:p>
        </p:txBody>
      </p:sp>
      <p:sp>
        <p:nvSpPr>
          <p:cNvPr id="66" name="Line 37"/>
          <p:cNvSpPr>
            <a:spLocks noChangeShapeType="1"/>
          </p:cNvSpPr>
          <p:nvPr/>
        </p:nvSpPr>
        <p:spPr bwMode="auto">
          <a:xfrm flipH="1">
            <a:off x="2730230" y="3844972"/>
            <a:ext cx="1600200" cy="0"/>
          </a:xfrm>
          <a:prstGeom prst="line">
            <a:avLst/>
          </a:prstGeom>
          <a:noFill/>
          <a:ln w="12700">
            <a:solidFill>
              <a:schemeClr val="accent1"/>
            </a:solidFill>
            <a:round/>
            <a:headEnd/>
            <a:tailEnd/>
          </a:ln>
          <a:effectLst/>
        </p:spPr>
        <p:txBody>
          <a:bodyPr/>
          <a:lstStyle/>
          <a:p>
            <a:pPr>
              <a:defRPr/>
            </a:pPr>
            <a:endParaRPr lang="en-US" dirty="0"/>
          </a:p>
        </p:txBody>
      </p:sp>
      <p:sp>
        <p:nvSpPr>
          <p:cNvPr id="67" name="Line 37"/>
          <p:cNvSpPr>
            <a:spLocks noChangeShapeType="1"/>
          </p:cNvSpPr>
          <p:nvPr/>
        </p:nvSpPr>
        <p:spPr bwMode="auto">
          <a:xfrm flipH="1" flipV="1">
            <a:off x="4940029" y="3844972"/>
            <a:ext cx="1682151" cy="1584"/>
          </a:xfrm>
          <a:prstGeom prst="line">
            <a:avLst/>
          </a:prstGeom>
          <a:noFill/>
          <a:ln w="12700">
            <a:solidFill>
              <a:schemeClr val="accent1"/>
            </a:solidFill>
            <a:round/>
            <a:headEnd/>
            <a:tailEnd/>
          </a:ln>
          <a:effectLst/>
        </p:spPr>
        <p:txBody>
          <a:bodyPr/>
          <a:lstStyle/>
          <a:p>
            <a:pPr>
              <a:defRPr/>
            </a:pPr>
            <a:endParaRPr lang="en-US" dirty="0"/>
          </a:p>
        </p:txBody>
      </p:sp>
      <p:sp>
        <p:nvSpPr>
          <p:cNvPr id="68" name="Can 67"/>
          <p:cNvSpPr/>
          <p:nvPr/>
        </p:nvSpPr>
        <p:spPr bwMode="auto">
          <a:xfrm>
            <a:off x="1652984" y="4749904"/>
            <a:ext cx="379378" cy="544749"/>
          </a:xfrm>
          <a:prstGeom prst="can">
            <a:avLst/>
          </a:prstGeom>
          <a:solidFill>
            <a:srgbClr xmlns:mc="http://schemas.openxmlformats.org/markup-compatibility/2006" xmlns:a14="http://schemas.microsoft.com/office/drawing/2010/main" val="00B050"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9" name="Can 68"/>
          <p:cNvSpPr/>
          <p:nvPr/>
        </p:nvSpPr>
        <p:spPr bwMode="auto">
          <a:xfrm>
            <a:off x="2175036" y="4746662"/>
            <a:ext cx="379378" cy="544749"/>
          </a:xfrm>
          <a:prstGeom prst="can">
            <a:avLst/>
          </a:prstGeom>
          <a:solidFill>
            <a:srgbClr xmlns:mc="http://schemas.openxmlformats.org/markup-compatibility/2006" xmlns:a14="http://schemas.microsoft.com/office/drawing/2010/main" val="0070C0"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70" name="Can 69"/>
          <p:cNvSpPr/>
          <p:nvPr/>
        </p:nvSpPr>
        <p:spPr bwMode="auto">
          <a:xfrm>
            <a:off x="2710056" y="4736934"/>
            <a:ext cx="379378" cy="544749"/>
          </a:xfrm>
          <a:prstGeom prst="can">
            <a:avLst/>
          </a:prstGeom>
          <a:solidFill>
            <a:srgbClr xmlns:mc="http://schemas.openxmlformats.org/markup-compatibility/2006" xmlns:a14="http://schemas.microsoft.com/office/drawing/2010/main" val="0070C0"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71" name="Can 70"/>
          <p:cNvSpPr/>
          <p:nvPr/>
        </p:nvSpPr>
        <p:spPr bwMode="auto">
          <a:xfrm>
            <a:off x="2181521" y="5443810"/>
            <a:ext cx="379378" cy="544749"/>
          </a:xfrm>
          <a:prstGeom prst="can">
            <a:avLst/>
          </a:prstGeom>
          <a:solidFill>
            <a:srgbClr xmlns:mc="http://schemas.openxmlformats.org/markup-compatibility/2006" xmlns:a14="http://schemas.microsoft.com/office/drawing/2010/main" val="0070C0"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72" name="Can 71"/>
          <p:cNvSpPr/>
          <p:nvPr/>
        </p:nvSpPr>
        <p:spPr bwMode="auto">
          <a:xfrm>
            <a:off x="2697086" y="5453538"/>
            <a:ext cx="379378" cy="544749"/>
          </a:xfrm>
          <a:prstGeom prst="can">
            <a:avLst/>
          </a:prstGeom>
          <a:solidFill>
            <a:srgbClr xmlns:mc="http://schemas.openxmlformats.org/markup-compatibility/2006" xmlns:a14="http://schemas.microsoft.com/office/drawing/2010/main" val="0070C0"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73" name="TextBox 72"/>
          <p:cNvSpPr txBox="1"/>
          <p:nvPr/>
        </p:nvSpPr>
        <p:spPr>
          <a:xfrm>
            <a:off x="1652982" y="4886090"/>
            <a:ext cx="408564" cy="307777"/>
          </a:xfrm>
          <a:prstGeom prst="rect">
            <a:avLst/>
          </a:prstGeom>
          <a:noFill/>
        </p:spPr>
        <p:txBody>
          <a:bodyPr wrap="square" lIns="0" rIns="0" rtlCol="0">
            <a:spAutoFit/>
          </a:bodyPr>
          <a:lstStyle/>
          <a:p>
            <a:r>
              <a:rPr lang="en-US" sz="14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endParaRPr lang="en-US" sz="11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74" name="TextBox 73"/>
          <p:cNvSpPr txBox="1"/>
          <p:nvPr/>
        </p:nvSpPr>
        <p:spPr>
          <a:xfrm>
            <a:off x="2184762" y="4882847"/>
            <a:ext cx="408564" cy="307777"/>
          </a:xfrm>
          <a:prstGeom prst="rect">
            <a:avLst/>
          </a:prstGeom>
          <a:noFill/>
        </p:spPr>
        <p:txBody>
          <a:bodyPr wrap="square" lIns="0" rIns="0" rtlCol="0">
            <a:spAutoFit/>
          </a:bodyPr>
          <a:lstStyle/>
          <a:p>
            <a:r>
              <a:rPr lang="en-US" sz="14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endParaRPr lang="en-US" sz="11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75" name="TextBox 74"/>
          <p:cNvSpPr txBox="1"/>
          <p:nvPr/>
        </p:nvSpPr>
        <p:spPr>
          <a:xfrm>
            <a:off x="2710055" y="4892576"/>
            <a:ext cx="408564" cy="307777"/>
          </a:xfrm>
          <a:prstGeom prst="rect">
            <a:avLst/>
          </a:prstGeom>
          <a:noFill/>
        </p:spPr>
        <p:txBody>
          <a:bodyPr wrap="square" lIns="0" rIns="0" rtlCol="0">
            <a:spAutoFit/>
          </a:bodyPr>
          <a:lstStyle/>
          <a:p>
            <a:r>
              <a:rPr lang="en-US" sz="14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endParaRPr lang="en-US" sz="11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76" name="TextBox 75"/>
          <p:cNvSpPr txBox="1"/>
          <p:nvPr/>
        </p:nvSpPr>
        <p:spPr>
          <a:xfrm>
            <a:off x="2200975" y="5589725"/>
            <a:ext cx="408564" cy="307777"/>
          </a:xfrm>
          <a:prstGeom prst="rect">
            <a:avLst/>
          </a:prstGeom>
          <a:noFill/>
        </p:spPr>
        <p:txBody>
          <a:bodyPr wrap="square" lIns="0" rIns="0" rtlCol="0">
            <a:spAutoFit/>
          </a:bodyPr>
          <a:lstStyle/>
          <a:p>
            <a:r>
              <a:rPr lang="en-US" sz="14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endParaRPr lang="en-US" sz="11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77" name="TextBox 76"/>
          <p:cNvSpPr txBox="1"/>
          <p:nvPr/>
        </p:nvSpPr>
        <p:spPr>
          <a:xfrm>
            <a:off x="2716541" y="5589725"/>
            <a:ext cx="408564" cy="307777"/>
          </a:xfrm>
          <a:prstGeom prst="rect">
            <a:avLst/>
          </a:prstGeom>
          <a:noFill/>
        </p:spPr>
        <p:txBody>
          <a:bodyPr wrap="square" lIns="0" rIns="0" rtlCol="0">
            <a:spAutoFit/>
          </a:bodyPr>
          <a:lstStyle/>
          <a:p>
            <a:r>
              <a:rPr lang="en-US" sz="14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DB6</a:t>
            </a:r>
            <a:endParaRPr lang="en-US" sz="11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78" name="Can 77"/>
          <p:cNvSpPr/>
          <p:nvPr/>
        </p:nvSpPr>
        <p:spPr bwMode="auto">
          <a:xfrm>
            <a:off x="3878095" y="4727691"/>
            <a:ext cx="379378" cy="573443"/>
          </a:xfrm>
          <a:prstGeom prst="can">
            <a:avLst/>
          </a:prstGeom>
          <a:solidFill>
            <a:srgbClr xmlns:mc="http://schemas.openxmlformats.org/markup-compatibility/2006" xmlns:a14="http://schemas.microsoft.com/office/drawing/2010/main" val="0070C0"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79" name="Can 78"/>
          <p:cNvSpPr/>
          <p:nvPr/>
        </p:nvSpPr>
        <p:spPr bwMode="auto">
          <a:xfrm>
            <a:off x="4400147" y="4724449"/>
            <a:ext cx="379378" cy="573443"/>
          </a:xfrm>
          <a:prstGeom prst="can">
            <a:avLst/>
          </a:prstGeom>
          <a:solidFill>
            <a:srgbClr xmlns:mc="http://schemas.openxmlformats.org/markup-compatibility/2006" xmlns:a14="http://schemas.microsoft.com/office/drawing/2010/main" val="00B050"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80" name="Can 79"/>
          <p:cNvSpPr/>
          <p:nvPr/>
        </p:nvSpPr>
        <p:spPr bwMode="auto">
          <a:xfrm>
            <a:off x="4935167" y="4714721"/>
            <a:ext cx="379378" cy="573443"/>
          </a:xfrm>
          <a:prstGeom prst="can">
            <a:avLst/>
          </a:prstGeom>
          <a:solidFill>
            <a:srgbClr xmlns:mc="http://schemas.openxmlformats.org/markup-compatibility/2006" xmlns:a14="http://schemas.microsoft.com/office/drawing/2010/main" val="0070C0"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81" name="Can 80"/>
          <p:cNvSpPr/>
          <p:nvPr/>
        </p:nvSpPr>
        <p:spPr bwMode="auto">
          <a:xfrm>
            <a:off x="3891065" y="5431325"/>
            <a:ext cx="379378" cy="573443"/>
          </a:xfrm>
          <a:prstGeom prst="can">
            <a:avLst/>
          </a:prstGeom>
          <a:solidFill>
            <a:srgbClr xmlns:mc="http://schemas.openxmlformats.org/markup-compatibility/2006" xmlns:a14="http://schemas.microsoft.com/office/drawing/2010/main" val="0070C0"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82" name="Can 81"/>
          <p:cNvSpPr/>
          <p:nvPr/>
        </p:nvSpPr>
        <p:spPr bwMode="auto">
          <a:xfrm>
            <a:off x="4406632" y="5421597"/>
            <a:ext cx="379378" cy="573443"/>
          </a:xfrm>
          <a:prstGeom prst="can">
            <a:avLst/>
          </a:prstGeom>
          <a:solidFill>
            <a:srgbClr xmlns:mc="http://schemas.openxmlformats.org/markup-compatibility/2006" xmlns:a14="http://schemas.microsoft.com/office/drawing/2010/main" val="00B050"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83" name="Can 82"/>
          <p:cNvSpPr/>
          <p:nvPr/>
        </p:nvSpPr>
        <p:spPr bwMode="auto">
          <a:xfrm>
            <a:off x="4922197" y="5431325"/>
            <a:ext cx="379378" cy="573443"/>
          </a:xfrm>
          <a:prstGeom prst="can">
            <a:avLst/>
          </a:prstGeom>
          <a:solidFill>
            <a:srgbClr xmlns:mc="http://schemas.openxmlformats.org/markup-compatibility/2006" xmlns:a14="http://schemas.microsoft.com/office/drawing/2010/main" val="0070C0"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84" name="TextBox 83"/>
          <p:cNvSpPr txBox="1"/>
          <p:nvPr/>
        </p:nvSpPr>
        <p:spPr>
          <a:xfrm>
            <a:off x="3878093" y="4876359"/>
            <a:ext cx="408564" cy="307777"/>
          </a:xfrm>
          <a:prstGeom prst="rect">
            <a:avLst/>
          </a:prstGeom>
          <a:noFill/>
        </p:spPr>
        <p:txBody>
          <a:bodyPr wrap="square" lIns="0" rIns="0" rtlCol="0">
            <a:spAutoFit/>
          </a:bodyPr>
          <a:lstStyle/>
          <a:p>
            <a:r>
              <a:rPr lang="en-US" sz="14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endParaRPr lang="en-US" sz="11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85" name="TextBox 84"/>
          <p:cNvSpPr txBox="1"/>
          <p:nvPr/>
        </p:nvSpPr>
        <p:spPr>
          <a:xfrm>
            <a:off x="4409873" y="4873116"/>
            <a:ext cx="408564" cy="307777"/>
          </a:xfrm>
          <a:prstGeom prst="rect">
            <a:avLst/>
          </a:prstGeom>
          <a:noFill/>
        </p:spPr>
        <p:txBody>
          <a:bodyPr wrap="square" lIns="0" rIns="0" rtlCol="0">
            <a:spAutoFit/>
          </a:bodyPr>
          <a:lstStyle/>
          <a:p>
            <a:r>
              <a:rPr lang="en-US" sz="14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endParaRPr lang="en-US" sz="11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86" name="TextBox 85"/>
          <p:cNvSpPr txBox="1"/>
          <p:nvPr/>
        </p:nvSpPr>
        <p:spPr>
          <a:xfrm>
            <a:off x="4935166" y="4882845"/>
            <a:ext cx="408564" cy="307777"/>
          </a:xfrm>
          <a:prstGeom prst="rect">
            <a:avLst/>
          </a:prstGeom>
          <a:noFill/>
        </p:spPr>
        <p:txBody>
          <a:bodyPr wrap="square" lIns="0" rIns="0" rtlCol="0">
            <a:spAutoFit/>
          </a:bodyPr>
          <a:lstStyle/>
          <a:p>
            <a:r>
              <a:rPr lang="en-US" sz="14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endParaRPr lang="en-US" sz="11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87" name="TextBox 86"/>
          <p:cNvSpPr txBox="1"/>
          <p:nvPr/>
        </p:nvSpPr>
        <p:spPr>
          <a:xfrm>
            <a:off x="3900793" y="5579994"/>
            <a:ext cx="408564" cy="307777"/>
          </a:xfrm>
          <a:prstGeom prst="rect">
            <a:avLst/>
          </a:prstGeom>
          <a:noFill/>
        </p:spPr>
        <p:txBody>
          <a:bodyPr wrap="square" lIns="0" rIns="0" rtlCol="0">
            <a:spAutoFit/>
          </a:bodyPr>
          <a:lstStyle/>
          <a:p>
            <a:r>
              <a:rPr lang="en-US" sz="14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endParaRPr lang="en-US" sz="11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88" name="TextBox 87"/>
          <p:cNvSpPr txBox="1"/>
          <p:nvPr/>
        </p:nvSpPr>
        <p:spPr>
          <a:xfrm>
            <a:off x="4426086" y="5579994"/>
            <a:ext cx="408564" cy="307777"/>
          </a:xfrm>
          <a:prstGeom prst="rect">
            <a:avLst/>
          </a:prstGeom>
          <a:noFill/>
        </p:spPr>
        <p:txBody>
          <a:bodyPr wrap="square" lIns="0" rIns="0" rtlCol="0">
            <a:spAutoFit/>
          </a:bodyPr>
          <a:lstStyle/>
          <a:p>
            <a:r>
              <a:rPr lang="en-US" sz="14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endParaRPr lang="en-US" sz="11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89" name="TextBox 88"/>
          <p:cNvSpPr txBox="1"/>
          <p:nvPr/>
        </p:nvSpPr>
        <p:spPr>
          <a:xfrm>
            <a:off x="4941652" y="5579994"/>
            <a:ext cx="408564" cy="307777"/>
          </a:xfrm>
          <a:prstGeom prst="rect">
            <a:avLst/>
          </a:prstGeom>
          <a:noFill/>
        </p:spPr>
        <p:txBody>
          <a:bodyPr wrap="square" lIns="0" rIns="0" rtlCol="0">
            <a:spAutoFit/>
          </a:bodyPr>
          <a:lstStyle/>
          <a:p>
            <a:r>
              <a:rPr lang="en-US" sz="14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DB6</a:t>
            </a:r>
            <a:endParaRPr lang="en-US" sz="11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90" name="Can 89"/>
          <p:cNvSpPr/>
          <p:nvPr/>
        </p:nvSpPr>
        <p:spPr bwMode="auto">
          <a:xfrm>
            <a:off x="6192353" y="4707751"/>
            <a:ext cx="379378" cy="544749"/>
          </a:xfrm>
          <a:prstGeom prst="can">
            <a:avLst/>
          </a:prstGeom>
          <a:solidFill>
            <a:srgbClr xmlns:mc="http://schemas.openxmlformats.org/markup-compatibility/2006" xmlns:a14="http://schemas.microsoft.com/office/drawing/2010/main" val="0070C0"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91" name="Can 90"/>
          <p:cNvSpPr/>
          <p:nvPr/>
        </p:nvSpPr>
        <p:spPr bwMode="auto">
          <a:xfrm>
            <a:off x="6714405" y="4704509"/>
            <a:ext cx="379378" cy="544749"/>
          </a:xfrm>
          <a:prstGeom prst="can">
            <a:avLst/>
          </a:prstGeom>
          <a:solidFill>
            <a:srgbClr xmlns:mc="http://schemas.openxmlformats.org/markup-compatibility/2006" xmlns:a14="http://schemas.microsoft.com/office/drawing/2010/main" val="0070C0"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92" name="Can 91"/>
          <p:cNvSpPr/>
          <p:nvPr/>
        </p:nvSpPr>
        <p:spPr bwMode="auto">
          <a:xfrm>
            <a:off x="7249425" y="4694781"/>
            <a:ext cx="379378" cy="544749"/>
          </a:xfrm>
          <a:prstGeom prst="can">
            <a:avLst/>
          </a:prstGeom>
          <a:solidFill>
            <a:srgbClr xmlns:mc="http://schemas.openxmlformats.org/markup-compatibility/2006" xmlns:a14="http://schemas.microsoft.com/office/drawing/2010/main" val="00B050"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93" name="Can 92"/>
          <p:cNvSpPr/>
          <p:nvPr/>
        </p:nvSpPr>
        <p:spPr bwMode="auto">
          <a:xfrm>
            <a:off x="6205323" y="5411385"/>
            <a:ext cx="379378" cy="544749"/>
          </a:xfrm>
          <a:prstGeom prst="can">
            <a:avLst/>
          </a:prstGeom>
          <a:solidFill>
            <a:srgbClr xmlns:mc="http://schemas.openxmlformats.org/markup-compatibility/2006" xmlns:a14="http://schemas.microsoft.com/office/drawing/2010/main" val="0070C0"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94" name="Can 93"/>
          <p:cNvSpPr/>
          <p:nvPr/>
        </p:nvSpPr>
        <p:spPr bwMode="auto">
          <a:xfrm>
            <a:off x="6720890" y="5401657"/>
            <a:ext cx="379378" cy="544749"/>
          </a:xfrm>
          <a:prstGeom prst="can">
            <a:avLst/>
          </a:prstGeom>
          <a:solidFill>
            <a:srgbClr xmlns:mc="http://schemas.openxmlformats.org/markup-compatibility/2006" xmlns:a14="http://schemas.microsoft.com/office/drawing/2010/main" val="0070C0"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95" name="Can 94"/>
          <p:cNvSpPr/>
          <p:nvPr/>
        </p:nvSpPr>
        <p:spPr bwMode="auto">
          <a:xfrm>
            <a:off x="7236455" y="5411385"/>
            <a:ext cx="379378" cy="544749"/>
          </a:xfrm>
          <a:prstGeom prst="can">
            <a:avLst/>
          </a:prstGeom>
          <a:solidFill>
            <a:srgbClr xmlns:mc="http://schemas.openxmlformats.org/markup-compatibility/2006" xmlns:a14="http://schemas.microsoft.com/office/drawing/2010/main" val="00B050"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96" name="TextBox 95"/>
          <p:cNvSpPr txBox="1"/>
          <p:nvPr/>
        </p:nvSpPr>
        <p:spPr>
          <a:xfrm>
            <a:off x="6192351" y="4843937"/>
            <a:ext cx="408564" cy="307777"/>
          </a:xfrm>
          <a:prstGeom prst="rect">
            <a:avLst/>
          </a:prstGeom>
          <a:noFill/>
        </p:spPr>
        <p:txBody>
          <a:bodyPr wrap="square" lIns="0" rIns="0" rtlCol="0">
            <a:spAutoFit/>
          </a:bodyPr>
          <a:lstStyle/>
          <a:p>
            <a:r>
              <a:rPr lang="en-US" sz="14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endParaRPr lang="en-US" sz="11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97" name="TextBox 96"/>
          <p:cNvSpPr txBox="1"/>
          <p:nvPr/>
        </p:nvSpPr>
        <p:spPr>
          <a:xfrm>
            <a:off x="6724131" y="4840694"/>
            <a:ext cx="408564" cy="307777"/>
          </a:xfrm>
          <a:prstGeom prst="rect">
            <a:avLst/>
          </a:prstGeom>
          <a:noFill/>
        </p:spPr>
        <p:txBody>
          <a:bodyPr wrap="square" lIns="0" rIns="0" rtlCol="0">
            <a:spAutoFit/>
          </a:bodyPr>
          <a:lstStyle/>
          <a:p>
            <a:r>
              <a:rPr lang="en-US" sz="14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endParaRPr lang="en-US" sz="11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98" name="TextBox 97"/>
          <p:cNvSpPr txBox="1"/>
          <p:nvPr/>
        </p:nvSpPr>
        <p:spPr>
          <a:xfrm>
            <a:off x="7249424" y="4850423"/>
            <a:ext cx="408564" cy="307777"/>
          </a:xfrm>
          <a:prstGeom prst="rect">
            <a:avLst/>
          </a:prstGeom>
          <a:noFill/>
        </p:spPr>
        <p:txBody>
          <a:bodyPr wrap="square" lIns="0" rIns="0" rtlCol="0">
            <a:spAutoFit/>
          </a:bodyPr>
          <a:lstStyle/>
          <a:p>
            <a:r>
              <a:rPr lang="en-US" sz="14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endParaRPr lang="en-US" sz="11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99" name="TextBox 98"/>
          <p:cNvSpPr txBox="1"/>
          <p:nvPr/>
        </p:nvSpPr>
        <p:spPr>
          <a:xfrm>
            <a:off x="6215051" y="5547572"/>
            <a:ext cx="408564" cy="307777"/>
          </a:xfrm>
          <a:prstGeom prst="rect">
            <a:avLst/>
          </a:prstGeom>
          <a:noFill/>
        </p:spPr>
        <p:txBody>
          <a:bodyPr wrap="square" lIns="0" rIns="0" rtlCol="0">
            <a:spAutoFit/>
          </a:bodyPr>
          <a:lstStyle/>
          <a:p>
            <a:r>
              <a:rPr lang="en-US" sz="14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endParaRPr lang="en-US" sz="11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100" name="TextBox 99"/>
          <p:cNvSpPr txBox="1"/>
          <p:nvPr/>
        </p:nvSpPr>
        <p:spPr>
          <a:xfrm>
            <a:off x="6740344" y="5547572"/>
            <a:ext cx="408564" cy="307777"/>
          </a:xfrm>
          <a:prstGeom prst="rect">
            <a:avLst/>
          </a:prstGeom>
          <a:noFill/>
        </p:spPr>
        <p:txBody>
          <a:bodyPr wrap="square" lIns="0" rIns="0" rtlCol="0">
            <a:spAutoFit/>
          </a:bodyPr>
          <a:lstStyle/>
          <a:p>
            <a:r>
              <a:rPr lang="en-US" sz="14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endParaRPr lang="en-US" sz="11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101" name="TextBox 100"/>
          <p:cNvSpPr txBox="1"/>
          <p:nvPr/>
        </p:nvSpPr>
        <p:spPr>
          <a:xfrm>
            <a:off x="7255910" y="5547572"/>
            <a:ext cx="408564" cy="307777"/>
          </a:xfrm>
          <a:prstGeom prst="rect">
            <a:avLst/>
          </a:prstGeom>
          <a:noFill/>
        </p:spPr>
        <p:txBody>
          <a:bodyPr wrap="square" lIns="0" rIns="0" rtlCol="0">
            <a:spAutoFit/>
          </a:bodyPr>
          <a:lstStyle/>
          <a:p>
            <a:r>
              <a:rPr lang="en-US" sz="14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DB6</a:t>
            </a:r>
            <a:endParaRPr lang="en-US" sz="11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102" name="Can 101"/>
          <p:cNvSpPr/>
          <p:nvPr/>
        </p:nvSpPr>
        <p:spPr bwMode="auto">
          <a:xfrm>
            <a:off x="1640028" y="5447053"/>
            <a:ext cx="379378" cy="544749"/>
          </a:xfrm>
          <a:prstGeom prst="can">
            <a:avLst/>
          </a:prstGeom>
          <a:solidFill>
            <a:srgbClr xmlns:mc="http://schemas.openxmlformats.org/markup-compatibility/2006" xmlns:a14="http://schemas.microsoft.com/office/drawing/2010/main" val="00B050"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3" name="TextBox 102"/>
          <p:cNvSpPr txBox="1"/>
          <p:nvPr/>
        </p:nvSpPr>
        <p:spPr>
          <a:xfrm>
            <a:off x="1646515" y="5589725"/>
            <a:ext cx="408564" cy="307777"/>
          </a:xfrm>
          <a:prstGeom prst="rect">
            <a:avLst/>
          </a:prstGeom>
          <a:noFill/>
        </p:spPr>
        <p:txBody>
          <a:bodyPr wrap="square" lIns="0" rIns="0" rtlCol="0">
            <a:spAutoFit/>
          </a:bodyPr>
          <a:lstStyle/>
          <a:p>
            <a:r>
              <a:rPr lang="en-US" sz="14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endParaRPr lang="en-US" sz="11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cxnSp>
        <p:nvCxnSpPr>
          <p:cNvPr id="104" name="Straight Connector 103"/>
          <p:cNvCxnSpPr>
            <a:endCxn id="64" idx="0"/>
          </p:cNvCxnSpPr>
          <p:nvPr/>
        </p:nvCxnSpPr>
        <p:spPr>
          <a:xfrm rot="16200000" flipH="1">
            <a:off x="2016555" y="4220962"/>
            <a:ext cx="700392" cy="72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5" name="Straight Connector 104"/>
          <p:cNvCxnSpPr>
            <a:endCxn id="63" idx="0"/>
          </p:cNvCxnSpPr>
          <p:nvPr/>
        </p:nvCxnSpPr>
        <p:spPr>
          <a:xfrm rot="5400000">
            <a:off x="4205998" y="4205561"/>
            <a:ext cx="706877" cy="5673"/>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106" name="Object 16"/>
          <p:cNvGraphicFramePr>
            <a:graphicFrameLocks noChangeAspect="1"/>
          </p:cNvGraphicFramePr>
          <p:nvPr/>
        </p:nvGraphicFramePr>
        <p:xfrm>
          <a:off x="4292330" y="3387772"/>
          <a:ext cx="714375" cy="1052513"/>
        </p:xfrm>
        <a:graphic>
          <a:graphicData uri="http://schemas.openxmlformats.org/presentationml/2006/ole">
            <mc:AlternateContent xmlns:mc="http://schemas.openxmlformats.org/markup-compatibility/2006">
              <mc:Choice xmlns:v="urn:schemas-microsoft-com:vml" Requires="v">
                <p:oleObj spid="_x0000_s3094" name="Visio" r:id="rId5" imgW="731215" imgH="1077773" progId="">
                  <p:embed/>
                </p:oleObj>
              </mc:Choice>
              <mc:Fallback>
                <p:oleObj name="Visio" r:id="rId5" imgW="731215" imgH="1077773"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2330" y="3387772"/>
                        <a:ext cx="714375"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pic>
                </p:oleObj>
              </mc:Fallback>
            </mc:AlternateContent>
          </a:graphicData>
        </a:graphic>
      </p:graphicFrame>
      <p:sp>
        <p:nvSpPr>
          <p:cNvPr id="108" name="TextBox 107"/>
          <p:cNvSpPr txBox="1"/>
          <p:nvPr/>
        </p:nvSpPr>
        <p:spPr>
          <a:xfrm>
            <a:off x="1172512" y="3507665"/>
            <a:ext cx="1089430" cy="646331"/>
          </a:xfrm>
          <a:prstGeom prst="rect">
            <a:avLst/>
          </a:prstGeom>
          <a:noFill/>
        </p:spPr>
        <p:txBody>
          <a:bodyPr wrap="square" rtlCol="0">
            <a:spAutoFit/>
          </a:bodyPr>
          <a:lstStyle/>
          <a:p>
            <a:r>
              <a:rPr lang="en-US" dirty="0" smtClean="0"/>
              <a:t>Mailbox</a:t>
            </a:r>
          </a:p>
          <a:p>
            <a:r>
              <a:rPr lang="en-US" dirty="0" smtClean="0"/>
              <a:t>Server 1</a:t>
            </a:r>
            <a:endParaRPr lang="en-US" dirty="0"/>
          </a:p>
        </p:txBody>
      </p:sp>
      <p:cxnSp>
        <p:nvCxnSpPr>
          <p:cNvPr id="109" name="Straight Connector 108"/>
          <p:cNvCxnSpPr>
            <a:endCxn id="62" idx="0"/>
          </p:cNvCxnSpPr>
          <p:nvPr/>
        </p:nvCxnSpPr>
        <p:spPr>
          <a:xfrm rot="16200000" flipH="1">
            <a:off x="6521878" y="4203129"/>
            <a:ext cx="736060" cy="1378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110" name="Object 16"/>
          <p:cNvGraphicFramePr>
            <a:graphicFrameLocks noChangeAspect="1"/>
          </p:cNvGraphicFramePr>
          <p:nvPr/>
        </p:nvGraphicFramePr>
        <p:xfrm>
          <a:off x="6588755" y="3387772"/>
          <a:ext cx="714375" cy="1052513"/>
        </p:xfrm>
        <a:graphic>
          <a:graphicData uri="http://schemas.openxmlformats.org/presentationml/2006/ole">
            <mc:AlternateContent xmlns:mc="http://schemas.openxmlformats.org/markup-compatibility/2006">
              <mc:Choice xmlns:v="urn:schemas-microsoft-com:vml" Requires="v">
                <p:oleObj spid="_x0000_s3095" name="Visio" r:id="rId7" imgW="731215" imgH="1077773" progId="">
                  <p:embed/>
                </p:oleObj>
              </mc:Choice>
              <mc:Fallback>
                <p:oleObj name="Visio" r:id="rId7" imgW="731215" imgH="1077773"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755" y="3387772"/>
                        <a:ext cx="714375"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pic>
                </p:oleObj>
              </mc:Fallback>
            </mc:AlternateContent>
          </a:graphicData>
        </a:graphic>
      </p:graphicFrame>
      <p:sp>
        <p:nvSpPr>
          <p:cNvPr id="111" name="TextBox 110"/>
          <p:cNvSpPr txBox="1"/>
          <p:nvPr/>
        </p:nvSpPr>
        <p:spPr>
          <a:xfrm>
            <a:off x="3320714" y="3511912"/>
            <a:ext cx="1145406" cy="646331"/>
          </a:xfrm>
          <a:prstGeom prst="rect">
            <a:avLst/>
          </a:prstGeom>
          <a:noFill/>
        </p:spPr>
        <p:txBody>
          <a:bodyPr wrap="square" rtlCol="0">
            <a:spAutoFit/>
          </a:bodyPr>
          <a:lstStyle/>
          <a:p>
            <a:r>
              <a:rPr lang="en-US" dirty="0" smtClean="0"/>
              <a:t>Mailbox</a:t>
            </a:r>
          </a:p>
          <a:p>
            <a:r>
              <a:rPr lang="en-US" dirty="0" smtClean="0"/>
              <a:t>Server 2</a:t>
            </a:r>
            <a:endParaRPr lang="en-US" dirty="0"/>
          </a:p>
        </p:txBody>
      </p:sp>
      <p:sp>
        <p:nvSpPr>
          <p:cNvPr id="112" name="TextBox 111"/>
          <p:cNvSpPr txBox="1"/>
          <p:nvPr/>
        </p:nvSpPr>
        <p:spPr>
          <a:xfrm>
            <a:off x="5640401" y="3518302"/>
            <a:ext cx="1053936" cy="646331"/>
          </a:xfrm>
          <a:prstGeom prst="rect">
            <a:avLst/>
          </a:prstGeom>
          <a:noFill/>
        </p:spPr>
        <p:txBody>
          <a:bodyPr wrap="square" rtlCol="0">
            <a:spAutoFit/>
          </a:bodyPr>
          <a:lstStyle/>
          <a:p>
            <a:r>
              <a:rPr lang="en-US" dirty="0" smtClean="0"/>
              <a:t>Mailbox</a:t>
            </a:r>
          </a:p>
          <a:p>
            <a:r>
              <a:rPr lang="en-US" dirty="0" smtClean="0"/>
              <a:t>Server 3</a:t>
            </a:r>
            <a:endParaRPr lang="en-US" dirty="0"/>
          </a:p>
        </p:txBody>
      </p:sp>
      <p:sp>
        <p:nvSpPr>
          <p:cNvPr id="113" name="Rectangle 112"/>
          <p:cNvSpPr/>
          <p:nvPr/>
        </p:nvSpPr>
        <p:spPr>
          <a:xfrm>
            <a:off x="3690119" y="1976342"/>
            <a:ext cx="1871025" cy="480131"/>
          </a:xfrm>
          <a:prstGeom prst="rect">
            <a:avLst/>
          </a:prstGeom>
        </p:spPr>
        <p:txBody>
          <a:bodyPr wrap="none">
            <a:spAutoFit/>
          </a:bodyPr>
          <a:lstStyle/>
          <a:p>
            <a:pPr marL="342900" indent="-342900" defTabSz="914400">
              <a:lnSpc>
                <a:spcPct val="90000"/>
              </a:lnSpc>
              <a:spcBef>
                <a:spcPct val="20000"/>
              </a:spcBef>
              <a:buSzPct val="80000"/>
              <a:buBlip>
                <a:blip r:embed="rId4"/>
              </a:buBlip>
            </a:pPr>
            <a:r>
              <a:rPr lang="en-US" sz="2800" dirty="0" smtClean="0"/>
              <a:t>3 Nodes</a:t>
            </a:r>
          </a:p>
        </p:txBody>
      </p:sp>
      <p:graphicFrame>
        <p:nvGraphicFramePr>
          <p:cNvPr id="49161" name="Object 9"/>
          <p:cNvGraphicFramePr>
            <a:graphicFrameLocks noChangeAspect="1"/>
          </p:cNvGraphicFramePr>
          <p:nvPr/>
        </p:nvGraphicFramePr>
        <p:xfrm>
          <a:off x="2115750" y="3385968"/>
          <a:ext cx="714375" cy="1052512"/>
        </p:xfrm>
        <a:graphic>
          <a:graphicData uri="http://schemas.openxmlformats.org/presentationml/2006/ole">
            <mc:AlternateContent xmlns:mc="http://schemas.openxmlformats.org/markup-compatibility/2006">
              <mc:Choice xmlns:v="urn:schemas-microsoft-com:vml" Requires="v">
                <p:oleObj spid="_x0000_s3096" name="Visio" r:id="rId8" imgW="731215" imgH="1077773" progId="">
                  <p:embed/>
                </p:oleObj>
              </mc:Choice>
              <mc:Fallback>
                <p:oleObj name="Visio" r:id="rId8" imgW="731215" imgH="1077773"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5750" y="3385968"/>
                        <a:ext cx="714375" cy="105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pic>
                </p:oleObj>
              </mc:Fallback>
            </mc:AlternateContent>
          </a:graphicData>
        </a:graphic>
      </p:graphicFrame>
      <p:graphicFrame>
        <p:nvGraphicFramePr>
          <p:cNvPr id="49160" name="Object 16"/>
          <p:cNvGraphicFramePr>
            <a:graphicFrameLocks noChangeAspect="1"/>
          </p:cNvGraphicFramePr>
          <p:nvPr/>
        </p:nvGraphicFramePr>
        <p:xfrm>
          <a:off x="2117557" y="3385962"/>
          <a:ext cx="714375" cy="1052512"/>
        </p:xfrm>
        <a:graphic>
          <a:graphicData uri="http://schemas.openxmlformats.org/presentationml/2006/ole">
            <mc:AlternateContent xmlns:mc="http://schemas.openxmlformats.org/markup-compatibility/2006">
              <mc:Choice xmlns:v="urn:schemas-microsoft-com:vml" Requires="v">
                <p:oleObj spid="_x0000_s3097" name="Visio" r:id="rId9" imgW="731215" imgH="1077773" progId="">
                  <p:embed/>
                </p:oleObj>
              </mc:Choice>
              <mc:Fallback>
                <p:oleObj name="Visio" r:id="rId9" imgW="731215" imgH="1077773" progId="">
                  <p:embed/>
                  <p:pic>
                    <p:nvPicPr>
                      <p:cNvPr id="0" name=""/>
                      <p:cNvPicPr>
                        <a:picLocks noChangeAspect="1" noChangeArrowheads="1"/>
                      </p:cNvPicPr>
                      <p:nvPr/>
                    </p:nvPicPr>
                    <p:blipFill>
                      <a:blip r:embed="rId6">
                        <a:lum bright="60000" contrast="-24000"/>
                        <a:extLst>
                          <a:ext uri="{28A0092B-C50C-407E-A947-70E740481C1C}">
                            <a14:useLocalDpi xmlns:a14="http://schemas.microsoft.com/office/drawing/2010/main" val="0"/>
                          </a:ext>
                        </a:extLst>
                      </a:blip>
                      <a:srcRect/>
                      <a:stretch>
                        <a:fillRect/>
                      </a:stretch>
                    </p:blipFill>
                    <p:spPr bwMode="auto">
                      <a:xfrm>
                        <a:off x="2117557" y="3385962"/>
                        <a:ext cx="714375" cy="105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pic>
                </p:oleObj>
              </mc:Fallback>
            </mc:AlternateContent>
          </a:graphicData>
        </a:graphic>
      </p:graphicFrame>
      <p:sp>
        <p:nvSpPr>
          <p:cNvPr id="115" name="TextBox 114"/>
          <p:cNvSpPr txBox="1"/>
          <p:nvPr/>
        </p:nvSpPr>
        <p:spPr>
          <a:xfrm>
            <a:off x="3905734" y="4657652"/>
            <a:ext cx="721104" cy="1323439"/>
          </a:xfrm>
          <a:prstGeom prst="rect">
            <a:avLst/>
          </a:prstGeom>
          <a:noFill/>
        </p:spPr>
        <p:txBody>
          <a:bodyPr wrap="square" rtlCol="0">
            <a:spAutoFit/>
          </a:bodyPr>
          <a:lstStyle/>
          <a:p>
            <a:r>
              <a:rPr lang="en-US" sz="8000" dirty="0" smtClean="0">
                <a:solidFill>
                  <a:srgbClr xmlns:mc="http://schemas.openxmlformats.org/markup-compatibility/2006" xmlns:a14="http://schemas.microsoft.com/office/drawing/2010/main" val="FF0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rPr>
              <a:t>X</a:t>
            </a:r>
          </a:p>
        </p:txBody>
      </p:sp>
      <p:pic>
        <p:nvPicPr>
          <p:cNvPr id="119" name="Picture 4" descr="C:\Documents and Settings\gregth\My Documents\My Pictures\Microsoft Clip Organizer\j0398435.wmf"/>
          <p:cNvPicPr>
            <a:picLocks noChangeAspect="1" noChangeArrowheads="1"/>
          </p:cNvPicPr>
          <p:nvPr/>
        </p:nvPicPr>
        <p:blipFill>
          <a:blip r:embed="rId10"/>
          <a:srcRect/>
          <a:stretch>
            <a:fillRect/>
          </a:stretch>
        </p:blipFill>
        <p:spPr bwMode="auto">
          <a:xfrm>
            <a:off x="999576" y="2041398"/>
            <a:ext cx="663877" cy="761690"/>
          </a:xfrm>
          <a:prstGeom prst="rect">
            <a:avLst/>
          </a:prstGeom>
          <a:noFill/>
          <a:ln w="9525">
            <a:noFill/>
            <a:miter lim="800000"/>
            <a:headEnd/>
            <a:tailEnd/>
          </a:ln>
        </p:spPr>
      </p:pic>
      <p:pic>
        <p:nvPicPr>
          <p:cNvPr id="122" name="Picture 4" descr="C:\Documents and Settings\gregth\My Documents\My Pictures\Microsoft Clip Organizer\j0398435.wmf"/>
          <p:cNvPicPr>
            <a:picLocks noChangeAspect="1" noChangeArrowheads="1"/>
          </p:cNvPicPr>
          <p:nvPr/>
        </p:nvPicPr>
        <p:blipFill>
          <a:blip r:embed="rId10"/>
          <a:srcRect/>
          <a:stretch>
            <a:fillRect/>
          </a:stretch>
        </p:blipFill>
        <p:spPr bwMode="auto">
          <a:xfrm>
            <a:off x="1717596" y="2052393"/>
            <a:ext cx="663877" cy="761690"/>
          </a:xfrm>
          <a:prstGeom prst="rect">
            <a:avLst/>
          </a:prstGeom>
          <a:noFill/>
          <a:ln w="9525">
            <a:noFill/>
            <a:miter lim="800000"/>
            <a:headEnd/>
            <a:tailEnd/>
          </a:ln>
        </p:spPr>
      </p:pic>
      <p:pic>
        <p:nvPicPr>
          <p:cNvPr id="125" name="Picture 4" descr="C:\Documents and Settings\gregth\My Documents\My Pictures\Microsoft Clip Organizer\j0398435.wmf"/>
          <p:cNvPicPr>
            <a:picLocks noChangeAspect="1" noChangeArrowheads="1"/>
          </p:cNvPicPr>
          <p:nvPr/>
        </p:nvPicPr>
        <p:blipFill>
          <a:blip r:embed="rId10"/>
          <a:srcRect/>
          <a:stretch>
            <a:fillRect/>
          </a:stretch>
        </p:blipFill>
        <p:spPr bwMode="auto">
          <a:xfrm>
            <a:off x="2463897" y="2035107"/>
            <a:ext cx="663877" cy="761690"/>
          </a:xfrm>
          <a:prstGeom prst="rect">
            <a:avLst/>
          </a:prstGeom>
          <a:noFill/>
          <a:ln w="9525">
            <a:noFill/>
            <a:miter lim="800000"/>
            <a:headEnd/>
            <a:tailEnd/>
          </a:ln>
        </p:spPr>
      </p:pic>
      <p:sp>
        <p:nvSpPr>
          <p:cNvPr id="127" name="TextBox 126"/>
          <p:cNvSpPr txBox="1"/>
          <p:nvPr/>
        </p:nvSpPr>
        <p:spPr>
          <a:xfrm>
            <a:off x="1168727" y="2789736"/>
            <a:ext cx="1668545" cy="338554"/>
          </a:xfrm>
          <a:prstGeom prst="rect">
            <a:avLst/>
          </a:prstGeom>
          <a:noFill/>
        </p:spPr>
        <p:txBody>
          <a:bodyPr wrap="square" rtlCol="0">
            <a:spAutoFit/>
          </a:bodyPr>
          <a:lstStyle/>
          <a:p>
            <a:r>
              <a:rPr lang="en-US" sz="16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CAS NLB Farm</a:t>
            </a:r>
          </a:p>
        </p:txBody>
      </p:sp>
      <p:sp>
        <p:nvSpPr>
          <p:cNvPr id="141" name="TextBox 140"/>
          <p:cNvSpPr txBox="1"/>
          <p:nvPr/>
        </p:nvSpPr>
        <p:spPr>
          <a:xfrm>
            <a:off x="952107" y="1442303"/>
            <a:ext cx="1630838" cy="400110"/>
          </a:xfrm>
          <a:prstGeom prst="rect">
            <a:avLst/>
          </a:prstGeom>
          <a:noFill/>
        </p:spPr>
        <p:txBody>
          <a:bodyPr wrap="square" rtlCol="0">
            <a:spAutoFit/>
          </a:bodyPr>
          <a:lstStyle/>
          <a:p>
            <a:r>
              <a:rPr lang="en-US" sz="20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AD: Dublin</a:t>
            </a:r>
          </a:p>
        </p:txBody>
      </p:sp>
      <p:sp>
        <p:nvSpPr>
          <p:cNvPr id="107" name="TextBox 106"/>
          <p:cNvSpPr txBox="1"/>
          <p:nvPr/>
        </p:nvSpPr>
        <p:spPr>
          <a:xfrm>
            <a:off x="3534425" y="2895884"/>
            <a:ext cx="1914377" cy="3477875"/>
          </a:xfrm>
          <a:prstGeom prst="rect">
            <a:avLst/>
          </a:prstGeom>
          <a:noFill/>
        </p:spPr>
        <p:txBody>
          <a:bodyPr wrap="square" rtlCol="0">
            <a:spAutoFit/>
          </a:bodyPr>
          <a:lstStyle/>
          <a:p>
            <a:r>
              <a:rPr lang="en-US" sz="22000" dirty="0" smtClean="0">
                <a:solidFill>
                  <a:srgbClr xmlns:mc="http://schemas.openxmlformats.org/markup-compatibility/2006" xmlns:a14="http://schemas.microsoft.com/office/drawing/2010/main" val="FF0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rPr>
              <a:t>X</a:t>
            </a:r>
          </a:p>
        </p:txBody>
      </p:sp>
      <p:sp>
        <p:nvSpPr>
          <p:cNvPr id="114" name="Rectangle 113"/>
          <p:cNvSpPr/>
          <p:nvPr/>
        </p:nvSpPr>
        <p:spPr>
          <a:xfrm>
            <a:off x="3702612" y="2850571"/>
            <a:ext cx="5026607" cy="480131"/>
          </a:xfrm>
          <a:prstGeom prst="rect">
            <a:avLst/>
          </a:prstGeom>
        </p:spPr>
        <p:txBody>
          <a:bodyPr wrap="square">
            <a:spAutoFit/>
          </a:bodyPr>
          <a:lstStyle/>
          <a:p>
            <a:pPr marL="342900" indent="-342900" defTabSz="914400">
              <a:lnSpc>
                <a:spcPct val="90000"/>
              </a:lnSpc>
              <a:spcBef>
                <a:spcPct val="20000"/>
              </a:spcBef>
              <a:buSzPct val="80000"/>
              <a:buBlip>
                <a:blip r:embed="rId4"/>
              </a:buBlip>
            </a:pPr>
            <a:r>
              <a:rPr lang="en-US" sz="2800" dirty="0" smtClean="0"/>
              <a:t>JBOD -&gt; 3 physical Copies </a:t>
            </a:r>
          </a:p>
        </p:txBody>
      </p:sp>
      <p:sp>
        <p:nvSpPr>
          <p:cNvPr id="116" name="Rectangle 115"/>
          <p:cNvSpPr/>
          <p:nvPr/>
        </p:nvSpPr>
        <p:spPr>
          <a:xfrm>
            <a:off x="2902706" y="1375800"/>
            <a:ext cx="6138200" cy="2052870"/>
          </a:xfrm>
          <a:prstGeom prst="rect">
            <a:avLst/>
          </a:prstGeom>
        </p:spPr>
        <p:txBody>
          <a:bodyPr wrap="square">
            <a:spAutoFit/>
          </a:bodyPr>
          <a:lstStyle/>
          <a:p>
            <a:pPr marL="342900" lvl="1" indent="-342900" defTabSz="914400">
              <a:lnSpc>
                <a:spcPct val="90000"/>
              </a:lnSpc>
              <a:spcBef>
                <a:spcPct val="20000"/>
              </a:spcBef>
              <a:buSzPct val="80000"/>
              <a:buBlip>
                <a:blip r:embed="rId4"/>
              </a:buBlip>
            </a:pPr>
            <a:r>
              <a:rPr lang="en-US" sz="2600" dirty="0" smtClean="0"/>
              <a:t>2 servers out -&gt; manual </a:t>
            </a:r>
            <a:br>
              <a:rPr lang="en-US" sz="2600" dirty="0" smtClean="0"/>
            </a:br>
            <a:r>
              <a:rPr lang="en-US" sz="2600" dirty="0" smtClean="0"/>
              <a:t>activation of server 3 </a:t>
            </a:r>
          </a:p>
          <a:p>
            <a:pPr marL="800081" lvl="2" indent="-342900" defTabSz="914400">
              <a:lnSpc>
                <a:spcPct val="90000"/>
              </a:lnSpc>
              <a:spcBef>
                <a:spcPct val="20000"/>
              </a:spcBef>
              <a:buClr>
                <a:srgbClr xmlns:mc="http://schemas.openxmlformats.org/markup-compatibility/2006" xmlns:a14="http://schemas.microsoft.com/office/drawing/2010/main" val="777777" mc:Ignorable=""/>
              </a:buClr>
              <a:buSzPct val="80000"/>
              <a:buBlip>
                <a:blip r:embed="rId4"/>
              </a:buBlip>
            </a:pPr>
            <a:r>
              <a:rPr lang="en-US" sz="2600" dirty="0" smtClean="0"/>
              <a:t>In 3 server DAG, quorum is lost</a:t>
            </a:r>
          </a:p>
          <a:p>
            <a:pPr marL="800081" lvl="2" indent="-342900" defTabSz="914400">
              <a:lnSpc>
                <a:spcPct val="90000"/>
              </a:lnSpc>
              <a:spcBef>
                <a:spcPct val="20000"/>
              </a:spcBef>
              <a:buClr>
                <a:srgbClr xmlns:mc="http://schemas.openxmlformats.org/markup-compatibility/2006" xmlns:a14="http://schemas.microsoft.com/office/drawing/2010/main" val="777777" mc:Ignorable=""/>
              </a:buClr>
              <a:buSzPct val="80000"/>
              <a:buBlip>
                <a:blip r:embed="rId4"/>
              </a:buBlip>
            </a:pPr>
            <a:r>
              <a:rPr lang="en-US" sz="2600" dirty="0" smtClean="0"/>
              <a:t>DAGs with more servers sustain more failures – greater resiliency </a:t>
            </a:r>
          </a:p>
        </p:txBody>
      </p:sp>
      <p:sp>
        <p:nvSpPr>
          <p:cNvPr id="118" name="Title 117"/>
          <p:cNvSpPr>
            <a:spLocks noGrp="1"/>
          </p:cNvSpPr>
          <p:nvPr>
            <p:ph type="title"/>
          </p:nvPr>
        </p:nvSpPr>
        <p:spPr>
          <a:xfrm>
            <a:off x="381000" y="230188"/>
            <a:ext cx="8659906" cy="1551194"/>
          </a:xfrm>
        </p:spPr>
        <p:txBody>
          <a:bodyPr/>
          <a:lstStyle/>
          <a:p>
            <a:r>
              <a:rPr lang="en-US" dirty="0" smtClean="0"/>
              <a:t>High Availability Design Example</a:t>
            </a:r>
            <a:br>
              <a:rPr lang="en-US" dirty="0" smtClean="0"/>
            </a:br>
            <a:r>
              <a:rPr lang="en-US" sz="3200" dirty="0" smtClean="0"/>
              <a:t>Double Resilience – Maintenance + DB Failure</a:t>
            </a:r>
            <a:br>
              <a:rPr lang="en-US" sz="3200" dirty="0" smtClean="0"/>
            </a:br>
            <a:endParaRPr lang="en-US" sz="3200" dirty="0"/>
          </a:p>
        </p:txBody>
      </p:sp>
      <p:sp>
        <p:nvSpPr>
          <p:cNvPr id="123" name="Slide Number Placeholder 122"/>
          <p:cNvSpPr>
            <a:spLocks noGrp="1"/>
          </p:cNvSpPr>
          <p:nvPr>
            <p:ph type="sldNum" sz="quarter" idx="4294967295"/>
          </p:nvPr>
        </p:nvSpPr>
        <p:spPr>
          <a:xfrm>
            <a:off x="8395447" y="6266702"/>
            <a:ext cx="509239" cy="365125"/>
          </a:xfrm>
          <a:prstGeom prst="rect">
            <a:avLst/>
          </a:prstGeom>
        </p:spPr>
        <p:txBody>
          <a:bodyPr/>
          <a:lstStyle/>
          <a:p>
            <a:fld id="{0686800F-65A3-4649-8B73-7EFFA3F0CB78}" type="slidenum">
              <a:rPr lang="en-US" smtClean="0"/>
              <a:pPr/>
              <a:t>54</a:t>
            </a:fld>
            <a:endParaRPr lang="en-US" dirty="0"/>
          </a:p>
        </p:txBody>
      </p:sp>
    </p:spTree>
    <p:extLst>
      <p:ext uri="{BB962C8B-B14F-4D97-AF65-F5344CB8AC3E}">
        <p14:creationId xmlns:p14="http://schemas.microsoft.com/office/powerpoint/2010/main" val="320530309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141"/>
                                        </p:tgtEl>
                                        <p:attrNameLst>
                                          <p:attrName>style.visibility</p:attrName>
                                        </p:attrNameLst>
                                      </p:cBhvr>
                                      <p:to>
                                        <p:strVal val="visible"/>
                                      </p:to>
                                    </p:set>
                                    <p:animEffect transition="in" filter="blinds(horizontal)">
                                      <p:cBhvr>
                                        <p:cTn id="11" dur="500"/>
                                        <p:tgtEl>
                                          <p:spTgt spid="141"/>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140"/>
                                        </p:tgtEl>
                                        <p:attrNameLst>
                                          <p:attrName>style.visibility</p:attrName>
                                        </p:attrNameLst>
                                      </p:cBhvr>
                                      <p:to>
                                        <p:strVal val="visible"/>
                                      </p:to>
                                    </p:set>
                                    <p:animEffect transition="in" filter="blinds(horizontal)">
                                      <p:cBhvr>
                                        <p:cTn id="14" dur="500"/>
                                        <p:tgtEl>
                                          <p:spTgt spid="14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3"/>
                                        </p:tgtEl>
                                        <p:attrNameLst>
                                          <p:attrName>style.visibility</p:attrName>
                                        </p:attrNameLst>
                                      </p:cBhvr>
                                      <p:to>
                                        <p:strVal val="visible"/>
                                      </p:to>
                                    </p:set>
                                    <p:anim calcmode="lin" valueType="num">
                                      <p:cBhvr additive="base">
                                        <p:cTn id="19" dur="500" fill="hold"/>
                                        <p:tgtEl>
                                          <p:spTgt spid="113"/>
                                        </p:tgtEl>
                                        <p:attrNameLst>
                                          <p:attrName>ppt_x</p:attrName>
                                        </p:attrNameLst>
                                      </p:cBhvr>
                                      <p:tavLst>
                                        <p:tav tm="0">
                                          <p:val>
                                            <p:strVal val="#ppt_x"/>
                                          </p:val>
                                        </p:tav>
                                        <p:tav tm="100000">
                                          <p:val>
                                            <p:strVal val="#ppt_x"/>
                                          </p:val>
                                        </p:tav>
                                      </p:tavLst>
                                    </p:anim>
                                    <p:anim calcmode="lin" valueType="num">
                                      <p:cBhvr additive="base">
                                        <p:cTn id="20" dur="500" fill="hold"/>
                                        <p:tgtEl>
                                          <p:spTgt spid="113"/>
                                        </p:tgtEl>
                                        <p:attrNameLst>
                                          <p:attrName>ppt_y</p:attrName>
                                        </p:attrNameLst>
                                      </p:cBhvr>
                                      <p:tavLst>
                                        <p:tav tm="0">
                                          <p:val>
                                            <p:strVal val="1+#ppt_h/2"/>
                                          </p:val>
                                        </p:tav>
                                        <p:tav tm="100000">
                                          <p:val>
                                            <p:strVal val="#ppt_y"/>
                                          </p:val>
                                        </p:tav>
                                      </p:tavLst>
                                    </p:anim>
                                  </p:childTnLst>
                                </p:cTn>
                              </p:par>
                              <p:par>
                                <p:cTn id="21" presetID="3" presetClass="entr" presetSubtype="10" fill="hold" grpId="0" nodeType="withEffect">
                                  <p:stCondLst>
                                    <p:cond delay="0"/>
                                  </p:stCondLst>
                                  <p:childTnLst>
                                    <p:set>
                                      <p:cBhvr>
                                        <p:cTn id="22" dur="1" fill="hold">
                                          <p:stCondLst>
                                            <p:cond delay="0"/>
                                          </p:stCondLst>
                                        </p:cTn>
                                        <p:tgtEl>
                                          <p:spTgt spid="117"/>
                                        </p:tgtEl>
                                        <p:attrNameLst>
                                          <p:attrName>style.visibility</p:attrName>
                                        </p:attrNameLst>
                                      </p:cBhvr>
                                      <p:to>
                                        <p:strVal val="visible"/>
                                      </p:to>
                                    </p:set>
                                    <p:animEffect transition="in" filter="blinds(horizontal)">
                                      <p:cBhvr>
                                        <p:cTn id="23" dur="500"/>
                                        <p:tgtEl>
                                          <p:spTgt spid="117"/>
                                        </p:tgtEl>
                                      </p:cBhvr>
                                    </p:animEffect>
                                  </p:childTnLst>
                                </p:cTn>
                              </p:par>
                              <p:par>
                                <p:cTn id="24" presetID="3" presetClass="entr" presetSubtype="10" fill="hold" nodeType="withEffect">
                                  <p:stCondLst>
                                    <p:cond delay="0"/>
                                  </p:stCondLst>
                                  <p:childTnLst>
                                    <p:set>
                                      <p:cBhvr>
                                        <p:cTn id="25" dur="1" fill="hold">
                                          <p:stCondLst>
                                            <p:cond delay="0"/>
                                          </p:stCondLst>
                                        </p:cTn>
                                        <p:tgtEl>
                                          <p:spTgt spid="128"/>
                                        </p:tgtEl>
                                        <p:attrNameLst>
                                          <p:attrName>style.visibility</p:attrName>
                                        </p:attrNameLst>
                                      </p:cBhvr>
                                      <p:to>
                                        <p:strVal val="visible"/>
                                      </p:to>
                                    </p:set>
                                    <p:animEffect transition="in" filter="blinds(horizontal)">
                                      <p:cBhvr>
                                        <p:cTn id="26" dur="500"/>
                                        <p:tgtEl>
                                          <p:spTgt spid="128"/>
                                        </p:tgtEl>
                                      </p:cBhvr>
                                    </p:animEffect>
                                  </p:childTnLst>
                                </p:cTn>
                              </p:par>
                              <p:par>
                                <p:cTn id="27" presetID="3" presetClass="entr" presetSubtype="10" fill="hold" nodeType="withEffect">
                                  <p:stCondLst>
                                    <p:cond delay="0"/>
                                  </p:stCondLst>
                                  <p:childTnLst>
                                    <p:set>
                                      <p:cBhvr>
                                        <p:cTn id="28" dur="1" fill="hold">
                                          <p:stCondLst>
                                            <p:cond delay="0"/>
                                          </p:stCondLst>
                                        </p:cTn>
                                        <p:tgtEl>
                                          <p:spTgt spid="119"/>
                                        </p:tgtEl>
                                        <p:attrNameLst>
                                          <p:attrName>style.visibility</p:attrName>
                                        </p:attrNameLst>
                                      </p:cBhvr>
                                      <p:to>
                                        <p:strVal val="visible"/>
                                      </p:to>
                                    </p:set>
                                    <p:animEffect transition="in" filter="blinds(horizontal)">
                                      <p:cBhvr>
                                        <p:cTn id="29" dur="500"/>
                                        <p:tgtEl>
                                          <p:spTgt spid="119"/>
                                        </p:tgtEl>
                                      </p:cBhvr>
                                    </p:animEffect>
                                  </p:childTnLst>
                                </p:cTn>
                              </p:par>
                              <p:par>
                                <p:cTn id="30" presetID="3" presetClass="entr" presetSubtype="10" fill="hold" nodeType="withEffect">
                                  <p:stCondLst>
                                    <p:cond delay="0"/>
                                  </p:stCondLst>
                                  <p:childTnLst>
                                    <p:set>
                                      <p:cBhvr>
                                        <p:cTn id="31" dur="1" fill="hold">
                                          <p:stCondLst>
                                            <p:cond delay="0"/>
                                          </p:stCondLst>
                                        </p:cTn>
                                        <p:tgtEl>
                                          <p:spTgt spid="122"/>
                                        </p:tgtEl>
                                        <p:attrNameLst>
                                          <p:attrName>style.visibility</p:attrName>
                                        </p:attrNameLst>
                                      </p:cBhvr>
                                      <p:to>
                                        <p:strVal val="visible"/>
                                      </p:to>
                                    </p:set>
                                    <p:animEffect transition="in" filter="blinds(horizontal)">
                                      <p:cBhvr>
                                        <p:cTn id="32" dur="500"/>
                                        <p:tgtEl>
                                          <p:spTgt spid="122"/>
                                        </p:tgtEl>
                                      </p:cBhvr>
                                    </p:animEffect>
                                  </p:childTnLst>
                                </p:cTn>
                              </p:par>
                              <p:par>
                                <p:cTn id="33" presetID="3" presetClass="entr" presetSubtype="10" fill="hold" nodeType="with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blinds(horizontal)">
                                      <p:cBhvr>
                                        <p:cTn id="35" dur="500"/>
                                        <p:tgtEl>
                                          <p:spTgt spid="125"/>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27"/>
                                        </p:tgtEl>
                                        <p:attrNameLst>
                                          <p:attrName>style.visibility</p:attrName>
                                        </p:attrNameLst>
                                      </p:cBhvr>
                                      <p:to>
                                        <p:strVal val="visible"/>
                                      </p:to>
                                    </p:set>
                                    <p:animEffect transition="in" filter="blinds(horizontal)">
                                      <p:cBhvr>
                                        <p:cTn id="38" dur="500"/>
                                        <p:tgtEl>
                                          <p:spTgt spid="127"/>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blinds(horizontal)">
                                      <p:cBhvr>
                                        <p:cTn id="41" dur="500"/>
                                        <p:tgtEl>
                                          <p:spTgt spid="60"/>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blinds(horizontal)">
                                      <p:cBhvr>
                                        <p:cTn id="44" dur="500"/>
                                        <p:tgtEl>
                                          <p:spTgt spid="66"/>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blinds(horizontal)">
                                      <p:cBhvr>
                                        <p:cTn id="47" dur="500"/>
                                        <p:tgtEl>
                                          <p:spTgt spid="67"/>
                                        </p:tgtEl>
                                      </p:cBhvr>
                                    </p:animEffect>
                                  </p:childTnLst>
                                </p:cTn>
                              </p:par>
                              <p:par>
                                <p:cTn id="48" presetID="3" presetClass="entr" presetSubtype="10" fill="hold" nodeType="withEffect">
                                  <p:stCondLst>
                                    <p:cond delay="0"/>
                                  </p:stCondLst>
                                  <p:childTnLst>
                                    <p:set>
                                      <p:cBhvr>
                                        <p:cTn id="49" dur="1" fill="hold">
                                          <p:stCondLst>
                                            <p:cond delay="0"/>
                                          </p:stCondLst>
                                        </p:cTn>
                                        <p:tgtEl>
                                          <p:spTgt spid="106"/>
                                        </p:tgtEl>
                                        <p:attrNameLst>
                                          <p:attrName>style.visibility</p:attrName>
                                        </p:attrNameLst>
                                      </p:cBhvr>
                                      <p:to>
                                        <p:strVal val="visible"/>
                                      </p:to>
                                    </p:set>
                                    <p:animEffect transition="in" filter="blinds(horizontal)">
                                      <p:cBhvr>
                                        <p:cTn id="50" dur="500"/>
                                        <p:tgtEl>
                                          <p:spTgt spid="106"/>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08"/>
                                        </p:tgtEl>
                                        <p:attrNameLst>
                                          <p:attrName>style.visibility</p:attrName>
                                        </p:attrNameLst>
                                      </p:cBhvr>
                                      <p:to>
                                        <p:strVal val="visible"/>
                                      </p:to>
                                    </p:set>
                                    <p:animEffect transition="in" filter="blinds(horizontal)">
                                      <p:cBhvr>
                                        <p:cTn id="53" dur="500"/>
                                        <p:tgtEl>
                                          <p:spTgt spid="108"/>
                                        </p:tgtEl>
                                      </p:cBhvr>
                                    </p:animEffect>
                                  </p:childTnLst>
                                </p:cTn>
                              </p:par>
                              <p:par>
                                <p:cTn id="54" presetID="3" presetClass="entr" presetSubtype="10" fill="hold" nodeType="withEffect">
                                  <p:stCondLst>
                                    <p:cond delay="0"/>
                                  </p:stCondLst>
                                  <p:childTnLst>
                                    <p:set>
                                      <p:cBhvr>
                                        <p:cTn id="55" dur="1" fill="hold">
                                          <p:stCondLst>
                                            <p:cond delay="0"/>
                                          </p:stCondLst>
                                        </p:cTn>
                                        <p:tgtEl>
                                          <p:spTgt spid="110"/>
                                        </p:tgtEl>
                                        <p:attrNameLst>
                                          <p:attrName>style.visibility</p:attrName>
                                        </p:attrNameLst>
                                      </p:cBhvr>
                                      <p:to>
                                        <p:strVal val="visible"/>
                                      </p:to>
                                    </p:set>
                                    <p:animEffect transition="in" filter="blinds(horizontal)">
                                      <p:cBhvr>
                                        <p:cTn id="56" dur="500"/>
                                        <p:tgtEl>
                                          <p:spTgt spid="110"/>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111"/>
                                        </p:tgtEl>
                                        <p:attrNameLst>
                                          <p:attrName>style.visibility</p:attrName>
                                        </p:attrNameLst>
                                      </p:cBhvr>
                                      <p:to>
                                        <p:strVal val="visible"/>
                                      </p:to>
                                    </p:set>
                                    <p:animEffect transition="in" filter="blinds(horizontal)">
                                      <p:cBhvr>
                                        <p:cTn id="59" dur="500"/>
                                        <p:tgtEl>
                                          <p:spTgt spid="111"/>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blinds(horizontal)">
                                      <p:cBhvr>
                                        <p:cTn id="62" dur="500"/>
                                        <p:tgtEl>
                                          <p:spTgt spid="112"/>
                                        </p:tgtEl>
                                      </p:cBhvr>
                                    </p:animEffect>
                                  </p:childTnLst>
                                </p:cTn>
                              </p:par>
                              <p:par>
                                <p:cTn id="63" presetID="3" presetClass="entr" presetSubtype="10" fill="hold" nodeType="withEffect">
                                  <p:stCondLst>
                                    <p:cond delay="0"/>
                                  </p:stCondLst>
                                  <p:childTnLst>
                                    <p:set>
                                      <p:cBhvr>
                                        <p:cTn id="64" dur="1" fill="hold">
                                          <p:stCondLst>
                                            <p:cond delay="0"/>
                                          </p:stCondLst>
                                        </p:cTn>
                                        <p:tgtEl>
                                          <p:spTgt spid="49161"/>
                                        </p:tgtEl>
                                        <p:attrNameLst>
                                          <p:attrName>style.visibility</p:attrName>
                                        </p:attrNameLst>
                                      </p:cBhvr>
                                      <p:to>
                                        <p:strVal val="visible"/>
                                      </p:to>
                                    </p:set>
                                    <p:animEffect transition="in" filter="blinds(horizontal)">
                                      <p:cBhvr>
                                        <p:cTn id="65" dur="500"/>
                                        <p:tgtEl>
                                          <p:spTgt spid="49161"/>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blinds(horizontal)">
                                      <p:cBhvr>
                                        <p:cTn id="68" dur="500"/>
                                        <p:tgtEl>
                                          <p:spTgt spid="65"/>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blinds(horizontal)">
                                      <p:cBhvr>
                                        <p:cTn id="73" dur="500"/>
                                        <p:tgtEl>
                                          <p:spTgt spid="59"/>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Effect transition="in" filter="blinds(horizontal)">
                                      <p:cBhvr>
                                        <p:cTn id="76" dur="500"/>
                                        <p:tgtEl>
                                          <p:spTgt spid="62"/>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blinds(horizontal)">
                                      <p:cBhvr>
                                        <p:cTn id="79" dur="500"/>
                                        <p:tgtEl>
                                          <p:spTgt spid="63"/>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64"/>
                                        </p:tgtEl>
                                        <p:attrNameLst>
                                          <p:attrName>style.visibility</p:attrName>
                                        </p:attrNameLst>
                                      </p:cBhvr>
                                      <p:to>
                                        <p:strVal val="visible"/>
                                      </p:to>
                                    </p:set>
                                    <p:animEffect transition="in" filter="blinds(horizontal)">
                                      <p:cBhvr>
                                        <p:cTn id="82" dur="500"/>
                                        <p:tgtEl>
                                          <p:spTgt spid="64"/>
                                        </p:tgtEl>
                                      </p:cBhvr>
                                    </p:animEffect>
                                  </p:childTnLst>
                                </p:cTn>
                              </p:par>
                              <p:par>
                                <p:cTn id="83" presetID="3" presetClass="entr" presetSubtype="10" fill="hold" grpId="1" nodeType="with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blinds(horizontal)">
                                      <p:cBhvr>
                                        <p:cTn id="85" dur="500"/>
                                        <p:tgtEl>
                                          <p:spTgt spid="68"/>
                                        </p:tgtEl>
                                      </p:cBhvr>
                                    </p:animEffect>
                                  </p:childTnLst>
                                </p:cTn>
                              </p:par>
                              <p:par>
                                <p:cTn id="86" presetID="3" presetClass="entr" presetSubtype="10" fill="hold" grpId="1" nodeType="withEffect">
                                  <p:stCondLst>
                                    <p:cond delay="0"/>
                                  </p:stCondLst>
                                  <p:childTnLst>
                                    <p:set>
                                      <p:cBhvr>
                                        <p:cTn id="87" dur="1" fill="hold">
                                          <p:stCondLst>
                                            <p:cond delay="0"/>
                                          </p:stCondLst>
                                        </p:cTn>
                                        <p:tgtEl>
                                          <p:spTgt spid="69"/>
                                        </p:tgtEl>
                                        <p:attrNameLst>
                                          <p:attrName>style.visibility</p:attrName>
                                        </p:attrNameLst>
                                      </p:cBhvr>
                                      <p:to>
                                        <p:strVal val="visible"/>
                                      </p:to>
                                    </p:set>
                                    <p:animEffect transition="in" filter="blinds(horizontal)">
                                      <p:cBhvr>
                                        <p:cTn id="88" dur="500"/>
                                        <p:tgtEl>
                                          <p:spTgt spid="69"/>
                                        </p:tgtEl>
                                      </p:cBhvr>
                                    </p:animEffect>
                                  </p:childTnLst>
                                </p:cTn>
                              </p:par>
                              <p:par>
                                <p:cTn id="89" presetID="3" presetClass="entr" presetSubtype="10" fill="hold" grpId="1" nodeType="with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blinds(horizontal)">
                                      <p:cBhvr>
                                        <p:cTn id="91" dur="500"/>
                                        <p:tgtEl>
                                          <p:spTgt spid="70"/>
                                        </p:tgtEl>
                                      </p:cBhvr>
                                    </p:animEffect>
                                  </p:childTnLst>
                                </p:cTn>
                              </p:par>
                              <p:par>
                                <p:cTn id="92" presetID="3" presetClass="entr" presetSubtype="10" fill="hold" grpId="1" nodeType="withEffect">
                                  <p:stCondLst>
                                    <p:cond delay="0"/>
                                  </p:stCondLst>
                                  <p:childTnLst>
                                    <p:set>
                                      <p:cBhvr>
                                        <p:cTn id="93" dur="1" fill="hold">
                                          <p:stCondLst>
                                            <p:cond delay="0"/>
                                          </p:stCondLst>
                                        </p:cTn>
                                        <p:tgtEl>
                                          <p:spTgt spid="71"/>
                                        </p:tgtEl>
                                        <p:attrNameLst>
                                          <p:attrName>style.visibility</p:attrName>
                                        </p:attrNameLst>
                                      </p:cBhvr>
                                      <p:to>
                                        <p:strVal val="visible"/>
                                      </p:to>
                                    </p:set>
                                    <p:animEffect transition="in" filter="blinds(horizontal)">
                                      <p:cBhvr>
                                        <p:cTn id="94" dur="500"/>
                                        <p:tgtEl>
                                          <p:spTgt spid="71"/>
                                        </p:tgtEl>
                                      </p:cBhvr>
                                    </p:animEffect>
                                  </p:childTnLst>
                                </p:cTn>
                              </p:par>
                              <p:par>
                                <p:cTn id="95" presetID="3" presetClass="entr" presetSubtype="10" fill="hold" grpId="1" nodeType="withEffect">
                                  <p:stCondLst>
                                    <p:cond delay="0"/>
                                  </p:stCondLst>
                                  <p:childTnLst>
                                    <p:set>
                                      <p:cBhvr>
                                        <p:cTn id="96" dur="1" fill="hold">
                                          <p:stCondLst>
                                            <p:cond delay="0"/>
                                          </p:stCondLst>
                                        </p:cTn>
                                        <p:tgtEl>
                                          <p:spTgt spid="72"/>
                                        </p:tgtEl>
                                        <p:attrNameLst>
                                          <p:attrName>style.visibility</p:attrName>
                                        </p:attrNameLst>
                                      </p:cBhvr>
                                      <p:to>
                                        <p:strVal val="visible"/>
                                      </p:to>
                                    </p:set>
                                    <p:animEffect transition="in" filter="blinds(horizontal)">
                                      <p:cBhvr>
                                        <p:cTn id="97" dur="500"/>
                                        <p:tgtEl>
                                          <p:spTgt spid="72"/>
                                        </p:tgtEl>
                                      </p:cBhvr>
                                    </p:animEffect>
                                  </p:childTnLst>
                                </p:cTn>
                              </p:par>
                              <p:par>
                                <p:cTn id="98" presetID="3" presetClass="entr" presetSubtype="10" fill="hold" grpId="1" nodeType="withEffect">
                                  <p:stCondLst>
                                    <p:cond delay="0"/>
                                  </p:stCondLst>
                                  <p:childTnLst>
                                    <p:set>
                                      <p:cBhvr>
                                        <p:cTn id="99" dur="1" fill="hold">
                                          <p:stCondLst>
                                            <p:cond delay="0"/>
                                          </p:stCondLst>
                                        </p:cTn>
                                        <p:tgtEl>
                                          <p:spTgt spid="73"/>
                                        </p:tgtEl>
                                        <p:attrNameLst>
                                          <p:attrName>style.visibility</p:attrName>
                                        </p:attrNameLst>
                                      </p:cBhvr>
                                      <p:to>
                                        <p:strVal val="visible"/>
                                      </p:to>
                                    </p:set>
                                    <p:animEffect transition="in" filter="blinds(horizontal)">
                                      <p:cBhvr>
                                        <p:cTn id="100" dur="500"/>
                                        <p:tgtEl>
                                          <p:spTgt spid="73"/>
                                        </p:tgtEl>
                                      </p:cBhvr>
                                    </p:animEffect>
                                  </p:childTnLst>
                                </p:cTn>
                              </p:par>
                              <p:par>
                                <p:cTn id="101" presetID="3" presetClass="entr" presetSubtype="10" fill="hold" grpId="1" nodeType="withEffect">
                                  <p:stCondLst>
                                    <p:cond delay="0"/>
                                  </p:stCondLst>
                                  <p:childTnLst>
                                    <p:set>
                                      <p:cBhvr>
                                        <p:cTn id="102" dur="1" fill="hold">
                                          <p:stCondLst>
                                            <p:cond delay="0"/>
                                          </p:stCondLst>
                                        </p:cTn>
                                        <p:tgtEl>
                                          <p:spTgt spid="74"/>
                                        </p:tgtEl>
                                        <p:attrNameLst>
                                          <p:attrName>style.visibility</p:attrName>
                                        </p:attrNameLst>
                                      </p:cBhvr>
                                      <p:to>
                                        <p:strVal val="visible"/>
                                      </p:to>
                                    </p:set>
                                    <p:animEffect transition="in" filter="blinds(horizontal)">
                                      <p:cBhvr>
                                        <p:cTn id="103" dur="500"/>
                                        <p:tgtEl>
                                          <p:spTgt spid="74"/>
                                        </p:tgtEl>
                                      </p:cBhvr>
                                    </p:animEffect>
                                  </p:childTnLst>
                                </p:cTn>
                              </p:par>
                              <p:par>
                                <p:cTn id="104" presetID="3" presetClass="entr" presetSubtype="10" fill="hold" grpId="1"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blinds(horizontal)">
                                      <p:cBhvr>
                                        <p:cTn id="106" dur="500"/>
                                        <p:tgtEl>
                                          <p:spTgt spid="75"/>
                                        </p:tgtEl>
                                      </p:cBhvr>
                                    </p:animEffect>
                                  </p:childTnLst>
                                </p:cTn>
                              </p:par>
                              <p:par>
                                <p:cTn id="107" presetID="3" presetClass="entr" presetSubtype="10" fill="hold" grpId="1" nodeType="with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blinds(horizontal)">
                                      <p:cBhvr>
                                        <p:cTn id="109" dur="500"/>
                                        <p:tgtEl>
                                          <p:spTgt spid="76"/>
                                        </p:tgtEl>
                                      </p:cBhvr>
                                    </p:animEffect>
                                  </p:childTnLst>
                                </p:cTn>
                              </p:par>
                              <p:par>
                                <p:cTn id="110" presetID="3" presetClass="entr" presetSubtype="10" fill="hold" grpId="1" nodeType="withEffect">
                                  <p:stCondLst>
                                    <p:cond delay="0"/>
                                  </p:stCondLst>
                                  <p:childTnLst>
                                    <p:set>
                                      <p:cBhvr>
                                        <p:cTn id="111" dur="1" fill="hold">
                                          <p:stCondLst>
                                            <p:cond delay="0"/>
                                          </p:stCondLst>
                                        </p:cTn>
                                        <p:tgtEl>
                                          <p:spTgt spid="77"/>
                                        </p:tgtEl>
                                        <p:attrNameLst>
                                          <p:attrName>style.visibility</p:attrName>
                                        </p:attrNameLst>
                                      </p:cBhvr>
                                      <p:to>
                                        <p:strVal val="visible"/>
                                      </p:to>
                                    </p:set>
                                    <p:animEffect transition="in" filter="blinds(horizontal)">
                                      <p:cBhvr>
                                        <p:cTn id="112" dur="500"/>
                                        <p:tgtEl>
                                          <p:spTgt spid="77"/>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blinds(horizontal)">
                                      <p:cBhvr>
                                        <p:cTn id="115" dur="500"/>
                                        <p:tgtEl>
                                          <p:spTgt spid="78"/>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79"/>
                                        </p:tgtEl>
                                        <p:attrNameLst>
                                          <p:attrName>style.visibility</p:attrName>
                                        </p:attrNameLst>
                                      </p:cBhvr>
                                      <p:to>
                                        <p:strVal val="visible"/>
                                      </p:to>
                                    </p:set>
                                    <p:animEffect transition="in" filter="blinds(horizontal)">
                                      <p:cBhvr>
                                        <p:cTn id="118" dur="500"/>
                                        <p:tgtEl>
                                          <p:spTgt spid="79"/>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80"/>
                                        </p:tgtEl>
                                        <p:attrNameLst>
                                          <p:attrName>style.visibility</p:attrName>
                                        </p:attrNameLst>
                                      </p:cBhvr>
                                      <p:to>
                                        <p:strVal val="visible"/>
                                      </p:to>
                                    </p:set>
                                    <p:animEffect transition="in" filter="blinds(horizontal)">
                                      <p:cBhvr>
                                        <p:cTn id="121" dur="500"/>
                                        <p:tgtEl>
                                          <p:spTgt spid="80"/>
                                        </p:tgtEl>
                                      </p:cBhvr>
                                    </p:animEffect>
                                  </p:childTnLst>
                                </p:cTn>
                              </p:par>
                              <p:par>
                                <p:cTn id="122" presetID="3" presetClass="entr" presetSubtype="10" fill="hold" grpId="0" nodeType="withEffect">
                                  <p:stCondLst>
                                    <p:cond delay="0"/>
                                  </p:stCondLst>
                                  <p:childTnLst>
                                    <p:set>
                                      <p:cBhvr>
                                        <p:cTn id="123" dur="1" fill="hold">
                                          <p:stCondLst>
                                            <p:cond delay="0"/>
                                          </p:stCondLst>
                                        </p:cTn>
                                        <p:tgtEl>
                                          <p:spTgt spid="81"/>
                                        </p:tgtEl>
                                        <p:attrNameLst>
                                          <p:attrName>style.visibility</p:attrName>
                                        </p:attrNameLst>
                                      </p:cBhvr>
                                      <p:to>
                                        <p:strVal val="visible"/>
                                      </p:to>
                                    </p:set>
                                    <p:animEffect transition="in" filter="blinds(horizontal)">
                                      <p:cBhvr>
                                        <p:cTn id="124" dur="500"/>
                                        <p:tgtEl>
                                          <p:spTgt spid="81"/>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82"/>
                                        </p:tgtEl>
                                        <p:attrNameLst>
                                          <p:attrName>style.visibility</p:attrName>
                                        </p:attrNameLst>
                                      </p:cBhvr>
                                      <p:to>
                                        <p:strVal val="visible"/>
                                      </p:to>
                                    </p:set>
                                    <p:animEffect transition="in" filter="blinds(horizontal)">
                                      <p:cBhvr>
                                        <p:cTn id="127" dur="500"/>
                                        <p:tgtEl>
                                          <p:spTgt spid="82"/>
                                        </p:tgtEl>
                                      </p:cBhvr>
                                    </p:animEffect>
                                  </p:childTnLst>
                                </p:cTn>
                              </p:par>
                              <p:par>
                                <p:cTn id="128" presetID="3" presetClass="entr" presetSubtype="10" fill="hold" grpId="0" nodeType="withEffect">
                                  <p:stCondLst>
                                    <p:cond delay="0"/>
                                  </p:stCondLst>
                                  <p:childTnLst>
                                    <p:set>
                                      <p:cBhvr>
                                        <p:cTn id="129" dur="1" fill="hold">
                                          <p:stCondLst>
                                            <p:cond delay="0"/>
                                          </p:stCondLst>
                                        </p:cTn>
                                        <p:tgtEl>
                                          <p:spTgt spid="83"/>
                                        </p:tgtEl>
                                        <p:attrNameLst>
                                          <p:attrName>style.visibility</p:attrName>
                                        </p:attrNameLst>
                                      </p:cBhvr>
                                      <p:to>
                                        <p:strVal val="visible"/>
                                      </p:to>
                                    </p:set>
                                    <p:animEffect transition="in" filter="blinds(horizontal)">
                                      <p:cBhvr>
                                        <p:cTn id="130" dur="500"/>
                                        <p:tgtEl>
                                          <p:spTgt spid="83"/>
                                        </p:tgtEl>
                                      </p:cBhvr>
                                    </p:animEffect>
                                  </p:childTnLst>
                                </p:cTn>
                              </p:par>
                              <p:par>
                                <p:cTn id="131" presetID="3" presetClass="entr" presetSubtype="10" fill="hold" grpId="0" nodeType="withEffect">
                                  <p:stCondLst>
                                    <p:cond delay="0"/>
                                  </p:stCondLst>
                                  <p:childTnLst>
                                    <p:set>
                                      <p:cBhvr>
                                        <p:cTn id="132" dur="1" fill="hold">
                                          <p:stCondLst>
                                            <p:cond delay="0"/>
                                          </p:stCondLst>
                                        </p:cTn>
                                        <p:tgtEl>
                                          <p:spTgt spid="84"/>
                                        </p:tgtEl>
                                        <p:attrNameLst>
                                          <p:attrName>style.visibility</p:attrName>
                                        </p:attrNameLst>
                                      </p:cBhvr>
                                      <p:to>
                                        <p:strVal val="visible"/>
                                      </p:to>
                                    </p:set>
                                    <p:animEffect transition="in" filter="blinds(horizontal)">
                                      <p:cBhvr>
                                        <p:cTn id="133" dur="500"/>
                                        <p:tgtEl>
                                          <p:spTgt spid="84"/>
                                        </p:tgtEl>
                                      </p:cBhvr>
                                    </p:animEffect>
                                  </p:childTnLst>
                                </p:cTn>
                              </p:par>
                              <p:par>
                                <p:cTn id="134" presetID="3" presetClass="entr" presetSubtype="10" fill="hold" grpId="0" nodeType="withEffect">
                                  <p:stCondLst>
                                    <p:cond delay="0"/>
                                  </p:stCondLst>
                                  <p:childTnLst>
                                    <p:set>
                                      <p:cBhvr>
                                        <p:cTn id="135" dur="1" fill="hold">
                                          <p:stCondLst>
                                            <p:cond delay="0"/>
                                          </p:stCondLst>
                                        </p:cTn>
                                        <p:tgtEl>
                                          <p:spTgt spid="85"/>
                                        </p:tgtEl>
                                        <p:attrNameLst>
                                          <p:attrName>style.visibility</p:attrName>
                                        </p:attrNameLst>
                                      </p:cBhvr>
                                      <p:to>
                                        <p:strVal val="visible"/>
                                      </p:to>
                                    </p:set>
                                    <p:animEffect transition="in" filter="blinds(horizontal)">
                                      <p:cBhvr>
                                        <p:cTn id="136" dur="500"/>
                                        <p:tgtEl>
                                          <p:spTgt spid="85"/>
                                        </p:tgtEl>
                                      </p:cBhvr>
                                    </p:animEffect>
                                  </p:childTnLst>
                                </p:cTn>
                              </p:par>
                              <p:par>
                                <p:cTn id="137" presetID="3" presetClass="entr" presetSubtype="10" fill="hold" grpId="0" nodeType="withEffect">
                                  <p:stCondLst>
                                    <p:cond delay="0"/>
                                  </p:stCondLst>
                                  <p:childTnLst>
                                    <p:set>
                                      <p:cBhvr>
                                        <p:cTn id="138" dur="1" fill="hold">
                                          <p:stCondLst>
                                            <p:cond delay="0"/>
                                          </p:stCondLst>
                                        </p:cTn>
                                        <p:tgtEl>
                                          <p:spTgt spid="86"/>
                                        </p:tgtEl>
                                        <p:attrNameLst>
                                          <p:attrName>style.visibility</p:attrName>
                                        </p:attrNameLst>
                                      </p:cBhvr>
                                      <p:to>
                                        <p:strVal val="visible"/>
                                      </p:to>
                                    </p:set>
                                    <p:animEffect transition="in" filter="blinds(horizontal)">
                                      <p:cBhvr>
                                        <p:cTn id="139" dur="500"/>
                                        <p:tgtEl>
                                          <p:spTgt spid="86"/>
                                        </p:tgtEl>
                                      </p:cBhvr>
                                    </p:animEffect>
                                  </p:childTnLst>
                                </p:cTn>
                              </p:par>
                              <p:par>
                                <p:cTn id="140" presetID="3" presetClass="entr" presetSubtype="10" fill="hold" grpId="0" nodeType="withEffect">
                                  <p:stCondLst>
                                    <p:cond delay="0"/>
                                  </p:stCondLst>
                                  <p:childTnLst>
                                    <p:set>
                                      <p:cBhvr>
                                        <p:cTn id="141" dur="1" fill="hold">
                                          <p:stCondLst>
                                            <p:cond delay="0"/>
                                          </p:stCondLst>
                                        </p:cTn>
                                        <p:tgtEl>
                                          <p:spTgt spid="87"/>
                                        </p:tgtEl>
                                        <p:attrNameLst>
                                          <p:attrName>style.visibility</p:attrName>
                                        </p:attrNameLst>
                                      </p:cBhvr>
                                      <p:to>
                                        <p:strVal val="visible"/>
                                      </p:to>
                                    </p:set>
                                    <p:animEffect transition="in" filter="blinds(horizontal)">
                                      <p:cBhvr>
                                        <p:cTn id="142" dur="500"/>
                                        <p:tgtEl>
                                          <p:spTgt spid="87"/>
                                        </p:tgtEl>
                                      </p:cBhvr>
                                    </p:animEffect>
                                  </p:childTnLst>
                                </p:cTn>
                              </p:par>
                              <p:par>
                                <p:cTn id="143" presetID="3" presetClass="entr" presetSubtype="10" fill="hold" grpId="0" nodeType="withEffect">
                                  <p:stCondLst>
                                    <p:cond delay="0"/>
                                  </p:stCondLst>
                                  <p:childTnLst>
                                    <p:set>
                                      <p:cBhvr>
                                        <p:cTn id="144" dur="1" fill="hold">
                                          <p:stCondLst>
                                            <p:cond delay="0"/>
                                          </p:stCondLst>
                                        </p:cTn>
                                        <p:tgtEl>
                                          <p:spTgt spid="88"/>
                                        </p:tgtEl>
                                        <p:attrNameLst>
                                          <p:attrName>style.visibility</p:attrName>
                                        </p:attrNameLst>
                                      </p:cBhvr>
                                      <p:to>
                                        <p:strVal val="visible"/>
                                      </p:to>
                                    </p:set>
                                    <p:animEffect transition="in" filter="blinds(horizontal)">
                                      <p:cBhvr>
                                        <p:cTn id="145" dur="500"/>
                                        <p:tgtEl>
                                          <p:spTgt spid="88"/>
                                        </p:tgtEl>
                                      </p:cBhvr>
                                    </p:animEffect>
                                  </p:childTnLst>
                                </p:cTn>
                              </p:par>
                              <p:par>
                                <p:cTn id="146" presetID="3" presetClass="entr" presetSubtype="10" fill="hold" grpId="0" nodeType="withEffect">
                                  <p:stCondLst>
                                    <p:cond delay="0"/>
                                  </p:stCondLst>
                                  <p:childTnLst>
                                    <p:set>
                                      <p:cBhvr>
                                        <p:cTn id="147" dur="1" fill="hold">
                                          <p:stCondLst>
                                            <p:cond delay="0"/>
                                          </p:stCondLst>
                                        </p:cTn>
                                        <p:tgtEl>
                                          <p:spTgt spid="89"/>
                                        </p:tgtEl>
                                        <p:attrNameLst>
                                          <p:attrName>style.visibility</p:attrName>
                                        </p:attrNameLst>
                                      </p:cBhvr>
                                      <p:to>
                                        <p:strVal val="visible"/>
                                      </p:to>
                                    </p:set>
                                    <p:animEffect transition="in" filter="blinds(horizontal)">
                                      <p:cBhvr>
                                        <p:cTn id="148" dur="500"/>
                                        <p:tgtEl>
                                          <p:spTgt spid="89"/>
                                        </p:tgtEl>
                                      </p:cBhvr>
                                    </p:animEffect>
                                  </p:childTnLst>
                                </p:cTn>
                              </p:par>
                              <p:par>
                                <p:cTn id="149" presetID="3" presetClass="entr" presetSubtype="10" fill="hold" grpId="0" nodeType="withEffect">
                                  <p:stCondLst>
                                    <p:cond delay="0"/>
                                  </p:stCondLst>
                                  <p:childTnLst>
                                    <p:set>
                                      <p:cBhvr>
                                        <p:cTn id="150" dur="1" fill="hold">
                                          <p:stCondLst>
                                            <p:cond delay="0"/>
                                          </p:stCondLst>
                                        </p:cTn>
                                        <p:tgtEl>
                                          <p:spTgt spid="90"/>
                                        </p:tgtEl>
                                        <p:attrNameLst>
                                          <p:attrName>style.visibility</p:attrName>
                                        </p:attrNameLst>
                                      </p:cBhvr>
                                      <p:to>
                                        <p:strVal val="visible"/>
                                      </p:to>
                                    </p:set>
                                    <p:animEffect transition="in" filter="blinds(horizontal)">
                                      <p:cBhvr>
                                        <p:cTn id="151" dur="500"/>
                                        <p:tgtEl>
                                          <p:spTgt spid="90"/>
                                        </p:tgtEl>
                                      </p:cBhvr>
                                    </p:animEffect>
                                  </p:childTnLst>
                                </p:cTn>
                              </p:par>
                              <p:par>
                                <p:cTn id="152" presetID="3" presetClass="entr" presetSubtype="10" fill="hold" grpId="1" nodeType="withEffect">
                                  <p:stCondLst>
                                    <p:cond delay="0"/>
                                  </p:stCondLst>
                                  <p:childTnLst>
                                    <p:set>
                                      <p:cBhvr>
                                        <p:cTn id="153" dur="1" fill="hold">
                                          <p:stCondLst>
                                            <p:cond delay="0"/>
                                          </p:stCondLst>
                                        </p:cTn>
                                        <p:tgtEl>
                                          <p:spTgt spid="91"/>
                                        </p:tgtEl>
                                        <p:attrNameLst>
                                          <p:attrName>style.visibility</p:attrName>
                                        </p:attrNameLst>
                                      </p:cBhvr>
                                      <p:to>
                                        <p:strVal val="visible"/>
                                      </p:to>
                                    </p:set>
                                    <p:animEffect transition="in" filter="blinds(horizontal)">
                                      <p:cBhvr>
                                        <p:cTn id="154" dur="500"/>
                                        <p:tgtEl>
                                          <p:spTgt spid="91"/>
                                        </p:tgtEl>
                                      </p:cBhvr>
                                    </p:animEffect>
                                  </p:childTnLst>
                                </p:cTn>
                              </p:par>
                              <p:par>
                                <p:cTn id="155" presetID="3" presetClass="entr" presetSubtype="10" fill="hold" grpId="0" nodeType="withEffect">
                                  <p:stCondLst>
                                    <p:cond delay="0"/>
                                  </p:stCondLst>
                                  <p:childTnLst>
                                    <p:set>
                                      <p:cBhvr>
                                        <p:cTn id="156" dur="1" fill="hold">
                                          <p:stCondLst>
                                            <p:cond delay="0"/>
                                          </p:stCondLst>
                                        </p:cTn>
                                        <p:tgtEl>
                                          <p:spTgt spid="92"/>
                                        </p:tgtEl>
                                        <p:attrNameLst>
                                          <p:attrName>style.visibility</p:attrName>
                                        </p:attrNameLst>
                                      </p:cBhvr>
                                      <p:to>
                                        <p:strVal val="visible"/>
                                      </p:to>
                                    </p:set>
                                    <p:animEffect transition="in" filter="blinds(horizontal)">
                                      <p:cBhvr>
                                        <p:cTn id="157" dur="500"/>
                                        <p:tgtEl>
                                          <p:spTgt spid="92"/>
                                        </p:tgtEl>
                                      </p:cBhvr>
                                    </p:animEffect>
                                  </p:childTnLst>
                                </p:cTn>
                              </p:par>
                              <p:par>
                                <p:cTn id="158" presetID="3" presetClass="entr" presetSubtype="10" fill="hold" grpId="0" nodeType="withEffect">
                                  <p:stCondLst>
                                    <p:cond delay="0"/>
                                  </p:stCondLst>
                                  <p:childTnLst>
                                    <p:set>
                                      <p:cBhvr>
                                        <p:cTn id="159" dur="1" fill="hold">
                                          <p:stCondLst>
                                            <p:cond delay="0"/>
                                          </p:stCondLst>
                                        </p:cTn>
                                        <p:tgtEl>
                                          <p:spTgt spid="93"/>
                                        </p:tgtEl>
                                        <p:attrNameLst>
                                          <p:attrName>style.visibility</p:attrName>
                                        </p:attrNameLst>
                                      </p:cBhvr>
                                      <p:to>
                                        <p:strVal val="visible"/>
                                      </p:to>
                                    </p:set>
                                    <p:animEffect transition="in" filter="blinds(horizontal)">
                                      <p:cBhvr>
                                        <p:cTn id="160" dur="500"/>
                                        <p:tgtEl>
                                          <p:spTgt spid="93"/>
                                        </p:tgtEl>
                                      </p:cBhvr>
                                    </p:animEffect>
                                  </p:childTnLst>
                                </p:cTn>
                              </p:par>
                              <p:par>
                                <p:cTn id="161" presetID="3" presetClass="entr" presetSubtype="10" fill="hold" grpId="1" nodeType="withEffect">
                                  <p:stCondLst>
                                    <p:cond delay="0"/>
                                  </p:stCondLst>
                                  <p:childTnLst>
                                    <p:set>
                                      <p:cBhvr>
                                        <p:cTn id="162" dur="1" fill="hold">
                                          <p:stCondLst>
                                            <p:cond delay="0"/>
                                          </p:stCondLst>
                                        </p:cTn>
                                        <p:tgtEl>
                                          <p:spTgt spid="94"/>
                                        </p:tgtEl>
                                        <p:attrNameLst>
                                          <p:attrName>style.visibility</p:attrName>
                                        </p:attrNameLst>
                                      </p:cBhvr>
                                      <p:to>
                                        <p:strVal val="visible"/>
                                      </p:to>
                                    </p:set>
                                    <p:animEffect transition="in" filter="blinds(horizontal)">
                                      <p:cBhvr>
                                        <p:cTn id="163" dur="500"/>
                                        <p:tgtEl>
                                          <p:spTgt spid="94"/>
                                        </p:tgtEl>
                                      </p:cBhvr>
                                    </p:animEffect>
                                  </p:childTnLst>
                                </p:cTn>
                              </p:par>
                              <p:par>
                                <p:cTn id="164" presetID="3" presetClass="entr" presetSubtype="10" fill="hold" grpId="0" nodeType="withEffect">
                                  <p:stCondLst>
                                    <p:cond delay="0"/>
                                  </p:stCondLst>
                                  <p:childTnLst>
                                    <p:set>
                                      <p:cBhvr>
                                        <p:cTn id="165" dur="1" fill="hold">
                                          <p:stCondLst>
                                            <p:cond delay="0"/>
                                          </p:stCondLst>
                                        </p:cTn>
                                        <p:tgtEl>
                                          <p:spTgt spid="96"/>
                                        </p:tgtEl>
                                        <p:attrNameLst>
                                          <p:attrName>style.visibility</p:attrName>
                                        </p:attrNameLst>
                                      </p:cBhvr>
                                      <p:to>
                                        <p:strVal val="visible"/>
                                      </p:to>
                                    </p:set>
                                    <p:animEffect transition="in" filter="blinds(horizontal)">
                                      <p:cBhvr>
                                        <p:cTn id="166" dur="500"/>
                                        <p:tgtEl>
                                          <p:spTgt spid="96"/>
                                        </p:tgtEl>
                                      </p:cBhvr>
                                    </p:animEffect>
                                  </p:childTnLst>
                                </p:cTn>
                              </p:par>
                              <p:par>
                                <p:cTn id="167" presetID="3" presetClass="entr" presetSubtype="10" fill="hold" grpId="0" nodeType="withEffect">
                                  <p:stCondLst>
                                    <p:cond delay="0"/>
                                  </p:stCondLst>
                                  <p:childTnLst>
                                    <p:set>
                                      <p:cBhvr>
                                        <p:cTn id="168" dur="1" fill="hold">
                                          <p:stCondLst>
                                            <p:cond delay="0"/>
                                          </p:stCondLst>
                                        </p:cTn>
                                        <p:tgtEl>
                                          <p:spTgt spid="97"/>
                                        </p:tgtEl>
                                        <p:attrNameLst>
                                          <p:attrName>style.visibility</p:attrName>
                                        </p:attrNameLst>
                                      </p:cBhvr>
                                      <p:to>
                                        <p:strVal val="visible"/>
                                      </p:to>
                                    </p:set>
                                    <p:animEffect transition="in" filter="blinds(horizontal)">
                                      <p:cBhvr>
                                        <p:cTn id="169" dur="500"/>
                                        <p:tgtEl>
                                          <p:spTgt spid="97"/>
                                        </p:tgtEl>
                                      </p:cBhvr>
                                    </p:animEffect>
                                  </p:childTnLst>
                                </p:cTn>
                              </p:par>
                              <p:par>
                                <p:cTn id="170" presetID="3" presetClass="entr" presetSubtype="10" fill="hold" grpId="0" nodeType="withEffect">
                                  <p:stCondLst>
                                    <p:cond delay="0"/>
                                  </p:stCondLst>
                                  <p:childTnLst>
                                    <p:set>
                                      <p:cBhvr>
                                        <p:cTn id="171" dur="1" fill="hold">
                                          <p:stCondLst>
                                            <p:cond delay="0"/>
                                          </p:stCondLst>
                                        </p:cTn>
                                        <p:tgtEl>
                                          <p:spTgt spid="98"/>
                                        </p:tgtEl>
                                        <p:attrNameLst>
                                          <p:attrName>style.visibility</p:attrName>
                                        </p:attrNameLst>
                                      </p:cBhvr>
                                      <p:to>
                                        <p:strVal val="visible"/>
                                      </p:to>
                                    </p:set>
                                    <p:animEffect transition="in" filter="blinds(horizontal)">
                                      <p:cBhvr>
                                        <p:cTn id="172" dur="500"/>
                                        <p:tgtEl>
                                          <p:spTgt spid="98"/>
                                        </p:tgtEl>
                                      </p:cBhvr>
                                    </p:animEffect>
                                  </p:childTnLst>
                                </p:cTn>
                              </p:par>
                              <p:par>
                                <p:cTn id="173" presetID="3" presetClass="entr" presetSubtype="10" fill="hold" grpId="0" nodeType="withEffect">
                                  <p:stCondLst>
                                    <p:cond delay="0"/>
                                  </p:stCondLst>
                                  <p:childTnLst>
                                    <p:set>
                                      <p:cBhvr>
                                        <p:cTn id="174" dur="1" fill="hold">
                                          <p:stCondLst>
                                            <p:cond delay="0"/>
                                          </p:stCondLst>
                                        </p:cTn>
                                        <p:tgtEl>
                                          <p:spTgt spid="99"/>
                                        </p:tgtEl>
                                        <p:attrNameLst>
                                          <p:attrName>style.visibility</p:attrName>
                                        </p:attrNameLst>
                                      </p:cBhvr>
                                      <p:to>
                                        <p:strVal val="visible"/>
                                      </p:to>
                                    </p:set>
                                    <p:animEffect transition="in" filter="blinds(horizontal)">
                                      <p:cBhvr>
                                        <p:cTn id="175" dur="500"/>
                                        <p:tgtEl>
                                          <p:spTgt spid="99"/>
                                        </p:tgtEl>
                                      </p:cBhvr>
                                    </p:animEffect>
                                  </p:childTnLst>
                                </p:cTn>
                              </p:par>
                              <p:par>
                                <p:cTn id="176" presetID="3" presetClass="entr" presetSubtype="10" fill="hold" grpId="0" nodeType="withEffect">
                                  <p:stCondLst>
                                    <p:cond delay="0"/>
                                  </p:stCondLst>
                                  <p:childTnLst>
                                    <p:set>
                                      <p:cBhvr>
                                        <p:cTn id="177" dur="1" fill="hold">
                                          <p:stCondLst>
                                            <p:cond delay="0"/>
                                          </p:stCondLst>
                                        </p:cTn>
                                        <p:tgtEl>
                                          <p:spTgt spid="100"/>
                                        </p:tgtEl>
                                        <p:attrNameLst>
                                          <p:attrName>style.visibility</p:attrName>
                                        </p:attrNameLst>
                                      </p:cBhvr>
                                      <p:to>
                                        <p:strVal val="visible"/>
                                      </p:to>
                                    </p:set>
                                    <p:animEffect transition="in" filter="blinds(horizontal)">
                                      <p:cBhvr>
                                        <p:cTn id="178" dur="500"/>
                                        <p:tgtEl>
                                          <p:spTgt spid="100"/>
                                        </p:tgtEl>
                                      </p:cBhvr>
                                    </p:animEffect>
                                  </p:childTnLst>
                                </p:cTn>
                              </p:par>
                              <p:par>
                                <p:cTn id="179" presetID="3" presetClass="entr" presetSubtype="10" fill="hold" grpId="0" nodeType="withEffect">
                                  <p:stCondLst>
                                    <p:cond delay="0"/>
                                  </p:stCondLst>
                                  <p:childTnLst>
                                    <p:set>
                                      <p:cBhvr>
                                        <p:cTn id="180" dur="1" fill="hold">
                                          <p:stCondLst>
                                            <p:cond delay="0"/>
                                          </p:stCondLst>
                                        </p:cTn>
                                        <p:tgtEl>
                                          <p:spTgt spid="101"/>
                                        </p:tgtEl>
                                        <p:attrNameLst>
                                          <p:attrName>style.visibility</p:attrName>
                                        </p:attrNameLst>
                                      </p:cBhvr>
                                      <p:to>
                                        <p:strVal val="visible"/>
                                      </p:to>
                                    </p:set>
                                    <p:animEffect transition="in" filter="blinds(horizontal)">
                                      <p:cBhvr>
                                        <p:cTn id="181" dur="500"/>
                                        <p:tgtEl>
                                          <p:spTgt spid="101"/>
                                        </p:tgtEl>
                                      </p:cBhvr>
                                    </p:animEffect>
                                  </p:childTnLst>
                                </p:cTn>
                              </p:par>
                              <p:par>
                                <p:cTn id="182" presetID="3" presetClass="entr" presetSubtype="10" fill="hold" grpId="1" nodeType="withEffect">
                                  <p:stCondLst>
                                    <p:cond delay="0"/>
                                  </p:stCondLst>
                                  <p:childTnLst>
                                    <p:set>
                                      <p:cBhvr>
                                        <p:cTn id="183" dur="1" fill="hold">
                                          <p:stCondLst>
                                            <p:cond delay="0"/>
                                          </p:stCondLst>
                                        </p:cTn>
                                        <p:tgtEl>
                                          <p:spTgt spid="102"/>
                                        </p:tgtEl>
                                        <p:attrNameLst>
                                          <p:attrName>style.visibility</p:attrName>
                                        </p:attrNameLst>
                                      </p:cBhvr>
                                      <p:to>
                                        <p:strVal val="visible"/>
                                      </p:to>
                                    </p:set>
                                    <p:animEffect transition="in" filter="blinds(horizontal)">
                                      <p:cBhvr>
                                        <p:cTn id="184" dur="500"/>
                                        <p:tgtEl>
                                          <p:spTgt spid="102"/>
                                        </p:tgtEl>
                                      </p:cBhvr>
                                    </p:animEffect>
                                  </p:childTnLst>
                                </p:cTn>
                              </p:par>
                              <p:par>
                                <p:cTn id="185" presetID="3" presetClass="entr" presetSubtype="10" fill="hold" grpId="0" nodeType="withEffect">
                                  <p:stCondLst>
                                    <p:cond delay="0"/>
                                  </p:stCondLst>
                                  <p:childTnLst>
                                    <p:set>
                                      <p:cBhvr>
                                        <p:cTn id="186" dur="1" fill="hold">
                                          <p:stCondLst>
                                            <p:cond delay="0"/>
                                          </p:stCondLst>
                                        </p:cTn>
                                        <p:tgtEl>
                                          <p:spTgt spid="95"/>
                                        </p:tgtEl>
                                        <p:attrNameLst>
                                          <p:attrName>style.visibility</p:attrName>
                                        </p:attrNameLst>
                                      </p:cBhvr>
                                      <p:to>
                                        <p:strVal val="visible"/>
                                      </p:to>
                                    </p:set>
                                    <p:animEffect transition="in" filter="blinds(horizontal)">
                                      <p:cBhvr>
                                        <p:cTn id="187" dur="500"/>
                                        <p:tgtEl>
                                          <p:spTgt spid="95"/>
                                        </p:tgtEl>
                                      </p:cBhvr>
                                    </p:animEffect>
                                  </p:childTnLst>
                                </p:cTn>
                              </p:par>
                              <p:par>
                                <p:cTn id="188" presetID="3" presetClass="entr" presetSubtype="10" fill="hold" grpId="1" nodeType="withEffect">
                                  <p:stCondLst>
                                    <p:cond delay="0"/>
                                  </p:stCondLst>
                                  <p:childTnLst>
                                    <p:set>
                                      <p:cBhvr>
                                        <p:cTn id="189" dur="1" fill="hold">
                                          <p:stCondLst>
                                            <p:cond delay="0"/>
                                          </p:stCondLst>
                                        </p:cTn>
                                        <p:tgtEl>
                                          <p:spTgt spid="103"/>
                                        </p:tgtEl>
                                        <p:attrNameLst>
                                          <p:attrName>style.visibility</p:attrName>
                                        </p:attrNameLst>
                                      </p:cBhvr>
                                      <p:to>
                                        <p:strVal val="visible"/>
                                      </p:to>
                                    </p:set>
                                    <p:animEffect transition="in" filter="blinds(horizontal)">
                                      <p:cBhvr>
                                        <p:cTn id="190" dur="500"/>
                                        <p:tgtEl>
                                          <p:spTgt spid="103"/>
                                        </p:tgtEl>
                                      </p:cBhvr>
                                    </p:animEffect>
                                  </p:childTnLst>
                                </p:cTn>
                              </p:par>
                              <p:par>
                                <p:cTn id="191" presetID="3" presetClass="entr" presetSubtype="1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blinds(horizontal)">
                                      <p:cBhvr>
                                        <p:cTn id="193" dur="500"/>
                                        <p:tgtEl>
                                          <p:spTgt spid="104"/>
                                        </p:tgtEl>
                                      </p:cBhvr>
                                    </p:animEffect>
                                  </p:childTnLst>
                                </p:cTn>
                              </p:par>
                              <p:par>
                                <p:cTn id="194" presetID="3" presetClass="entr" presetSubtype="10" fill="hold" nodeType="withEffect">
                                  <p:stCondLst>
                                    <p:cond delay="0"/>
                                  </p:stCondLst>
                                  <p:childTnLst>
                                    <p:set>
                                      <p:cBhvr>
                                        <p:cTn id="195" dur="1" fill="hold">
                                          <p:stCondLst>
                                            <p:cond delay="0"/>
                                          </p:stCondLst>
                                        </p:cTn>
                                        <p:tgtEl>
                                          <p:spTgt spid="109"/>
                                        </p:tgtEl>
                                        <p:attrNameLst>
                                          <p:attrName>style.visibility</p:attrName>
                                        </p:attrNameLst>
                                      </p:cBhvr>
                                      <p:to>
                                        <p:strVal val="visible"/>
                                      </p:to>
                                    </p:set>
                                    <p:animEffect transition="in" filter="blinds(horizontal)">
                                      <p:cBhvr>
                                        <p:cTn id="196" dur="500"/>
                                        <p:tgtEl>
                                          <p:spTgt spid="109"/>
                                        </p:tgtEl>
                                      </p:cBhvr>
                                    </p:animEffect>
                                  </p:childTnLst>
                                </p:cTn>
                              </p:par>
                              <p:par>
                                <p:cTn id="197" presetID="3" presetClass="entr" presetSubtype="10" fill="hold" nodeType="withEffect">
                                  <p:stCondLst>
                                    <p:cond delay="0"/>
                                  </p:stCondLst>
                                  <p:childTnLst>
                                    <p:set>
                                      <p:cBhvr>
                                        <p:cTn id="198" dur="1" fill="hold">
                                          <p:stCondLst>
                                            <p:cond delay="0"/>
                                          </p:stCondLst>
                                        </p:cTn>
                                        <p:tgtEl>
                                          <p:spTgt spid="105"/>
                                        </p:tgtEl>
                                        <p:attrNameLst>
                                          <p:attrName>style.visibility</p:attrName>
                                        </p:attrNameLst>
                                      </p:cBhvr>
                                      <p:to>
                                        <p:strVal val="visible"/>
                                      </p:to>
                                    </p:set>
                                    <p:animEffect transition="in" filter="blinds(horizontal)">
                                      <p:cBhvr>
                                        <p:cTn id="199" dur="500"/>
                                        <p:tgtEl>
                                          <p:spTgt spid="105"/>
                                        </p:tgtEl>
                                      </p:cBhvr>
                                    </p:animEffect>
                                  </p:childTnLst>
                                </p:cTn>
                              </p:par>
                            </p:childTnLst>
                          </p:cTn>
                        </p:par>
                      </p:childTnLst>
                    </p:cTn>
                  </p:par>
                  <p:par>
                    <p:cTn id="200" fill="hold">
                      <p:stCondLst>
                        <p:cond delay="indefinite"/>
                      </p:stCondLst>
                      <p:childTnLst>
                        <p:par>
                          <p:cTn id="201" fill="hold">
                            <p:stCondLst>
                              <p:cond delay="0"/>
                            </p:stCondLst>
                            <p:childTnLst>
                              <p:par>
                                <p:cTn id="202" presetID="3" presetClass="entr" presetSubtype="10" fill="hold" grpId="0" nodeType="clickEffect">
                                  <p:stCondLst>
                                    <p:cond delay="0"/>
                                  </p:stCondLst>
                                  <p:childTnLst>
                                    <p:set>
                                      <p:cBhvr>
                                        <p:cTn id="203" dur="1" fill="hold">
                                          <p:stCondLst>
                                            <p:cond delay="0"/>
                                          </p:stCondLst>
                                        </p:cTn>
                                        <p:tgtEl>
                                          <p:spTgt spid="114"/>
                                        </p:tgtEl>
                                        <p:attrNameLst>
                                          <p:attrName>style.visibility</p:attrName>
                                        </p:attrNameLst>
                                      </p:cBhvr>
                                      <p:to>
                                        <p:strVal val="visible"/>
                                      </p:to>
                                    </p:set>
                                    <p:animEffect transition="in" filter="blinds(horizontal)">
                                      <p:cBhvr>
                                        <p:cTn id="204" dur="500"/>
                                        <p:tgtEl>
                                          <p:spTgt spid="114"/>
                                        </p:tgtEl>
                                      </p:cBhvr>
                                    </p:animEffect>
                                  </p:childTnLst>
                                </p:cTn>
                              </p:par>
                            </p:childTnLst>
                          </p:cTn>
                        </p:par>
                      </p:childTnLst>
                    </p:cTn>
                  </p:par>
                  <p:par>
                    <p:cTn id="205" fill="hold">
                      <p:stCondLst>
                        <p:cond delay="indefinite"/>
                      </p:stCondLst>
                      <p:childTnLst>
                        <p:par>
                          <p:cTn id="206" fill="hold">
                            <p:stCondLst>
                              <p:cond delay="0"/>
                            </p:stCondLst>
                            <p:childTnLst>
                              <p:par>
                                <p:cTn id="207" presetID="1" presetClass="entr" presetSubtype="0" fill="hold" nodeType="clickEffect">
                                  <p:stCondLst>
                                    <p:cond delay="0"/>
                                  </p:stCondLst>
                                  <p:childTnLst>
                                    <p:set>
                                      <p:cBhvr>
                                        <p:cTn id="208" dur="1" fill="hold">
                                          <p:stCondLst>
                                            <p:cond delay="0"/>
                                          </p:stCondLst>
                                        </p:cTn>
                                        <p:tgtEl>
                                          <p:spTgt spid="49160"/>
                                        </p:tgtEl>
                                        <p:attrNameLst>
                                          <p:attrName>style.visibility</p:attrName>
                                        </p:attrNameLst>
                                      </p:cBhvr>
                                      <p:to>
                                        <p:strVal val="visible"/>
                                      </p:to>
                                    </p:set>
                                  </p:childTnLst>
                                </p:cTn>
                              </p:par>
                              <p:par>
                                <p:cTn id="209" presetID="9" presetClass="emph" presetSubtype="0" grpId="0" nodeType="withEffect">
                                  <p:stCondLst>
                                    <p:cond delay="0"/>
                                  </p:stCondLst>
                                  <p:childTnLst>
                                    <p:set>
                                      <p:cBhvr rctx="PPT">
                                        <p:cTn id="210" dur="indefinite"/>
                                        <p:tgtEl>
                                          <p:spTgt spid="68"/>
                                        </p:tgtEl>
                                        <p:attrNameLst>
                                          <p:attrName>style.opacity</p:attrName>
                                        </p:attrNameLst>
                                      </p:cBhvr>
                                      <p:to>
                                        <p:strVal val="0.6"/>
                                      </p:to>
                                    </p:set>
                                    <p:animEffect filter="image" prLst="opacity: 0.6">
                                      <p:cBhvr rctx="IE">
                                        <p:cTn id="211" dur="indefinite"/>
                                        <p:tgtEl>
                                          <p:spTgt spid="68"/>
                                        </p:tgtEl>
                                      </p:cBhvr>
                                    </p:animEffect>
                                  </p:childTnLst>
                                </p:cTn>
                              </p:par>
                              <p:par>
                                <p:cTn id="212" presetID="9" presetClass="emph" presetSubtype="0" grpId="0" nodeType="withEffect">
                                  <p:stCondLst>
                                    <p:cond delay="0"/>
                                  </p:stCondLst>
                                  <p:childTnLst>
                                    <p:set>
                                      <p:cBhvr rctx="PPT">
                                        <p:cTn id="213" dur="indefinite"/>
                                        <p:tgtEl>
                                          <p:spTgt spid="69"/>
                                        </p:tgtEl>
                                        <p:attrNameLst>
                                          <p:attrName>style.opacity</p:attrName>
                                        </p:attrNameLst>
                                      </p:cBhvr>
                                      <p:to>
                                        <p:strVal val="0.6"/>
                                      </p:to>
                                    </p:set>
                                    <p:animEffect filter="image" prLst="opacity: 0.6">
                                      <p:cBhvr rctx="IE">
                                        <p:cTn id="214" dur="indefinite"/>
                                        <p:tgtEl>
                                          <p:spTgt spid="69"/>
                                        </p:tgtEl>
                                      </p:cBhvr>
                                    </p:animEffect>
                                  </p:childTnLst>
                                </p:cTn>
                              </p:par>
                              <p:par>
                                <p:cTn id="215" presetID="9" presetClass="emph" presetSubtype="0" grpId="0" nodeType="withEffect">
                                  <p:stCondLst>
                                    <p:cond delay="0"/>
                                  </p:stCondLst>
                                  <p:childTnLst>
                                    <p:set>
                                      <p:cBhvr rctx="PPT">
                                        <p:cTn id="216" dur="indefinite"/>
                                        <p:tgtEl>
                                          <p:spTgt spid="70"/>
                                        </p:tgtEl>
                                        <p:attrNameLst>
                                          <p:attrName>style.opacity</p:attrName>
                                        </p:attrNameLst>
                                      </p:cBhvr>
                                      <p:to>
                                        <p:strVal val="0.6"/>
                                      </p:to>
                                    </p:set>
                                    <p:animEffect filter="image" prLst="opacity: 0.6">
                                      <p:cBhvr rctx="IE">
                                        <p:cTn id="217" dur="indefinite"/>
                                        <p:tgtEl>
                                          <p:spTgt spid="70"/>
                                        </p:tgtEl>
                                      </p:cBhvr>
                                    </p:animEffect>
                                  </p:childTnLst>
                                </p:cTn>
                              </p:par>
                              <p:par>
                                <p:cTn id="218" presetID="9" presetClass="emph" presetSubtype="0" grpId="0" nodeType="withEffect">
                                  <p:stCondLst>
                                    <p:cond delay="0"/>
                                  </p:stCondLst>
                                  <p:childTnLst>
                                    <p:set>
                                      <p:cBhvr rctx="PPT">
                                        <p:cTn id="219" dur="indefinite"/>
                                        <p:tgtEl>
                                          <p:spTgt spid="102"/>
                                        </p:tgtEl>
                                        <p:attrNameLst>
                                          <p:attrName>style.opacity</p:attrName>
                                        </p:attrNameLst>
                                      </p:cBhvr>
                                      <p:to>
                                        <p:strVal val="0.6"/>
                                      </p:to>
                                    </p:set>
                                    <p:animEffect filter="image" prLst="opacity: 0.6">
                                      <p:cBhvr rctx="IE">
                                        <p:cTn id="220" dur="indefinite"/>
                                        <p:tgtEl>
                                          <p:spTgt spid="102"/>
                                        </p:tgtEl>
                                      </p:cBhvr>
                                    </p:animEffect>
                                  </p:childTnLst>
                                </p:cTn>
                              </p:par>
                              <p:par>
                                <p:cTn id="221" presetID="9" presetClass="emph" presetSubtype="0" grpId="0" nodeType="withEffect">
                                  <p:stCondLst>
                                    <p:cond delay="0"/>
                                  </p:stCondLst>
                                  <p:childTnLst>
                                    <p:set>
                                      <p:cBhvr rctx="PPT">
                                        <p:cTn id="222" dur="indefinite"/>
                                        <p:tgtEl>
                                          <p:spTgt spid="71"/>
                                        </p:tgtEl>
                                        <p:attrNameLst>
                                          <p:attrName>style.opacity</p:attrName>
                                        </p:attrNameLst>
                                      </p:cBhvr>
                                      <p:to>
                                        <p:strVal val="0.6"/>
                                      </p:to>
                                    </p:set>
                                    <p:animEffect filter="image" prLst="opacity: 0.6">
                                      <p:cBhvr rctx="IE">
                                        <p:cTn id="223" dur="indefinite"/>
                                        <p:tgtEl>
                                          <p:spTgt spid="71"/>
                                        </p:tgtEl>
                                      </p:cBhvr>
                                    </p:animEffect>
                                  </p:childTnLst>
                                </p:cTn>
                              </p:par>
                              <p:par>
                                <p:cTn id="224" presetID="9" presetClass="emph" presetSubtype="0" grpId="0" nodeType="withEffect">
                                  <p:stCondLst>
                                    <p:cond delay="0"/>
                                  </p:stCondLst>
                                  <p:childTnLst>
                                    <p:set>
                                      <p:cBhvr rctx="PPT">
                                        <p:cTn id="225" dur="indefinite"/>
                                        <p:tgtEl>
                                          <p:spTgt spid="72"/>
                                        </p:tgtEl>
                                        <p:attrNameLst>
                                          <p:attrName>style.opacity</p:attrName>
                                        </p:attrNameLst>
                                      </p:cBhvr>
                                      <p:to>
                                        <p:strVal val="0.6"/>
                                      </p:to>
                                    </p:set>
                                    <p:animEffect filter="image" prLst="opacity: 0.6">
                                      <p:cBhvr rctx="IE">
                                        <p:cTn id="226" dur="indefinite"/>
                                        <p:tgtEl>
                                          <p:spTgt spid="72"/>
                                        </p:tgtEl>
                                      </p:cBhvr>
                                    </p:animEffect>
                                  </p:childTnLst>
                                </p:cTn>
                              </p:par>
                              <p:par>
                                <p:cTn id="227" presetID="9" presetClass="emph" presetSubtype="0" grpId="0" nodeType="withEffect">
                                  <p:stCondLst>
                                    <p:cond delay="0"/>
                                  </p:stCondLst>
                                  <p:childTnLst>
                                    <p:set>
                                      <p:cBhvr rctx="PPT">
                                        <p:cTn id="228" dur="indefinite"/>
                                        <p:tgtEl>
                                          <p:spTgt spid="73"/>
                                        </p:tgtEl>
                                        <p:attrNameLst>
                                          <p:attrName>style.opacity</p:attrName>
                                        </p:attrNameLst>
                                      </p:cBhvr>
                                      <p:to>
                                        <p:strVal val="0.25"/>
                                      </p:to>
                                    </p:set>
                                    <p:animEffect filter="image" prLst="opacity: 0.25">
                                      <p:cBhvr rctx="IE">
                                        <p:cTn id="229" dur="indefinite"/>
                                        <p:tgtEl>
                                          <p:spTgt spid="73"/>
                                        </p:tgtEl>
                                      </p:cBhvr>
                                    </p:animEffect>
                                  </p:childTnLst>
                                </p:cTn>
                              </p:par>
                              <p:par>
                                <p:cTn id="230" presetID="9" presetClass="emph" presetSubtype="0" grpId="0" nodeType="withEffect">
                                  <p:stCondLst>
                                    <p:cond delay="0"/>
                                  </p:stCondLst>
                                  <p:childTnLst>
                                    <p:set>
                                      <p:cBhvr rctx="PPT">
                                        <p:cTn id="231" dur="indefinite"/>
                                        <p:tgtEl>
                                          <p:spTgt spid="74"/>
                                        </p:tgtEl>
                                        <p:attrNameLst>
                                          <p:attrName>style.opacity</p:attrName>
                                        </p:attrNameLst>
                                      </p:cBhvr>
                                      <p:to>
                                        <p:strVal val="0.25"/>
                                      </p:to>
                                    </p:set>
                                    <p:animEffect filter="image" prLst="opacity: 0.25">
                                      <p:cBhvr rctx="IE">
                                        <p:cTn id="232" dur="indefinite"/>
                                        <p:tgtEl>
                                          <p:spTgt spid="74"/>
                                        </p:tgtEl>
                                      </p:cBhvr>
                                    </p:animEffect>
                                  </p:childTnLst>
                                </p:cTn>
                              </p:par>
                              <p:par>
                                <p:cTn id="233" presetID="9" presetClass="emph" presetSubtype="0" grpId="0" nodeType="withEffect">
                                  <p:stCondLst>
                                    <p:cond delay="0"/>
                                  </p:stCondLst>
                                  <p:childTnLst>
                                    <p:set>
                                      <p:cBhvr rctx="PPT">
                                        <p:cTn id="234" dur="indefinite"/>
                                        <p:tgtEl>
                                          <p:spTgt spid="75"/>
                                        </p:tgtEl>
                                        <p:attrNameLst>
                                          <p:attrName>style.opacity</p:attrName>
                                        </p:attrNameLst>
                                      </p:cBhvr>
                                      <p:to>
                                        <p:strVal val="0.25"/>
                                      </p:to>
                                    </p:set>
                                    <p:animEffect filter="image" prLst="opacity: 0.25">
                                      <p:cBhvr rctx="IE">
                                        <p:cTn id="235" dur="indefinite"/>
                                        <p:tgtEl>
                                          <p:spTgt spid="75"/>
                                        </p:tgtEl>
                                      </p:cBhvr>
                                    </p:animEffect>
                                  </p:childTnLst>
                                </p:cTn>
                              </p:par>
                              <p:par>
                                <p:cTn id="236" presetID="9" presetClass="emph" presetSubtype="0" grpId="0" nodeType="withEffect">
                                  <p:stCondLst>
                                    <p:cond delay="0"/>
                                  </p:stCondLst>
                                  <p:childTnLst>
                                    <p:set>
                                      <p:cBhvr rctx="PPT">
                                        <p:cTn id="237" dur="indefinite"/>
                                        <p:tgtEl>
                                          <p:spTgt spid="103"/>
                                        </p:tgtEl>
                                        <p:attrNameLst>
                                          <p:attrName>style.opacity</p:attrName>
                                        </p:attrNameLst>
                                      </p:cBhvr>
                                      <p:to>
                                        <p:strVal val="0.25"/>
                                      </p:to>
                                    </p:set>
                                    <p:animEffect filter="image" prLst="opacity: 0.25">
                                      <p:cBhvr rctx="IE">
                                        <p:cTn id="238" dur="indefinite"/>
                                        <p:tgtEl>
                                          <p:spTgt spid="103"/>
                                        </p:tgtEl>
                                      </p:cBhvr>
                                    </p:animEffect>
                                  </p:childTnLst>
                                </p:cTn>
                              </p:par>
                              <p:par>
                                <p:cTn id="239" presetID="9" presetClass="emph" presetSubtype="0" grpId="0" nodeType="withEffect">
                                  <p:stCondLst>
                                    <p:cond delay="0"/>
                                  </p:stCondLst>
                                  <p:childTnLst>
                                    <p:set>
                                      <p:cBhvr rctx="PPT">
                                        <p:cTn id="240" dur="indefinite"/>
                                        <p:tgtEl>
                                          <p:spTgt spid="76"/>
                                        </p:tgtEl>
                                        <p:attrNameLst>
                                          <p:attrName>style.opacity</p:attrName>
                                        </p:attrNameLst>
                                      </p:cBhvr>
                                      <p:to>
                                        <p:strVal val="0.25"/>
                                      </p:to>
                                    </p:set>
                                    <p:animEffect filter="image" prLst="opacity: 0.25">
                                      <p:cBhvr rctx="IE">
                                        <p:cTn id="241" dur="indefinite"/>
                                        <p:tgtEl>
                                          <p:spTgt spid="76"/>
                                        </p:tgtEl>
                                      </p:cBhvr>
                                    </p:animEffect>
                                  </p:childTnLst>
                                </p:cTn>
                              </p:par>
                              <p:par>
                                <p:cTn id="242" presetID="9" presetClass="emph" presetSubtype="0" grpId="0" nodeType="withEffect">
                                  <p:stCondLst>
                                    <p:cond delay="0"/>
                                  </p:stCondLst>
                                  <p:childTnLst>
                                    <p:set>
                                      <p:cBhvr rctx="PPT">
                                        <p:cTn id="243" dur="indefinite"/>
                                        <p:tgtEl>
                                          <p:spTgt spid="77"/>
                                        </p:tgtEl>
                                        <p:attrNameLst>
                                          <p:attrName>style.opacity</p:attrName>
                                        </p:attrNameLst>
                                      </p:cBhvr>
                                      <p:to>
                                        <p:strVal val="0.25"/>
                                      </p:to>
                                    </p:set>
                                    <p:animEffect filter="image" prLst="opacity: 0.25">
                                      <p:cBhvr rctx="IE">
                                        <p:cTn id="244" dur="indefinite"/>
                                        <p:tgtEl>
                                          <p:spTgt spid="77"/>
                                        </p:tgtEl>
                                      </p:cBhvr>
                                    </p:animEffect>
                                  </p:childTnLst>
                                </p:cTn>
                              </p:par>
                            </p:childTnLst>
                          </p:cTn>
                        </p:par>
                        <p:par>
                          <p:cTn id="245" fill="hold">
                            <p:stCondLst>
                              <p:cond delay="0"/>
                            </p:stCondLst>
                            <p:childTnLst>
                              <p:par>
                                <p:cTn id="246" presetID="1" presetClass="emph" presetSubtype="2" fill="hold" nodeType="afterEffect">
                                  <p:stCondLst>
                                    <p:cond delay="0"/>
                                  </p:stCondLst>
                                  <p:childTnLst>
                                    <p:animClr clrSpc="rgb" dir="cw">
                                      <p:cBhvr>
                                        <p:cTn id="247" dur="1000" fill="hold"/>
                                        <p:tgtEl>
                                          <p:spTgt spid="78"/>
                                        </p:tgtEl>
                                        <p:attrNameLst>
                                          <p:attrName>fillcolor</p:attrName>
                                        </p:attrNameLst>
                                      </p:cBhvr>
                                      <p:to>
                                        <a:srgbClr xmlns:mc="http://schemas.openxmlformats.org/markup-compatibility/2006" xmlns:a14="http://schemas.microsoft.com/office/drawing/2010/main" val="00B050" mc:Ignorable=""/>
                                      </p:to>
                                    </p:animClr>
                                    <p:set>
                                      <p:cBhvr>
                                        <p:cTn id="248" dur="1000" fill="hold"/>
                                        <p:tgtEl>
                                          <p:spTgt spid="78"/>
                                        </p:tgtEl>
                                        <p:attrNameLst>
                                          <p:attrName>fill.type</p:attrName>
                                        </p:attrNameLst>
                                      </p:cBhvr>
                                      <p:to>
                                        <p:strVal val="solid"/>
                                      </p:to>
                                    </p:set>
                                    <p:set>
                                      <p:cBhvr>
                                        <p:cTn id="249" dur="1000" fill="hold"/>
                                        <p:tgtEl>
                                          <p:spTgt spid="78"/>
                                        </p:tgtEl>
                                        <p:attrNameLst>
                                          <p:attrName>fill.on</p:attrName>
                                        </p:attrNameLst>
                                      </p:cBhvr>
                                      <p:to>
                                        <p:strVal val="true"/>
                                      </p:to>
                                    </p:set>
                                  </p:childTnLst>
                                </p:cTn>
                              </p:par>
                            </p:childTnLst>
                          </p:cTn>
                        </p:par>
                        <p:par>
                          <p:cTn id="250" fill="hold">
                            <p:stCondLst>
                              <p:cond delay="1000"/>
                            </p:stCondLst>
                            <p:childTnLst>
                              <p:par>
                                <p:cTn id="251" presetID="1" presetClass="emph" presetSubtype="2" fill="hold" nodeType="afterEffect">
                                  <p:stCondLst>
                                    <p:cond delay="0"/>
                                  </p:stCondLst>
                                  <p:childTnLst>
                                    <p:animClr clrSpc="rgb" dir="cw">
                                      <p:cBhvr>
                                        <p:cTn id="252" dur="1000" fill="hold"/>
                                        <p:tgtEl>
                                          <p:spTgt spid="81"/>
                                        </p:tgtEl>
                                        <p:attrNameLst>
                                          <p:attrName>fillcolor</p:attrName>
                                        </p:attrNameLst>
                                      </p:cBhvr>
                                      <p:to>
                                        <a:srgbClr xmlns:mc="http://schemas.openxmlformats.org/markup-compatibility/2006" xmlns:a14="http://schemas.microsoft.com/office/drawing/2010/main" val="00B050" mc:Ignorable=""/>
                                      </p:to>
                                    </p:animClr>
                                    <p:set>
                                      <p:cBhvr>
                                        <p:cTn id="253" dur="1000" fill="hold"/>
                                        <p:tgtEl>
                                          <p:spTgt spid="81"/>
                                        </p:tgtEl>
                                        <p:attrNameLst>
                                          <p:attrName>fill.type</p:attrName>
                                        </p:attrNameLst>
                                      </p:cBhvr>
                                      <p:to>
                                        <p:strVal val="solid"/>
                                      </p:to>
                                    </p:set>
                                    <p:set>
                                      <p:cBhvr>
                                        <p:cTn id="254" dur="1000" fill="hold"/>
                                        <p:tgtEl>
                                          <p:spTgt spid="81"/>
                                        </p:tgtEl>
                                        <p:attrNameLst>
                                          <p:attrName>fill.on</p:attrName>
                                        </p:attrNameLst>
                                      </p:cBhvr>
                                      <p:to>
                                        <p:strVal val="true"/>
                                      </p:to>
                                    </p:set>
                                  </p:childTnLst>
                                </p:cTn>
                              </p:par>
                            </p:childTnLst>
                          </p:cTn>
                        </p:par>
                      </p:childTnLst>
                    </p:cTn>
                  </p:par>
                  <p:par>
                    <p:cTn id="255" fill="hold">
                      <p:stCondLst>
                        <p:cond delay="indefinite"/>
                      </p:stCondLst>
                      <p:childTnLst>
                        <p:par>
                          <p:cTn id="256" fill="hold">
                            <p:stCondLst>
                              <p:cond delay="0"/>
                            </p:stCondLst>
                            <p:childTnLst>
                              <p:par>
                                <p:cTn id="257" presetID="3" presetClass="entr" presetSubtype="10" fill="hold" grpId="0" nodeType="clickEffect">
                                  <p:stCondLst>
                                    <p:cond delay="0"/>
                                  </p:stCondLst>
                                  <p:childTnLst>
                                    <p:set>
                                      <p:cBhvr>
                                        <p:cTn id="258" dur="1" fill="hold">
                                          <p:stCondLst>
                                            <p:cond delay="0"/>
                                          </p:stCondLst>
                                        </p:cTn>
                                        <p:tgtEl>
                                          <p:spTgt spid="115"/>
                                        </p:tgtEl>
                                        <p:attrNameLst>
                                          <p:attrName>style.visibility</p:attrName>
                                        </p:attrNameLst>
                                      </p:cBhvr>
                                      <p:to>
                                        <p:strVal val="visible"/>
                                      </p:to>
                                    </p:set>
                                    <p:animEffect transition="in" filter="blinds(horizontal)">
                                      <p:cBhvr>
                                        <p:cTn id="259" dur="500"/>
                                        <p:tgtEl>
                                          <p:spTgt spid="115"/>
                                        </p:tgtEl>
                                      </p:cBhvr>
                                    </p:animEffect>
                                  </p:childTnLst>
                                </p:cTn>
                              </p:par>
                            </p:childTnLst>
                          </p:cTn>
                        </p:par>
                      </p:childTnLst>
                    </p:cTn>
                  </p:par>
                  <p:par>
                    <p:cTn id="260" fill="hold">
                      <p:stCondLst>
                        <p:cond delay="indefinite"/>
                      </p:stCondLst>
                      <p:childTnLst>
                        <p:par>
                          <p:cTn id="261" fill="hold">
                            <p:stCondLst>
                              <p:cond delay="0"/>
                            </p:stCondLst>
                            <p:childTnLst>
                              <p:par>
                                <p:cTn id="262" presetID="1" presetClass="emph" presetSubtype="2" fill="hold" nodeType="clickEffect">
                                  <p:stCondLst>
                                    <p:cond delay="0"/>
                                  </p:stCondLst>
                                  <p:childTnLst>
                                    <p:animClr clrSpc="rgb" dir="cw">
                                      <p:cBhvr>
                                        <p:cTn id="263" dur="500" fill="hold"/>
                                        <p:tgtEl>
                                          <p:spTgt spid="91"/>
                                        </p:tgtEl>
                                        <p:attrNameLst>
                                          <p:attrName>fillcolor</p:attrName>
                                        </p:attrNameLst>
                                      </p:cBhvr>
                                      <p:to>
                                        <a:srgbClr xmlns:mc="http://schemas.openxmlformats.org/markup-compatibility/2006" xmlns:a14="http://schemas.microsoft.com/office/drawing/2010/main" val="00B050" mc:Ignorable=""/>
                                      </p:to>
                                    </p:animClr>
                                    <p:set>
                                      <p:cBhvr>
                                        <p:cTn id="264" dur="500" fill="hold"/>
                                        <p:tgtEl>
                                          <p:spTgt spid="91"/>
                                        </p:tgtEl>
                                        <p:attrNameLst>
                                          <p:attrName>fill.type</p:attrName>
                                        </p:attrNameLst>
                                      </p:cBhvr>
                                      <p:to>
                                        <p:strVal val="solid"/>
                                      </p:to>
                                    </p:set>
                                    <p:set>
                                      <p:cBhvr>
                                        <p:cTn id="265" dur="500" fill="hold"/>
                                        <p:tgtEl>
                                          <p:spTgt spid="91"/>
                                        </p:tgtEl>
                                        <p:attrNameLst>
                                          <p:attrName>fill.on</p:attrName>
                                        </p:attrNameLst>
                                      </p:cBhvr>
                                      <p:to>
                                        <p:strVal val="true"/>
                                      </p:to>
                                    </p:set>
                                  </p:childTnLst>
                                </p:cTn>
                              </p:par>
                              <p:par>
                                <p:cTn id="266" presetID="1" presetClass="emph" presetSubtype="2" fill="hold" nodeType="withEffect">
                                  <p:stCondLst>
                                    <p:cond delay="0"/>
                                  </p:stCondLst>
                                  <p:childTnLst>
                                    <p:animClr clrSpc="rgb" dir="cw">
                                      <p:cBhvr>
                                        <p:cTn id="267" dur="500" fill="hold"/>
                                        <p:tgtEl>
                                          <p:spTgt spid="94"/>
                                        </p:tgtEl>
                                        <p:attrNameLst>
                                          <p:attrName>fillcolor</p:attrName>
                                        </p:attrNameLst>
                                      </p:cBhvr>
                                      <p:to>
                                        <a:srgbClr xmlns:mc="http://schemas.openxmlformats.org/markup-compatibility/2006" xmlns:a14="http://schemas.microsoft.com/office/drawing/2010/main" val="00B050" mc:Ignorable=""/>
                                      </p:to>
                                    </p:animClr>
                                    <p:set>
                                      <p:cBhvr>
                                        <p:cTn id="268" dur="500" fill="hold"/>
                                        <p:tgtEl>
                                          <p:spTgt spid="94"/>
                                        </p:tgtEl>
                                        <p:attrNameLst>
                                          <p:attrName>fill.type</p:attrName>
                                        </p:attrNameLst>
                                      </p:cBhvr>
                                      <p:to>
                                        <p:strVal val="solid"/>
                                      </p:to>
                                    </p:set>
                                    <p:set>
                                      <p:cBhvr>
                                        <p:cTn id="269" dur="500" fill="hold"/>
                                        <p:tgtEl>
                                          <p:spTgt spid="94"/>
                                        </p:tgtEl>
                                        <p:attrNameLst>
                                          <p:attrName>fill.on</p:attrName>
                                        </p:attrNameLst>
                                      </p:cBhvr>
                                      <p:to>
                                        <p:strVal val="true"/>
                                      </p:to>
                                    </p:set>
                                  </p:childTnLst>
                                </p:cTn>
                              </p:par>
                              <p:par>
                                <p:cTn id="270" presetID="1" presetClass="emph" presetSubtype="2" fill="hold" nodeType="withEffect">
                                  <p:stCondLst>
                                    <p:cond delay="0"/>
                                  </p:stCondLst>
                                  <p:childTnLst>
                                    <p:animClr clrSpc="rgb" dir="cw">
                                      <p:cBhvr>
                                        <p:cTn id="271" dur="1000" fill="hold"/>
                                        <p:tgtEl>
                                          <p:spTgt spid="90"/>
                                        </p:tgtEl>
                                        <p:attrNameLst>
                                          <p:attrName>fillcolor</p:attrName>
                                        </p:attrNameLst>
                                      </p:cBhvr>
                                      <p:to>
                                        <a:srgbClr xmlns:mc="http://schemas.openxmlformats.org/markup-compatibility/2006" xmlns:a14="http://schemas.microsoft.com/office/drawing/2010/main" val="00B050" mc:Ignorable=""/>
                                      </p:to>
                                    </p:animClr>
                                    <p:set>
                                      <p:cBhvr>
                                        <p:cTn id="272" dur="1000" fill="hold"/>
                                        <p:tgtEl>
                                          <p:spTgt spid="90"/>
                                        </p:tgtEl>
                                        <p:attrNameLst>
                                          <p:attrName>fill.type</p:attrName>
                                        </p:attrNameLst>
                                      </p:cBhvr>
                                      <p:to>
                                        <p:strVal val="solid"/>
                                      </p:to>
                                    </p:set>
                                    <p:set>
                                      <p:cBhvr>
                                        <p:cTn id="273" dur="1000" fill="hold"/>
                                        <p:tgtEl>
                                          <p:spTgt spid="90"/>
                                        </p:tgtEl>
                                        <p:attrNameLst>
                                          <p:attrName>fill.on</p:attrName>
                                        </p:attrNameLst>
                                      </p:cBhvr>
                                      <p:to>
                                        <p:strVal val="true"/>
                                      </p:to>
                                    </p:set>
                                  </p:childTnLst>
                                </p:cTn>
                              </p:par>
                              <p:par>
                                <p:cTn id="274" presetID="1" presetClass="emph" presetSubtype="2" fill="hold" nodeType="withEffect">
                                  <p:stCondLst>
                                    <p:cond delay="0"/>
                                  </p:stCondLst>
                                  <p:childTnLst>
                                    <p:animClr clrSpc="rgb" dir="cw">
                                      <p:cBhvr>
                                        <p:cTn id="275" dur="1000" fill="hold"/>
                                        <p:tgtEl>
                                          <p:spTgt spid="93"/>
                                        </p:tgtEl>
                                        <p:attrNameLst>
                                          <p:attrName>fillcolor</p:attrName>
                                        </p:attrNameLst>
                                      </p:cBhvr>
                                      <p:to>
                                        <a:srgbClr xmlns:mc="http://schemas.openxmlformats.org/markup-compatibility/2006" xmlns:a14="http://schemas.microsoft.com/office/drawing/2010/main" val="00B050" mc:Ignorable=""/>
                                      </p:to>
                                    </p:animClr>
                                    <p:set>
                                      <p:cBhvr>
                                        <p:cTn id="276" dur="1000" fill="hold"/>
                                        <p:tgtEl>
                                          <p:spTgt spid="93"/>
                                        </p:tgtEl>
                                        <p:attrNameLst>
                                          <p:attrName>fill.type</p:attrName>
                                        </p:attrNameLst>
                                      </p:cBhvr>
                                      <p:to>
                                        <p:strVal val="solid"/>
                                      </p:to>
                                    </p:set>
                                    <p:set>
                                      <p:cBhvr>
                                        <p:cTn id="277" dur="1000" fill="hold"/>
                                        <p:tgtEl>
                                          <p:spTgt spid="93"/>
                                        </p:tgtEl>
                                        <p:attrNameLst>
                                          <p:attrName>fill.on</p:attrName>
                                        </p:attrNameLst>
                                      </p:cBhvr>
                                      <p:to>
                                        <p:strVal val="true"/>
                                      </p:to>
                                    </p:set>
                                  </p:childTnLst>
                                </p:cTn>
                              </p:par>
                            </p:childTnLst>
                          </p:cTn>
                        </p:par>
                        <p:par>
                          <p:cTn id="278" fill="hold">
                            <p:stCondLst>
                              <p:cond delay="1000"/>
                            </p:stCondLst>
                            <p:childTnLst>
                              <p:par>
                                <p:cTn id="279" presetID="35" presetClass="emph" presetSubtype="0" repeatCount="3000" fill="hold" grpId="0" nodeType="afterEffect">
                                  <p:stCondLst>
                                    <p:cond delay="0"/>
                                  </p:stCondLst>
                                  <p:childTnLst>
                                    <p:anim calcmode="discrete" valueType="str">
                                      <p:cBhvr>
                                        <p:cTn id="280" dur="1000" fill="hold"/>
                                        <p:tgtEl>
                                          <p:spTgt spid="91"/>
                                        </p:tgtEl>
                                        <p:attrNameLst>
                                          <p:attrName>style.visibility</p:attrName>
                                        </p:attrNameLst>
                                      </p:cBhvr>
                                      <p:tavLst>
                                        <p:tav tm="0">
                                          <p:val>
                                            <p:strVal val="hidden"/>
                                          </p:val>
                                        </p:tav>
                                        <p:tav tm="50000">
                                          <p:val>
                                            <p:strVal val="visible"/>
                                          </p:val>
                                        </p:tav>
                                      </p:tavLst>
                                    </p:anim>
                                  </p:childTnLst>
                                </p:cTn>
                              </p:par>
                              <p:par>
                                <p:cTn id="281" presetID="35" presetClass="emph" presetSubtype="0" repeatCount="3000" fill="hold" grpId="0" nodeType="withEffect">
                                  <p:stCondLst>
                                    <p:cond delay="0"/>
                                  </p:stCondLst>
                                  <p:childTnLst>
                                    <p:anim calcmode="discrete" valueType="str">
                                      <p:cBhvr>
                                        <p:cTn id="282" dur="1000" fill="hold"/>
                                        <p:tgtEl>
                                          <p:spTgt spid="94"/>
                                        </p:tgtEl>
                                        <p:attrNameLst>
                                          <p:attrName>style.visibility</p:attrName>
                                        </p:attrNameLst>
                                      </p:cBhvr>
                                      <p:tavLst>
                                        <p:tav tm="0">
                                          <p:val>
                                            <p:strVal val="hidden"/>
                                          </p:val>
                                        </p:tav>
                                        <p:tav tm="50000">
                                          <p:val>
                                            <p:strVal val="visible"/>
                                          </p:val>
                                        </p:tav>
                                      </p:tavLst>
                                    </p:anim>
                                  </p:childTnLst>
                                </p:cTn>
                              </p:par>
                              <p:par>
                                <p:cTn id="283" presetID="35" presetClass="emph" presetSubtype="0" repeatCount="3000" fill="hold" grpId="1" nodeType="withEffect">
                                  <p:stCondLst>
                                    <p:cond delay="0"/>
                                  </p:stCondLst>
                                  <p:childTnLst>
                                    <p:anim calcmode="discrete" valueType="str">
                                      <p:cBhvr>
                                        <p:cTn id="284" dur="1000" fill="hold"/>
                                        <p:tgtEl>
                                          <p:spTgt spid="90"/>
                                        </p:tgtEl>
                                        <p:attrNameLst>
                                          <p:attrName>style.visibility</p:attrName>
                                        </p:attrNameLst>
                                      </p:cBhvr>
                                      <p:tavLst>
                                        <p:tav tm="0">
                                          <p:val>
                                            <p:strVal val="hidden"/>
                                          </p:val>
                                        </p:tav>
                                        <p:tav tm="50000">
                                          <p:val>
                                            <p:strVal val="visible"/>
                                          </p:val>
                                        </p:tav>
                                      </p:tavLst>
                                    </p:anim>
                                  </p:childTnLst>
                                </p:cTn>
                              </p:par>
                              <p:par>
                                <p:cTn id="285" presetID="35" presetClass="emph" presetSubtype="0" repeatCount="3000" fill="hold" grpId="1" nodeType="withEffect">
                                  <p:stCondLst>
                                    <p:cond delay="0"/>
                                  </p:stCondLst>
                                  <p:childTnLst>
                                    <p:anim calcmode="discrete" valueType="str">
                                      <p:cBhvr>
                                        <p:cTn id="286" dur="1000" fill="hold"/>
                                        <p:tgtEl>
                                          <p:spTgt spid="93"/>
                                        </p:tgtEl>
                                        <p:attrNameLst>
                                          <p:attrName>style.visibility</p:attrName>
                                        </p:attrNameLst>
                                      </p:cBhvr>
                                      <p:tavLst>
                                        <p:tav tm="0">
                                          <p:val>
                                            <p:strVal val="hidden"/>
                                          </p:val>
                                        </p:tav>
                                        <p:tav tm="50000">
                                          <p:val>
                                            <p:strVal val="visible"/>
                                          </p:val>
                                        </p:tav>
                                      </p:tavLst>
                                    </p:anim>
                                  </p:childTnLst>
                                </p:cTn>
                              </p:par>
                            </p:childTnLst>
                          </p:cTn>
                        </p:par>
                      </p:childTnLst>
                    </p:cTn>
                  </p:par>
                  <p:par>
                    <p:cTn id="287" fill="hold">
                      <p:stCondLst>
                        <p:cond delay="indefinite"/>
                      </p:stCondLst>
                      <p:childTnLst>
                        <p:par>
                          <p:cTn id="288" fill="hold">
                            <p:stCondLst>
                              <p:cond delay="0"/>
                            </p:stCondLst>
                            <p:childTnLst>
                              <p:par>
                                <p:cTn id="289" presetID="3" presetClass="entr" presetSubtype="10" fill="hold" grpId="0" nodeType="clickEffect">
                                  <p:stCondLst>
                                    <p:cond delay="0"/>
                                  </p:stCondLst>
                                  <p:childTnLst>
                                    <p:set>
                                      <p:cBhvr>
                                        <p:cTn id="290" dur="1" fill="hold">
                                          <p:stCondLst>
                                            <p:cond delay="0"/>
                                          </p:stCondLst>
                                        </p:cTn>
                                        <p:tgtEl>
                                          <p:spTgt spid="107"/>
                                        </p:tgtEl>
                                        <p:attrNameLst>
                                          <p:attrName>style.visibility</p:attrName>
                                        </p:attrNameLst>
                                      </p:cBhvr>
                                      <p:to>
                                        <p:strVal val="visible"/>
                                      </p:to>
                                    </p:set>
                                    <p:animEffect transition="in" filter="blinds(horizontal)">
                                      <p:cBhvr>
                                        <p:cTn id="291" dur="500"/>
                                        <p:tgtEl>
                                          <p:spTgt spid="107"/>
                                        </p:tgtEl>
                                      </p:cBhvr>
                                    </p:animEffect>
                                  </p:childTnLst>
                                </p:cTn>
                              </p:par>
                              <p:par>
                                <p:cTn id="292" presetID="3" presetClass="exit" presetSubtype="10" fill="hold" grpId="1" nodeType="withEffect">
                                  <p:stCondLst>
                                    <p:cond delay="0"/>
                                  </p:stCondLst>
                                  <p:childTnLst>
                                    <p:animEffect transition="out" filter="blinds(horizontal)">
                                      <p:cBhvr>
                                        <p:cTn id="293" dur="500"/>
                                        <p:tgtEl>
                                          <p:spTgt spid="115"/>
                                        </p:tgtEl>
                                      </p:cBhvr>
                                    </p:animEffect>
                                    <p:set>
                                      <p:cBhvr>
                                        <p:cTn id="294" dur="1" fill="hold">
                                          <p:stCondLst>
                                            <p:cond delay="499"/>
                                          </p:stCondLst>
                                        </p:cTn>
                                        <p:tgtEl>
                                          <p:spTgt spid="115"/>
                                        </p:tgtEl>
                                        <p:attrNameLst>
                                          <p:attrName>style.visibility</p:attrName>
                                        </p:attrNameLst>
                                      </p:cBhvr>
                                      <p:to>
                                        <p:strVal val="hidden"/>
                                      </p:to>
                                    </p:set>
                                  </p:childTnLst>
                                </p:cTn>
                              </p:par>
                              <p:par>
                                <p:cTn id="295" presetID="3" presetClass="exit" presetSubtype="10" fill="hold" grpId="1" nodeType="withEffect">
                                  <p:stCondLst>
                                    <p:cond delay="0"/>
                                  </p:stCondLst>
                                  <p:childTnLst>
                                    <p:animEffect transition="out" filter="blinds(horizontal)">
                                      <p:cBhvr>
                                        <p:cTn id="296" dur="500"/>
                                        <p:tgtEl>
                                          <p:spTgt spid="58"/>
                                        </p:tgtEl>
                                      </p:cBhvr>
                                    </p:animEffect>
                                    <p:set>
                                      <p:cBhvr>
                                        <p:cTn id="297" dur="1" fill="hold">
                                          <p:stCondLst>
                                            <p:cond delay="499"/>
                                          </p:stCondLst>
                                        </p:cTn>
                                        <p:tgtEl>
                                          <p:spTgt spid="58"/>
                                        </p:tgtEl>
                                        <p:attrNameLst>
                                          <p:attrName>style.visibility</p:attrName>
                                        </p:attrNameLst>
                                      </p:cBhvr>
                                      <p:to>
                                        <p:strVal val="hidden"/>
                                      </p:to>
                                    </p:set>
                                  </p:childTnLst>
                                </p:cTn>
                              </p:par>
                              <p:par>
                                <p:cTn id="298" presetID="3" presetClass="exit" presetSubtype="10" fill="hold" grpId="1" nodeType="withEffect">
                                  <p:stCondLst>
                                    <p:cond delay="0"/>
                                  </p:stCondLst>
                                  <p:childTnLst>
                                    <p:animEffect transition="out" filter="blinds(horizontal)">
                                      <p:cBhvr>
                                        <p:cTn id="299" dur="500"/>
                                        <p:tgtEl>
                                          <p:spTgt spid="113"/>
                                        </p:tgtEl>
                                      </p:cBhvr>
                                    </p:animEffect>
                                    <p:set>
                                      <p:cBhvr>
                                        <p:cTn id="300" dur="1" fill="hold">
                                          <p:stCondLst>
                                            <p:cond delay="499"/>
                                          </p:stCondLst>
                                        </p:cTn>
                                        <p:tgtEl>
                                          <p:spTgt spid="113"/>
                                        </p:tgtEl>
                                        <p:attrNameLst>
                                          <p:attrName>style.visibility</p:attrName>
                                        </p:attrNameLst>
                                      </p:cBhvr>
                                      <p:to>
                                        <p:strVal val="hidden"/>
                                      </p:to>
                                    </p:set>
                                  </p:childTnLst>
                                </p:cTn>
                              </p:par>
                              <p:par>
                                <p:cTn id="301" presetID="3" presetClass="exit" presetSubtype="10" fill="hold" grpId="1" nodeType="withEffect">
                                  <p:stCondLst>
                                    <p:cond delay="0"/>
                                  </p:stCondLst>
                                  <p:childTnLst>
                                    <p:animEffect transition="out" filter="blinds(horizontal)">
                                      <p:cBhvr>
                                        <p:cTn id="302" dur="500"/>
                                        <p:tgtEl>
                                          <p:spTgt spid="59"/>
                                        </p:tgtEl>
                                      </p:cBhvr>
                                    </p:animEffect>
                                    <p:set>
                                      <p:cBhvr>
                                        <p:cTn id="303" dur="1" fill="hold">
                                          <p:stCondLst>
                                            <p:cond delay="499"/>
                                          </p:stCondLst>
                                        </p:cTn>
                                        <p:tgtEl>
                                          <p:spTgt spid="59"/>
                                        </p:tgtEl>
                                        <p:attrNameLst>
                                          <p:attrName>style.visibility</p:attrName>
                                        </p:attrNameLst>
                                      </p:cBhvr>
                                      <p:to>
                                        <p:strVal val="hidden"/>
                                      </p:to>
                                    </p:set>
                                  </p:childTnLst>
                                </p:cTn>
                              </p:par>
                              <p:par>
                                <p:cTn id="304" presetID="3" presetClass="exit" presetSubtype="10" fill="hold" grpId="1" nodeType="withEffect">
                                  <p:stCondLst>
                                    <p:cond delay="0"/>
                                  </p:stCondLst>
                                  <p:childTnLst>
                                    <p:animEffect transition="out" filter="blinds(horizontal)">
                                      <p:cBhvr>
                                        <p:cTn id="305" dur="500"/>
                                        <p:tgtEl>
                                          <p:spTgt spid="114"/>
                                        </p:tgtEl>
                                      </p:cBhvr>
                                    </p:animEffect>
                                    <p:set>
                                      <p:cBhvr>
                                        <p:cTn id="306" dur="1" fill="hold">
                                          <p:stCondLst>
                                            <p:cond delay="499"/>
                                          </p:stCondLst>
                                        </p:cTn>
                                        <p:tgtEl>
                                          <p:spTgt spid="114"/>
                                        </p:tgtEl>
                                        <p:attrNameLst>
                                          <p:attrName>style.visibility</p:attrName>
                                        </p:attrNameLst>
                                      </p:cBhvr>
                                      <p:to>
                                        <p:strVal val="hidden"/>
                                      </p:to>
                                    </p:set>
                                  </p:childTnLst>
                                </p:cTn>
                              </p:par>
                            </p:childTnLst>
                          </p:cTn>
                        </p:par>
                      </p:childTnLst>
                    </p:cTn>
                  </p:par>
                  <p:par>
                    <p:cTn id="307" fill="hold">
                      <p:stCondLst>
                        <p:cond delay="indefinite"/>
                      </p:stCondLst>
                      <p:childTnLst>
                        <p:par>
                          <p:cTn id="308" fill="hold">
                            <p:stCondLst>
                              <p:cond delay="0"/>
                            </p:stCondLst>
                            <p:childTnLst>
                              <p:par>
                                <p:cTn id="309" presetID="3" presetClass="entr" presetSubtype="10" fill="hold" grpId="0" nodeType="clickEffect">
                                  <p:stCondLst>
                                    <p:cond delay="0"/>
                                  </p:stCondLst>
                                  <p:childTnLst>
                                    <p:set>
                                      <p:cBhvr>
                                        <p:cTn id="310" dur="1" fill="hold">
                                          <p:stCondLst>
                                            <p:cond delay="0"/>
                                          </p:stCondLst>
                                        </p:cTn>
                                        <p:tgtEl>
                                          <p:spTgt spid="116"/>
                                        </p:tgtEl>
                                        <p:attrNameLst>
                                          <p:attrName>style.visibility</p:attrName>
                                        </p:attrNameLst>
                                      </p:cBhvr>
                                      <p:to>
                                        <p:strVal val="visible"/>
                                      </p:to>
                                    </p:set>
                                    <p:animEffect transition="in" filter="blinds(horizontal)">
                                      <p:cBhvr>
                                        <p:cTn id="311"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P spid="117" grpId="0" animBg="1"/>
      <p:bldP spid="58" grpId="0"/>
      <p:bldP spid="58" grpId="1"/>
      <p:bldP spid="59" grpId="0"/>
      <p:bldP spid="59" grpId="1"/>
      <p:bldP spid="60" grpId="0" animBg="1"/>
      <p:bldP spid="62" grpId="0" animBg="1"/>
      <p:bldP spid="63" grpId="0" animBg="1"/>
      <p:bldP spid="64" grpId="0" animBg="1"/>
      <p:bldP spid="65" grpId="0"/>
      <p:bldP spid="66" grpId="0" animBg="1"/>
      <p:bldP spid="67" grpId="0"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p:bldP spid="73" grpId="1"/>
      <p:bldP spid="74" grpId="0"/>
      <p:bldP spid="74" grpId="1"/>
      <p:bldP spid="75" grpId="0"/>
      <p:bldP spid="75" grpId="1"/>
      <p:bldP spid="76" grpId="0"/>
      <p:bldP spid="76" grpId="1"/>
      <p:bldP spid="77" grpId="0"/>
      <p:bldP spid="77" grpId="1"/>
      <p:bldP spid="78" grpId="0" animBg="1"/>
      <p:bldP spid="79" grpId="0" animBg="1"/>
      <p:bldP spid="80" grpId="0" animBg="1"/>
      <p:bldP spid="81" grpId="0" animBg="1"/>
      <p:bldP spid="82" grpId="0" animBg="1"/>
      <p:bldP spid="83" grpId="0" animBg="1"/>
      <p:bldP spid="84" grpId="0"/>
      <p:bldP spid="85" grpId="0"/>
      <p:bldP spid="86" grpId="0"/>
      <p:bldP spid="87" grpId="0"/>
      <p:bldP spid="88" grpId="0"/>
      <p:bldP spid="89" grpId="0"/>
      <p:bldP spid="90" grpId="0" animBg="1"/>
      <p:bldP spid="90" grpId="1" animBg="1"/>
      <p:bldP spid="91" grpId="0" animBg="1"/>
      <p:bldP spid="91" grpId="1" animBg="1"/>
      <p:bldP spid="92" grpId="0" animBg="1"/>
      <p:bldP spid="93" grpId="0" animBg="1"/>
      <p:bldP spid="93" grpId="1" animBg="1"/>
      <p:bldP spid="94" grpId="0" animBg="1"/>
      <p:bldP spid="94" grpId="1" animBg="1"/>
      <p:bldP spid="95" grpId="0" animBg="1"/>
      <p:bldP spid="96" grpId="0"/>
      <p:bldP spid="97" grpId="0"/>
      <p:bldP spid="98" grpId="0"/>
      <p:bldP spid="99" grpId="0"/>
      <p:bldP spid="100" grpId="0"/>
      <p:bldP spid="101" grpId="0"/>
      <p:bldP spid="102" grpId="0" animBg="1"/>
      <p:bldP spid="102" grpId="1" animBg="1"/>
      <p:bldP spid="103" grpId="0"/>
      <p:bldP spid="103" grpId="1"/>
      <p:bldP spid="108" grpId="0"/>
      <p:bldP spid="111" grpId="0"/>
      <p:bldP spid="112" grpId="0"/>
      <p:bldP spid="113" grpId="0"/>
      <p:bldP spid="113" grpId="1"/>
      <p:bldP spid="115" grpId="0"/>
      <p:bldP spid="115" grpId="1"/>
      <p:bldP spid="127" grpId="0"/>
      <p:bldP spid="141" grpId="0"/>
      <p:bldP spid="107" grpId="0"/>
      <p:bldP spid="114" grpId="0"/>
      <p:bldP spid="114" grpId="1"/>
      <p:bldP spid="11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ounded Rectangle 66"/>
          <p:cNvSpPr/>
          <p:nvPr/>
        </p:nvSpPr>
        <p:spPr>
          <a:xfrm>
            <a:off x="1491916" y="2957213"/>
            <a:ext cx="4398746" cy="3570963"/>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cxnSp>
        <p:nvCxnSpPr>
          <p:cNvPr id="95" name="Straight Connector 94"/>
          <p:cNvCxnSpPr/>
          <p:nvPr/>
        </p:nvCxnSpPr>
        <p:spPr>
          <a:xfrm rot="16200000" flipV="1">
            <a:off x="2763644" y="2832165"/>
            <a:ext cx="220970" cy="4843"/>
          </a:xfrm>
          <a:prstGeom prst="line">
            <a:avLst/>
          </a:prstGeom>
          <a:ln w="38100">
            <a:headEnd type="arrow"/>
            <a:tailEnd type="none"/>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2853559" y="2723620"/>
            <a:ext cx="1685104" cy="2293"/>
          </a:xfrm>
          <a:prstGeom prst="line">
            <a:avLst/>
          </a:prstGeom>
          <a:ln w="38100">
            <a:tailEnd type="non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2154321" y="3124755"/>
            <a:ext cx="1396181" cy="882041"/>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CAS/HUB/MAILBOX 1</a:t>
            </a:r>
            <a:endParaRPr lang="en-US"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7" name="Rectangle 36"/>
          <p:cNvSpPr/>
          <p:nvPr/>
        </p:nvSpPr>
        <p:spPr>
          <a:xfrm>
            <a:off x="3872486" y="3112229"/>
            <a:ext cx="1396181" cy="894567"/>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CAS/HUB/MAILBOX 2</a:t>
            </a:r>
            <a:endParaRPr lang="en-US"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cxnSp>
        <p:nvCxnSpPr>
          <p:cNvPr id="49" name="Straight Arrow Connector 48"/>
          <p:cNvCxnSpPr>
            <a:stCxn id="36" idx="2"/>
          </p:cNvCxnSpPr>
          <p:nvPr/>
        </p:nvCxnSpPr>
        <p:spPr>
          <a:xfrm rot="16200000" flipH="1">
            <a:off x="2642983" y="4216225"/>
            <a:ext cx="419974" cy="1116"/>
          </a:xfrm>
          <a:prstGeom prst="straightConnector1">
            <a:avLst/>
          </a:prstGeom>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7" idx="2"/>
          </p:cNvCxnSpPr>
          <p:nvPr/>
        </p:nvCxnSpPr>
        <p:spPr>
          <a:xfrm rot="16200000" flipH="1">
            <a:off x="4357775" y="4219597"/>
            <a:ext cx="426720" cy="1117"/>
          </a:xfrm>
          <a:prstGeom prst="straightConnector1">
            <a:avLst/>
          </a:prstGeom>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3250304" y="4573648"/>
            <a:ext cx="956165" cy="22253"/>
          </a:xfrm>
          <a:prstGeom prst="straightConnector1">
            <a:avLst/>
          </a:prstGeom>
          <a:ln w="19050">
            <a:solidFill>
              <a:schemeClr val="tx2"/>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85889" y="5201082"/>
            <a:ext cx="971942" cy="1588"/>
          </a:xfrm>
          <a:prstGeom prst="straightConnector1">
            <a:avLst/>
          </a:prstGeom>
          <a:ln w="19050">
            <a:solidFill>
              <a:schemeClr val="tx2"/>
            </a:solidFill>
            <a:prstDash val="lgDashDotDot"/>
            <a:headEnd type="arrow"/>
            <a:tailEnd type="non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3234527" y="5906337"/>
            <a:ext cx="971942" cy="1588"/>
          </a:xfrm>
          <a:prstGeom prst="straightConnector1">
            <a:avLst/>
          </a:prstGeom>
          <a:ln w="19050">
            <a:solidFill>
              <a:schemeClr val="tx2"/>
            </a:solidFill>
            <a:prstDash val="lgDashDotDot"/>
            <a:tailEnd type="arrow"/>
          </a:ln>
        </p:spPr>
        <p:style>
          <a:lnRef idx="1">
            <a:schemeClr val="accent1"/>
          </a:lnRef>
          <a:fillRef idx="0">
            <a:schemeClr val="accent1"/>
          </a:fillRef>
          <a:effectRef idx="0">
            <a:schemeClr val="accent1"/>
          </a:effectRef>
          <a:fontRef idx="minor">
            <a:schemeClr val="tx1"/>
          </a:fontRef>
        </p:style>
      </p:cxnSp>
      <p:sp>
        <p:nvSpPr>
          <p:cNvPr id="79" name="Line Callout 1 (Accent Bar) 78"/>
          <p:cNvSpPr/>
          <p:nvPr/>
        </p:nvSpPr>
        <p:spPr>
          <a:xfrm>
            <a:off x="6078069" y="3073347"/>
            <a:ext cx="2738387" cy="685799"/>
          </a:xfrm>
          <a:prstGeom prst="accentCallout1">
            <a:avLst>
              <a:gd name="adj1" fmla="val 23171"/>
              <a:gd name="adj2" fmla="val 1418"/>
              <a:gd name="adj3" fmla="val 87575"/>
              <a:gd name="adj4" fmla="val -24257"/>
            </a:avLst>
          </a:prstGeom>
          <a:solidFill>
            <a:schemeClr val="accent1"/>
          </a:solidFill>
          <a:ln w="31750">
            <a:solidFill>
              <a:schemeClr val="accent1"/>
            </a:solidFill>
          </a:ln>
        </p:spPr>
        <p:style>
          <a:lnRef idx="0">
            <a:schemeClr val="accent1"/>
          </a:lnRef>
          <a:fillRef idx="3">
            <a:schemeClr val="accent1"/>
          </a:fillRef>
          <a:effectRef idx="3">
            <a:schemeClr val="accent1"/>
          </a:effectRef>
          <a:fontRef idx="minor">
            <a:schemeClr val="lt1"/>
          </a:fontRef>
        </p:style>
        <p:txBody>
          <a:bodyPr rtlCol="0" anchor="ctr"/>
          <a:lstStyle/>
          <a:p>
            <a:r>
              <a:rPr lang="en-US" sz="1600" i="1" dirty="0" smtClean="0">
                <a:solidFill>
                  <a:schemeClr val="bg1"/>
                </a:solidFill>
              </a:rPr>
              <a:t>Member servers  of DAG can host other server roles</a:t>
            </a:r>
            <a:endParaRPr lang="en-US" sz="1600" i="1" dirty="0">
              <a:solidFill>
                <a:schemeClr val="bg1"/>
              </a:solidFill>
            </a:endParaRPr>
          </a:p>
        </p:txBody>
      </p:sp>
      <p:cxnSp>
        <p:nvCxnSpPr>
          <p:cNvPr id="87" name="Straight Arrow Connector 86"/>
          <p:cNvCxnSpPr/>
          <p:nvPr/>
        </p:nvCxnSpPr>
        <p:spPr>
          <a:xfrm rot="5400000">
            <a:off x="3322657" y="2177408"/>
            <a:ext cx="336582" cy="605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16200000" flipH="1">
            <a:off x="3397595" y="2591320"/>
            <a:ext cx="230589" cy="664"/>
          </a:xfrm>
          <a:prstGeom prst="line">
            <a:avLst/>
          </a:prstGeom>
          <a:ln w="38100">
            <a:tailEnd type="none"/>
          </a:ln>
        </p:spPr>
        <p:style>
          <a:lnRef idx="1">
            <a:schemeClr val="accent1"/>
          </a:lnRef>
          <a:fillRef idx="0">
            <a:schemeClr val="accent1"/>
          </a:fillRef>
          <a:effectRef idx="0">
            <a:schemeClr val="accent1"/>
          </a:effectRef>
          <a:fontRef idx="minor">
            <a:schemeClr val="tx1"/>
          </a:fontRef>
        </p:style>
      </p:cxnSp>
      <p:pic>
        <p:nvPicPr>
          <p:cNvPr id="89" name="Picture 88" descr="Router.png"/>
          <p:cNvPicPr>
            <a:picLocks noChangeAspect="1"/>
          </p:cNvPicPr>
          <p:nvPr/>
        </p:nvPicPr>
        <p:blipFill>
          <a:blip r:embed="rId3"/>
          <a:stretch>
            <a:fillRect/>
          </a:stretch>
        </p:blipFill>
        <p:spPr>
          <a:xfrm>
            <a:off x="3007152" y="2181622"/>
            <a:ext cx="923826" cy="504289"/>
          </a:xfrm>
          <a:prstGeom prst="rect">
            <a:avLst/>
          </a:prstGeom>
        </p:spPr>
      </p:pic>
      <p:sp>
        <p:nvSpPr>
          <p:cNvPr id="105" name="TextBox 104"/>
          <p:cNvSpPr txBox="1"/>
          <p:nvPr/>
        </p:nvSpPr>
        <p:spPr>
          <a:xfrm>
            <a:off x="3971993" y="2126413"/>
            <a:ext cx="3588308" cy="461665"/>
          </a:xfrm>
          <a:prstGeom prst="rect">
            <a:avLst/>
          </a:prstGeom>
          <a:noFill/>
        </p:spPr>
        <p:txBody>
          <a:bodyPr wrap="square" rtlCol="0">
            <a:spAutoFit/>
          </a:bodyPr>
          <a:lstStyle/>
          <a:p>
            <a:r>
              <a:rPr lang="en-US" sz="2400" dirty="0" smtClean="0">
                <a:gradFill>
                  <a:gsLst>
                    <a:gs pos="0">
                      <a:schemeClr val="tx1"/>
                    </a:gs>
                    <a:gs pos="100000">
                      <a:schemeClr val="tx1"/>
                    </a:gs>
                  </a:gsLst>
                  <a:lin ang="5400000" scaled="0"/>
                </a:gradFill>
              </a:rPr>
              <a:t>Hardware Load Balancer</a:t>
            </a:r>
          </a:p>
        </p:txBody>
      </p:sp>
      <p:sp>
        <p:nvSpPr>
          <p:cNvPr id="106" name="Rounded Rectangle 105"/>
          <p:cNvSpPr/>
          <p:nvPr/>
        </p:nvSpPr>
        <p:spPr>
          <a:xfrm>
            <a:off x="2534082" y="4208284"/>
            <a:ext cx="656617" cy="206226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7" name="Can 106"/>
          <p:cNvSpPr/>
          <p:nvPr/>
        </p:nvSpPr>
        <p:spPr bwMode="auto">
          <a:xfrm>
            <a:off x="2684861" y="4306074"/>
            <a:ext cx="379378" cy="544749"/>
          </a:xfrm>
          <a:prstGeom prst="can">
            <a:avLst/>
          </a:prstGeom>
          <a:gradFill>
            <a:gsLst>
              <a:gs pos="0">
                <a:srgbClr xmlns:mc="http://schemas.openxmlformats.org/markup-compatibility/2006" xmlns:a14="http://schemas.microsoft.com/office/drawing/2010/main" val="00B050" mc:Ignorable=""/>
              </a:gs>
              <a:gs pos="50000">
                <a:srgbClr xmlns:mc="http://schemas.openxmlformats.org/markup-compatibility/2006" xmlns:a14="http://schemas.microsoft.com/office/drawing/2010/main" val="00B050" mc:Ignorable=""/>
              </a:gs>
              <a:gs pos="70000">
                <a:srgbClr xmlns:mc="http://schemas.openxmlformats.org/markup-compatibility/2006" xmlns:a14="http://schemas.microsoft.com/office/drawing/2010/main" val="00B050" mc:Ignorable=""/>
              </a:gs>
              <a:gs pos="100000">
                <a:srgbClr xmlns:mc="http://schemas.openxmlformats.org/markup-compatibility/2006" xmlns:a14="http://schemas.microsoft.com/office/drawing/2010/main" val="00A249" mc:Ignorable=""/>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8" name="Can 107"/>
          <p:cNvSpPr/>
          <p:nvPr/>
        </p:nvSpPr>
        <p:spPr bwMode="auto">
          <a:xfrm>
            <a:off x="2691347" y="4944859"/>
            <a:ext cx="379378" cy="544749"/>
          </a:xfrm>
          <a:prstGeom prst="can">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9" name="Can 108"/>
          <p:cNvSpPr/>
          <p:nvPr/>
        </p:nvSpPr>
        <p:spPr bwMode="auto">
          <a:xfrm>
            <a:off x="2671890" y="5567431"/>
            <a:ext cx="379378" cy="544749"/>
          </a:xfrm>
          <a:prstGeom prst="can">
            <a:avLst/>
          </a:prstGeom>
          <a:gradFill>
            <a:gsLst>
              <a:gs pos="0">
                <a:srgbClr xmlns:mc="http://schemas.openxmlformats.org/markup-compatibility/2006" xmlns:a14="http://schemas.microsoft.com/office/drawing/2010/main" val="00B050" mc:Ignorable=""/>
              </a:gs>
              <a:gs pos="50000">
                <a:srgbClr xmlns:mc="http://schemas.openxmlformats.org/markup-compatibility/2006" xmlns:a14="http://schemas.microsoft.com/office/drawing/2010/main" val="00B050" mc:Ignorable=""/>
              </a:gs>
              <a:gs pos="70000">
                <a:srgbClr xmlns:mc="http://schemas.openxmlformats.org/markup-compatibility/2006" xmlns:a14="http://schemas.microsoft.com/office/drawing/2010/main" val="00B050" mc:Ignorable=""/>
              </a:gs>
              <a:gs pos="100000">
                <a:srgbClr xmlns:mc="http://schemas.openxmlformats.org/markup-compatibility/2006" xmlns:a14="http://schemas.microsoft.com/office/drawing/2010/main" val="00A249" mc:Ignorable=""/>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2" name="TextBox 111"/>
          <p:cNvSpPr txBox="1"/>
          <p:nvPr/>
        </p:nvSpPr>
        <p:spPr>
          <a:xfrm>
            <a:off x="2684859" y="4442260"/>
            <a:ext cx="408564" cy="307777"/>
          </a:xfrm>
          <a:prstGeom prst="rect">
            <a:avLst/>
          </a:prstGeom>
          <a:noFill/>
        </p:spPr>
        <p:txBody>
          <a:bodyPr wrap="square" lIns="0" rIns="0" rtlCol="0">
            <a:spAutoFit/>
          </a:bodyPr>
          <a:lstStyle/>
          <a:p>
            <a:r>
              <a:rPr lang="en-US" sz="14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endParaRPr lang="en-US" sz="11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113" name="TextBox 112"/>
          <p:cNvSpPr txBox="1"/>
          <p:nvPr/>
        </p:nvSpPr>
        <p:spPr>
          <a:xfrm>
            <a:off x="2701073" y="5081044"/>
            <a:ext cx="408564" cy="307777"/>
          </a:xfrm>
          <a:prstGeom prst="rect">
            <a:avLst/>
          </a:prstGeom>
          <a:noFill/>
        </p:spPr>
        <p:txBody>
          <a:bodyPr wrap="square" lIns="0" rIns="0" rtlCol="0">
            <a:spAutoFit/>
          </a:bodyPr>
          <a:lstStyle/>
          <a:p>
            <a:r>
              <a:rPr lang="en-US" sz="14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endParaRPr lang="en-US" sz="11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114" name="TextBox 113"/>
          <p:cNvSpPr txBox="1"/>
          <p:nvPr/>
        </p:nvSpPr>
        <p:spPr>
          <a:xfrm>
            <a:off x="2671889" y="5723073"/>
            <a:ext cx="408564" cy="307777"/>
          </a:xfrm>
          <a:prstGeom prst="rect">
            <a:avLst/>
          </a:prstGeom>
          <a:noFill/>
        </p:spPr>
        <p:txBody>
          <a:bodyPr wrap="square" lIns="0" rIns="0" rtlCol="0">
            <a:spAutoFit/>
          </a:bodyPr>
          <a:lstStyle/>
          <a:p>
            <a:r>
              <a:rPr lang="en-US" sz="14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endParaRPr lang="en-US" sz="11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121" name="TextBox 120"/>
          <p:cNvSpPr txBox="1"/>
          <p:nvPr/>
        </p:nvSpPr>
        <p:spPr>
          <a:xfrm>
            <a:off x="4364053" y="4850009"/>
            <a:ext cx="538334" cy="276491"/>
          </a:xfrm>
          <a:prstGeom prst="rect">
            <a:avLst/>
          </a:prstGeom>
          <a:noFill/>
          <a:ln cmpd="sng">
            <a:noFill/>
          </a:ln>
        </p:spPr>
        <p:txBody>
          <a:bodyPr wrap="square" rtlCol="0">
            <a:spAutoFit/>
          </a:bodyPr>
          <a:lstStyle/>
          <a:p>
            <a:r>
              <a:rPr lang="en-US" sz="1200" b="1" dirty="0" smtClean="0">
                <a:solidFill>
                  <a:srgbClr xmlns:mc="http://schemas.openxmlformats.org/markup-compatibility/2006" xmlns:a14="http://schemas.microsoft.com/office/drawing/2010/main" val="385D8A" mc:Ignorable=""/>
                </a:solidFill>
                <a:effectLst/>
              </a:rPr>
              <a:t>DB2</a:t>
            </a:r>
            <a:endParaRPr lang="en-US" sz="1200" b="1" dirty="0">
              <a:solidFill>
                <a:srgbClr xmlns:mc="http://schemas.openxmlformats.org/markup-compatibility/2006" xmlns:a14="http://schemas.microsoft.com/office/drawing/2010/main" val="385D8A" mc:Ignorable=""/>
              </a:solidFill>
              <a:effectLst/>
            </a:endParaRPr>
          </a:p>
        </p:txBody>
      </p:sp>
      <p:sp>
        <p:nvSpPr>
          <p:cNvPr id="123" name="Rounded Rectangle 122"/>
          <p:cNvSpPr/>
          <p:nvPr/>
        </p:nvSpPr>
        <p:spPr>
          <a:xfrm>
            <a:off x="4213724" y="4205553"/>
            <a:ext cx="656617" cy="206226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4" name="Can 123"/>
          <p:cNvSpPr/>
          <p:nvPr/>
        </p:nvSpPr>
        <p:spPr bwMode="auto">
          <a:xfrm>
            <a:off x="4364503" y="4302828"/>
            <a:ext cx="379378" cy="544749"/>
          </a:xfrm>
          <a:prstGeom prst="can">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5" name="Can 124"/>
          <p:cNvSpPr/>
          <p:nvPr/>
        </p:nvSpPr>
        <p:spPr bwMode="auto">
          <a:xfrm>
            <a:off x="4370989" y="4941613"/>
            <a:ext cx="379378" cy="544749"/>
          </a:xfrm>
          <a:prstGeom prst="can">
            <a:avLst/>
          </a:prstGeom>
          <a:gradFill>
            <a:gsLst>
              <a:gs pos="0">
                <a:srgbClr xmlns:mc="http://schemas.openxmlformats.org/markup-compatibility/2006" xmlns:a14="http://schemas.microsoft.com/office/drawing/2010/main" val="00B050" mc:Ignorable=""/>
              </a:gs>
              <a:gs pos="50000">
                <a:srgbClr xmlns:mc="http://schemas.openxmlformats.org/markup-compatibility/2006" xmlns:a14="http://schemas.microsoft.com/office/drawing/2010/main" val="00B050" mc:Ignorable=""/>
              </a:gs>
              <a:gs pos="70000">
                <a:srgbClr xmlns:mc="http://schemas.openxmlformats.org/markup-compatibility/2006" xmlns:a14="http://schemas.microsoft.com/office/drawing/2010/main" val="00B050" mc:Ignorable=""/>
              </a:gs>
              <a:gs pos="100000">
                <a:srgbClr xmlns:mc="http://schemas.openxmlformats.org/markup-compatibility/2006" xmlns:a14="http://schemas.microsoft.com/office/drawing/2010/main" val="00A249" mc:Ignorable=""/>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6" name="Can 125"/>
          <p:cNvSpPr/>
          <p:nvPr/>
        </p:nvSpPr>
        <p:spPr bwMode="auto">
          <a:xfrm>
            <a:off x="4351532" y="5564185"/>
            <a:ext cx="379378" cy="544749"/>
          </a:xfrm>
          <a:prstGeom prst="can">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7" name="TextBox 126"/>
          <p:cNvSpPr txBox="1"/>
          <p:nvPr/>
        </p:nvSpPr>
        <p:spPr>
          <a:xfrm>
            <a:off x="4364501" y="4439014"/>
            <a:ext cx="408564" cy="307777"/>
          </a:xfrm>
          <a:prstGeom prst="rect">
            <a:avLst/>
          </a:prstGeom>
          <a:noFill/>
        </p:spPr>
        <p:txBody>
          <a:bodyPr wrap="square" lIns="0" rIns="0" rtlCol="0">
            <a:spAutoFit/>
          </a:bodyPr>
          <a:lstStyle/>
          <a:p>
            <a:r>
              <a:rPr lang="en-US" sz="14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endParaRPr lang="en-US" sz="11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128" name="TextBox 127"/>
          <p:cNvSpPr txBox="1"/>
          <p:nvPr/>
        </p:nvSpPr>
        <p:spPr>
          <a:xfrm>
            <a:off x="4380715" y="5077798"/>
            <a:ext cx="408564" cy="307777"/>
          </a:xfrm>
          <a:prstGeom prst="rect">
            <a:avLst/>
          </a:prstGeom>
          <a:noFill/>
        </p:spPr>
        <p:txBody>
          <a:bodyPr wrap="square" lIns="0" rIns="0" rtlCol="0">
            <a:spAutoFit/>
          </a:bodyPr>
          <a:lstStyle/>
          <a:p>
            <a:r>
              <a:rPr lang="en-US" sz="14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endParaRPr lang="en-US" sz="11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129" name="TextBox 128"/>
          <p:cNvSpPr txBox="1"/>
          <p:nvPr/>
        </p:nvSpPr>
        <p:spPr>
          <a:xfrm>
            <a:off x="4351531" y="5719827"/>
            <a:ext cx="408564" cy="307777"/>
          </a:xfrm>
          <a:prstGeom prst="rect">
            <a:avLst/>
          </a:prstGeom>
          <a:noFill/>
        </p:spPr>
        <p:txBody>
          <a:bodyPr wrap="square" lIns="0" rIns="0" rtlCol="0">
            <a:spAutoFit/>
          </a:bodyPr>
          <a:lstStyle/>
          <a:p>
            <a:r>
              <a:rPr lang="en-US" sz="14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endParaRPr lang="en-US" sz="11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pic>
        <p:nvPicPr>
          <p:cNvPr id="85" name="Picture 3" descr="\\eventsql\dvd27\Clip_Installer\DVD_ART\Artwork_Imagery\HARDWARE_IMAGERY\Illustration - Misc Hardware\Windows Server Icons\Hardware\Computer.png"/>
          <p:cNvPicPr>
            <a:picLocks noChangeAspect="1" noChangeArrowheads="1"/>
          </p:cNvPicPr>
          <p:nvPr/>
        </p:nvPicPr>
        <p:blipFill>
          <a:blip r:embed="rId4" cstate="screen"/>
          <a:srcRect/>
          <a:stretch>
            <a:fillRect/>
          </a:stretch>
        </p:blipFill>
        <p:spPr bwMode="auto">
          <a:xfrm>
            <a:off x="2893017" y="1224451"/>
            <a:ext cx="1005840" cy="839585"/>
          </a:xfrm>
          <a:prstGeom prst="rect">
            <a:avLst/>
          </a:prstGeom>
          <a:noFill/>
        </p:spPr>
      </p:pic>
      <p:cxnSp>
        <p:nvCxnSpPr>
          <p:cNvPr id="111" name="Straight Connector 110"/>
          <p:cNvCxnSpPr/>
          <p:nvPr/>
        </p:nvCxnSpPr>
        <p:spPr>
          <a:xfrm rot="16200000" flipV="1">
            <a:off x="4408931" y="2832181"/>
            <a:ext cx="220970" cy="4843"/>
          </a:xfrm>
          <a:prstGeom prst="line">
            <a:avLst/>
          </a:prstGeom>
          <a:ln w="38100">
            <a:headEnd type="arrow"/>
            <a:tailEnd type="none"/>
          </a:ln>
        </p:spPr>
        <p:style>
          <a:lnRef idx="1">
            <a:schemeClr val="accent1"/>
          </a:lnRef>
          <a:fillRef idx="0">
            <a:schemeClr val="accent1"/>
          </a:fillRef>
          <a:effectRef idx="0">
            <a:schemeClr val="accent1"/>
          </a:effectRef>
          <a:fontRef idx="minor">
            <a:schemeClr val="tx1"/>
          </a:fontRef>
        </p:style>
      </p:cxnSp>
      <p:sp>
        <p:nvSpPr>
          <p:cNvPr id="41" name="Line Callout 1 (Accent Bar) 40"/>
          <p:cNvSpPr/>
          <p:nvPr/>
        </p:nvSpPr>
        <p:spPr>
          <a:xfrm>
            <a:off x="6124365" y="4487213"/>
            <a:ext cx="2850037" cy="1017771"/>
          </a:xfrm>
          <a:prstGeom prst="accentCallout1">
            <a:avLst>
              <a:gd name="adj1" fmla="val 23171"/>
              <a:gd name="adj2" fmla="val 1418"/>
              <a:gd name="adj3" fmla="val 95054"/>
              <a:gd name="adj4" fmla="val -38560"/>
            </a:avLst>
          </a:prstGeom>
          <a:solidFill>
            <a:schemeClr val="accent1"/>
          </a:solidFill>
          <a:ln w="31750">
            <a:solidFill>
              <a:schemeClr val="accent1"/>
            </a:solidFill>
          </a:ln>
        </p:spPr>
        <p:style>
          <a:lnRef idx="0">
            <a:schemeClr val="accent1"/>
          </a:lnRef>
          <a:fillRef idx="3">
            <a:schemeClr val="accent1"/>
          </a:fillRef>
          <a:effectRef idx="3">
            <a:schemeClr val="accent1"/>
          </a:effectRef>
          <a:fontRef idx="minor">
            <a:schemeClr val="lt1"/>
          </a:fontRef>
        </p:style>
        <p:txBody>
          <a:bodyPr rtlCol="0" anchor="ctr"/>
          <a:lstStyle/>
          <a:p>
            <a:r>
              <a:rPr lang="en-US" sz="1600" i="1" dirty="0" smtClean="0">
                <a:solidFill>
                  <a:schemeClr val="bg1"/>
                </a:solidFill>
              </a:rPr>
              <a:t>2 server DAGs, with server roles combined or not, should use RAID</a:t>
            </a:r>
            <a:endParaRPr lang="en-US" sz="1600" i="1" dirty="0">
              <a:solidFill>
                <a:schemeClr val="bg1"/>
              </a:solidFill>
            </a:endParaRPr>
          </a:p>
        </p:txBody>
      </p:sp>
      <p:sp>
        <p:nvSpPr>
          <p:cNvPr id="38" name="Title 37"/>
          <p:cNvSpPr>
            <a:spLocks noGrp="1"/>
          </p:cNvSpPr>
          <p:nvPr>
            <p:ph type="title"/>
          </p:nvPr>
        </p:nvSpPr>
        <p:spPr>
          <a:xfrm>
            <a:off x="367352" y="268940"/>
            <a:ext cx="8382000" cy="1034821"/>
          </a:xfrm>
        </p:spPr>
        <p:txBody>
          <a:bodyPr/>
          <a:lstStyle/>
          <a:p>
            <a:pPr lvl="0"/>
            <a:r>
              <a:rPr lang="en-US" dirty="0" smtClean="0"/>
              <a:t>High Availability Design Example</a:t>
            </a:r>
            <a:br>
              <a:rPr lang="en-US" dirty="0" smtClean="0"/>
            </a:br>
            <a:r>
              <a:rPr lang="en-US" sz="3200" dirty="0" smtClean="0"/>
              <a:t>Branch Office or Smaller Deployment</a:t>
            </a:r>
            <a:br>
              <a:rPr lang="en-US" sz="3200" dirty="0" smtClean="0"/>
            </a:br>
            <a:endParaRPr lang="en-US" sz="3200" dirty="0"/>
          </a:p>
        </p:txBody>
      </p:sp>
      <p:sp>
        <p:nvSpPr>
          <p:cNvPr id="43" name="Slide Number Placeholder 42"/>
          <p:cNvSpPr>
            <a:spLocks noGrp="1"/>
          </p:cNvSpPr>
          <p:nvPr>
            <p:ph type="sldNum" sz="quarter" idx="4294967295"/>
          </p:nvPr>
        </p:nvSpPr>
        <p:spPr>
          <a:xfrm>
            <a:off x="8395447" y="6275668"/>
            <a:ext cx="509239" cy="365125"/>
          </a:xfrm>
          <a:prstGeom prst="rect">
            <a:avLst/>
          </a:prstGeom>
        </p:spPr>
        <p:txBody>
          <a:bodyPr/>
          <a:lstStyle/>
          <a:p>
            <a:fld id="{0686800F-65A3-4649-8B73-7EFFA3F0CB78}" type="slidenum">
              <a:rPr lang="en-US" smtClean="0"/>
              <a:pPr/>
              <a:t>55</a:t>
            </a:fld>
            <a:endParaRPr lang="en-US" dirty="0"/>
          </a:p>
        </p:txBody>
      </p:sp>
    </p:spTree>
    <p:extLst>
      <p:ext uri="{BB962C8B-B14F-4D97-AF65-F5344CB8AC3E}">
        <p14:creationId xmlns:p14="http://schemas.microsoft.com/office/powerpoint/2010/main" val="156716284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4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1004835" y="4876759"/>
            <a:ext cx="7758165" cy="857954"/>
          </a:xfrm>
        </p:spPr>
        <p:txBody>
          <a:bodyPr/>
          <a:lstStyle/>
          <a:p>
            <a:r>
              <a:rPr lang="en-US" sz="3600" dirty="0" smtClean="0"/>
              <a:t>Exchange Server 2010</a:t>
            </a:r>
            <a:br>
              <a:rPr lang="en-US" sz="3600" dirty="0" smtClean="0"/>
            </a:br>
            <a:r>
              <a:rPr lang="en-US" sz="3600" dirty="0" smtClean="0"/>
              <a:t>Site Resilience</a:t>
            </a:r>
          </a:p>
        </p:txBody>
      </p:sp>
    </p:spTree>
    <p:extLst>
      <p:ext uri="{BB962C8B-B14F-4D97-AF65-F5344CB8AC3E}">
        <p14:creationId xmlns:p14="http://schemas.microsoft.com/office/powerpoint/2010/main" val="228479593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Exchange Server 2010 *Over Cases</a:t>
            </a:r>
            <a:endParaRPr lang="en-US" dirty="0"/>
          </a:p>
        </p:txBody>
      </p:sp>
      <p:sp>
        <p:nvSpPr>
          <p:cNvPr id="3" name="Content Placeholder 2"/>
          <p:cNvSpPr>
            <a:spLocks noGrp="1"/>
          </p:cNvSpPr>
          <p:nvPr>
            <p:ph idx="1"/>
          </p:nvPr>
        </p:nvSpPr>
        <p:spPr>
          <a:xfrm>
            <a:off x="367553" y="1829733"/>
            <a:ext cx="8382000" cy="2634567"/>
          </a:xfrm>
        </p:spPr>
        <p:txBody>
          <a:bodyPr/>
          <a:lstStyle/>
          <a:p>
            <a:r>
              <a:rPr lang="en-US" sz="2400" dirty="0" smtClean="0"/>
              <a:t>Within a datacenter</a:t>
            </a:r>
          </a:p>
          <a:p>
            <a:pPr lvl="1"/>
            <a:r>
              <a:rPr lang="en-US" sz="2200" dirty="0" smtClean="0"/>
              <a:t>Database *over</a:t>
            </a:r>
          </a:p>
          <a:p>
            <a:pPr lvl="1"/>
            <a:r>
              <a:rPr lang="en-US" sz="2200" dirty="0" smtClean="0"/>
              <a:t>Server *over</a:t>
            </a:r>
          </a:p>
          <a:p>
            <a:r>
              <a:rPr lang="en-US" sz="2400" dirty="0" smtClean="0"/>
              <a:t>Between datacenters</a:t>
            </a:r>
          </a:p>
          <a:p>
            <a:pPr lvl="1"/>
            <a:r>
              <a:rPr lang="en-US" sz="2200" dirty="0" smtClean="0"/>
              <a:t>Single database *over</a:t>
            </a:r>
          </a:p>
          <a:p>
            <a:pPr lvl="1"/>
            <a:r>
              <a:rPr lang="en-US" sz="2200" dirty="0" smtClean="0"/>
              <a:t>Server *over</a:t>
            </a:r>
          </a:p>
          <a:p>
            <a:r>
              <a:rPr lang="en-US" sz="2400" dirty="0" smtClean="0"/>
              <a:t>Datacenter failover (which is really a switchover)</a:t>
            </a:r>
          </a:p>
        </p:txBody>
      </p:sp>
      <p:sp>
        <p:nvSpPr>
          <p:cNvPr id="7" name="Slide Number Placeholder 6"/>
          <p:cNvSpPr>
            <a:spLocks noGrp="1"/>
          </p:cNvSpPr>
          <p:nvPr>
            <p:ph type="sldNum" sz="quarter" idx="4294967295"/>
          </p:nvPr>
        </p:nvSpPr>
        <p:spPr>
          <a:xfrm>
            <a:off x="8356600" y="6318250"/>
            <a:ext cx="509239" cy="365125"/>
          </a:xfrm>
          <a:prstGeom prst="rect">
            <a:avLst/>
          </a:prstGeom>
        </p:spPr>
        <p:txBody>
          <a:bodyPr/>
          <a:lstStyle/>
          <a:p>
            <a:fld id="{0686800F-65A3-4649-8B73-7EFFA3F0CB78}" type="slidenum">
              <a:rPr lang="en-US" smtClean="0"/>
              <a:pPr/>
              <a:t>57</a:t>
            </a:fld>
            <a:endParaRPr lang="en-US" dirty="0"/>
          </a:p>
        </p:txBody>
      </p:sp>
    </p:spTree>
    <p:extLst>
      <p:ext uri="{BB962C8B-B14F-4D97-AF65-F5344CB8AC3E}">
        <p14:creationId xmlns:p14="http://schemas.microsoft.com/office/powerpoint/2010/main" val="320156719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218795"/>
          </a:xfrm>
        </p:spPr>
        <p:txBody>
          <a:bodyPr/>
          <a:lstStyle/>
          <a:p>
            <a:r>
              <a:rPr lang="en-US" sz="4400" dirty="0" smtClean="0"/>
              <a:t>Single Database Cross-Datacenter *Over</a:t>
            </a:r>
            <a:endParaRPr lang="en-US" sz="4400" dirty="0"/>
          </a:p>
        </p:txBody>
      </p:sp>
      <p:sp>
        <p:nvSpPr>
          <p:cNvPr id="3" name="Content Placeholder 2"/>
          <p:cNvSpPr>
            <a:spLocks noGrp="1"/>
          </p:cNvSpPr>
          <p:nvPr>
            <p:ph type="body" sz="quarter" idx="10"/>
          </p:nvPr>
        </p:nvSpPr>
        <p:spPr>
          <a:xfrm>
            <a:off x="381000" y="1411552"/>
            <a:ext cx="8382000" cy="3982629"/>
          </a:xfrm>
        </p:spPr>
        <p:txBody>
          <a:bodyPr/>
          <a:lstStyle/>
          <a:p>
            <a:pPr lvl="1"/>
            <a:r>
              <a:rPr lang="en-US" altLang="zh-CN" sz="2400" dirty="0" smtClean="0"/>
              <a:t>Database mounted in another datacenter and another Active Directory site</a:t>
            </a:r>
          </a:p>
          <a:p>
            <a:pPr lvl="1"/>
            <a:r>
              <a:rPr lang="en-US" altLang="zh-CN" sz="2400" dirty="0" smtClean="0"/>
              <a:t>Serviced by “new” Hub Transport servers </a:t>
            </a:r>
          </a:p>
          <a:p>
            <a:pPr lvl="1"/>
            <a:r>
              <a:rPr lang="en-US" sz="2400" dirty="0" smtClean="0"/>
              <a:t>“</a:t>
            </a:r>
            <a:r>
              <a:rPr lang="en-US" altLang="zh-CN" sz="2400" dirty="0" smtClean="0"/>
              <a:t>Different </a:t>
            </a:r>
            <a:r>
              <a:rPr lang="en-US" altLang="zh-CN" sz="2400" dirty="0" err="1" smtClean="0"/>
              <a:t>OwningServer</a:t>
            </a:r>
            <a:r>
              <a:rPr lang="en-US" altLang="zh-CN" sz="2400" dirty="0" smtClean="0"/>
              <a:t>” –  for routing</a:t>
            </a:r>
          </a:p>
          <a:p>
            <a:pPr lvl="2"/>
            <a:r>
              <a:rPr lang="en-US" altLang="zh-CN" sz="2200" dirty="0" smtClean="0"/>
              <a:t>Transport dumpster re-delivery now from both Active Directory sites</a:t>
            </a:r>
          </a:p>
          <a:p>
            <a:pPr lvl="1"/>
            <a:r>
              <a:rPr lang="en-US" altLang="zh-CN" sz="2400" dirty="0" smtClean="0"/>
              <a:t>Serviced by “new” CAS</a:t>
            </a:r>
          </a:p>
          <a:p>
            <a:pPr lvl="2"/>
            <a:r>
              <a:rPr lang="en-US" altLang="zh-CN" sz="2200" dirty="0" smtClean="0"/>
              <a:t>“Different CAS URL” – for protocol access</a:t>
            </a:r>
          </a:p>
          <a:p>
            <a:pPr lvl="2"/>
            <a:r>
              <a:rPr lang="en-US" altLang="zh-CN" sz="2200" dirty="0" smtClean="0"/>
              <a:t>Outlook Web App now re-directs connection to second CAS farm</a:t>
            </a:r>
          </a:p>
          <a:p>
            <a:pPr lvl="2"/>
            <a:r>
              <a:rPr lang="en-US" altLang="zh-CN" sz="2200" dirty="0" smtClean="0"/>
              <a:t>Other protocols proxy or redirect (varies)</a:t>
            </a:r>
            <a:endParaRPr lang="en-US" altLang="zh-CN" sz="2200" dirty="0"/>
          </a:p>
        </p:txBody>
      </p:sp>
      <p:sp>
        <p:nvSpPr>
          <p:cNvPr id="7" name="Slide Number Placeholder 6"/>
          <p:cNvSpPr>
            <a:spLocks noGrp="1"/>
          </p:cNvSpPr>
          <p:nvPr>
            <p:ph type="sldNum" sz="quarter" idx="4294967295"/>
          </p:nvPr>
        </p:nvSpPr>
        <p:spPr>
          <a:xfrm>
            <a:off x="8382000" y="6330950"/>
            <a:ext cx="509239" cy="365125"/>
          </a:xfrm>
          <a:prstGeom prst="rect">
            <a:avLst/>
          </a:prstGeom>
        </p:spPr>
        <p:txBody>
          <a:bodyPr/>
          <a:lstStyle/>
          <a:p>
            <a:fld id="{0686800F-65A3-4649-8B73-7EFFA3F0CB78}" type="slidenum">
              <a:rPr lang="en-US" smtClean="0"/>
              <a:pPr/>
              <a:t>58</a:t>
            </a:fld>
            <a:endParaRPr lang="en-US" dirty="0"/>
          </a:p>
        </p:txBody>
      </p:sp>
    </p:spTree>
    <p:extLst>
      <p:ext uri="{BB962C8B-B14F-4D97-AF65-F5344CB8AC3E}">
        <p14:creationId xmlns:p14="http://schemas.microsoft.com/office/powerpoint/2010/main" val="52415748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Datacenter Failover</a:t>
            </a:r>
            <a:endParaRPr lang="en-US" dirty="0"/>
          </a:p>
        </p:txBody>
      </p:sp>
      <p:sp>
        <p:nvSpPr>
          <p:cNvPr id="3" name="Content Placeholder 2"/>
          <p:cNvSpPr>
            <a:spLocks noGrp="1"/>
          </p:cNvSpPr>
          <p:nvPr>
            <p:ph type="body" sz="quarter" idx="10"/>
          </p:nvPr>
        </p:nvSpPr>
        <p:spPr>
          <a:xfrm>
            <a:off x="-94129" y="1035035"/>
            <a:ext cx="8382000" cy="3779496"/>
          </a:xfrm>
        </p:spPr>
        <p:txBody>
          <a:bodyPr/>
          <a:lstStyle/>
          <a:p>
            <a:pPr lvl="1"/>
            <a:r>
              <a:rPr lang="en-US" altLang="zh-CN" sz="2400" dirty="0" smtClean="0"/>
              <a:t>Customers can evolve to site resilience</a:t>
            </a:r>
          </a:p>
          <a:p>
            <a:pPr lvl="1"/>
            <a:r>
              <a:rPr lang="en-US" altLang="zh-CN" sz="2400" dirty="0" smtClean="0"/>
              <a:t>Standalone </a:t>
            </a:r>
            <a:r>
              <a:rPr lang="en-US" altLang="zh-CN" sz="2400" dirty="0" smtClean="0">
                <a:sym typeface="Wingdings"/>
              </a:rPr>
              <a:t> local redundancy  site resilience</a:t>
            </a:r>
            <a:endParaRPr lang="en-US" altLang="zh-CN" sz="2400" dirty="0" smtClean="0"/>
          </a:p>
          <a:p>
            <a:pPr lvl="1"/>
            <a:r>
              <a:rPr lang="en-US" altLang="zh-CN" sz="2400" dirty="0" smtClean="0"/>
              <a:t>Consider name space design at first deployment</a:t>
            </a:r>
          </a:p>
          <a:p>
            <a:pPr lvl="1"/>
            <a:r>
              <a:rPr lang="en-US" altLang="zh-CN" sz="2400" dirty="0" smtClean="0"/>
              <a:t>Keep extending the DAG!</a:t>
            </a:r>
          </a:p>
          <a:p>
            <a:pPr lvl="1"/>
            <a:r>
              <a:rPr lang="en-US" altLang="zh-CN" sz="2400" dirty="0" smtClean="0"/>
              <a:t>Monitoring and many other concepts/skills just re-applied</a:t>
            </a:r>
          </a:p>
          <a:p>
            <a:pPr lvl="1"/>
            <a:r>
              <a:rPr lang="en-US" altLang="zh-CN" sz="2400" dirty="0" smtClean="0"/>
              <a:t>Normal administration remains unchanged</a:t>
            </a:r>
          </a:p>
          <a:p>
            <a:pPr lvl="1"/>
            <a:r>
              <a:rPr lang="en-US" altLang="zh-CN" sz="2400" dirty="0" smtClean="0"/>
              <a:t>Disaster recovery not High Availability (HA) event</a:t>
            </a:r>
            <a:endParaRPr lang="en-US" altLang="zh-CN" dirty="0" smtClean="0"/>
          </a:p>
          <a:p>
            <a:endParaRPr lang="en-US" dirty="0"/>
          </a:p>
        </p:txBody>
      </p:sp>
      <p:sp>
        <p:nvSpPr>
          <p:cNvPr id="7" name="Slide Number Placeholder 6"/>
          <p:cNvSpPr>
            <a:spLocks noGrp="1"/>
          </p:cNvSpPr>
          <p:nvPr>
            <p:ph type="sldNum" sz="quarter" idx="4294967295"/>
          </p:nvPr>
        </p:nvSpPr>
        <p:spPr>
          <a:xfrm>
            <a:off x="8382000" y="6330950"/>
            <a:ext cx="509239" cy="365125"/>
          </a:xfrm>
          <a:prstGeom prst="rect">
            <a:avLst/>
          </a:prstGeom>
        </p:spPr>
        <p:txBody>
          <a:bodyPr/>
          <a:lstStyle/>
          <a:p>
            <a:fld id="{0686800F-65A3-4649-8B73-7EFFA3F0CB78}" type="slidenum">
              <a:rPr lang="en-US" smtClean="0"/>
              <a:pPr/>
              <a:t>59</a:t>
            </a:fld>
            <a:endParaRPr lang="en-US" dirty="0"/>
          </a:p>
        </p:txBody>
      </p:sp>
    </p:spTree>
    <p:extLst>
      <p:ext uri="{BB962C8B-B14F-4D97-AF65-F5344CB8AC3E}">
        <p14:creationId xmlns:p14="http://schemas.microsoft.com/office/powerpoint/2010/main" val="129205088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218795"/>
          </a:xfrm>
        </p:spPr>
        <p:txBody>
          <a:bodyPr/>
          <a:lstStyle/>
          <a:p>
            <a:r>
              <a:rPr lang="en-US" sz="4400" dirty="0" smtClean="0"/>
              <a:t>Exchange Server 2010 </a:t>
            </a:r>
            <a:br>
              <a:rPr lang="en-US" sz="4400" dirty="0" smtClean="0"/>
            </a:br>
            <a:r>
              <a:rPr lang="en-US" sz="4400" dirty="0" smtClean="0"/>
              <a:t>High Availability Goals</a:t>
            </a:r>
            <a:endParaRPr lang="en-US" sz="4400" dirty="0"/>
          </a:p>
        </p:txBody>
      </p:sp>
      <p:sp>
        <p:nvSpPr>
          <p:cNvPr id="3" name="Content Placeholder 2"/>
          <p:cNvSpPr>
            <a:spLocks noGrp="1"/>
          </p:cNvSpPr>
          <p:nvPr>
            <p:ph idx="1"/>
          </p:nvPr>
        </p:nvSpPr>
        <p:spPr>
          <a:xfrm>
            <a:off x="381000" y="1829734"/>
            <a:ext cx="8382000" cy="2363724"/>
          </a:xfrm>
        </p:spPr>
        <p:txBody>
          <a:bodyPr/>
          <a:lstStyle/>
          <a:p>
            <a:r>
              <a:rPr lang="en-US" sz="2400" dirty="0" smtClean="0"/>
              <a:t>Reduce complexity </a:t>
            </a:r>
          </a:p>
          <a:p>
            <a:r>
              <a:rPr lang="en-US" sz="2400" dirty="0" smtClean="0"/>
              <a:t>Reduce cost </a:t>
            </a:r>
          </a:p>
          <a:p>
            <a:r>
              <a:rPr lang="en-US" sz="2400" dirty="0" smtClean="0"/>
              <a:t>Native solution - no single point of failure</a:t>
            </a:r>
          </a:p>
          <a:p>
            <a:r>
              <a:rPr lang="en-US" sz="2400" dirty="0" smtClean="0"/>
              <a:t>Improve recovery times</a:t>
            </a:r>
          </a:p>
          <a:p>
            <a:r>
              <a:rPr lang="en-US" sz="2400" dirty="0" smtClean="0"/>
              <a:t>Support larger mailboxes</a:t>
            </a:r>
          </a:p>
          <a:p>
            <a:r>
              <a:rPr lang="en-US" sz="2400" dirty="0" smtClean="0"/>
              <a:t>Support large scale deployments</a:t>
            </a:r>
          </a:p>
        </p:txBody>
      </p:sp>
      <p:sp>
        <p:nvSpPr>
          <p:cNvPr id="7" name="Rectangle 6"/>
          <p:cNvSpPr/>
          <p:nvPr/>
        </p:nvSpPr>
        <p:spPr bwMode="auto">
          <a:xfrm>
            <a:off x="0" y="4948156"/>
            <a:ext cx="9195276" cy="1160017"/>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600" b="1" dirty="0" smtClean="0">
                <a:solidFill>
                  <a:schemeClr val="bg1"/>
                </a:solidFill>
              </a:rPr>
              <a:t>Make High Availability Exchange deployments mainstream!</a:t>
            </a:r>
          </a:p>
        </p:txBody>
      </p:sp>
      <p:sp>
        <p:nvSpPr>
          <p:cNvPr id="9" name="Slide Number Placeholder 8"/>
          <p:cNvSpPr>
            <a:spLocks noGrp="1"/>
          </p:cNvSpPr>
          <p:nvPr>
            <p:ph type="sldNum" sz="quarter" idx="4294967295"/>
          </p:nvPr>
        </p:nvSpPr>
        <p:spPr>
          <a:xfrm>
            <a:off x="8356600" y="6318250"/>
            <a:ext cx="509239" cy="365125"/>
          </a:xfrm>
          <a:prstGeom prst="rect">
            <a:avLst/>
          </a:prstGeom>
        </p:spPr>
        <p:txBody>
          <a:bodyPr/>
          <a:lstStyle/>
          <a:p>
            <a:fld id="{0686800F-65A3-4649-8B73-7EFFA3F0CB78}" type="slidenum">
              <a:rPr lang="en-US" smtClean="0"/>
              <a:pPr/>
              <a:t>6</a:t>
            </a:fld>
            <a:endParaRPr lang="en-US" dirty="0"/>
          </a:p>
        </p:txBody>
      </p:sp>
    </p:spTree>
    <p:custDataLst>
      <p:tags r:id="rId1"/>
    </p:custDataLst>
    <p:extLst>
      <p:ext uri="{BB962C8B-B14F-4D97-AF65-F5344CB8AC3E}">
        <p14:creationId xmlns:p14="http://schemas.microsoft.com/office/powerpoint/2010/main" val="1185307365"/>
      </p:ext>
    </p:extLst>
  </p:cSld>
  <p:clrMapOvr>
    <a:masterClrMapping/>
  </p:clrMapOvr>
  <p:transition xmlns:p14="http://schemas.microsoft.com/office/powerpoint/2010/main" advTm="59217">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3"/>
          <p:cNvGrpSpPr/>
          <p:nvPr/>
        </p:nvGrpSpPr>
        <p:grpSpPr>
          <a:xfrm>
            <a:off x="6476998" y="4667003"/>
            <a:ext cx="2438402" cy="1544198"/>
            <a:chOff x="6781808" y="4594656"/>
            <a:chExt cx="2124513" cy="1653744"/>
          </a:xfrm>
        </p:grpSpPr>
        <p:sp>
          <p:nvSpPr>
            <p:cNvPr id="225" name="Rounded Rectangle 224"/>
            <p:cNvSpPr/>
            <p:nvPr/>
          </p:nvSpPr>
          <p:spPr>
            <a:xfrm>
              <a:off x="6781808" y="4800600"/>
              <a:ext cx="1919175" cy="1447800"/>
            </a:xfrm>
            <a:prstGeom prst="roundRect">
              <a:avLst/>
            </a:prstGeom>
            <a:noFill/>
            <a:ln>
              <a:prstDash val="sys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72" name="TextBox 271"/>
            <p:cNvSpPr txBox="1"/>
            <p:nvPr/>
          </p:nvSpPr>
          <p:spPr>
            <a:xfrm>
              <a:off x="8400076" y="4594656"/>
              <a:ext cx="506245" cy="246221"/>
            </a:xfrm>
            <a:prstGeom prst="rect">
              <a:avLst/>
            </a:prstGeom>
            <a:noFill/>
          </p:spPr>
          <p:txBody>
            <a:bodyPr wrap="square" rtlCol="0">
              <a:spAutoFit/>
            </a:bodyPr>
            <a:lstStyle/>
            <a:p>
              <a:r>
                <a:rPr lang="en-US" sz="1000" dirty="0" smtClean="0"/>
                <a:t>DAG1</a:t>
              </a:r>
              <a:endParaRPr lang="en-US" sz="1000" dirty="0"/>
            </a:p>
          </p:txBody>
        </p:sp>
      </p:grpSp>
      <p:cxnSp>
        <p:nvCxnSpPr>
          <p:cNvPr id="309" name="Elbow Connector 308"/>
          <p:cNvCxnSpPr/>
          <p:nvPr/>
        </p:nvCxnSpPr>
        <p:spPr>
          <a:xfrm rot="16200000" flipV="1">
            <a:off x="2460658" y="4125129"/>
            <a:ext cx="2725960" cy="1971875"/>
          </a:xfrm>
          <a:prstGeom prst="bentConnector3">
            <a:avLst>
              <a:gd name="adj1" fmla="val 99967"/>
            </a:avLst>
          </a:prstGeom>
          <a:ln>
            <a:tailEnd type="arrow"/>
          </a:ln>
        </p:spPr>
        <p:style>
          <a:lnRef idx="2">
            <a:schemeClr val="accent6"/>
          </a:lnRef>
          <a:fillRef idx="0">
            <a:schemeClr val="accent6"/>
          </a:fillRef>
          <a:effectRef idx="1">
            <a:schemeClr val="accent6"/>
          </a:effectRef>
          <a:fontRef idx="minor">
            <a:schemeClr val="tx1"/>
          </a:fontRef>
        </p:style>
      </p:cxnSp>
      <p:cxnSp>
        <p:nvCxnSpPr>
          <p:cNvPr id="341" name="Elbow Connector 340"/>
          <p:cNvCxnSpPr/>
          <p:nvPr/>
        </p:nvCxnSpPr>
        <p:spPr>
          <a:xfrm rot="5400000" flipH="1" flipV="1">
            <a:off x="4432333" y="4125129"/>
            <a:ext cx="2725960" cy="1971875"/>
          </a:xfrm>
          <a:prstGeom prst="bentConnector3">
            <a:avLst>
              <a:gd name="adj1" fmla="val 99967"/>
            </a:avLst>
          </a:prstGeom>
          <a:ln>
            <a:tailEnd type="arrow"/>
          </a:ln>
        </p:spPr>
        <p:style>
          <a:lnRef idx="2">
            <a:schemeClr val="accent6"/>
          </a:lnRef>
          <a:fillRef idx="0">
            <a:schemeClr val="accent6"/>
          </a:fillRef>
          <a:effectRef idx="1">
            <a:schemeClr val="accent6"/>
          </a:effectRef>
          <a:fontRef idx="minor">
            <a:schemeClr val="tx1"/>
          </a:fontRef>
        </p:style>
      </p:cxnSp>
      <p:grpSp>
        <p:nvGrpSpPr>
          <p:cNvPr id="3" name="Group 272"/>
          <p:cNvGrpSpPr/>
          <p:nvPr/>
        </p:nvGrpSpPr>
        <p:grpSpPr>
          <a:xfrm>
            <a:off x="866899" y="4655127"/>
            <a:ext cx="7812938" cy="1556074"/>
            <a:chOff x="152400" y="4588476"/>
            <a:chExt cx="8494485" cy="1659924"/>
          </a:xfrm>
        </p:grpSpPr>
        <p:sp>
          <p:nvSpPr>
            <p:cNvPr id="5" name="Rounded Rectangle 4"/>
            <p:cNvSpPr/>
            <p:nvPr/>
          </p:nvSpPr>
          <p:spPr>
            <a:xfrm>
              <a:off x="152400" y="4800600"/>
              <a:ext cx="8494485" cy="1447800"/>
            </a:xfrm>
            <a:prstGeom prst="roundRect">
              <a:avLst/>
            </a:prstGeom>
            <a:noFill/>
            <a:ln>
              <a:prstDash val="sys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69" name="TextBox 268"/>
            <p:cNvSpPr txBox="1"/>
            <p:nvPr/>
          </p:nvSpPr>
          <p:spPr>
            <a:xfrm>
              <a:off x="228600" y="4588476"/>
              <a:ext cx="838200" cy="246221"/>
            </a:xfrm>
            <a:prstGeom prst="rect">
              <a:avLst/>
            </a:prstGeom>
            <a:noFill/>
          </p:spPr>
          <p:txBody>
            <a:bodyPr wrap="square" rtlCol="0">
              <a:spAutoFit/>
            </a:bodyPr>
            <a:lstStyle/>
            <a:p>
              <a:r>
                <a:rPr lang="en-US" sz="1000" dirty="0" smtClean="0"/>
                <a:t>DAG1</a:t>
              </a:r>
              <a:endParaRPr lang="en-US" sz="1000" dirty="0"/>
            </a:p>
          </p:txBody>
        </p:sp>
      </p:grpSp>
      <p:grpSp>
        <p:nvGrpSpPr>
          <p:cNvPr id="4" name="Group 297"/>
          <p:cNvGrpSpPr/>
          <p:nvPr/>
        </p:nvGrpSpPr>
        <p:grpSpPr>
          <a:xfrm>
            <a:off x="5576716" y="2117912"/>
            <a:ext cx="2415378" cy="306388"/>
            <a:chOff x="5334000" y="1378250"/>
            <a:chExt cx="2590800" cy="306388"/>
          </a:xfrm>
        </p:grpSpPr>
        <p:cxnSp>
          <p:nvCxnSpPr>
            <p:cNvPr id="285" name="Shape 276"/>
            <p:cNvCxnSpPr/>
            <p:nvPr/>
          </p:nvCxnSpPr>
          <p:spPr>
            <a:xfrm flipH="1" flipV="1">
              <a:off x="5334000" y="1378250"/>
              <a:ext cx="2590800" cy="17732"/>
            </a:xfrm>
            <a:prstGeom prst="bentConnector3">
              <a:avLst>
                <a:gd name="adj1" fmla="val 101510"/>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6" name="Shape 276"/>
            <p:cNvCxnSpPr/>
            <p:nvPr/>
          </p:nvCxnSpPr>
          <p:spPr>
            <a:xfrm rot="10800000" flipV="1">
              <a:off x="5334000" y="1676400"/>
              <a:ext cx="1219200" cy="8238"/>
            </a:xfrm>
            <a:prstGeom prst="bentConnector3">
              <a:avLst>
                <a:gd name="adj1" fmla="val 116892"/>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 name="Group 296"/>
          <p:cNvGrpSpPr/>
          <p:nvPr/>
        </p:nvGrpSpPr>
        <p:grpSpPr>
          <a:xfrm>
            <a:off x="1555668" y="2111262"/>
            <a:ext cx="2439382" cy="306388"/>
            <a:chOff x="1143000" y="1371600"/>
            <a:chExt cx="2590800" cy="306388"/>
          </a:xfrm>
        </p:grpSpPr>
        <p:cxnSp>
          <p:nvCxnSpPr>
            <p:cNvPr id="277" name="Shape 276"/>
            <p:cNvCxnSpPr/>
            <p:nvPr/>
          </p:nvCxnSpPr>
          <p:spPr>
            <a:xfrm flipV="1">
              <a:off x="1143000" y="1371600"/>
              <a:ext cx="2590800" cy="17732"/>
            </a:xfrm>
            <a:prstGeom prst="bentConnector3">
              <a:avLst>
                <a:gd name="adj1" fmla="val 101510"/>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0" name="Shape 276"/>
            <p:cNvCxnSpPr/>
            <p:nvPr/>
          </p:nvCxnSpPr>
          <p:spPr>
            <a:xfrm>
              <a:off x="2438400" y="1676400"/>
              <a:ext cx="1295400" cy="1588"/>
            </a:xfrm>
            <a:prstGeom prst="bentConnector3">
              <a:avLst>
                <a:gd name="adj1" fmla="val 104690"/>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323" name="Elbow Connector 322"/>
          <p:cNvCxnSpPr/>
          <p:nvPr/>
        </p:nvCxnSpPr>
        <p:spPr>
          <a:xfrm rot="5400000">
            <a:off x="1822725" y="4081462"/>
            <a:ext cx="914400" cy="857250"/>
          </a:xfrm>
          <a:prstGeom prst="bentConnector3">
            <a:avLst>
              <a:gd name="adj1" fmla="val 50000"/>
            </a:avLst>
          </a:prstGeom>
          <a:ln/>
        </p:spPr>
        <p:style>
          <a:lnRef idx="2">
            <a:schemeClr val="accent6"/>
          </a:lnRef>
          <a:fillRef idx="0">
            <a:schemeClr val="accent6"/>
          </a:fillRef>
          <a:effectRef idx="1">
            <a:schemeClr val="accent6"/>
          </a:effectRef>
          <a:fontRef idx="minor">
            <a:schemeClr val="tx1"/>
          </a:fontRef>
        </p:style>
      </p:cxnSp>
      <p:grpSp>
        <p:nvGrpSpPr>
          <p:cNvPr id="8" name="Group 347"/>
          <p:cNvGrpSpPr/>
          <p:nvPr/>
        </p:nvGrpSpPr>
        <p:grpSpPr>
          <a:xfrm>
            <a:off x="7107999" y="4081337"/>
            <a:ext cx="638176" cy="971549"/>
            <a:chOff x="7096124" y="3943350"/>
            <a:chExt cx="638176" cy="971549"/>
          </a:xfrm>
        </p:grpSpPr>
        <p:cxnSp>
          <p:nvCxnSpPr>
            <p:cNvPr id="342" name="Elbow Connector 341"/>
            <p:cNvCxnSpPr/>
            <p:nvPr/>
          </p:nvCxnSpPr>
          <p:spPr>
            <a:xfrm rot="16200000" flipH="1">
              <a:off x="6986587" y="4052887"/>
              <a:ext cx="857250" cy="638176"/>
            </a:xfrm>
            <a:prstGeom prst="bentConnector3">
              <a:avLst>
                <a:gd name="adj1" fmla="val 50000"/>
              </a:avLst>
            </a:prstGeom>
            <a:ln/>
          </p:spPr>
          <p:style>
            <a:lnRef idx="2">
              <a:schemeClr val="accent6"/>
            </a:lnRef>
            <a:fillRef idx="0">
              <a:schemeClr val="accent6"/>
            </a:fillRef>
            <a:effectRef idx="1">
              <a:schemeClr val="accent6"/>
            </a:effectRef>
            <a:fontRef idx="minor">
              <a:schemeClr val="tx1"/>
            </a:fontRef>
          </p:style>
        </p:cxnSp>
        <p:cxnSp>
          <p:nvCxnSpPr>
            <p:cNvPr id="343" name="Straight Arrow Connector 342"/>
            <p:cNvCxnSpPr/>
            <p:nvPr/>
          </p:nvCxnSpPr>
          <p:spPr>
            <a:xfrm rot="10800000" flipV="1">
              <a:off x="7429500" y="4791076"/>
              <a:ext cx="304800" cy="123823"/>
            </a:xfrm>
            <a:prstGeom prst="straightConnector1">
              <a:avLst/>
            </a:prstGeom>
            <a:ln w="28575">
              <a:tailEnd type="arrow"/>
            </a:ln>
          </p:spPr>
          <p:style>
            <a:lnRef idx="2">
              <a:schemeClr val="accent6"/>
            </a:lnRef>
            <a:fillRef idx="0">
              <a:schemeClr val="accent6"/>
            </a:fillRef>
            <a:effectRef idx="1">
              <a:schemeClr val="accent6"/>
            </a:effectRef>
            <a:fontRef idx="minor">
              <a:schemeClr val="tx1"/>
            </a:fontRef>
          </p:style>
        </p:cxnSp>
      </p:grpSp>
      <p:grpSp>
        <p:nvGrpSpPr>
          <p:cNvPr id="9" name="Group 103"/>
          <p:cNvGrpSpPr/>
          <p:nvPr/>
        </p:nvGrpSpPr>
        <p:grpSpPr>
          <a:xfrm>
            <a:off x="2091444" y="5604256"/>
            <a:ext cx="827181" cy="547805"/>
            <a:chOff x="1600200" y="5774905"/>
            <a:chExt cx="690708" cy="389611"/>
          </a:xfrm>
        </p:grpSpPr>
        <p:sp>
          <p:nvSpPr>
            <p:cNvPr id="86" name="Can 85"/>
            <p:cNvSpPr/>
            <p:nvPr/>
          </p:nvSpPr>
          <p:spPr>
            <a:xfrm>
              <a:off x="1669026" y="5783516"/>
              <a:ext cx="152400" cy="152400"/>
            </a:xfrm>
            <a:prstGeom prst="ca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7" name="TextBox 86"/>
            <p:cNvSpPr txBox="1"/>
            <p:nvPr/>
          </p:nvSpPr>
          <p:spPr>
            <a:xfrm>
              <a:off x="1600200" y="5774909"/>
              <a:ext cx="381000" cy="142284"/>
            </a:xfrm>
            <a:prstGeom prst="rect">
              <a:avLst/>
            </a:prstGeom>
            <a:noFill/>
          </p:spPr>
          <p:txBody>
            <a:bodyPr wrap="square" rtlCol="0">
              <a:spAutoFit/>
            </a:bodyPr>
            <a:lstStyle/>
            <a:p>
              <a:r>
                <a:rPr lang="en-US" sz="700" dirty="0" smtClean="0">
                  <a:solidFill>
                    <a:schemeClr val="bg1"/>
                  </a:solidFill>
                </a:rPr>
                <a:t>DB1</a:t>
              </a:r>
              <a:endParaRPr lang="en-US" sz="700" dirty="0">
                <a:solidFill>
                  <a:schemeClr val="bg1"/>
                </a:solidFill>
              </a:endParaRPr>
            </a:p>
          </p:txBody>
        </p:sp>
        <p:sp>
          <p:nvSpPr>
            <p:cNvPr id="88" name="Can 87"/>
            <p:cNvSpPr/>
            <p:nvPr/>
          </p:nvSpPr>
          <p:spPr>
            <a:xfrm>
              <a:off x="1973826" y="5783516"/>
              <a:ext cx="152400" cy="152400"/>
            </a:xfrm>
            <a:prstGeom prst="can">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a:p>
          </p:txBody>
        </p:sp>
        <p:sp>
          <p:nvSpPr>
            <p:cNvPr id="89" name="TextBox 88"/>
            <p:cNvSpPr txBox="1"/>
            <p:nvPr/>
          </p:nvSpPr>
          <p:spPr>
            <a:xfrm>
              <a:off x="1900080" y="5774905"/>
              <a:ext cx="381000" cy="142284"/>
            </a:xfrm>
            <a:prstGeom prst="rect">
              <a:avLst/>
            </a:prstGeom>
            <a:noFill/>
          </p:spPr>
          <p:txBody>
            <a:bodyPr wrap="square" rtlCol="0">
              <a:spAutoFit/>
            </a:bodyPr>
            <a:lstStyle/>
            <a:p>
              <a:r>
                <a:rPr lang="en-US" sz="700" dirty="0" smtClean="0">
                  <a:solidFill>
                    <a:schemeClr val="bg1"/>
                  </a:solidFill>
                </a:rPr>
                <a:t>DB2</a:t>
              </a:r>
              <a:endParaRPr lang="en-US" sz="700" dirty="0">
                <a:solidFill>
                  <a:schemeClr val="bg1"/>
                </a:solidFill>
              </a:endParaRPr>
            </a:p>
          </p:txBody>
        </p:sp>
        <p:sp>
          <p:nvSpPr>
            <p:cNvPr id="90" name="Can 89"/>
            <p:cNvSpPr/>
            <p:nvPr/>
          </p:nvSpPr>
          <p:spPr>
            <a:xfrm>
              <a:off x="1669026" y="6012116"/>
              <a:ext cx="152400" cy="152400"/>
            </a:xfrm>
            <a:prstGeom prst="ca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91" name="TextBox 90"/>
            <p:cNvSpPr txBox="1"/>
            <p:nvPr/>
          </p:nvSpPr>
          <p:spPr>
            <a:xfrm>
              <a:off x="1600200" y="6004731"/>
              <a:ext cx="381000" cy="142284"/>
            </a:xfrm>
            <a:prstGeom prst="rect">
              <a:avLst/>
            </a:prstGeom>
            <a:noFill/>
          </p:spPr>
          <p:txBody>
            <a:bodyPr wrap="square" rtlCol="0">
              <a:spAutoFit/>
            </a:bodyPr>
            <a:lstStyle/>
            <a:p>
              <a:r>
                <a:rPr lang="en-US" sz="700" dirty="0" smtClean="0">
                  <a:solidFill>
                    <a:schemeClr val="bg1"/>
                  </a:solidFill>
                </a:rPr>
                <a:t>DB3</a:t>
              </a:r>
              <a:endParaRPr lang="en-US" sz="700" dirty="0">
                <a:solidFill>
                  <a:schemeClr val="bg1"/>
                </a:solidFill>
              </a:endParaRPr>
            </a:p>
          </p:txBody>
        </p:sp>
        <p:sp>
          <p:nvSpPr>
            <p:cNvPr id="92" name="Can 91"/>
            <p:cNvSpPr/>
            <p:nvPr/>
          </p:nvSpPr>
          <p:spPr>
            <a:xfrm>
              <a:off x="1973826" y="6012116"/>
              <a:ext cx="152400" cy="152400"/>
            </a:xfrm>
            <a:prstGeom prst="can">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a:p>
          </p:txBody>
        </p:sp>
        <p:sp>
          <p:nvSpPr>
            <p:cNvPr id="93" name="TextBox 92"/>
            <p:cNvSpPr txBox="1"/>
            <p:nvPr/>
          </p:nvSpPr>
          <p:spPr>
            <a:xfrm>
              <a:off x="1909908" y="6004421"/>
              <a:ext cx="381000" cy="142284"/>
            </a:xfrm>
            <a:prstGeom prst="rect">
              <a:avLst/>
            </a:prstGeom>
            <a:noFill/>
          </p:spPr>
          <p:txBody>
            <a:bodyPr wrap="square" rtlCol="0">
              <a:spAutoFit/>
            </a:bodyPr>
            <a:lstStyle/>
            <a:p>
              <a:r>
                <a:rPr lang="en-US" sz="700" dirty="0" smtClean="0">
                  <a:solidFill>
                    <a:schemeClr val="bg1"/>
                  </a:solidFill>
                </a:rPr>
                <a:t>DB4</a:t>
              </a:r>
              <a:endParaRPr lang="en-US" sz="700" dirty="0">
                <a:solidFill>
                  <a:schemeClr val="bg1"/>
                </a:solidFill>
              </a:endParaRPr>
            </a:p>
          </p:txBody>
        </p:sp>
      </p:grpSp>
      <p:grpSp>
        <p:nvGrpSpPr>
          <p:cNvPr id="10" name="Group 135"/>
          <p:cNvGrpSpPr/>
          <p:nvPr/>
        </p:nvGrpSpPr>
        <p:grpSpPr>
          <a:xfrm>
            <a:off x="2091444" y="5607168"/>
            <a:ext cx="827181" cy="547794"/>
            <a:chOff x="5029200" y="304800"/>
            <a:chExt cx="690708" cy="389604"/>
          </a:xfrm>
        </p:grpSpPr>
        <p:sp>
          <p:nvSpPr>
            <p:cNvPr id="128" name="Can 127"/>
            <p:cNvSpPr/>
            <p:nvPr/>
          </p:nvSpPr>
          <p:spPr>
            <a:xfrm>
              <a:off x="5098026" y="313404"/>
              <a:ext cx="152400" cy="152400"/>
            </a:xfrm>
            <a:prstGeom prst="can">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a:p>
          </p:txBody>
        </p:sp>
        <p:sp>
          <p:nvSpPr>
            <p:cNvPr id="129" name="TextBox 128"/>
            <p:cNvSpPr txBox="1"/>
            <p:nvPr/>
          </p:nvSpPr>
          <p:spPr>
            <a:xfrm>
              <a:off x="5029200" y="304800"/>
              <a:ext cx="381000" cy="142284"/>
            </a:xfrm>
            <a:prstGeom prst="rect">
              <a:avLst/>
            </a:prstGeom>
            <a:noFill/>
          </p:spPr>
          <p:txBody>
            <a:bodyPr wrap="square" rtlCol="0">
              <a:spAutoFit/>
            </a:bodyPr>
            <a:lstStyle/>
            <a:p>
              <a:r>
                <a:rPr lang="en-US" sz="700" dirty="0" smtClean="0">
                  <a:solidFill>
                    <a:schemeClr val="bg1"/>
                  </a:solidFill>
                </a:rPr>
                <a:t>DB1</a:t>
              </a:r>
              <a:endParaRPr lang="en-US" sz="700" dirty="0">
                <a:solidFill>
                  <a:schemeClr val="bg1"/>
                </a:solidFill>
              </a:endParaRPr>
            </a:p>
          </p:txBody>
        </p:sp>
        <p:sp>
          <p:nvSpPr>
            <p:cNvPr id="130" name="Can 129"/>
            <p:cNvSpPr/>
            <p:nvPr/>
          </p:nvSpPr>
          <p:spPr>
            <a:xfrm>
              <a:off x="5402826" y="313404"/>
              <a:ext cx="152400" cy="152400"/>
            </a:xfrm>
            <a:prstGeom prst="can">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a:p>
          </p:txBody>
        </p:sp>
        <p:sp>
          <p:nvSpPr>
            <p:cNvPr id="131" name="TextBox 130"/>
            <p:cNvSpPr txBox="1"/>
            <p:nvPr/>
          </p:nvSpPr>
          <p:spPr>
            <a:xfrm>
              <a:off x="5329080" y="304800"/>
              <a:ext cx="381000" cy="142284"/>
            </a:xfrm>
            <a:prstGeom prst="rect">
              <a:avLst/>
            </a:prstGeom>
            <a:noFill/>
          </p:spPr>
          <p:txBody>
            <a:bodyPr wrap="square" rtlCol="0">
              <a:spAutoFit/>
            </a:bodyPr>
            <a:lstStyle/>
            <a:p>
              <a:r>
                <a:rPr lang="en-US" sz="700" dirty="0" smtClean="0">
                  <a:solidFill>
                    <a:schemeClr val="bg1"/>
                  </a:solidFill>
                </a:rPr>
                <a:t>DB2</a:t>
              </a:r>
              <a:endParaRPr lang="en-US" sz="700" dirty="0">
                <a:solidFill>
                  <a:schemeClr val="bg1"/>
                </a:solidFill>
              </a:endParaRPr>
            </a:p>
          </p:txBody>
        </p:sp>
        <p:sp>
          <p:nvSpPr>
            <p:cNvPr id="132" name="Can 131"/>
            <p:cNvSpPr/>
            <p:nvPr/>
          </p:nvSpPr>
          <p:spPr>
            <a:xfrm>
              <a:off x="5098026" y="542004"/>
              <a:ext cx="152400" cy="152400"/>
            </a:xfrm>
            <a:prstGeom prst="ca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33" name="TextBox 132"/>
            <p:cNvSpPr txBox="1"/>
            <p:nvPr/>
          </p:nvSpPr>
          <p:spPr>
            <a:xfrm>
              <a:off x="5029200" y="534630"/>
              <a:ext cx="381000" cy="142284"/>
            </a:xfrm>
            <a:prstGeom prst="rect">
              <a:avLst/>
            </a:prstGeom>
            <a:noFill/>
          </p:spPr>
          <p:txBody>
            <a:bodyPr wrap="square" rtlCol="0">
              <a:spAutoFit/>
            </a:bodyPr>
            <a:lstStyle/>
            <a:p>
              <a:r>
                <a:rPr lang="en-US" sz="700" dirty="0" smtClean="0">
                  <a:solidFill>
                    <a:schemeClr val="bg1"/>
                  </a:solidFill>
                </a:rPr>
                <a:t>DB3</a:t>
              </a:r>
              <a:endParaRPr lang="en-US" sz="700" dirty="0">
                <a:solidFill>
                  <a:schemeClr val="bg1"/>
                </a:solidFill>
              </a:endParaRPr>
            </a:p>
          </p:txBody>
        </p:sp>
        <p:sp>
          <p:nvSpPr>
            <p:cNvPr id="134" name="Can 133"/>
            <p:cNvSpPr/>
            <p:nvPr/>
          </p:nvSpPr>
          <p:spPr>
            <a:xfrm>
              <a:off x="5402826" y="542004"/>
              <a:ext cx="152400" cy="152400"/>
            </a:xfrm>
            <a:prstGeom prst="can">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a:p>
          </p:txBody>
        </p:sp>
        <p:sp>
          <p:nvSpPr>
            <p:cNvPr id="135" name="TextBox 134"/>
            <p:cNvSpPr txBox="1"/>
            <p:nvPr/>
          </p:nvSpPr>
          <p:spPr>
            <a:xfrm>
              <a:off x="5338908" y="534320"/>
              <a:ext cx="381000" cy="142284"/>
            </a:xfrm>
            <a:prstGeom prst="rect">
              <a:avLst/>
            </a:prstGeom>
            <a:noFill/>
          </p:spPr>
          <p:txBody>
            <a:bodyPr wrap="square" rtlCol="0">
              <a:spAutoFit/>
            </a:bodyPr>
            <a:lstStyle/>
            <a:p>
              <a:r>
                <a:rPr lang="en-US" sz="700" dirty="0" smtClean="0">
                  <a:solidFill>
                    <a:schemeClr val="bg1"/>
                  </a:solidFill>
                </a:rPr>
                <a:t>DB4</a:t>
              </a:r>
              <a:endParaRPr lang="en-US" sz="700" dirty="0">
                <a:solidFill>
                  <a:schemeClr val="bg1"/>
                </a:solidFill>
              </a:endParaRPr>
            </a:p>
          </p:txBody>
        </p:sp>
      </p:grpSp>
      <p:grpSp>
        <p:nvGrpSpPr>
          <p:cNvPr id="11" name="Group 104"/>
          <p:cNvGrpSpPr/>
          <p:nvPr/>
        </p:nvGrpSpPr>
        <p:grpSpPr>
          <a:xfrm>
            <a:off x="6809961" y="5604256"/>
            <a:ext cx="827181" cy="547805"/>
            <a:chOff x="6853092" y="5765071"/>
            <a:chExt cx="690708" cy="389611"/>
          </a:xfrm>
        </p:grpSpPr>
        <p:sp>
          <p:nvSpPr>
            <p:cNvPr id="59" name="Can 58"/>
            <p:cNvSpPr/>
            <p:nvPr/>
          </p:nvSpPr>
          <p:spPr>
            <a:xfrm>
              <a:off x="6921918" y="5773682"/>
              <a:ext cx="152400" cy="152400"/>
            </a:xfrm>
            <a:prstGeom prst="ca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0" name="TextBox 59"/>
            <p:cNvSpPr txBox="1"/>
            <p:nvPr/>
          </p:nvSpPr>
          <p:spPr>
            <a:xfrm>
              <a:off x="6853092" y="5765075"/>
              <a:ext cx="381000" cy="142284"/>
            </a:xfrm>
            <a:prstGeom prst="rect">
              <a:avLst/>
            </a:prstGeom>
            <a:noFill/>
          </p:spPr>
          <p:txBody>
            <a:bodyPr wrap="square" rtlCol="0">
              <a:spAutoFit/>
            </a:bodyPr>
            <a:lstStyle/>
            <a:p>
              <a:r>
                <a:rPr lang="en-US" sz="700" dirty="0" smtClean="0">
                  <a:solidFill>
                    <a:schemeClr val="bg1"/>
                  </a:solidFill>
                </a:rPr>
                <a:t>DB1</a:t>
              </a:r>
              <a:endParaRPr lang="en-US" sz="700" dirty="0">
                <a:solidFill>
                  <a:schemeClr val="bg1"/>
                </a:solidFill>
              </a:endParaRPr>
            </a:p>
          </p:txBody>
        </p:sp>
        <p:sp>
          <p:nvSpPr>
            <p:cNvPr id="61" name="Can 60"/>
            <p:cNvSpPr/>
            <p:nvPr/>
          </p:nvSpPr>
          <p:spPr>
            <a:xfrm>
              <a:off x="7226718" y="5773682"/>
              <a:ext cx="152400" cy="152400"/>
            </a:xfrm>
            <a:prstGeom prst="ca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2" name="TextBox 61"/>
            <p:cNvSpPr txBox="1"/>
            <p:nvPr/>
          </p:nvSpPr>
          <p:spPr>
            <a:xfrm>
              <a:off x="7152972" y="5765071"/>
              <a:ext cx="381000" cy="142284"/>
            </a:xfrm>
            <a:prstGeom prst="rect">
              <a:avLst/>
            </a:prstGeom>
            <a:noFill/>
          </p:spPr>
          <p:txBody>
            <a:bodyPr wrap="square" rtlCol="0">
              <a:spAutoFit/>
            </a:bodyPr>
            <a:lstStyle/>
            <a:p>
              <a:r>
                <a:rPr lang="en-US" sz="700" dirty="0" smtClean="0">
                  <a:solidFill>
                    <a:schemeClr val="bg1"/>
                  </a:solidFill>
                </a:rPr>
                <a:t>DB2</a:t>
              </a:r>
              <a:endParaRPr lang="en-US" sz="700" dirty="0">
                <a:solidFill>
                  <a:schemeClr val="bg1"/>
                </a:solidFill>
              </a:endParaRPr>
            </a:p>
          </p:txBody>
        </p:sp>
        <p:sp>
          <p:nvSpPr>
            <p:cNvPr id="63" name="Can 62"/>
            <p:cNvSpPr/>
            <p:nvPr/>
          </p:nvSpPr>
          <p:spPr>
            <a:xfrm>
              <a:off x="6921918" y="6002282"/>
              <a:ext cx="152400" cy="152400"/>
            </a:xfrm>
            <a:prstGeom prst="ca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4" name="TextBox 63"/>
            <p:cNvSpPr txBox="1"/>
            <p:nvPr/>
          </p:nvSpPr>
          <p:spPr>
            <a:xfrm>
              <a:off x="6853092" y="5994897"/>
              <a:ext cx="381000" cy="142284"/>
            </a:xfrm>
            <a:prstGeom prst="rect">
              <a:avLst/>
            </a:prstGeom>
            <a:noFill/>
          </p:spPr>
          <p:txBody>
            <a:bodyPr wrap="square" rtlCol="0">
              <a:spAutoFit/>
            </a:bodyPr>
            <a:lstStyle/>
            <a:p>
              <a:r>
                <a:rPr lang="en-US" sz="700" dirty="0" smtClean="0">
                  <a:solidFill>
                    <a:schemeClr val="bg1"/>
                  </a:solidFill>
                </a:rPr>
                <a:t>DB3</a:t>
              </a:r>
              <a:endParaRPr lang="en-US" sz="700" dirty="0">
                <a:solidFill>
                  <a:schemeClr val="bg1"/>
                </a:solidFill>
              </a:endParaRPr>
            </a:p>
          </p:txBody>
        </p:sp>
        <p:grpSp>
          <p:nvGrpSpPr>
            <p:cNvPr id="12" name="Group 64"/>
            <p:cNvGrpSpPr/>
            <p:nvPr/>
          </p:nvGrpSpPr>
          <p:grpSpPr>
            <a:xfrm>
              <a:off x="7162800" y="5994587"/>
              <a:ext cx="381000" cy="160095"/>
              <a:chOff x="4805508" y="534309"/>
              <a:chExt cx="381000" cy="160095"/>
            </a:xfrm>
          </p:grpSpPr>
          <p:sp>
            <p:nvSpPr>
              <p:cNvPr id="66" name="Can 65"/>
              <p:cNvSpPr/>
              <p:nvPr/>
            </p:nvSpPr>
            <p:spPr>
              <a:xfrm>
                <a:off x="4869426" y="542004"/>
                <a:ext cx="152400" cy="152400"/>
              </a:xfrm>
              <a:prstGeom prst="ca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7" name="TextBox 66"/>
              <p:cNvSpPr txBox="1"/>
              <p:nvPr/>
            </p:nvSpPr>
            <p:spPr>
              <a:xfrm>
                <a:off x="4805508" y="534309"/>
                <a:ext cx="381000" cy="142283"/>
              </a:xfrm>
              <a:prstGeom prst="rect">
                <a:avLst/>
              </a:prstGeom>
              <a:noFill/>
            </p:spPr>
            <p:txBody>
              <a:bodyPr wrap="square" rtlCol="0">
                <a:spAutoFit/>
              </a:bodyPr>
              <a:lstStyle/>
              <a:p>
                <a:r>
                  <a:rPr lang="en-US" sz="700" dirty="0" smtClean="0">
                    <a:solidFill>
                      <a:schemeClr val="bg1"/>
                    </a:solidFill>
                  </a:rPr>
                  <a:t>DB4</a:t>
                </a:r>
                <a:endParaRPr lang="en-US" sz="700" dirty="0">
                  <a:solidFill>
                    <a:schemeClr val="bg1"/>
                  </a:solidFill>
                </a:endParaRPr>
              </a:p>
            </p:txBody>
          </p:sp>
        </p:grpSp>
      </p:grpSp>
      <p:grpSp>
        <p:nvGrpSpPr>
          <p:cNvPr id="13" name="Group 105"/>
          <p:cNvGrpSpPr/>
          <p:nvPr/>
        </p:nvGrpSpPr>
        <p:grpSpPr>
          <a:xfrm>
            <a:off x="7846086" y="5604256"/>
            <a:ext cx="827181" cy="547805"/>
            <a:chOff x="7996092" y="5769071"/>
            <a:chExt cx="690708" cy="389611"/>
          </a:xfrm>
        </p:grpSpPr>
        <p:sp>
          <p:nvSpPr>
            <p:cNvPr id="68" name="Can 67"/>
            <p:cNvSpPr/>
            <p:nvPr/>
          </p:nvSpPr>
          <p:spPr>
            <a:xfrm>
              <a:off x="8064918" y="5777682"/>
              <a:ext cx="152400" cy="152400"/>
            </a:xfrm>
            <a:prstGeom prst="ca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9" name="TextBox 68"/>
            <p:cNvSpPr txBox="1"/>
            <p:nvPr/>
          </p:nvSpPr>
          <p:spPr>
            <a:xfrm>
              <a:off x="7996092" y="5769075"/>
              <a:ext cx="381000" cy="142284"/>
            </a:xfrm>
            <a:prstGeom prst="rect">
              <a:avLst/>
            </a:prstGeom>
            <a:noFill/>
          </p:spPr>
          <p:txBody>
            <a:bodyPr wrap="square" rtlCol="0">
              <a:spAutoFit/>
            </a:bodyPr>
            <a:lstStyle/>
            <a:p>
              <a:r>
                <a:rPr lang="en-US" sz="700" dirty="0" smtClean="0">
                  <a:solidFill>
                    <a:schemeClr val="bg1"/>
                  </a:solidFill>
                </a:rPr>
                <a:t>DB1</a:t>
              </a:r>
              <a:endParaRPr lang="en-US" sz="700" dirty="0">
                <a:solidFill>
                  <a:schemeClr val="bg1"/>
                </a:solidFill>
              </a:endParaRPr>
            </a:p>
          </p:txBody>
        </p:sp>
        <p:sp>
          <p:nvSpPr>
            <p:cNvPr id="70" name="Can 69"/>
            <p:cNvSpPr/>
            <p:nvPr/>
          </p:nvSpPr>
          <p:spPr>
            <a:xfrm>
              <a:off x="8369718" y="5777682"/>
              <a:ext cx="152400" cy="152400"/>
            </a:xfrm>
            <a:prstGeom prst="ca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1" name="TextBox 70"/>
            <p:cNvSpPr txBox="1"/>
            <p:nvPr/>
          </p:nvSpPr>
          <p:spPr>
            <a:xfrm>
              <a:off x="8295972" y="5769071"/>
              <a:ext cx="381000" cy="142284"/>
            </a:xfrm>
            <a:prstGeom prst="rect">
              <a:avLst/>
            </a:prstGeom>
            <a:noFill/>
          </p:spPr>
          <p:txBody>
            <a:bodyPr wrap="square" rtlCol="0">
              <a:spAutoFit/>
            </a:bodyPr>
            <a:lstStyle/>
            <a:p>
              <a:r>
                <a:rPr lang="en-US" sz="700" dirty="0" smtClean="0">
                  <a:solidFill>
                    <a:schemeClr val="bg1"/>
                  </a:solidFill>
                </a:rPr>
                <a:t>DB2</a:t>
              </a:r>
              <a:endParaRPr lang="en-US" sz="700" dirty="0">
                <a:solidFill>
                  <a:schemeClr val="bg1"/>
                </a:solidFill>
              </a:endParaRPr>
            </a:p>
          </p:txBody>
        </p:sp>
        <p:sp>
          <p:nvSpPr>
            <p:cNvPr id="72" name="Can 71"/>
            <p:cNvSpPr/>
            <p:nvPr/>
          </p:nvSpPr>
          <p:spPr>
            <a:xfrm>
              <a:off x="8064918" y="6006282"/>
              <a:ext cx="152400" cy="152400"/>
            </a:xfrm>
            <a:prstGeom prst="ca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3" name="TextBox 72"/>
            <p:cNvSpPr txBox="1"/>
            <p:nvPr/>
          </p:nvSpPr>
          <p:spPr>
            <a:xfrm>
              <a:off x="7996092" y="5998897"/>
              <a:ext cx="381000" cy="142284"/>
            </a:xfrm>
            <a:prstGeom prst="rect">
              <a:avLst/>
            </a:prstGeom>
            <a:noFill/>
          </p:spPr>
          <p:txBody>
            <a:bodyPr wrap="square" rtlCol="0">
              <a:spAutoFit/>
            </a:bodyPr>
            <a:lstStyle/>
            <a:p>
              <a:r>
                <a:rPr lang="en-US" sz="700" dirty="0" smtClean="0">
                  <a:solidFill>
                    <a:schemeClr val="bg1"/>
                  </a:solidFill>
                </a:rPr>
                <a:t>DB3</a:t>
              </a:r>
              <a:endParaRPr lang="en-US" sz="700" dirty="0">
                <a:solidFill>
                  <a:schemeClr val="bg1"/>
                </a:solidFill>
              </a:endParaRPr>
            </a:p>
          </p:txBody>
        </p:sp>
        <p:grpSp>
          <p:nvGrpSpPr>
            <p:cNvPr id="14" name="Group 73"/>
            <p:cNvGrpSpPr/>
            <p:nvPr/>
          </p:nvGrpSpPr>
          <p:grpSpPr>
            <a:xfrm>
              <a:off x="8305800" y="5998587"/>
              <a:ext cx="381000" cy="160095"/>
              <a:chOff x="4805508" y="534309"/>
              <a:chExt cx="381000" cy="160095"/>
            </a:xfrm>
          </p:grpSpPr>
          <p:sp>
            <p:nvSpPr>
              <p:cNvPr id="75" name="Can 74"/>
              <p:cNvSpPr/>
              <p:nvPr/>
            </p:nvSpPr>
            <p:spPr>
              <a:xfrm>
                <a:off x="4869426" y="542004"/>
                <a:ext cx="152400" cy="152400"/>
              </a:xfrm>
              <a:prstGeom prst="ca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6" name="TextBox 75"/>
              <p:cNvSpPr txBox="1"/>
              <p:nvPr/>
            </p:nvSpPr>
            <p:spPr>
              <a:xfrm>
                <a:off x="4805508" y="534309"/>
                <a:ext cx="381000" cy="142283"/>
              </a:xfrm>
              <a:prstGeom prst="rect">
                <a:avLst/>
              </a:prstGeom>
              <a:noFill/>
            </p:spPr>
            <p:txBody>
              <a:bodyPr wrap="square" rtlCol="0">
                <a:spAutoFit/>
              </a:bodyPr>
              <a:lstStyle/>
              <a:p>
                <a:r>
                  <a:rPr lang="en-US" sz="700" dirty="0" smtClean="0">
                    <a:solidFill>
                      <a:schemeClr val="bg1"/>
                    </a:solidFill>
                  </a:rPr>
                  <a:t>DB4</a:t>
                </a:r>
                <a:endParaRPr lang="en-US" sz="700" dirty="0">
                  <a:solidFill>
                    <a:schemeClr val="bg1"/>
                  </a:solidFill>
                </a:endParaRPr>
              </a:p>
            </p:txBody>
          </p:sp>
        </p:grpSp>
      </p:grpSp>
      <p:grpSp>
        <p:nvGrpSpPr>
          <p:cNvPr id="15" name="Group 102"/>
          <p:cNvGrpSpPr/>
          <p:nvPr/>
        </p:nvGrpSpPr>
        <p:grpSpPr>
          <a:xfrm>
            <a:off x="1055319" y="5604256"/>
            <a:ext cx="827181" cy="547805"/>
            <a:chOff x="457200" y="5769071"/>
            <a:chExt cx="690708" cy="389611"/>
          </a:xfrm>
        </p:grpSpPr>
        <p:sp>
          <p:nvSpPr>
            <p:cNvPr id="94" name="Can 93"/>
            <p:cNvSpPr/>
            <p:nvPr/>
          </p:nvSpPr>
          <p:spPr>
            <a:xfrm>
              <a:off x="526026" y="5777682"/>
              <a:ext cx="152400" cy="152400"/>
            </a:xfrm>
            <a:prstGeom prst="can">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a:p>
          </p:txBody>
        </p:sp>
        <p:sp>
          <p:nvSpPr>
            <p:cNvPr id="95" name="TextBox 94"/>
            <p:cNvSpPr txBox="1"/>
            <p:nvPr/>
          </p:nvSpPr>
          <p:spPr>
            <a:xfrm>
              <a:off x="457200" y="5769075"/>
              <a:ext cx="381000" cy="142284"/>
            </a:xfrm>
            <a:prstGeom prst="rect">
              <a:avLst/>
            </a:prstGeom>
            <a:noFill/>
          </p:spPr>
          <p:txBody>
            <a:bodyPr wrap="square" rtlCol="0">
              <a:spAutoFit/>
            </a:bodyPr>
            <a:lstStyle/>
            <a:p>
              <a:r>
                <a:rPr lang="en-US" sz="700" dirty="0" smtClean="0">
                  <a:solidFill>
                    <a:schemeClr val="bg1"/>
                  </a:solidFill>
                </a:rPr>
                <a:t>DB1</a:t>
              </a:r>
              <a:endParaRPr lang="en-US" sz="700" dirty="0">
                <a:solidFill>
                  <a:schemeClr val="bg1"/>
                </a:solidFill>
              </a:endParaRPr>
            </a:p>
          </p:txBody>
        </p:sp>
        <p:sp>
          <p:nvSpPr>
            <p:cNvPr id="96" name="Can 95"/>
            <p:cNvSpPr/>
            <p:nvPr/>
          </p:nvSpPr>
          <p:spPr>
            <a:xfrm>
              <a:off x="830826" y="5777682"/>
              <a:ext cx="152400" cy="152400"/>
            </a:xfrm>
            <a:prstGeom prst="ca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97" name="TextBox 96"/>
            <p:cNvSpPr txBox="1"/>
            <p:nvPr/>
          </p:nvSpPr>
          <p:spPr>
            <a:xfrm>
              <a:off x="757080" y="5769071"/>
              <a:ext cx="381000" cy="142284"/>
            </a:xfrm>
            <a:prstGeom prst="rect">
              <a:avLst/>
            </a:prstGeom>
            <a:noFill/>
          </p:spPr>
          <p:txBody>
            <a:bodyPr wrap="square" rtlCol="0">
              <a:spAutoFit/>
            </a:bodyPr>
            <a:lstStyle/>
            <a:p>
              <a:r>
                <a:rPr lang="en-US" sz="700" dirty="0" smtClean="0">
                  <a:solidFill>
                    <a:schemeClr val="bg1"/>
                  </a:solidFill>
                </a:rPr>
                <a:t>DB2</a:t>
              </a:r>
              <a:endParaRPr lang="en-US" sz="700" dirty="0">
                <a:solidFill>
                  <a:schemeClr val="bg1"/>
                </a:solidFill>
              </a:endParaRPr>
            </a:p>
          </p:txBody>
        </p:sp>
        <p:sp>
          <p:nvSpPr>
            <p:cNvPr id="98" name="Can 97"/>
            <p:cNvSpPr/>
            <p:nvPr/>
          </p:nvSpPr>
          <p:spPr>
            <a:xfrm>
              <a:off x="526026" y="6006282"/>
              <a:ext cx="152400" cy="152400"/>
            </a:xfrm>
            <a:prstGeom prst="can">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a:p>
          </p:txBody>
        </p:sp>
        <p:sp>
          <p:nvSpPr>
            <p:cNvPr id="99" name="TextBox 98"/>
            <p:cNvSpPr txBox="1"/>
            <p:nvPr/>
          </p:nvSpPr>
          <p:spPr>
            <a:xfrm>
              <a:off x="457200" y="5998897"/>
              <a:ext cx="381000" cy="142284"/>
            </a:xfrm>
            <a:prstGeom prst="rect">
              <a:avLst/>
            </a:prstGeom>
            <a:noFill/>
          </p:spPr>
          <p:txBody>
            <a:bodyPr wrap="square" rtlCol="0">
              <a:spAutoFit/>
            </a:bodyPr>
            <a:lstStyle/>
            <a:p>
              <a:r>
                <a:rPr lang="en-US" sz="700" dirty="0" smtClean="0">
                  <a:solidFill>
                    <a:schemeClr val="bg1"/>
                  </a:solidFill>
                </a:rPr>
                <a:t>DB3</a:t>
              </a:r>
              <a:endParaRPr lang="en-US" sz="700" dirty="0">
                <a:solidFill>
                  <a:schemeClr val="bg1"/>
                </a:solidFill>
              </a:endParaRPr>
            </a:p>
          </p:txBody>
        </p:sp>
        <p:grpSp>
          <p:nvGrpSpPr>
            <p:cNvPr id="16" name="Group 99"/>
            <p:cNvGrpSpPr/>
            <p:nvPr/>
          </p:nvGrpSpPr>
          <p:grpSpPr>
            <a:xfrm>
              <a:off x="766908" y="5998587"/>
              <a:ext cx="381000" cy="160095"/>
              <a:chOff x="4805508" y="534309"/>
              <a:chExt cx="381000" cy="160095"/>
            </a:xfrm>
          </p:grpSpPr>
          <p:sp>
            <p:nvSpPr>
              <p:cNvPr id="101" name="Can 100"/>
              <p:cNvSpPr/>
              <p:nvPr/>
            </p:nvSpPr>
            <p:spPr>
              <a:xfrm>
                <a:off x="4869426" y="542004"/>
                <a:ext cx="152400" cy="152400"/>
              </a:xfrm>
              <a:prstGeom prst="ca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2" name="TextBox 101"/>
              <p:cNvSpPr txBox="1"/>
              <p:nvPr/>
            </p:nvSpPr>
            <p:spPr>
              <a:xfrm>
                <a:off x="4805508" y="534309"/>
                <a:ext cx="381000" cy="142283"/>
              </a:xfrm>
              <a:prstGeom prst="rect">
                <a:avLst/>
              </a:prstGeom>
              <a:noFill/>
            </p:spPr>
            <p:txBody>
              <a:bodyPr wrap="square" rtlCol="0">
                <a:spAutoFit/>
              </a:bodyPr>
              <a:lstStyle/>
              <a:p>
                <a:r>
                  <a:rPr lang="en-US" sz="700" dirty="0" smtClean="0">
                    <a:solidFill>
                      <a:schemeClr val="bg1"/>
                    </a:solidFill>
                  </a:rPr>
                  <a:t>DB4</a:t>
                </a:r>
                <a:endParaRPr lang="en-US" sz="700" dirty="0">
                  <a:solidFill>
                    <a:schemeClr val="bg1"/>
                  </a:solidFill>
                </a:endParaRPr>
              </a:p>
            </p:txBody>
          </p:sp>
        </p:grpSp>
      </p:grpSp>
      <p:sp>
        <p:nvSpPr>
          <p:cNvPr id="107" name="TextBox 106"/>
          <p:cNvSpPr txBox="1"/>
          <p:nvPr/>
        </p:nvSpPr>
        <p:spPr>
          <a:xfrm>
            <a:off x="152400" y="276955"/>
            <a:ext cx="2590800" cy="1107996"/>
          </a:xfrm>
          <a:prstGeom prst="rect">
            <a:avLst/>
          </a:prstGeom>
          <a:noFill/>
        </p:spPr>
        <p:txBody>
          <a:bodyPr wrap="square" rtlCol="0">
            <a:spAutoFit/>
          </a:bodyPr>
          <a:lstStyle/>
          <a:p>
            <a:r>
              <a:rPr lang="en-US" sz="1100" b="1" dirty="0" smtClean="0"/>
              <a:t>Failure Scenario: Database Failure</a:t>
            </a:r>
          </a:p>
          <a:p>
            <a:pPr marL="342900" indent="-342900">
              <a:buAutoNum type="arabicPeriod"/>
            </a:pPr>
            <a:r>
              <a:rPr lang="en-US" sz="1100" dirty="0" smtClean="0"/>
              <a:t>MBX-A-1 DB1 fails</a:t>
            </a:r>
          </a:p>
          <a:p>
            <a:pPr marL="342900" indent="-342900">
              <a:buAutoNum type="arabicPeriod"/>
            </a:pPr>
            <a:r>
              <a:rPr lang="en-US" sz="1100" dirty="0" smtClean="0"/>
              <a:t>Automatic failover to MBX-A-2</a:t>
            </a:r>
          </a:p>
          <a:p>
            <a:pPr marL="342900" indent="-342900">
              <a:buAutoNum type="arabicPeriod"/>
            </a:pPr>
            <a:r>
              <a:rPr lang="en-US" sz="1100" dirty="0" smtClean="0"/>
              <a:t>MBX-A-1 DB1 is fixed and becomes a copy</a:t>
            </a:r>
            <a:endParaRPr lang="en-US" sz="1100" dirty="0"/>
          </a:p>
          <a:p>
            <a:endParaRPr lang="en-US" sz="1100" dirty="0"/>
          </a:p>
        </p:txBody>
      </p:sp>
      <p:grpSp>
        <p:nvGrpSpPr>
          <p:cNvPr id="17" name="Group 146"/>
          <p:cNvGrpSpPr/>
          <p:nvPr/>
        </p:nvGrpSpPr>
        <p:grpSpPr>
          <a:xfrm>
            <a:off x="1055319" y="5607168"/>
            <a:ext cx="827181" cy="547794"/>
            <a:chOff x="4033692" y="990600"/>
            <a:chExt cx="690708" cy="389604"/>
          </a:xfrm>
        </p:grpSpPr>
        <p:sp>
          <p:nvSpPr>
            <p:cNvPr id="138" name="Can 137"/>
            <p:cNvSpPr/>
            <p:nvPr/>
          </p:nvSpPr>
          <p:spPr>
            <a:xfrm>
              <a:off x="4102518" y="999204"/>
              <a:ext cx="152400" cy="152400"/>
            </a:xfrm>
            <a:prstGeom prst="can">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a:p>
          </p:txBody>
        </p:sp>
        <p:sp>
          <p:nvSpPr>
            <p:cNvPr id="139" name="TextBox 138"/>
            <p:cNvSpPr txBox="1"/>
            <p:nvPr/>
          </p:nvSpPr>
          <p:spPr>
            <a:xfrm>
              <a:off x="4033692" y="990600"/>
              <a:ext cx="381000" cy="142284"/>
            </a:xfrm>
            <a:prstGeom prst="rect">
              <a:avLst/>
            </a:prstGeom>
            <a:noFill/>
          </p:spPr>
          <p:txBody>
            <a:bodyPr wrap="square" rtlCol="0">
              <a:spAutoFit/>
            </a:bodyPr>
            <a:lstStyle/>
            <a:p>
              <a:r>
                <a:rPr lang="en-US" sz="700" dirty="0" smtClean="0">
                  <a:solidFill>
                    <a:schemeClr val="bg1"/>
                  </a:solidFill>
                </a:rPr>
                <a:t>DB1</a:t>
              </a:r>
              <a:endParaRPr lang="en-US" sz="700" dirty="0">
                <a:solidFill>
                  <a:schemeClr val="bg1"/>
                </a:solidFill>
              </a:endParaRPr>
            </a:p>
          </p:txBody>
        </p:sp>
        <p:sp>
          <p:nvSpPr>
            <p:cNvPr id="140" name="Can 139"/>
            <p:cNvSpPr/>
            <p:nvPr/>
          </p:nvSpPr>
          <p:spPr>
            <a:xfrm>
              <a:off x="4407318" y="999204"/>
              <a:ext cx="152400" cy="152400"/>
            </a:xfrm>
            <a:prstGeom prst="ca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41" name="TextBox 140"/>
            <p:cNvSpPr txBox="1"/>
            <p:nvPr/>
          </p:nvSpPr>
          <p:spPr>
            <a:xfrm>
              <a:off x="4333572" y="990600"/>
              <a:ext cx="381000" cy="142284"/>
            </a:xfrm>
            <a:prstGeom prst="rect">
              <a:avLst/>
            </a:prstGeom>
            <a:noFill/>
          </p:spPr>
          <p:txBody>
            <a:bodyPr wrap="square" rtlCol="0">
              <a:spAutoFit/>
            </a:bodyPr>
            <a:lstStyle/>
            <a:p>
              <a:r>
                <a:rPr lang="en-US" sz="700" dirty="0" smtClean="0">
                  <a:solidFill>
                    <a:schemeClr val="bg1"/>
                  </a:solidFill>
                </a:rPr>
                <a:t>DB2</a:t>
              </a:r>
              <a:endParaRPr lang="en-US" sz="700" dirty="0">
                <a:solidFill>
                  <a:schemeClr val="bg1"/>
                </a:solidFill>
              </a:endParaRPr>
            </a:p>
          </p:txBody>
        </p:sp>
        <p:sp>
          <p:nvSpPr>
            <p:cNvPr id="142" name="Can 141"/>
            <p:cNvSpPr/>
            <p:nvPr/>
          </p:nvSpPr>
          <p:spPr>
            <a:xfrm>
              <a:off x="4102518" y="1227804"/>
              <a:ext cx="152400" cy="152400"/>
            </a:xfrm>
            <a:prstGeom prst="can">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a:p>
          </p:txBody>
        </p:sp>
        <p:sp>
          <p:nvSpPr>
            <p:cNvPr id="143" name="TextBox 142"/>
            <p:cNvSpPr txBox="1"/>
            <p:nvPr/>
          </p:nvSpPr>
          <p:spPr>
            <a:xfrm>
              <a:off x="4033692" y="1220430"/>
              <a:ext cx="381000" cy="142284"/>
            </a:xfrm>
            <a:prstGeom prst="rect">
              <a:avLst/>
            </a:prstGeom>
            <a:noFill/>
          </p:spPr>
          <p:txBody>
            <a:bodyPr wrap="square" rtlCol="0">
              <a:spAutoFit/>
            </a:bodyPr>
            <a:lstStyle/>
            <a:p>
              <a:r>
                <a:rPr lang="en-US" sz="700" dirty="0" smtClean="0">
                  <a:solidFill>
                    <a:schemeClr val="bg1"/>
                  </a:solidFill>
                </a:rPr>
                <a:t>DB3</a:t>
              </a:r>
              <a:endParaRPr lang="en-US" sz="700" dirty="0">
                <a:solidFill>
                  <a:schemeClr val="bg1"/>
                </a:solidFill>
              </a:endParaRPr>
            </a:p>
          </p:txBody>
        </p:sp>
        <p:grpSp>
          <p:nvGrpSpPr>
            <p:cNvPr id="18" name="Group 113"/>
            <p:cNvGrpSpPr/>
            <p:nvPr/>
          </p:nvGrpSpPr>
          <p:grpSpPr>
            <a:xfrm>
              <a:off x="4343400" y="1220121"/>
              <a:ext cx="381000" cy="160083"/>
              <a:chOff x="4805508" y="534321"/>
              <a:chExt cx="381000" cy="160083"/>
            </a:xfrm>
          </p:grpSpPr>
          <p:sp>
            <p:nvSpPr>
              <p:cNvPr id="145" name="Can 144"/>
              <p:cNvSpPr/>
              <p:nvPr/>
            </p:nvSpPr>
            <p:spPr>
              <a:xfrm>
                <a:off x="4869426" y="542004"/>
                <a:ext cx="152400" cy="152400"/>
              </a:xfrm>
              <a:prstGeom prst="ca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46" name="TextBox 145"/>
              <p:cNvSpPr txBox="1"/>
              <p:nvPr/>
            </p:nvSpPr>
            <p:spPr>
              <a:xfrm>
                <a:off x="4805508" y="534321"/>
                <a:ext cx="381000" cy="142284"/>
              </a:xfrm>
              <a:prstGeom prst="rect">
                <a:avLst/>
              </a:prstGeom>
              <a:noFill/>
            </p:spPr>
            <p:txBody>
              <a:bodyPr wrap="square" rtlCol="0">
                <a:spAutoFit/>
              </a:bodyPr>
              <a:lstStyle/>
              <a:p>
                <a:r>
                  <a:rPr lang="en-US" sz="700" dirty="0" smtClean="0">
                    <a:solidFill>
                      <a:schemeClr val="bg1"/>
                    </a:solidFill>
                  </a:rPr>
                  <a:t>DB4</a:t>
                </a:r>
                <a:endParaRPr lang="en-US" sz="700" dirty="0">
                  <a:solidFill>
                    <a:schemeClr val="bg1"/>
                  </a:solidFill>
                </a:endParaRPr>
              </a:p>
            </p:txBody>
          </p:sp>
        </p:grpSp>
      </p:grpSp>
      <p:grpSp>
        <p:nvGrpSpPr>
          <p:cNvPr id="19" name="Group 158"/>
          <p:cNvGrpSpPr/>
          <p:nvPr/>
        </p:nvGrpSpPr>
        <p:grpSpPr>
          <a:xfrm>
            <a:off x="1055319" y="5607168"/>
            <a:ext cx="827181" cy="547794"/>
            <a:chOff x="4572000" y="381000"/>
            <a:chExt cx="690708" cy="389604"/>
          </a:xfrm>
        </p:grpSpPr>
        <p:sp>
          <p:nvSpPr>
            <p:cNvPr id="150" name="Can 149"/>
            <p:cNvSpPr/>
            <p:nvPr/>
          </p:nvSpPr>
          <p:spPr>
            <a:xfrm>
              <a:off x="4640826" y="389604"/>
              <a:ext cx="152400" cy="152400"/>
            </a:xfrm>
            <a:prstGeom prst="ca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51" name="TextBox 150"/>
            <p:cNvSpPr txBox="1"/>
            <p:nvPr/>
          </p:nvSpPr>
          <p:spPr>
            <a:xfrm>
              <a:off x="4572000" y="381000"/>
              <a:ext cx="381000" cy="142284"/>
            </a:xfrm>
            <a:prstGeom prst="rect">
              <a:avLst/>
            </a:prstGeom>
            <a:noFill/>
          </p:spPr>
          <p:txBody>
            <a:bodyPr wrap="square" rtlCol="0">
              <a:spAutoFit/>
            </a:bodyPr>
            <a:lstStyle/>
            <a:p>
              <a:r>
                <a:rPr lang="en-US" sz="700" dirty="0" smtClean="0">
                  <a:solidFill>
                    <a:schemeClr val="bg1"/>
                  </a:solidFill>
                </a:rPr>
                <a:t>DB1</a:t>
              </a:r>
              <a:endParaRPr lang="en-US" sz="700" dirty="0">
                <a:solidFill>
                  <a:schemeClr val="bg1"/>
                </a:solidFill>
              </a:endParaRPr>
            </a:p>
          </p:txBody>
        </p:sp>
        <p:sp>
          <p:nvSpPr>
            <p:cNvPr id="152" name="Can 151"/>
            <p:cNvSpPr/>
            <p:nvPr/>
          </p:nvSpPr>
          <p:spPr>
            <a:xfrm>
              <a:off x="4945626" y="389604"/>
              <a:ext cx="152400" cy="152400"/>
            </a:xfrm>
            <a:prstGeom prst="ca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53" name="TextBox 152"/>
            <p:cNvSpPr txBox="1"/>
            <p:nvPr/>
          </p:nvSpPr>
          <p:spPr>
            <a:xfrm>
              <a:off x="4871880" y="381000"/>
              <a:ext cx="381000" cy="142284"/>
            </a:xfrm>
            <a:prstGeom prst="rect">
              <a:avLst/>
            </a:prstGeom>
            <a:noFill/>
          </p:spPr>
          <p:txBody>
            <a:bodyPr wrap="square" rtlCol="0">
              <a:spAutoFit/>
            </a:bodyPr>
            <a:lstStyle/>
            <a:p>
              <a:r>
                <a:rPr lang="en-US" sz="700" dirty="0" smtClean="0">
                  <a:solidFill>
                    <a:schemeClr val="bg1"/>
                  </a:solidFill>
                </a:rPr>
                <a:t>DB2</a:t>
              </a:r>
              <a:endParaRPr lang="en-US" sz="700" dirty="0">
                <a:solidFill>
                  <a:schemeClr val="bg1"/>
                </a:solidFill>
              </a:endParaRPr>
            </a:p>
          </p:txBody>
        </p:sp>
        <p:sp>
          <p:nvSpPr>
            <p:cNvPr id="154" name="Can 153"/>
            <p:cNvSpPr/>
            <p:nvPr/>
          </p:nvSpPr>
          <p:spPr>
            <a:xfrm>
              <a:off x="4640826" y="618204"/>
              <a:ext cx="152400" cy="152400"/>
            </a:xfrm>
            <a:prstGeom prst="can">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a:p>
          </p:txBody>
        </p:sp>
        <p:sp>
          <p:nvSpPr>
            <p:cNvPr id="155" name="TextBox 154"/>
            <p:cNvSpPr txBox="1"/>
            <p:nvPr/>
          </p:nvSpPr>
          <p:spPr>
            <a:xfrm>
              <a:off x="4572000" y="610830"/>
              <a:ext cx="381000" cy="142284"/>
            </a:xfrm>
            <a:prstGeom prst="rect">
              <a:avLst/>
            </a:prstGeom>
            <a:noFill/>
          </p:spPr>
          <p:txBody>
            <a:bodyPr wrap="square" rtlCol="0">
              <a:spAutoFit/>
            </a:bodyPr>
            <a:lstStyle/>
            <a:p>
              <a:r>
                <a:rPr lang="en-US" sz="700" dirty="0" smtClean="0">
                  <a:solidFill>
                    <a:schemeClr val="bg1"/>
                  </a:solidFill>
                </a:rPr>
                <a:t>DB3</a:t>
              </a:r>
              <a:endParaRPr lang="en-US" sz="700" dirty="0">
                <a:solidFill>
                  <a:schemeClr val="bg1"/>
                </a:solidFill>
              </a:endParaRPr>
            </a:p>
          </p:txBody>
        </p:sp>
        <p:grpSp>
          <p:nvGrpSpPr>
            <p:cNvPr id="20" name="Group 113"/>
            <p:cNvGrpSpPr/>
            <p:nvPr/>
          </p:nvGrpSpPr>
          <p:grpSpPr>
            <a:xfrm>
              <a:off x="4881708" y="610521"/>
              <a:ext cx="381000" cy="160083"/>
              <a:chOff x="4805508" y="534321"/>
              <a:chExt cx="381000" cy="160083"/>
            </a:xfrm>
          </p:grpSpPr>
          <p:sp>
            <p:nvSpPr>
              <p:cNvPr id="157" name="Can 156"/>
              <p:cNvSpPr/>
              <p:nvPr/>
            </p:nvSpPr>
            <p:spPr>
              <a:xfrm>
                <a:off x="4869426" y="542004"/>
                <a:ext cx="152400" cy="152400"/>
              </a:xfrm>
              <a:prstGeom prst="ca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58" name="TextBox 157"/>
              <p:cNvSpPr txBox="1"/>
              <p:nvPr/>
            </p:nvSpPr>
            <p:spPr>
              <a:xfrm>
                <a:off x="4805508" y="534321"/>
                <a:ext cx="381000" cy="142284"/>
              </a:xfrm>
              <a:prstGeom prst="rect">
                <a:avLst/>
              </a:prstGeom>
              <a:noFill/>
            </p:spPr>
            <p:txBody>
              <a:bodyPr wrap="square" rtlCol="0">
                <a:spAutoFit/>
              </a:bodyPr>
              <a:lstStyle/>
              <a:p>
                <a:r>
                  <a:rPr lang="en-US" sz="700" dirty="0" smtClean="0">
                    <a:solidFill>
                      <a:schemeClr val="bg1"/>
                    </a:solidFill>
                  </a:rPr>
                  <a:t>DB4</a:t>
                </a:r>
                <a:endParaRPr lang="en-US" sz="700" dirty="0">
                  <a:solidFill>
                    <a:schemeClr val="bg1"/>
                  </a:solidFill>
                </a:endParaRPr>
              </a:p>
            </p:txBody>
          </p:sp>
        </p:grpSp>
      </p:grpSp>
      <p:sp>
        <p:nvSpPr>
          <p:cNvPr id="160" name="TextBox 159"/>
          <p:cNvSpPr txBox="1"/>
          <p:nvPr/>
        </p:nvSpPr>
        <p:spPr>
          <a:xfrm>
            <a:off x="152400" y="276955"/>
            <a:ext cx="2590800" cy="938719"/>
          </a:xfrm>
          <a:prstGeom prst="rect">
            <a:avLst/>
          </a:prstGeom>
          <a:noFill/>
        </p:spPr>
        <p:txBody>
          <a:bodyPr wrap="square" rtlCol="0">
            <a:spAutoFit/>
          </a:bodyPr>
          <a:lstStyle/>
          <a:p>
            <a:r>
              <a:rPr lang="en-US" sz="1100" b="1" dirty="0" smtClean="0"/>
              <a:t>Failure Scenario: Server Failure</a:t>
            </a:r>
          </a:p>
          <a:p>
            <a:pPr marL="342900" indent="-342900">
              <a:buAutoNum type="arabicPeriod"/>
            </a:pPr>
            <a:r>
              <a:rPr lang="en-US" sz="1100" dirty="0" smtClean="0"/>
              <a:t>MBX-A-1 fails</a:t>
            </a:r>
          </a:p>
          <a:p>
            <a:pPr marL="342900" indent="-342900">
              <a:buAutoNum type="arabicPeriod"/>
            </a:pPr>
            <a:r>
              <a:rPr lang="en-US" sz="1100" dirty="0" smtClean="0"/>
              <a:t>Automatic failover to MBX-A-2</a:t>
            </a:r>
          </a:p>
          <a:p>
            <a:pPr marL="342900" indent="-342900">
              <a:buAutoNum type="arabicPeriod"/>
            </a:pPr>
            <a:r>
              <a:rPr lang="en-US" sz="1100" dirty="0" smtClean="0"/>
              <a:t>MBX-A-1 is fixed</a:t>
            </a:r>
            <a:endParaRPr lang="en-US" sz="1100" dirty="0"/>
          </a:p>
          <a:p>
            <a:endParaRPr lang="en-US" sz="1100" dirty="0"/>
          </a:p>
        </p:txBody>
      </p:sp>
      <p:grpSp>
        <p:nvGrpSpPr>
          <p:cNvPr id="21" name="Group 161"/>
          <p:cNvGrpSpPr/>
          <p:nvPr/>
        </p:nvGrpSpPr>
        <p:grpSpPr>
          <a:xfrm>
            <a:off x="1055319" y="5607168"/>
            <a:ext cx="827181" cy="547794"/>
            <a:chOff x="7615092" y="118904"/>
            <a:chExt cx="690708" cy="389604"/>
          </a:xfrm>
        </p:grpSpPr>
        <p:sp>
          <p:nvSpPr>
            <p:cNvPr id="163" name="Can 162"/>
            <p:cNvSpPr/>
            <p:nvPr/>
          </p:nvSpPr>
          <p:spPr>
            <a:xfrm>
              <a:off x="7683918" y="127508"/>
              <a:ext cx="152400" cy="152400"/>
            </a:xfrm>
            <a:prstGeom prst="can">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a:p>
          </p:txBody>
        </p:sp>
        <p:sp>
          <p:nvSpPr>
            <p:cNvPr id="164" name="TextBox 163"/>
            <p:cNvSpPr txBox="1"/>
            <p:nvPr/>
          </p:nvSpPr>
          <p:spPr>
            <a:xfrm>
              <a:off x="7615092" y="118904"/>
              <a:ext cx="381000" cy="142284"/>
            </a:xfrm>
            <a:prstGeom prst="rect">
              <a:avLst/>
            </a:prstGeom>
            <a:noFill/>
          </p:spPr>
          <p:txBody>
            <a:bodyPr wrap="square" rtlCol="0">
              <a:spAutoFit/>
            </a:bodyPr>
            <a:lstStyle/>
            <a:p>
              <a:r>
                <a:rPr lang="en-US" sz="700" dirty="0" smtClean="0">
                  <a:solidFill>
                    <a:schemeClr val="bg1"/>
                  </a:solidFill>
                </a:rPr>
                <a:t>DB1</a:t>
              </a:r>
              <a:endParaRPr lang="en-US" sz="700" dirty="0">
                <a:solidFill>
                  <a:schemeClr val="bg1"/>
                </a:solidFill>
              </a:endParaRPr>
            </a:p>
          </p:txBody>
        </p:sp>
        <p:sp>
          <p:nvSpPr>
            <p:cNvPr id="165" name="Can 164"/>
            <p:cNvSpPr/>
            <p:nvPr/>
          </p:nvSpPr>
          <p:spPr>
            <a:xfrm>
              <a:off x="7988718" y="127508"/>
              <a:ext cx="152400" cy="152400"/>
            </a:xfrm>
            <a:prstGeom prst="can">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a:p>
          </p:txBody>
        </p:sp>
        <p:sp>
          <p:nvSpPr>
            <p:cNvPr id="166" name="TextBox 165"/>
            <p:cNvSpPr txBox="1"/>
            <p:nvPr/>
          </p:nvSpPr>
          <p:spPr>
            <a:xfrm>
              <a:off x="7914972" y="118904"/>
              <a:ext cx="381000" cy="142284"/>
            </a:xfrm>
            <a:prstGeom prst="rect">
              <a:avLst/>
            </a:prstGeom>
            <a:noFill/>
          </p:spPr>
          <p:txBody>
            <a:bodyPr wrap="square" rtlCol="0">
              <a:spAutoFit/>
            </a:bodyPr>
            <a:lstStyle/>
            <a:p>
              <a:r>
                <a:rPr lang="en-US" sz="700" dirty="0" smtClean="0">
                  <a:solidFill>
                    <a:schemeClr val="bg1"/>
                  </a:solidFill>
                </a:rPr>
                <a:t>DB2</a:t>
              </a:r>
              <a:endParaRPr lang="en-US" sz="700" dirty="0">
                <a:solidFill>
                  <a:schemeClr val="bg1"/>
                </a:solidFill>
              </a:endParaRPr>
            </a:p>
          </p:txBody>
        </p:sp>
        <p:sp>
          <p:nvSpPr>
            <p:cNvPr id="167" name="Can 166"/>
            <p:cNvSpPr/>
            <p:nvPr/>
          </p:nvSpPr>
          <p:spPr>
            <a:xfrm>
              <a:off x="7683918" y="356108"/>
              <a:ext cx="152400" cy="152400"/>
            </a:xfrm>
            <a:prstGeom prst="can">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a:p>
          </p:txBody>
        </p:sp>
        <p:sp>
          <p:nvSpPr>
            <p:cNvPr id="168" name="TextBox 167"/>
            <p:cNvSpPr txBox="1"/>
            <p:nvPr/>
          </p:nvSpPr>
          <p:spPr>
            <a:xfrm>
              <a:off x="7615092" y="348734"/>
              <a:ext cx="381000" cy="142284"/>
            </a:xfrm>
            <a:prstGeom prst="rect">
              <a:avLst/>
            </a:prstGeom>
            <a:noFill/>
          </p:spPr>
          <p:txBody>
            <a:bodyPr wrap="square" rtlCol="0">
              <a:spAutoFit/>
            </a:bodyPr>
            <a:lstStyle/>
            <a:p>
              <a:r>
                <a:rPr lang="en-US" sz="700" dirty="0" smtClean="0">
                  <a:solidFill>
                    <a:schemeClr val="bg1"/>
                  </a:solidFill>
                </a:rPr>
                <a:t>DB3</a:t>
              </a:r>
              <a:endParaRPr lang="en-US" sz="700" dirty="0">
                <a:solidFill>
                  <a:schemeClr val="bg1"/>
                </a:solidFill>
              </a:endParaRPr>
            </a:p>
          </p:txBody>
        </p:sp>
        <p:sp>
          <p:nvSpPr>
            <p:cNvPr id="169" name="Can 168"/>
            <p:cNvSpPr/>
            <p:nvPr/>
          </p:nvSpPr>
          <p:spPr>
            <a:xfrm>
              <a:off x="7988718" y="356108"/>
              <a:ext cx="152400" cy="152400"/>
            </a:xfrm>
            <a:prstGeom prst="can">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a:p>
          </p:txBody>
        </p:sp>
        <p:sp>
          <p:nvSpPr>
            <p:cNvPr id="170" name="TextBox 169"/>
            <p:cNvSpPr txBox="1"/>
            <p:nvPr/>
          </p:nvSpPr>
          <p:spPr>
            <a:xfrm>
              <a:off x="7924800" y="348424"/>
              <a:ext cx="381000" cy="142284"/>
            </a:xfrm>
            <a:prstGeom prst="rect">
              <a:avLst/>
            </a:prstGeom>
            <a:noFill/>
          </p:spPr>
          <p:txBody>
            <a:bodyPr wrap="square" rtlCol="0">
              <a:spAutoFit/>
            </a:bodyPr>
            <a:lstStyle/>
            <a:p>
              <a:r>
                <a:rPr lang="en-US" sz="700" dirty="0" smtClean="0">
                  <a:solidFill>
                    <a:schemeClr val="bg1"/>
                  </a:solidFill>
                </a:rPr>
                <a:t>DB4</a:t>
              </a:r>
              <a:endParaRPr lang="en-US" sz="700" dirty="0">
                <a:solidFill>
                  <a:schemeClr val="bg1"/>
                </a:solidFill>
              </a:endParaRPr>
            </a:p>
          </p:txBody>
        </p:sp>
      </p:grpSp>
      <p:grpSp>
        <p:nvGrpSpPr>
          <p:cNvPr id="22" name="Group 180"/>
          <p:cNvGrpSpPr/>
          <p:nvPr/>
        </p:nvGrpSpPr>
        <p:grpSpPr>
          <a:xfrm>
            <a:off x="2091444" y="5607168"/>
            <a:ext cx="827181" cy="547794"/>
            <a:chOff x="7615092" y="118904"/>
            <a:chExt cx="690708" cy="389604"/>
          </a:xfrm>
        </p:grpSpPr>
        <p:sp>
          <p:nvSpPr>
            <p:cNvPr id="182" name="Can 181"/>
            <p:cNvSpPr/>
            <p:nvPr/>
          </p:nvSpPr>
          <p:spPr>
            <a:xfrm>
              <a:off x="7683918" y="127508"/>
              <a:ext cx="152400" cy="152400"/>
            </a:xfrm>
            <a:prstGeom prst="can">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a:p>
          </p:txBody>
        </p:sp>
        <p:sp>
          <p:nvSpPr>
            <p:cNvPr id="183" name="TextBox 182"/>
            <p:cNvSpPr txBox="1"/>
            <p:nvPr/>
          </p:nvSpPr>
          <p:spPr>
            <a:xfrm>
              <a:off x="7615092" y="118904"/>
              <a:ext cx="381000" cy="142284"/>
            </a:xfrm>
            <a:prstGeom prst="rect">
              <a:avLst/>
            </a:prstGeom>
            <a:noFill/>
          </p:spPr>
          <p:txBody>
            <a:bodyPr wrap="square" rtlCol="0">
              <a:spAutoFit/>
            </a:bodyPr>
            <a:lstStyle/>
            <a:p>
              <a:r>
                <a:rPr lang="en-US" sz="700" dirty="0" smtClean="0">
                  <a:solidFill>
                    <a:schemeClr val="bg1"/>
                  </a:solidFill>
                </a:rPr>
                <a:t>DB1</a:t>
              </a:r>
              <a:endParaRPr lang="en-US" sz="700" dirty="0">
                <a:solidFill>
                  <a:schemeClr val="bg1"/>
                </a:solidFill>
              </a:endParaRPr>
            </a:p>
          </p:txBody>
        </p:sp>
        <p:sp>
          <p:nvSpPr>
            <p:cNvPr id="184" name="Can 183"/>
            <p:cNvSpPr/>
            <p:nvPr/>
          </p:nvSpPr>
          <p:spPr>
            <a:xfrm>
              <a:off x="7988718" y="127508"/>
              <a:ext cx="152400" cy="152400"/>
            </a:xfrm>
            <a:prstGeom prst="can">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a:p>
          </p:txBody>
        </p:sp>
        <p:sp>
          <p:nvSpPr>
            <p:cNvPr id="185" name="TextBox 184"/>
            <p:cNvSpPr txBox="1"/>
            <p:nvPr/>
          </p:nvSpPr>
          <p:spPr>
            <a:xfrm>
              <a:off x="7914972" y="118904"/>
              <a:ext cx="381000" cy="142284"/>
            </a:xfrm>
            <a:prstGeom prst="rect">
              <a:avLst/>
            </a:prstGeom>
            <a:noFill/>
          </p:spPr>
          <p:txBody>
            <a:bodyPr wrap="square" rtlCol="0">
              <a:spAutoFit/>
            </a:bodyPr>
            <a:lstStyle/>
            <a:p>
              <a:r>
                <a:rPr lang="en-US" sz="700" dirty="0" smtClean="0">
                  <a:solidFill>
                    <a:schemeClr val="bg1"/>
                  </a:solidFill>
                </a:rPr>
                <a:t>DB2</a:t>
              </a:r>
              <a:endParaRPr lang="en-US" sz="700" dirty="0">
                <a:solidFill>
                  <a:schemeClr val="bg1"/>
                </a:solidFill>
              </a:endParaRPr>
            </a:p>
          </p:txBody>
        </p:sp>
        <p:sp>
          <p:nvSpPr>
            <p:cNvPr id="186" name="Can 185"/>
            <p:cNvSpPr/>
            <p:nvPr/>
          </p:nvSpPr>
          <p:spPr>
            <a:xfrm>
              <a:off x="7683918" y="356108"/>
              <a:ext cx="152400" cy="152400"/>
            </a:xfrm>
            <a:prstGeom prst="can">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a:p>
          </p:txBody>
        </p:sp>
        <p:sp>
          <p:nvSpPr>
            <p:cNvPr id="187" name="TextBox 186"/>
            <p:cNvSpPr txBox="1"/>
            <p:nvPr/>
          </p:nvSpPr>
          <p:spPr>
            <a:xfrm>
              <a:off x="7615092" y="348734"/>
              <a:ext cx="381000" cy="142284"/>
            </a:xfrm>
            <a:prstGeom prst="rect">
              <a:avLst/>
            </a:prstGeom>
            <a:noFill/>
          </p:spPr>
          <p:txBody>
            <a:bodyPr wrap="square" rtlCol="0">
              <a:spAutoFit/>
            </a:bodyPr>
            <a:lstStyle/>
            <a:p>
              <a:r>
                <a:rPr lang="en-US" sz="700" dirty="0" smtClean="0">
                  <a:solidFill>
                    <a:schemeClr val="bg1"/>
                  </a:solidFill>
                </a:rPr>
                <a:t>DB3</a:t>
              </a:r>
              <a:endParaRPr lang="en-US" sz="700" dirty="0">
                <a:solidFill>
                  <a:schemeClr val="bg1"/>
                </a:solidFill>
              </a:endParaRPr>
            </a:p>
          </p:txBody>
        </p:sp>
        <p:sp>
          <p:nvSpPr>
            <p:cNvPr id="188" name="Can 187"/>
            <p:cNvSpPr/>
            <p:nvPr/>
          </p:nvSpPr>
          <p:spPr>
            <a:xfrm>
              <a:off x="7988718" y="356108"/>
              <a:ext cx="152400" cy="152400"/>
            </a:xfrm>
            <a:prstGeom prst="can">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a:p>
          </p:txBody>
        </p:sp>
        <p:sp>
          <p:nvSpPr>
            <p:cNvPr id="189" name="TextBox 188"/>
            <p:cNvSpPr txBox="1"/>
            <p:nvPr/>
          </p:nvSpPr>
          <p:spPr>
            <a:xfrm>
              <a:off x="7924800" y="348424"/>
              <a:ext cx="381000" cy="142284"/>
            </a:xfrm>
            <a:prstGeom prst="rect">
              <a:avLst/>
            </a:prstGeom>
            <a:noFill/>
          </p:spPr>
          <p:txBody>
            <a:bodyPr wrap="square" rtlCol="0">
              <a:spAutoFit/>
            </a:bodyPr>
            <a:lstStyle/>
            <a:p>
              <a:r>
                <a:rPr lang="en-US" sz="700" dirty="0" smtClean="0">
                  <a:solidFill>
                    <a:schemeClr val="bg1"/>
                  </a:solidFill>
                </a:rPr>
                <a:t>DB4</a:t>
              </a:r>
              <a:endParaRPr lang="en-US" sz="700" dirty="0">
                <a:solidFill>
                  <a:schemeClr val="bg1"/>
                </a:solidFill>
              </a:endParaRPr>
            </a:p>
          </p:txBody>
        </p:sp>
      </p:grpSp>
      <p:grpSp>
        <p:nvGrpSpPr>
          <p:cNvPr id="23" name="Group 190"/>
          <p:cNvGrpSpPr/>
          <p:nvPr/>
        </p:nvGrpSpPr>
        <p:grpSpPr>
          <a:xfrm>
            <a:off x="1055319" y="5607168"/>
            <a:ext cx="827181" cy="547794"/>
            <a:chOff x="8305800" y="652304"/>
            <a:chExt cx="690708" cy="389604"/>
          </a:xfrm>
        </p:grpSpPr>
        <p:sp>
          <p:nvSpPr>
            <p:cNvPr id="192" name="Can 191"/>
            <p:cNvSpPr/>
            <p:nvPr/>
          </p:nvSpPr>
          <p:spPr>
            <a:xfrm>
              <a:off x="8374626" y="660908"/>
              <a:ext cx="152400" cy="152400"/>
            </a:xfrm>
            <a:prstGeom prst="ca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93" name="TextBox 192"/>
            <p:cNvSpPr txBox="1"/>
            <p:nvPr/>
          </p:nvSpPr>
          <p:spPr>
            <a:xfrm>
              <a:off x="8305800" y="652304"/>
              <a:ext cx="381000" cy="142284"/>
            </a:xfrm>
            <a:prstGeom prst="rect">
              <a:avLst/>
            </a:prstGeom>
            <a:noFill/>
          </p:spPr>
          <p:txBody>
            <a:bodyPr wrap="square" rtlCol="0">
              <a:spAutoFit/>
            </a:bodyPr>
            <a:lstStyle/>
            <a:p>
              <a:r>
                <a:rPr lang="en-US" sz="700" dirty="0" smtClean="0">
                  <a:solidFill>
                    <a:schemeClr val="bg1"/>
                  </a:solidFill>
                </a:rPr>
                <a:t>DB1</a:t>
              </a:r>
              <a:endParaRPr lang="en-US" sz="700" dirty="0">
                <a:solidFill>
                  <a:schemeClr val="bg1"/>
                </a:solidFill>
              </a:endParaRPr>
            </a:p>
          </p:txBody>
        </p:sp>
        <p:sp>
          <p:nvSpPr>
            <p:cNvPr id="194" name="Can 193"/>
            <p:cNvSpPr/>
            <p:nvPr/>
          </p:nvSpPr>
          <p:spPr>
            <a:xfrm>
              <a:off x="8679426" y="660908"/>
              <a:ext cx="152400" cy="152400"/>
            </a:xfrm>
            <a:prstGeom prst="ca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95" name="TextBox 194"/>
            <p:cNvSpPr txBox="1"/>
            <p:nvPr/>
          </p:nvSpPr>
          <p:spPr>
            <a:xfrm>
              <a:off x="8605680" y="652304"/>
              <a:ext cx="381000" cy="142284"/>
            </a:xfrm>
            <a:prstGeom prst="rect">
              <a:avLst/>
            </a:prstGeom>
            <a:noFill/>
          </p:spPr>
          <p:txBody>
            <a:bodyPr wrap="square" rtlCol="0">
              <a:spAutoFit/>
            </a:bodyPr>
            <a:lstStyle/>
            <a:p>
              <a:r>
                <a:rPr lang="en-US" sz="700" dirty="0" smtClean="0">
                  <a:solidFill>
                    <a:schemeClr val="bg1"/>
                  </a:solidFill>
                </a:rPr>
                <a:t>DB2</a:t>
              </a:r>
              <a:endParaRPr lang="en-US" sz="700" dirty="0">
                <a:solidFill>
                  <a:schemeClr val="bg1"/>
                </a:solidFill>
              </a:endParaRPr>
            </a:p>
          </p:txBody>
        </p:sp>
        <p:sp>
          <p:nvSpPr>
            <p:cNvPr id="196" name="Can 195"/>
            <p:cNvSpPr/>
            <p:nvPr/>
          </p:nvSpPr>
          <p:spPr>
            <a:xfrm>
              <a:off x="8374626" y="889508"/>
              <a:ext cx="152400" cy="152400"/>
            </a:xfrm>
            <a:prstGeom prst="ca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97" name="TextBox 196"/>
            <p:cNvSpPr txBox="1"/>
            <p:nvPr/>
          </p:nvSpPr>
          <p:spPr>
            <a:xfrm>
              <a:off x="8305800" y="882134"/>
              <a:ext cx="381000" cy="142284"/>
            </a:xfrm>
            <a:prstGeom prst="rect">
              <a:avLst/>
            </a:prstGeom>
            <a:noFill/>
          </p:spPr>
          <p:txBody>
            <a:bodyPr wrap="square" rtlCol="0">
              <a:spAutoFit/>
            </a:bodyPr>
            <a:lstStyle/>
            <a:p>
              <a:r>
                <a:rPr lang="en-US" sz="700" dirty="0" smtClean="0">
                  <a:solidFill>
                    <a:schemeClr val="bg1"/>
                  </a:solidFill>
                </a:rPr>
                <a:t>DB3</a:t>
              </a:r>
              <a:endParaRPr lang="en-US" sz="700" dirty="0">
                <a:solidFill>
                  <a:schemeClr val="bg1"/>
                </a:solidFill>
              </a:endParaRPr>
            </a:p>
          </p:txBody>
        </p:sp>
        <p:grpSp>
          <p:nvGrpSpPr>
            <p:cNvPr id="24" name="Group 197"/>
            <p:cNvGrpSpPr/>
            <p:nvPr/>
          </p:nvGrpSpPr>
          <p:grpSpPr>
            <a:xfrm>
              <a:off x="8615508" y="881825"/>
              <a:ext cx="381000" cy="160083"/>
              <a:chOff x="4805508" y="534321"/>
              <a:chExt cx="381000" cy="160083"/>
            </a:xfrm>
          </p:grpSpPr>
          <p:sp>
            <p:nvSpPr>
              <p:cNvPr id="199" name="Can 198"/>
              <p:cNvSpPr/>
              <p:nvPr/>
            </p:nvSpPr>
            <p:spPr>
              <a:xfrm>
                <a:off x="4869426" y="542004"/>
                <a:ext cx="152400" cy="152400"/>
              </a:xfrm>
              <a:prstGeom prst="ca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00" name="TextBox 199"/>
              <p:cNvSpPr txBox="1"/>
              <p:nvPr/>
            </p:nvSpPr>
            <p:spPr>
              <a:xfrm>
                <a:off x="4805508" y="534321"/>
                <a:ext cx="381000" cy="142284"/>
              </a:xfrm>
              <a:prstGeom prst="rect">
                <a:avLst/>
              </a:prstGeom>
              <a:noFill/>
            </p:spPr>
            <p:txBody>
              <a:bodyPr wrap="square" rtlCol="0">
                <a:spAutoFit/>
              </a:bodyPr>
              <a:lstStyle/>
              <a:p>
                <a:r>
                  <a:rPr lang="en-US" sz="700" dirty="0" smtClean="0">
                    <a:solidFill>
                      <a:schemeClr val="bg1"/>
                    </a:solidFill>
                  </a:rPr>
                  <a:t>DB4</a:t>
                </a:r>
                <a:endParaRPr lang="en-US" sz="700" dirty="0">
                  <a:solidFill>
                    <a:schemeClr val="bg1"/>
                  </a:solidFill>
                </a:endParaRPr>
              </a:p>
            </p:txBody>
          </p:sp>
        </p:grpSp>
      </p:grpSp>
      <p:sp>
        <p:nvSpPr>
          <p:cNvPr id="201" name="TextBox 200"/>
          <p:cNvSpPr txBox="1"/>
          <p:nvPr/>
        </p:nvSpPr>
        <p:spPr>
          <a:xfrm>
            <a:off x="152400" y="276032"/>
            <a:ext cx="7391400" cy="1785104"/>
          </a:xfrm>
          <a:prstGeom prst="rect">
            <a:avLst/>
          </a:prstGeom>
          <a:noFill/>
        </p:spPr>
        <p:txBody>
          <a:bodyPr wrap="square" rtlCol="0">
            <a:spAutoFit/>
          </a:bodyPr>
          <a:lstStyle/>
          <a:p>
            <a:r>
              <a:rPr lang="en-US" sz="1100" b="1" dirty="0" smtClean="0"/>
              <a:t>Failure Scenario: Data Center Failure</a:t>
            </a:r>
          </a:p>
          <a:p>
            <a:pPr marL="342900" indent="-342900">
              <a:buAutoNum type="arabicPeriod"/>
            </a:pPr>
            <a:r>
              <a:rPr lang="en-US" sz="1100" dirty="0" smtClean="0"/>
              <a:t>Primary data center fails</a:t>
            </a:r>
          </a:p>
          <a:p>
            <a:pPr marL="342900" indent="-342900">
              <a:buAutoNum type="arabicPeriod"/>
            </a:pPr>
            <a:r>
              <a:rPr lang="en-US" sz="1100" dirty="0" smtClean="0"/>
              <a:t>Adjust DNS records for SMTP and HTTPS access and adjust CAS configuration (if necessary)</a:t>
            </a:r>
          </a:p>
          <a:p>
            <a:pPr marL="342900" indent="-342900">
              <a:buAutoNum type="arabicPeriod"/>
            </a:pPr>
            <a:r>
              <a:rPr lang="en-US" sz="1100" dirty="0" smtClean="0"/>
              <a:t>Run Stop-</a:t>
            </a:r>
            <a:r>
              <a:rPr lang="en-US" sz="1100" dirty="0" err="1" smtClean="0"/>
              <a:t>DatabaseAvailabilityGroup</a:t>
            </a:r>
            <a:r>
              <a:rPr lang="en-US" sz="1100" dirty="0" smtClean="0"/>
              <a:t> DAG1 –</a:t>
            </a:r>
            <a:r>
              <a:rPr lang="en-US" sz="1100" dirty="0" err="1" smtClean="0"/>
              <a:t>ActiveDirectorySite</a:t>
            </a:r>
            <a:r>
              <a:rPr lang="en-US" sz="1100" dirty="0" smtClean="0"/>
              <a:t> Redmond –</a:t>
            </a:r>
            <a:r>
              <a:rPr lang="en-US" sz="1100" dirty="0" err="1" smtClean="0"/>
              <a:t>ConfigurationOnly</a:t>
            </a:r>
            <a:r>
              <a:rPr lang="en-US" sz="1100" dirty="0" smtClean="0"/>
              <a:t> (in both data centers)</a:t>
            </a:r>
          </a:p>
          <a:p>
            <a:pPr marL="342900" indent="-342900">
              <a:buAutoNum type="arabicPeriod"/>
            </a:pPr>
            <a:r>
              <a:rPr lang="en-US" sz="1100" dirty="0" smtClean="0"/>
              <a:t>Stop the cluster service on the nodes: Stop-Service </a:t>
            </a:r>
            <a:r>
              <a:rPr lang="en-US" sz="1100" dirty="0" err="1" smtClean="0"/>
              <a:t>ClusSvc</a:t>
            </a:r>
            <a:endParaRPr lang="en-US" sz="1100" dirty="0" smtClean="0"/>
          </a:p>
          <a:p>
            <a:pPr marL="342900" indent="-342900">
              <a:buAutoNum type="arabicPeriod"/>
            </a:pPr>
            <a:r>
              <a:rPr lang="en-US" sz="1100" dirty="0" smtClean="0"/>
              <a:t>Restore-</a:t>
            </a:r>
            <a:r>
              <a:rPr lang="en-US" sz="1100" dirty="0" err="1" smtClean="0"/>
              <a:t>DatabaseAvailabilityGroup</a:t>
            </a:r>
            <a:r>
              <a:rPr lang="en-US" sz="1100" dirty="0" smtClean="0"/>
              <a:t> DAG1 –</a:t>
            </a:r>
            <a:r>
              <a:rPr lang="en-US" sz="1100" dirty="0" err="1" smtClean="0"/>
              <a:t>ActiveDirectorySite</a:t>
            </a:r>
            <a:r>
              <a:rPr lang="en-US" sz="1100" dirty="0" smtClean="0"/>
              <a:t> “</a:t>
            </a:r>
            <a:r>
              <a:rPr lang="en-US" sz="1100" dirty="0" err="1" smtClean="0"/>
              <a:t>Bel</a:t>
            </a:r>
            <a:r>
              <a:rPr lang="en-US" sz="1100" dirty="0" smtClean="0"/>
              <a:t> Air” –</a:t>
            </a:r>
            <a:r>
              <a:rPr lang="en-US" sz="1100" dirty="0" err="1" smtClean="0"/>
              <a:t>AlternateWitnessDirectory</a:t>
            </a:r>
            <a:r>
              <a:rPr lang="en-US" sz="1100" dirty="0" smtClean="0"/>
              <a:t> c:\fsw\DAG1 –</a:t>
            </a:r>
            <a:r>
              <a:rPr lang="en-US" sz="1100" dirty="0" err="1" smtClean="0"/>
              <a:t>AlternateWitnessServer</a:t>
            </a:r>
            <a:r>
              <a:rPr lang="en-US" sz="1100" dirty="0" smtClean="0"/>
              <a:t> HT-B</a:t>
            </a:r>
          </a:p>
          <a:p>
            <a:pPr marL="342900" indent="-342900">
              <a:buAutoNum type="arabicPeriod"/>
            </a:pPr>
            <a:r>
              <a:rPr lang="en-US" sz="1100" dirty="0" smtClean="0"/>
              <a:t>Databases mount (no activation block scenario)</a:t>
            </a:r>
          </a:p>
          <a:p>
            <a:endParaRPr lang="en-US" sz="1100" dirty="0"/>
          </a:p>
        </p:txBody>
      </p:sp>
      <p:grpSp>
        <p:nvGrpSpPr>
          <p:cNvPr id="25" name="Group 214"/>
          <p:cNvGrpSpPr/>
          <p:nvPr/>
        </p:nvGrpSpPr>
        <p:grpSpPr>
          <a:xfrm>
            <a:off x="2091444" y="5607168"/>
            <a:ext cx="827181" cy="547794"/>
            <a:chOff x="7615092" y="118904"/>
            <a:chExt cx="690708" cy="389604"/>
          </a:xfrm>
        </p:grpSpPr>
        <p:sp>
          <p:nvSpPr>
            <p:cNvPr id="216" name="Can 215"/>
            <p:cNvSpPr/>
            <p:nvPr/>
          </p:nvSpPr>
          <p:spPr>
            <a:xfrm>
              <a:off x="7683918" y="127508"/>
              <a:ext cx="152400" cy="152400"/>
            </a:xfrm>
            <a:prstGeom prst="can">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a:p>
          </p:txBody>
        </p:sp>
        <p:sp>
          <p:nvSpPr>
            <p:cNvPr id="217" name="TextBox 216"/>
            <p:cNvSpPr txBox="1"/>
            <p:nvPr/>
          </p:nvSpPr>
          <p:spPr>
            <a:xfrm>
              <a:off x="7615092" y="118904"/>
              <a:ext cx="381000" cy="142284"/>
            </a:xfrm>
            <a:prstGeom prst="rect">
              <a:avLst/>
            </a:prstGeom>
            <a:noFill/>
          </p:spPr>
          <p:txBody>
            <a:bodyPr wrap="square" rtlCol="0">
              <a:spAutoFit/>
            </a:bodyPr>
            <a:lstStyle/>
            <a:p>
              <a:r>
                <a:rPr lang="en-US" sz="700" dirty="0" smtClean="0">
                  <a:solidFill>
                    <a:schemeClr val="bg1"/>
                  </a:solidFill>
                </a:rPr>
                <a:t>DB1</a:t>
              </a:r>
              <a:endParaRPr lang="en-US" sz="700" dirty="0">
                <a:solidFill>
                  <a:schemeClr val="bg1"/>
                </a:solidFill>
              </a:endParaRPr>
            </a:p>
          </p:txBody>
        </p:sp>
        <p:sp>
          <p:nvSpPr>
            <p:cNvPr id="218" name="Can 217"/>
            <p:cNvSpPr/>
            <p:nvPr/>
          </p:nvSpPr>
          <p:spPr>
            <a:xfrm>
              <a:off x="7988718" y="127508"/>
              <a:ext cx="152400" cy="152400"/>
            </a:xfrm>
            <a:prstGeom prst="can">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a:p>
          </p:txBody>
        </p:sp>
        <p:sp>
          <p:nvSpPr>
            <p:cNvPr id="219" name="TextBox 218"/>
            <p:cNvSpPr txBox="1"/>
            <p:nvPr/>
          </p:nvSpPr>
          <p:spPr>
            <a:xfrm>
              <a:off x="7914972" y="118904"/>
              <a:ext cx="381000" cy="142284"/>
            </a:xfrm>
            <a:prstGeom prst="rect">
              <a:avLst/>
            </a:prstGeom>
            <a:noFill/>
          </p:spPr>
          <p:txBody>
            <a:bodyPr wrap="square" rtlCol="0">
              <a:spAutoFit/>
            </a:bodyPr>
            <a:lstStyle/>
            <a:p>
              <a:r>
                <a:rPr lang="en-US" sz="700" dirty="0" smtClean="0">
                  <a:solidFill>
                    <a:schemeClr val="bg1"/>
                  </a:solidFill>
                </a:rPr>
                <a:t>DB2</a:t>
              </a:r>
              <a:endParaRPr lang="en-US" sz="700" dirty="0">
                <a:solidFill>
                  <a:schemeClr val="bg1"/>
                </a:solidFill>
              </a:endParaRPr>
            </a:p>
          </p:txBody>
        </p:sp>
        <p:sp>
          <p:nvSpPr>
            <p:cNvPr id="220" name="Can 219"/>
            <p:cNvSpPr/>
            <p:nvPr/>
          </p:nvSpPr>
          <p:spPr>
            <a:xfrm>
              <a:off x="7683918" y="356108"/>
              <a:ext cx="152400" cy="152400"/>
            </a:xfrm>
            <a:prstGeom prst="can">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a:p>
          </p:txBody>
        </p:sp>
        <p:sp>
          <p:nvSpPr>
            <p:cNvPr id="221" name="TextBox 220"/>
            <p:cNvSpPr txBox="1"/>
            <p:nvPr/>
          </p:nvSpPr>
          <p:spPr>
            <a:xfrm>
              <a:off x="7615092" y="348734"/>
              <a:ext cx="381000" cy="142284"/>
            </a:xfrm>
            <a:prstGeom prst="rect">
              <a:avLst/>
            </a:prstGeom>
            <a:noFill/>
          </p:spPr>
          <p:txBody>
            <a:bodyPr wrap="square" rtlCol="0">
              <a:spAutoFit/>
            </a:bodyPr>
            <a:lstStyle/>
            <a:p>
              <a:r>
                <a:rPr lang="en-US" sz="700" dirty="0" smtClean="0">
                  <a:solidFill>
                    <a:schemeClr val="bg1"/>
                  </a:solidFill>
                </a:rPr>
                <a:t>DB3</a:t>
              </a:r>
              <a:endParaRPr lang="en-US" sz="700" dirty="0">
                <a:solidFill>
                  <a:schemeClr val="bg1"/>
                </a:solidFill>
              </a:endParaRPr>
            </a:p>
          </p:txBody>
        </p:sp>
        <p:sp>
          <p:nvSpPr>
            <p:cNvPr id="222" name="Can 221"/>
            <p:cNvSpPr/>
            <p:nvPr/>
          </p:nvSpPr>
          <p:spPr>
            <a:xfrm>
              <a:off x="7988718" y="356108"/>
              <a:ext cx="152400" cy="152400"/>
            </a:xfrm>
            <a:prstGeom prst="can">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a:p>
          </p:txBody>
        </p:sp>
        <p:sp>
          <p:nvSpPr>
            <p:cNvPr id="223" name="TextBox 222"/>
            <p:cNvSpPr txBox="1"/>
            <p:nvPr/>
          </p:nvSpPr>
          <p:spPr>
            <a:xfrm>
              <a:off x="7924800" y="348424"/>
              <a:ext cx="381000" cy="142284"/>
            </a:xfrm>
            <a:prstGeom prst="rect">
              <a:avLst/>
            </a:prstGeom>
            <a:noFill/>
          </p:spPr>
          <p:txBody>
            <a:bodyPr wrap="square" rtlCol="0">
              <a:spAutoFit/>
            </a:bodyPr>
            <a:lstStyle/>
            <a:p>
              <a:r>
                <a:rPr lang="en-US" sz="700" dirty="0" smtClean="0">
                  <a:solidFill>
                    <a:schemeClr val="bg1"/>
                  </a:solidFill>
                </a:rPr>
                <a:t>DB4</a:t>
              </a:r>
              <a:endParaRPr lang="en-US" sz="700" dirty="0">
                <a:solidFill>
                  <a:schemeClr val="bg1"/>
                </a:solidFill>
              </a:endParaRPr>
            </a:p>
          </p:txBody>
        </p:sp>
      </p:grpSp>
      <p:grpSp>
        <p:nvGrpSpPr>
          <p:cNvPr id="26" name="Group 234"/>
          <p:cNvGrpSpPr/>
          <p:nvPr/>
        </p:nvGrpSpPr>
        <p:grpSpPr>
          <a:xfrm>
            <a:off x="6814869" y="5607167"/>
            <a:ext cx="827181" cy="547800"/>
            <a:chOff x="4114800" y="7010396"/>
            <a:chExt cx="690708" cy="389608"/>
          </a:xfrm>
        </p:grpSpPr>
        <p:sp>
          <p:nvSpPr>
            <p:cNvPr id="227" name="Can 226"/>
            <p:cNvSpPr/>
            <p:nvPr/>
          </p:nvSpPr>
          <p:spPr>
            <a:xfrm>
              <a:off x="4183626" y="7019004"/>
              <a:ext cx="152400" cy="152400"/>
            </a:xfrm>
            <a:prstGeom prst="can">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a:p>
          </p:txBody>
        </p:sp>
        <p:sp>
          <p:nvSpPr>
            <p:cNvPr id="228" name="TextBox 227"/>
            <p:cNvSpPr txBox="1"/>
            <p:nvPr/>
          </p:nvSpPr>
          <p:spPr>
            <a:xfrm>
              <a:off x="4114800" y="7010396"/>
              <a:ext cx="381000" cy="142284"/>
            </a:xfrm>
            <a:prstGeom prst="rect">
              <a:avLst/>
            </a:prstGeom>
            <a:noFill/>
          </p:spPr>
          <p:txBody>
            <a:bodyPr wrap="square" rtlCol="0">
              <a:spAutoFit/>
            </a:bodyPr>
            <a:lstStyle/>
            <a:p>
              <a:r>
                <a:rPr lang="en-US" sz="700" dirty="0" smtClean="0">
                  <a:solidFill>
                    <a:schemeClr val="bg1"/>
                  </a:solidFill>
                </a:rPr>
                <a:t>DB1</a:t>
              </a:r>
              <a:endParaRPr lang="en-US" sz="700" dirty="0">
                <a:solidFill>
                  <a:schemeClr val="bg1"/>
                </a:solidFill>
              </a:endParaRPr>
            </a:p>
          </p:txBody>
        </p:sp>
        <p:sp>
          <p:nvSpPr>
            <p:cNvPr id="229" name="Can 228"/>
            <p:cNvSpPr/>
            <p:nvPr/>
          </p:nvSpPr>
          <p:spPr>
            <a:xfrm>
              <a:off x="4488426" y="7019004"/>
              <a:ext cx="152400" cy="152400"/>
            </a:xfrm>
            <a:prstGeom prst="ca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TextBox 229"/>
            <p:cNvSpPr txBox="1"/>
            <p:nvPr/>
          </p:nvSpPr>
          <p:spPr>
            <a:xfrm>
              <a:off x="4414680" y="7010397"/>
              <a:ext cx="381000" cy="142284"/>
            </a:xfrm>
            <a:prstGeom prst="rect">
              <a:avLst/>
            </a:prstGeom>
            <a:noFill/>
          </p:spPr>
          <p:txBody>
            <a:bodyPr wrap="square" rtlCol="0">
              <a:spAutoFit/>
            </a:bodyPr>
            <a:lstStyle/>
            <a:p>
              <a:r>
                <a:rPr lang="en-US" sz="700" dirty="0" smtClean="0">
                  <a:solidFill>
                    <a:schemeClr val="bg1"/>
                  </a:solidFill>
                </a:rPr>
                <a:t>DB2</a:t>
              </a:r>
              <a:endParaRPr lang="en-US" sz="700" dirty="0">
                <a:solidFill>
                  <a:schemeClr val="bg1"/>
                </a:solidFill>
              </a:endParaRPr>
            </a:p>
          </p:txBody>
        </p:sp>
        <p:sp>
          <p:nvSpPr>
            <p:cNvPr id="231" name="Can 230"/>
            <p:cNvSpPr/>
            <p:nvPr/>
          </p:nvSpPr>
          <p:spPr>
            <a:xfrm>
              <a:off x="4183626" y="7247604"/>
              <a:ext cx="152400" cy="152400"/>
            </a:xfrm>
            <a:prstGeom prst="can">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a:p>
          </p:txBody>
        </p:sp>
        <p:sp>
          <p:nvSpPr>
            <p:cNvPr id="232" name="TextBox 231"/>
            <p:cNvSpPr txBox="1"/>
            <p:nvPr/>
          </p:nvSpPr>
          <p:spPr>
            <a:xfrm>
              <a:off x="4114800" y="7240226"/>
              <a:ext cx="381000" cy="142284"/>
            </a:xfrm>
            <a:prstGeom prst="rect">
              <a:avLst/>
            </a:prstGeom>
            <a:noFill/>
          </p:spPr>
          <p:txBody>
            <a:bodyPr wrap="square" rtlCol="0">
              <a:spAutoFit/>
            </a:bodyPr>
            <a:lstStyle/>
            <a:p>
              <a:r>
                <a:rPr lang="en-US" sz="700" dirty="0" smtClean="0">
                  <a:solidFill>
                    <a:schemeClr val="bg1"/>
                  </a:solidFill>
                </a:rPr>
                <a:t>DB3</a:t>
              </a:r>
              <a:endParaRPr lang="en-US" sz="700" dirty="0">
                <a:solidFill>
                  <a:schemeClr val="bg1"/>
                </a:solidFill>
              </a:endParaRPr>
            </a:p>
          </p:txBody>
        </p:sp>
        <p:sp>
          <p:nvSpPr>
            <p:cNvPr id="233" name="Can 232"/>
            <p:cNvSpPr/>
            <p:nvPr/>
          </p:nvSpPr>
          <p:spPr>
            <a:xfrm>
              <a:off x="4488426" y="7247604"/>
              <a:ext cx="152400" cy="152400"/>
            </a:xfrm>
            <a:prstGeom prst="ca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4" name="TextBox 233"/>
            <p:cNvSpPr txBox="1"/>
            <p:nvPr/>
          </p:nvSpPr>
          <p:spPr>
            <a:xfrm>
              <a:off x="4424508" y="7239917"/>
              <a:ext cx="381000" cy="142284"/>
            </a:xfrm>
            <a:prstGeom prst="rect">
              <a:avLst/>
            </a:prstGeom>
            <a:noFill/>
          </p:spPr>
          <p:txBody>
            <a:bodyPr wrap="square" rtlCol="0">
              <a:spAutoFit/>
            </a:bodyPr>
            <a:lstStyle/>
            <a:p>
              <a:r>
                <a:rPr lang="en-US" sz="700" dirty="0" smtClean="0">
                  <a:solidFill>
                    <a:schemeClr val="bg1"/>
                  </a:solidFill>
                </a:rPr>
                <a:t>DB4</a:t>
              </a:r>
              <a:endParaRPr lang="en-US" sz="700" dirty="0">
                <a:solidFill>
                  <a:schemeClr val="bg1"/>
                </a:solidFill>
              </a:endParaRPr>
            </a:p>
          </p:txBody>
        </p:sp>
      </p:grpSp>
      <p:grpSp>
        <p:nvGrpSpPr>
          <p:cNvPr id="27" name="Group 236"/>
          <p:cNvGrpSpPr/>
          <p:nvPr/>
        </p:nvGrpSpPr>
        <p:grpSpPr>
          <a:xfrm>
            <a:off x="7850994" y="5607168"/>
            <a:ext cx="827181" cy="547794"/>
            <a:chOff x="8300892" y="118904"/>
            <a:chExt cx="690708" cy="389604"/>
          </a:xfrm>
        </p:grpSpPr>
        <p:sp>
          <p:nvSpPr>
            <p:cNvPr id="238" name="Can 237"/>
            <p:cNvSpPr/>
            <p:nvPr/>
          </p:nvSpPr>
          <p:spPr>
            <a:xfrm>
              <a:off x="8369718" y="127508"/>
              <a:ext cx="152400" cy="152400"/>
            </a:xfrm>
            <a:prstGeom prst="ca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9" name="TextBox 238"/>
            <p:cNvSpPr txBox="1"/>
            <p:nvPr/>
          </p:nvSpPr>
          <p:spPr>
            <a:xfrm>
              <a:off x="8300892" y="118904"/>
              <a:ext cx="381000" cy="142284"/>
            </a:xfrm>
            <a:prstGeom prst="rect">
              <a:avLst/>
            </a:prstGeom>
            <a:noFill/>
          </p:spPr>
          <p:txBody>
            <a:bodyPr wrap="square" rtlCol="0">
              <a:spAutoFit/>
            </a:bodyPr>
            <a:lstStyle/>
            <a:p>
              <a:r>
                <a:rPr lang="en-US" sz="700" dirty="0" smtClean="0">
                  <a:solidFill>
                    <a:schemeClr val="bg1"/>
                  </a:solidFill>
                </a:rPr>
                <a:t>DB1</a:t>
              </a:r>
              <a:endParaRPr lang="en-US" sz="700" dirty="0">
                <a:solidFill>
                  <a:schemeClr val="bg1"/>
                </a:solidFill>
              </a:endParaRPr>
            </a:p>
          </p:txBody>
        </p:sp>
        <p:sp>
          <p:nvSpPr>
            <p:cNvPr id="240" name="Can 239"/>
            <p:cNvSpPr/>
            <p:nvPr/>
          </p:nvSpPr>
          <p:spPr>
            <a:xfrm>
              <a:off x="8674518" y="127508"/>
              <a:ext cx="152400" cy="152400"/>
            </a:xfrm>
            <a:prstGeom prst="can">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a:p>
          </p:txBody>
        </p:sp>
        <p:sp>
          <p:nvSpPr>
            <p:cNvPr id="241" name="TextBox 240"/>
            <p:cNvSpPr txBox="1"/>
            <p:nvPr/>
          </p:nvSpPr>
          <p:spPr>
            <a:xfrm>
              <a:off x="8600772" y="118904"/>
              <a:ext cx="381000" cy="142284"/>
            </a:xfrm>
            <a:prstGeom prst="rect">
              <a:avLst/>
            </a:prstGeom>
            <a:noFill/>
          </p:spPr>
          <p:txBody>
            <a:bodyPr wrap="square" rtlCol="0">
              <a:spAutoFit/>
            </a:bodyPr>
            <a:lstStyle/>
            <a:p>
              <a:r>
                <a:rPr lang="en-US" sz="700" dirty="0" smtClean="0">
                  <a:solidFill>
                    <a:schemeClr val="bg1"/>
                  </a:solidFill>
                </a:rPr>
                <a:t>DB2</a:t>
              </a:r>
              <a:endParaRPr lang="en-US" sz="700" dirty="0">
                <a:solidFill>
                  <a:schemeClr val="bg1"/>
                </a:solidFill>
              </a:endParaRPr>
            </a:p>
          </p:txBody>
        </p:sp>
        <p:sp>
          <p:nvSpPr>
            <p:cNvPr id="242" name="Can 241"/>
            <p:cNvSpPr/>
            <p:nvPr/>
          </p:nvSpPr>
          <p:spPr>
            <a:xfrm>
              <a:off x="8369718" y="356108"/>
              <a:ext cx="152400" cy="152400"/>
            </a:xfrm>
            <a:prstGeom prst="ca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43" name="TextBox 242"/>
            <p:cNvSpPr txBox="1"/>
            <p:nvPr/>
          </p:nvSpPr>
          <p:spPr>
            <a:xfrm>
              <a:off x="8300892" y="348734"/>
              <a:ext cx="381000" cy="142284"/>
            </a:xfrm>
            <a:prstGeom prst="rect">
              <a:avLst/>
            </a:prstGeom>
            <a:noFill/>
          </p:spPr>
          <p:txBody>
            <a:bodyPr wrap="square" rtlCol="0">
              <a:spAutoFit/>
            </a:bodyPr>
            <a:lstStyle/>
            <a:p>
              <a:r>
                <a:rPr lang="en-US" sz="700" dirty="0" smtClean="0">
                  <a:solidFill>
                    <a:schemeClr val="bg1"/>
                  </a:solidFill>
                </a:rPr>
                <a:t>DB3</a:t>
              </a:r>
              <a:endParaRPr lang="en-US" sz="700" dirty="0">
                <a:solidFill>
                  <a:schemeClr val="bg1"/>
                </a:solidFill>
              </a:endParaRPr>
            </a:p>
          </p:txBody>
        </p:sp>
        <p:sp>
          <p:nvSpPr>
            <p:cNvPr id="244" name="Can 243"/>
            <p:cNvSpPr/>
            <p:nvPr/>
          </p:nvSpPr>
          <p:spPr>
            <a:xfrm>
              <a:off x="8674518" y="356108"/>
              <a:ext cx="152400" cy="152400"/>
            </a:xfrm>
            <a:prstGeom prst="can">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a:p>
          </p:txBody>
        </p:sp>
        <p:sp>
          <p:nvSpPr>
            <p:cNvPr id="245" name="TextBox 244"/>
            <p:cNvSpPr txBox="1"/>
            <p:nvPr/>
          </p:nvSpPr>
          <p:spPr>
            <a:xfrm>
              <a:off x="8610600" y="348424"/>
              <a:ext cx="381000" cy="142284"/>
            </a:xfrm>
            <a:prstGeom prst="rect">
              <a:avLst/>
            </a:prstGeom>
            <a:noFill/>
          </p:spPr>
          <p:txBody>
            <a:bodyPr wrap="square" rtlCol="0">
              <a:spAutoFit/>
            </a:bodyPr>
            <a:lstStyle/>
            <a:p>
              <a:r>
                <a:rPr lang="en-US" sz="700" dirty="0" smtClean="0">
                  <a:solidFill>
                    <a:schemeClr val="bg1"/>
                  </a:solidFill>
                </a:rPr>
                <a:t>DB4</a:t>
              </a:r>
              <a:endParaRPr lang="en-US" sz="700" dirty="0">
                <a:solidFill>
                  <a:schemeClr val="bg1"/>
                </a:solidFill>
              </a:endParaRPr>
            </a:p>
          </p:txBody>
        </p:sp>
      </p:grpSp>
      <p:grpSp>
        <p:nvGrpSpPr>
          <p:cNvPr id="28" name="Group 202"/>
          <p:cNvGrpSpPr/>
          <p:nvPr/>
        </p:nvGrpSpPr>
        <p:grpSpPr>
          <a:xfrm>
            <a:off x="6974098" y="1387396"/>
            <a:ext cx="2228850" cy="680771"/>
            <a:chOff x="7162800" y="-762000"/>
            <a:chExt cx="2228850" cy="680771"/>
          </a:xfrm>
        </p:grpSpPr>
        <p:sp>
          <p:nvSpPr>
            <p:cNvPr id="256" name="Can 255"/>
            <p:cNvSpPr/>
            <p:nvPr/>
          </p:nvSpPr>
          <p:spPr>
            <a:xfrm>
              <a:off x="7707876" y="-735775"/>
              <a:ext cx="152400" cy="152400"/>
            </a:xfrm>
            <a:prstGeom prst="can">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60" name="Can 259"/>
            <p:cNvSpPr/>
            <p:nvPr/>
          </p:nvSpPr>
          <p:spPr>
            <a:xfrm>
              <a:off x="7707876" y="-507175"/>
              <a:ext cx="152400" cy="152400"/>
            </a:xfrm>
            <a:prstGeom prst="ca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Can 261"/>
            <p:cNvSpPr/>
            <p:nvPr/>
          </p:nvSpPr>
          <p:spPr>
            <a:xfrm>
              <a:off x="7708392" y="-274987"/>
              <a:ext cx="152400" cy="152400"/>
            </a:xfrm>
            <a:prstGeom prst="can">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64" name="TextBox 263"/>
            <p:cNvSpPr txBox="1"/>
            <p:nvPr/>
          </p:nvSpPr>
          <p:spPr>
            <a:xfrm>
              <a:off x="7162800" y="-762000"/>
              <a:ext cx="1143000" cy="246221"/>
            </a:xfrm>
            <a:prstGeom prst="rect">
              <a:avLst/>
            </a:prstGeom>
            <a:noFill/>
          </p:spPr>
          <p:txBody>
            <a:bodyPr wrap="square" rtlCol="0">
              <a:spAutoFit/>
            </a:bodyPr>
            <a:lstStyle/>
            <a:p>
              <a:r>
                <a:rPr lang="en-US" sz="1000" b="1" dirty="0" smtClean="0"/>
                <a:t>Legend</a:t>
              </a:r>
              <a:endParaRPr lang="en-US" sz="1000" b="1" dirty="0"/>
            </a:p>
          </p:txBody>
        </p:sp>
        <p:sp>
          <p:nvSpPr>
            <p:cNvPr id="265" name="TextBox 264"/>
            <p:cNvSpPr txBox="1"/>
            <p:nvPr/>
          </p:nvSpPr>
          <p:spPr>
            <a:xfrm>
              <a:off x="7939734" y="-762000"/>
              <a:ext cx="1143000" cy="246221"/>
            </a:xfrm>
            <a:prstGeom prst="rect">
              <a:avLst/>
            </a:prstGeom>
            <a:noFill/>
          </p:spPr>
          <p:txBody>
            <a:bodyPr wrap="square" rtlCol="0">
              <a:spAutoFit/>
            </a:bodyPr>
            <a:lstStyle/>
            <a:p>
              <a:r>
                <a:rPr lang="en-US" sz="1000" dirty="0" smtClean="0"/>
                <a:t>Active Database</a:t>
              </a:r>
            </a:p>
          </p:txBody>
        </p:sp>
        <p:sp>
          <p:nvSpPr>
            <p:cNvPr id="266" name="TextBox 265"/>
            <p:cNvSpPr txBox="1"/>
            <p:nvPr/>
          </p:nvSpPr>
          <p:spPr>
            <a:xfrm>
              <a:off x="7935612" y="-559027"/>
              <a:ext cx="1143000" cy="246221"/>
            </a:xfrm>
            <a:prstGeom prst="rect">
              <a:avLst/>
            </a:prstGeom>
            <a:noFill/>
          </p:spPr>
          <p:txBody>
            <a:bodyPr wrap="square" rtlCol="0">
              <a:spAutoFit/>
            </a:bodyPr>
            <a:lstStyle/>
            <a:p>
              <a:r>
                <a:rPr lang="en-US" sz="1000" dirty="0" smtClean="0"/>
                <a:t>Database Copy</a:t>
              </a:r>
            </a:p>
          </p:txBody>
        </p:sp>
        <p:sp>
          <p:nvSpPr>
            <p:cNvPr id="267" name="TextBox 266"/>
            <p:cNvSpPr txBox="1"/>
            <p:nvPr/>
          </p:nvSpPr>
          <p:spPr>
            <a:xfrm>
              <a:off x="7935612" y="-327450"/>
              <a:ext cx="1456038" cy="246221"/>
            </a:xfrm>
            <a:prstGeom prst="rect">
              <a:avLst/>
            </a:prstGeom>
            <a:noFill/>
          </p:spPr>
          <p:txBody>
            <a:bodyPr wrap="square" rtlCol="0">
              <a:spAutoFit/>
            </a:bodyPr>
            <a:lstStyle/>
            <a:p>
              <a:r>
                <a:rPr lang="en-US" sz="1000" dirty="0" smtClean="0"/>
                <a:t>Unhealthy? Database</a:t>
              </a:r>
            </a:p>
          </p:txBody>
        </p:sp>
      </p:grpSp>
      <p:sp>
        <p:nvSpPr>
          <p:cNvPr id="224" name="Multiply 223"/>
          <p:cNvSpPr/>
          <p:nvPr/>
        </p:nvSpPr>
        <p:spPr>
          <a:xfrm>
            <a:off x="576437" y="349339"/>
            <a:ext cx="3743696" cy="8051712"/>
          </a:xfrm>
          <a:prstGeom prst="mathMultiply">
            <a:avLst/>
          </a:prstGeom>
          <a:solidFill>
            <a:schemeClr val="accent2">
              <a:alpha val="5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07" name="TextBox 306"/>
          <p:cNvSpPr txBox="1"/>
          <p:nvPr/>
        </p:nvSpPr>
        <p:spPr>
          <a:xfrm>
            <a:off x="4581498" y="6243631"/>
            <a:ext cx="1006502" cy="507831"/>
          </a:xfrm>
          <a:prstGeom prst="rect">
            <a:avLst/>
          </a:prstGeom>
          <a:noFill/>
        </p:spPr>
        <p:txBody>
          <a:bodyPr wrap="square" rtlCol="0">
            <a:spAutoFit/>
          </a:bodyPr>
          <a:lstStyle/>
          <a:p>
            <a:r>
              <a:rPr lang="en-US" sz="900" dirty="0" smtClean="0"/>
              <a:t>Outlook 2007/14 </a:t>
            </a:r>
          </a:p>
          <a:p>
            <a:r>
              <a:rPr lang="en-US" sz="900" dirty="0" smtClean="0"/>
              <a:t>(MBX on DB1)</a:t>
            </a:r>
            <a:endParaRPr lang="en-US" sz="900" dirty="0"/>
          </a:p>
        </p:txBody>
      </p:sp>
      <p:cxnSp>
        <p:nvCxnSpPr>
          <p:cNvPr id="326" name="Straight Arrow Connector 325"/>
          <p:cNvCxnSpPr/>
          <p:nvPr/>
        </p:nvCxnSpPr>
        <p:spPr>
          <a:xfrm rot="10800000" flipV="1">
            <a:off x="1579775" y="4976813"/>
            <a:ext cx="304800" cy="123823"/>
          </a:xfrm>
          <a:prstGeom prst="straightConnector1">
            <a:avLst/>
          </a:prstGeom>
          <a:ln w="28575">
            <a:tailEnd type="arrow"/>
          </a:ln>
        </p:spPr>
        <p:style>
          <a:lnRef idx="2">
            <a:schemeClr val="accent6"/>
          </a:lnRef>
          <a:fillRef idx="0">
            <a:schemeClr val="accent6"/>
          </a:fillRef>
          <a:effectRef idx="1">
            <a:schemeClr val="accent6"/>
          </a:effectRef>
          <a:fontRef idx="minor">
            <a:schemeClr val="tx1"/>
          </a:fontRef>
        </p:style>
      </p:cxnSp>
      <p:cxnSp>
        <p:nvCxnSpPr>
          <p:cNvPr id="333" name="Straight Arrow Connector 332"/>
          <p:cNvCxnSpPr/>
          <p:nvPr/>
        </p:nvCxnSpPr>
        <p:spPr>
          <a:xfrm rot="10800000" flipH="1" flipV="1">
            <a:off x="1865524" y="4967289"/>
            <a:ext cx="304800" cy="123823"/>
          </a:xfrm>
          <a:prstGeom prst="straightConnector1">
            <a:avLst/>
          </a:prstGeom>
          <a:ln w="28575">
            <a:tailEnd type="arrow"/>
          </a:ln>
        </p:spPr>
        <p:style>
          <a:lnRef idx="2">
            <a:schemeClr val="accent6"/>
          </a:lnRef>
          <a:fillRef idx="0">
            <a:schemeClr val="accent6"/>
          </a:fillRef>
          <a:effectRef idx="1">
            <a:schemeClr val="accent6"/>
          </a:effectRef>
          <a:fontRef idx="minor">
            <a:schemeClr val="tx1"/>
          </a:fontRef>
        </p:style>
      </p:cxnSp>
      <p:sp>
        <p:nvSpPr>
          <p:cNvPr id="175" name="TextBox 174"/>
          <p:cNvSpPr txBox="1"/>
          <p:nvPr/>
        </p:nvSpPr>
        <p:spPr>
          <a:xfrm>
            <a:off x="146822" y="265694"/>
            <a:ext cx="8839200" cy="1785104"/>
          </a:xfrm>
          <a:prstGeom prst="rect">
            <a:avLst/>
          </a:prstGeom>
          <a:noFill/>
        </p:spPr>
        <p:txBody>
          <a:bodyPr wrap="square" rtlCol="0">
            <a:spAutoFit/>
          </a:bodyPr>
          <a:lstStyle/>
          <a:p>
            <a:r>
              <a:rPr lang="en-US" sz="1100" b="1" dirty="0" smtClean="0"/>
              <a:t>Recovering Primary Data Center</a:t>
            </a:r>
          </a:p>
          <a:p>
            <a:pPr marL="342900" indent="-342900">
              <a:buFont typeface="+mj-lt"/>
              <a:buAutoNum type="arabicPeriod"/>
            </a:pPr>
            <a:r>
              <a:rPr lang="en-US" sz="1100" dirty="0" smtClean="0"/>
              <a:t>Verify primary data center is capable of hosting service</a:t>
            </a:r>
          </a:p>
          <a:p>
            <a:pPr marL="342900" indent="-342900">
              <a:buFont typeface="+mj-lt"/>
              <a:buAutoNum type="arabicPeriod"/>
            </a:pPr>
            <a:r>
              <a:rPr lang="en-US" sz="1100" dirty="0" smtClean="0"/>
              <a:t>Add primary data center servers back to DAG: Start-</a:t>
            </a:r>
            <a:r>
              <a:rPr lang="en-US" sz="1100" dirty="0" err="1" smtClean="0"/>
              <a:t>DatabaseAvailabilityGroup</a:t>
            </a:r>
            <a:r>
              <a:rPr lang="en-US" sz="1100" dirty="0" smtClean="0"/>
              <a:t> DAG1 –</a:t>
            </a:r>
            <a:r>
              <a:rPr lang="en-US" sz="1100" dirty="0" err="1" smtClean="0"/>
              <a:t>ActiveDirectorySite</a:t>
            </a:r>
            <a:r>
              <a:rPr lang="en-US" sz="1100" dirty="0" smtClean="0"/>
              <a:t> Redmond</a:t>
            </a:r>
          </a:p>
          <a:p>
            <a:pPr marL="342900" indent="-342900">
              <a:buFont typeface="+mj-lt"/>
              <a:buAutoNum type="arabicPeriod"/>
            </a:pPr>
            <a:r>
              <a:rPr lang="en-US" sz="1100" dirty="0" smtClean="0"/>
              <a:t>Reconfigure DAG to use File Share Witness in primary data center: Set-</a:t>
            </a:r>
            <a:r>
              <a:rPr lang="en-US" sz="1100" dirty="0" err="1" smtClean="0"/>
              <a:t>DatabaseAvailabilityGroup</a:t>
            </a:r>
            <a:r>
              <a:rPr lang="en-US" sz="1100" dirty="0" smtClean="0"/>
              <a:t> DAG1 –</a:t>
            </a:r>
            <a:r>
              <a:rPr lang="en-US" sz="1100" dirty="0" err="1" smtClean="0"/>
              <a:t>WitnessDirectory</a:t>
            </a:r>
            <a:r>
              <a:rPr lang="en-US" sz="1100" dirty="0" smtClean="0"/>
              <a:t> c:\fsw\dag1 –</a:t>
            </a:r>
            <a:r>
              <a:rPr lang="en-US" sz="1100" dirty="0" err="1" smtClean="0"/>
              <a:t>WitnessServer</a:t>
            </a:r>
            <a:r>
              <a:rPr lang="en-US" sz="1100" dirty="0" smtClean="0"/>
              <a:t> HT-A</a:t>
            </a:r>
          </a:p>
          <a:p>
            <a:pPr marL="342900" indent="-342900">
              <a:buFont typeface="+mj-lt"/>
              <a:buAutoNum type="arabicPeriod"/>
            </a:pPr>
            <a:r>
              <a:rPr lang="en-US" sz="1100" dirty="0" smtClean="0"/>
              <a:t>Reseed data or allow replication to occur and update copies in primary data center </a:t>
            </a:r>
          </a:p>
          <a:p>
            <a:pPr marL="342900" indent="-342900">
              <a:buFont typeface="+mj-lt"/>
              <a:buAutoNum type="arabicPeriod"/>
            </a:pPr>
            <a:r>
              <a:rPr lang="en-US" sz="1100" dirty="0" smtClean="0"/>
              <a:t>Schedule downtime for the mailbox databases and dismount them</a:t>
            </a:r>
          </a:p>
          <a:p>
            <a:pPr marL="342900" indent="-342900">
              <a:buFont typeface="+mj-lt"/>
              <a:buAutoNum type="arabicPeriod"/>
            </a:pPr>
            <a:r>
              <a:rPr lang="en-US" sz="1100" dirty="0" smtClean="0"/>
              <a:t>Change MX records and HTTP access back to primary data center</a:t>
            </a:r>
          </a:p>
          <a:p>
            <a:pPr marL="342900" indent="-342900">
              <a:buFont typeface="+mj-lt"/>
              <a:buAutoNum type="arabicPeriod"/>
            </a:pPr>
            <a:r>
              <a:rPr lang="en-US" sz="1100" dirty="0" smtClean="0"/>
              <a:t>Move databases back to primary data center: Move-</a:t>
            </a:r>
            <a:r>
              <a:rPr lang="en-US" sz="1100" dirty="0" err="1" smtClean="0"/>
              <a:t>ActiveMailboxDatabase</a:t>
            </a:r>
            <a:r>
              <a:rPr lang="en-US" sz="1100" dirty="0" smtClean="0"/>
              <a:t>  DB1 –</a:t>
            </a:r>
            <a:r>
              <a:rPr lang="en-US" sz="1100" dirty="0" err="1" smtClean="0"/>
              <a:t>ActivateOnServer</a:t>
            </a:r>
            <a:r>
              <a:rPr lang="en-US" sz="1100" dirty="0" smtClean="0"/>
              <a:t> MBX-A-1</a:t>
            </a:r>
          </a:p>
          <a:p>
            <a:pPr marL="342900" indent="-342900">
              <a:buFont typeface="+mj-lt"/>
              <a:buAutoNum type="arabicPeriod"/>
            </a:pPr>
            <a:r>
              <a:rPr lang="en-US" sz="1100" dirty="0" smtClean="0"/>
              <a:t>Mount databases in primary data center</a:t>
            </a:r>
            <a:endParaRPr lang="en-US" sz="1100" dirty="0"/>
          </a:p>
        </p:txBody>
      </p:sp>
      <p:grpSp>
        <p:nvGrpSpPr>
          <p:cNvPr id="30" name="Group 225"/>
          <p:cNvGrpSpPr/>
          <p:nvPr/>
        </p:nvGrpSpPr>
        <p:grpSpPr>
          <a:xfrm>
            <a:off x="2091444" y="5607168"/>
            <a:ext cx="827181" cy="547794"/>
            <a:chOff x="8305800" y="652304"/>
            <a:chExt cx="690708" cy="389604"/>
          </a:xfrm>
        </p:grpSpPr>
        <p:sp>
          <p:nvSpPr>
            <p:cNvPr id="236" name="Can 235"/>
            <p:cNvSpPr/>
            <p:nvPr/>
          </p:nvSpPr>
          <p:spPr>
            <a:xfrm>
              <a:off x="8374626" y="660908"/>
              <a:ext cx="152400" cy="152400"/>
            </a:xfrm>
            <a:prstGeom prst="ca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46" name="TextBox 245"/>
            <p:cNvSpPr txBox="1"/>
            <p:nvPr/>
          </p:nvSpPr>
          <p:spPr>
            <a:xfrm>
              <a:off x="8305800" y="652304"/>
              <a:ext cx="381000" cy="142284"/>
            </a:xfrm>
            <a:prstGeom prst="rect">
              <a:avLst/>
            </a:prstGeom>
            <a:noFill/>
          </p:spPr>
          <p:txBody>
            <a:bodyPr wrap="square" rtlCol="0">
              <a:spAutoFit/>
            </a:bodyPr>
            <a:lstStyle/>
            <a:p>
              <a:r>
                <a:rPr lang="en-US" sz="700" dirty="0" smtClean="0">
                  <a:solidFill>
                    <a:schemeClr val="bg1"/>
                  </a:solidFill>
                </a:rPr>
                <a:t>DB1</a:t>
              </a:r>
              <a:endParaRPr lang="en-US" sz="700" dirty="0">
                <a:solidFill>
                  <a:schemeClr val="bg1"/>
                </a:solidFill>
              </a:endParaRPr>
            </a:p>
          </p:txBody>
        </p:sp>
        <p:sp>
          <p:nvSpPr>
            <p:cNvPr id="247" name="Can 246"/>
            <p:cNvSpPr/>
            <p:nvPr/>
          </p:nvSpPr>
          <p:spPr>
            <a:xfrm>
              <a:off x="8679426" y="660908"/>
              <a:ext cx="152400" cy="152400"/>
            </a:xfrm>
            <a:prstGeom prst="ca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48" name="TextBox 247"/>
            <p:cNvSpPr txBox="1"/>
            <p:nvPr/>
          </p:nvSpPr>
          <p:spPr>
            <a:xfrm>
              <a:off x="8605680" y="652304"/>
              <a:ext cx="381000" cy="142284"/>
            </a:xfrm>
            <a:prstGeom prst="rect">
              <a:avLst/>
            </a:prstGeom>
            <a:noFill/>
          </p:spPr>
          <p:txBody>
            <a:bodyPr wrap="square" rtlCol="0">
              <a:spAutoFit/>
            </a:bodyPr>
            <a:lstStyle/>
            <a:p>
              <a:r>
                <a:rPr lang="en-US" sz="700" dirty="0" smtClean="0">
                  <a:solidFill>
                    <a:schemeClr val="bg1"/>
                  </a:solidFill>
                </a:rPr>
                <a:t>DB2</a:t>
              </a:r>
              <a:endParaRPr lang="en-US" sz="700" dirty="0">
                <a:solidFill>
                  <a:schemeClr val="bg1"/>
                </a:solidFill>
              </a:endParaRPr>
            </a:p>
          </p:txBody>
        </p:sp>
        <p:sp>
          <p:nvSpPr>
            <p:cNvPr id="249" name="Can 248"/>
            <p:cNvSpPr/>
            <p:nvPr/>
          </p:nvSpPr>
          <p:spPr>
            <a:xfrm>
              <a:off x="8374626" y="889508"/>
              <a:ext cx="152400" cy="152400"/>
            </a:xfrm>
            <a:prstGeom prst="ca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50" name="TextBox 249"/>
            <p:cNvSpPr txBox="1"/>
            <p:nvPr/>
          </p:nvSpPr>
          <p:spPr>
            <a:xfrm>
              <a:off x="8305800" y="882134"/>
              <a:ext cx="381000" cy="142284"/>
            </a:xfrm>
            <a:prstGeom prst="rect">
              <a:avLst/>
            </a:prstGeom>
            <a:noFill/>
          </p:spPr>
          <p:txBody>
            <a:bodyPr wrap="square" rtlCol="0">
              <a:spAutoFit/>
            </a:bodyPr>
            <a:lstStyle/>
            <a:p>
              <a:r>
                <a:rPr lang="en-US" sz="700" dirty="0" smtClean="0">
                  <a:solidFill>
                    <a:schemeClr val="bg1"/>
                  </a:solidFill>
                </a:rPr>
                <a:t>DB3</a:t>
              </a:r>
              <a:endParaRPr lang="en-US" sz="700" dirty="0">
                <a:solidFill>
                  <a:schemeClr val="bg1"/>
                </a:solidFill>
              </a:endParaRPr>
            </a:p>
          </p:txBody>
        </p:sp>
        <p:grpSp>
          <p:nvGrpSpPr>
            <p:cNvPr id="31" name="Group 82"/>
            <p:cNvGrpSpPr/>
            <p:nvPr/>
          </p:nvGrpSpPr>
          <p:grpSpPr>
            <a:xfrm>
              <a:off x="8615508" y="881825"/>
              <a:ext cx="381000" cy="160083"/>
              <a:chOff x="4805508" y="534321"/>
              <a:chExt cx="381000" cy="160083"/>
            </a:xfrm>
          </p:grpSpPr>
          <p:sp>
            <p:nvSpPr>
              <p:cNvPr id="252" name="Can 251"/>
              <p:cNvSpPr/>
              <p:nvPr/>
            </p:nvSpPr>
            <p:spPr>
              <a:xfrm>
                <a:off x="4869426" y="542004"/>
                <a:ext cx="152400" cy="152400"/>
              </a:xfrm>
              <a:prstGeom prst="ca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53" name="TextBox 252"/>
              <p:cNvSpPr txBox="1"/>
              <p:nvPr/>
            </p:nvSpPr>
            <p:spPr>
              <a:xfrm>
                <a:off x="4805508" y="534321"/>
                <a:ext cx="381000" cy="142284"/>
              </a:xfrm>
              <a:prstGeom prst="rect">
                <a:avLst/>
              </a:prstGeom>
              <a:noFill/>
            </p:spPr>
            <p:txBody>
              <a:bodyPr wrap="square" rtlCol="0">
                <a:spAutoFit/>
              </a:bodyPr>
              <a:lstStyle/>
              <a:p>
                <a:r>
                  <a:rPr lang="en-US" sz="700" dirty="0" smtClean="0">
                    <a:solidFill>
                      <a:schemeClr val="bg1"/>
                    </a:solidFill>
                  </a:rPr>
                  <a:t>DB4</a:t>
                </a:r>
                <a:endParaRPr lang="en-US" sz="700" dirty="0">
                  <a:solidFill>
                    <a:schemeClr val="bg1"/>
                  </a:solidFill>
                </a:endParaRPr>
              </a:p>
            </p:txBody>
          </p:sp>
        </p:grpSp>
      </p:grpSp>
      <p:graphicFrame>
        <p:nvGraphicFramePr>
          <p:cNvPr id="7" name="Object 6"/>
          <p:cNvGraphicFramePr>
            <a:graphicFrameLocks noChangeAspect="1"/>
          </p:cNvGraphicFramePr>
          <p:nvPr/>
        </p:nvGraphicFramePr>
        <p:xfrm>
          <a:off x="703213" y="1916563"/>
          <a:ext cx="8255000" cy="5106987"/>
        </p:xfrm>
        <a:graphic>
          <a:graphicData uri="http://schemas.openxmlformats.org/presentationml/2006/ole">
            <mc:AlternateContent xmlns:mc="http://schemas.openxmlformats.org/markup-compatibility/2006">
              <mc:Choice xmlns:v="urn:schemas-microsoft-com:vml" Requires="v">
                <p:oleObj spid="_x0000_s6150" name="Visio" r:id="rId4" imgW="9135623" imgH="5653391" progId="">
                  <p:embed/>
                </p:oleObj>
              </mc:Choice>
              <mc:Fallback>
                <p:oleObj name="Visio" r:id="rId4" imgW="9135623" imgH="565339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213" y="1916563"/>
                        <a:ext cx="8255000" cy="5106987"/>
                      </a:xfrm>
                      <a:prstGeom prst="rect">
                        <a:avLst/>
                      </a:prstGeom>
                      <a:noFill/>
                      <a:extLst>
                        <a:ext uri="{909E8E84-426E-40DD-AFC4-6F175D3DCCD1}">
                          <a14:hiddenFill xmlns:a14="http://schemas.microsoft.com/office/drawing/2010/main">
                            <a:solidFill>
                              <a:srgbClr val="FFFFFF" mc:Ignorable=""/>
                            </a:solidFill>
                          </a14:hiddenFill>
                        </a:ext>
                      </a:extLst>
                    </p:spPr>
                  </p:pic>
                </p:oleObj>
              </mc:Fallback>
            </mc:AlternateContent>
          </a:graphicData>
        </a:graphic>
      </p:graphicFrame>
      <p:sp>
        <p:nvSpPr>
          <p:cNvPr id="275" name="Rectangle 274"/>
          <p:cNvSpPr/>
          <p:nvPr/>
        </p:nvSpPr>
        <p:spPr>
          <a:xfrm>
            <a:off x="3995826" y="2016262"/>
            <a:ext cx="1600200" cy="8382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lvl="0"/>
            <a:r>
              <a:rPr lang="en-US" sz="900" dirty="0">
                <a:solidFill>
                  <a:prstClr val="white"/>
                </a:solidFill>
              </a:rPr>
              <a:t>Contoso.com (MX Record</a:t>
            </a:r>
            <a:r>
              <a:rPr lang="en-US" sz="900" dirty="0" smtClean="0">
                <a:solidFill>
                  <a:prstClr val="white"/>
                </a:solidFill>
              </a:rPr>
              <a:t>)</a:t>
            </a:r>
          </a:p>
          <a:p>
            <a:r>
              <a:rPr lang="en-US" sz="900" dirty="0" smtClean="0"/>
              <a:t>Autodiscover.contoso.com</a:t>
            </a:r>
          </a:p>
          <a:p>
            <a:r>
              <a:rPr lang="en-US" sz="900" dirty="0" smtClean="0"/>
              <a:t>Mail.contoso.com</a:t>
            </a:r>
          </a:p>
          <a:p>
            <a:r>
              <a:rPr lang="en-US" sz="900" dirty="0" smtClean="0">
                <a:solidFill>
                  <a:prstClr val="white"/>
                </a:solidFill>
              </a:rPr>
              <a:t>Load Balance Array Records</a:t>
            </a:r>
            <a:endParaRPr lang="en-US" sz="900" dirty="0">
              <a:solidFill>
                <a:prstClr val="white"/>
              </a:solidFill>
            </a:endParaRPr>
          </a:p>
        </p:txBody>
      </p:sp>
      <p:grpSp>
        <p:nvGrpSpPr>
          <p:cNvPr id="29" name="Group 303"/>
          <p:cNvGrpSpPr/>
          <p:nvPr/>
        </p:nvGrpSpPr>
        <p:grpSpPr>
          <a:xfrm>
            <a:off x="4038600" y="6218123"/>
            <a:ext cx="685800" cy="609600"/>
            <a:chOff x="610372" y="546902"/>
            <a:chExt cx="1357325" cy="1357325"/>
          </a:xfrm>
        </p:grpSpPr>
        <p:pic>
          <p:nvPicPr>
            <p:cNvPr id="305" name="Picture 304" descr="Computer.png"/>
            <p:cNvPicPr>
              <a:picLocks noChangeAspect="1"/>
            </p:cNvPicPr>
            <p:nvPr/>
          </p:nvPicPr>
          <p:blipFill>
            <a:blip r:embed="rId6" cstate="print"/>
            <a:stretch>
              <a:fillRect/>
            </a:stretch>
          </p:blipFill>
          <p:spPr>
            <a:xfrm>
              <a:off x="610372" y="546902"/>
              <a:ext cx="1357325" cy="1357325"/>
            </a:xfrm>
            <a:prstGeom prst="rect">
              <a:avLst/>
            </a:prstGeom>
          </p:spPr>
        </p:pic>
        <p:pic>
          <p:nvPicPr>
            <p:cNvPr id="306" name="Picture 305" descr="Outlook.png"/>
            <p:cNvPicPr>
              <a:picLocks noChangeAspect="1"/>
            </p:cNvPicPr>
            <p:nvPr/>
          </p:nvPicPr>
          <p:blipFill>
            <a:blip r:embed="rId7" cstate="print"/>
            <a:stretch>
              <a:fillRect/>
            </a:stretch>
          </p:blipFill>
          <p:spPr>
            <a:xfrm>
              <a:off x="1013632" y="847846"/>
              <a:ext cx="664698" cy="664698"/>
            </a:xfrm>
            <a:prstGeom prst="rect">
              <a:avLst/>
            </a:prstGeom>
          </p:spPr>
        </p:pic>
      </p:grpSp>
      <p:sp>
        <p:nvSpPr>
          <p:cNvPr id="226" name="Slide Number Placeholder 225"/>
          <p:cNvSpPr>
            <a:spLocks noGrp="1"/>
          </p:cNvSpPr>
          <p:nvPr>
            <p:ph type="sldNum" sz="quarter" idx="4294967295"/>
          </p:nvPr>
        </p:nvSpPr>
        <p:spPr>
          <a:xfrm>
            <a:off x="8634413" y="6330950"/>
            <a:ext cx="509587" cy="365125"/>
          </a:xfrm>
          <a:prstGeom prst="rect">
            <a:avLst/>
          </a:prstGeom>
        </p:spPr>
        <p:txBody>
          <a:bodyPr/>
          <a:lstStyle/>
          <a:p>
            <a:fld id="{0686800F-65A3-4649-8B73-7EFFA3F0CB78}" type="slidenum">
              <a:rPr lang="en-US" smtClean="0"/>
              <a:pPr/>
              <a:t>60</a:t>
            </a:fld>
            <a:endParaRPr lang="en-US" dirty="0"/>
          </a:p>
        </p:txBody>
      </p:sp>
    </p:spTree>
    <p:extLst>
      <p:ext uri="{BB962C8B-B14F-4D97-AF65-F5344CB8AC3E}">
        <p14:creationId xmlns:p14="http://schemas.microsoft.com/office/powerpoint/2010/main" val="129237771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9"/>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75">
                                            <p:txEl>
                                              <p:pRg st="0" end="0"/>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75">
                                            <p:txEl>
                                              <p:pRg st="1" end="1"/>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75">
                                            <p:txEl>
                                              <p:pRg st="2" end="2"/>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75">
                                            <p:txEl>
                                              <p:pRg st="3" end="3"/>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75">
                                            <p:txEl>
                                              <p:pRg st="4" end="4"/>
                                            </p:txEl>
                                          </p:spTgt>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75">
                                            <p:txEl>
                                              <p:pRg st="5" end="5"/>
                                            </p:txEl>
                                          </p:spTgt>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75">
                                            <p:txEl>
                                              <p:pRg st="6" end="6"/>
                                            </p:txEl>
                                          </p:spTgt>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75">
                                            <p:txEl>
                                              <p:pRg st="7" end="7"/>
                                            </p:txEl>
                                          </p:spTgt>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75">
                                            <p:txEl>
                                              <p:pRg st="8" end="8"/>
                                            </p:txEl>
                                          </p:spTgt>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341"/>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201">
                                            <p:txEl>
                                              <p:pRg st="0" end="0"/>
                                            </p:txEl>
                                          </p:spTgt>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201">
                                            <p:txEl>
                                              <p:pRg st="1" end="1"/>
                                            </p:txEl>
                                          </p:spTgt>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201">
                                            <p:txEl>
                                              <p:pRg st="2" end="2"/>
                                            </p:txEl>
                                          </p:spTgt>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201">
                                            <p:txEl>
                                              <p:pRg st="3" end="3"/>
                                            </p:txEl>
                                          </p:spTgt>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201">
                                            <p:txEl>
                                              <p:pRg st="4" end="4"/>
                                            </p:txEl>
                                          </p:spTgt>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201">
                                            <p:txEl>
                                              <p:pRg st="5" end="5"/>
                                            </p:txEl>
                                          </p:spTgt>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201">
                                            <p:txEl>
                                              <p:pRg st="6" end="6"/>
                                            </p:txEl>
                                          </p:spTgt>
                                        </p:tgtEl>
                                        <p:attrNameLst>
                                          <p:attrName>style.visibility</p:attrName>
                                        </p:attrNameLst>
                                      </p:cBhvr>
                                      <p:to>
                                        <p:strVal val="hidden"/>
                                      </p:to>
                                    </p:set>
                                  </p:childTnLst>
                                </p:cTn>
                              </p:par>
                              <p:par>
                                <p:cTn id="41" presetID="1" presetClass="exit" presetSubtype="0" fill="hold" grpId="2" nodeType="withEffect">
                                  <p:stCondLst>
                                    <p:cond delay="0"/>
                                  </p:stCondLst>
                                  <p:childTnLst>
                                    <p:set>
                                      <p:cBhvr>
                                        <p:cTn id="42" dur="1" fill="hold">
                                          <p:stCondLst>
                                            <p:cond delay="0"/>
                                          </p:stCondLst>
                                        </p:cTn>
                                        <p:tgtEl>
                                          <p:spTgt spid="160">
                                            <p:txEl>
                                              <p:pRg st="0" end="0"/>
                                            </p:txEl>
                                          </p:spTgt>
                                        </p:tgtEl>
                                        <p:attrNameLst>
                                          <p:attrName>style.visibility</p:attrName>
                                        </p:attrNameLst>
                                      </p:cBhvr>
                                      <p:to>
                                        <p:strVal val="hidden"/>
                                      </p:to>
                                    </p:set>
                                  </p:childTnLst>
                                </p:cTn>
                              </p:par>
                              <p:par>
                                <p:cTn id="43" presetID="1" presetClass="exit" presetSubtype="0" fill="hold" grpId="2" nodeType="withEffect">
                                  <p:stCondLst>
                                    <p:cond delay="0"/>
                                  </p:stCondLst>
                                  <p:childTnLst>
                                    <p:set>
                                      <p:cBhvr>
                                        <p:cTn id="44" dur="1" fill="hold">
                                          <p:stCondLst>
                                            <p:cond delay="0"/>
                                          </p:stCondLst>
                                        </p:cTn>
                                        <p:tgtEl>
                                          <p:spTgt spid="160">
                                            <p:txEl>
                                              <p:pRg st="1" end="1"/>
                                            </p:txEl>
                                          </p:spTgt>
                                        </p:tgtEl>
                                        <p:attrNameLst>
                                          <p:attrName>style.visibility</p:attrName>
                                        </p:attrNameLst>
                                      </p:cBhvr>
                                      <p:to>
                                        <p:strVal val="hidden"/>
                                      </p:to>
                                    </p:set>
                                  </p:childTnLst>
                                </p:cTn>
                              </p:par>
                              <p:par>
                                <p:cTn id="45" presetID="1" presetClass="exit" presetSubtype="0" fill="hold" grpId="2" nodeType="withEffect">
                                  <p:stCondLst>
                                    <p:cond delay="0"/>
                                  </p:stCondLst>
                                  <p:childTnLst>
                                    <p:set>
                                      <p:cBhvr>
                                        <p:cTn id="46" dur="1" fill="hold">
                                          <p:stCondLst>
                                            <p:cond delay="0"/>
                                          </p:stCondLst>
                                        </p:cTn>
                                        <p:tgtEl>
                                          <p:spTgt spid="160">
                                            <p:txEl>
                                              <p:pRg st="2" end="2"/>
                                            </p:txEl>
                                          </p:spTgt>
                                        </p:tgtEl>
                                        <p:attrNameLst>
                                          <p:attrName>style.visibility</p:attrName>
                                        </p:attrNameLst>
                                      </p:cBhvr>
                                      <p:to>
                                        <p:strVal val="hidden"/>
                                      </p:to>
                                    </p:set>
                                  </p:childTnLst>
                                </p:cTn>
                              </p:par>
                              <p:par>
                                <p:cTn id="47" presetID="1" presetClass="exit" presetSubtype="0" fill="hold" grpId="2" nodeType="withEffect">
                                  <p:stCondLst>
                                    <p:cond delay="0"/>
                                  </p:stCondLst>
                                  <p:childTnLst>
                                    <p:set>
                                      <p:cBhvr>
                                        <p:cTn id="48" dur="1" fill="hold">
                                          <p:stCondLst>
                                            <p:cond delay="0"/>
                                          </p:stCondLst>
                                        </p:cTn>
                                        <p:tgtEl>
                                          <p:spTgt spid="160">
                                            <p:txEl>
                                              <p:pRg st="3" end="3"/>
                                            </p:txEl>
                                          </p:spTgt>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7">
                                            <p:txEl>
                                              <p:pRg st="0" end="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7">
                                            <p:txEl>
                                              <p:pRg st="1" end="1"/>
                                            </p:txEl>
                                          </p:spTgt>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323"/>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326"/>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5"/>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07">
                                            <p:txEl>
                                              <p:pRg st="2" end="2"/>
                                            </p:txEl>
                                          </p:spTgt>
                                        </p:tgtEl>
                                        <p:attrNameLst>
                                          <p:attrName>style.visibility</p:attrName>
                                        </p:attrNameLst>
                                      </p:cBhvr>
                                      <p:to>
                                        <p:strVal val="visible"/>
                                      </p:to>
                                    </p:set>
                                  </p:childTnLst>
                                </p:cTn>
                              </p:par>
                              <p:par>
                                <p:cTn id="67" presetID="8" presetClass="entr" presetSubtype="16" fill="hold" nodeType="withEffect">
                                  <p:stCondLst>
                                    <p:cond delay="0"/>
                                  </p:stCondLst>
                                  <p:childTnLst>
                                    <p:set>
                                      <p:cBhvr>
                                        <p:cTn id="68" dur="1" fill="hold">
                                          <p:stCondLst>
                                            <p:cond delay="0"/>
                                          </p:stCondLst>
                                        </p:cTn>
                                        <p:tgtEl>
                                          <p:spTgt spid="309"/>
                                        </p:tgtEl>
                                        <p:attrNameLst>
                                          <p:attrName>style.visibility</p:attrName>
                                        </p:attrNameLst>
                                      </p:cBhvr>
                                      <p:to>
                                        <p:strVal val="visible"/>
                                      </p:to>
                                    </p:set>
                                    <p:animEffect transition="in" filter="diamond(in)">
                                      <p:cBhvr>
                                        <p:cTn id="69" dur="2000"/>
                                        <p:tgtEl>
                                          <p:spTgt spid="309"/>
                                        </p:tgtEl>
                                      </p:cBhvr>
                                    </p:animEffect>
                                  </p:childTnLst>
                                </p:cTn>
                              </p:par>
                              <p:par>
                                <p:cTn id="70" presetID="8" presetClass="entr" presetSubtype="16" fill="hold" nodeType="withEffect">
                                  <p:stCondLst>
                                    <p:cond delay="0"/>
                                  </p:stCondLst>
                                  <p:childTnLst>
                                    <p:set>
                                      <p:cBhvr>
                                        <p:cTn id="71" dur="1" fill="hold">
                                          <p:stCondLst>
                                            <p:cond delay="0"/>
                                          </p:stCondLst>
                                        </p:cTn>
                                        <p:tgtEl>
                                          <p:spTgt spid="323"/>
                                        </p:tgtEl>
                                        <p:attrNameLst>
                                          <p:attrName>style.visibility</p:attrName>
                                        </p:attrNameLst>
                                      </p:cBhvr>
                                      <p:to>
                                        <p:strVal val="visible"/>
                                      </p:to>
                                    </p:set>
                                    <p:animEffect transition="in" filter="diamond(in)">
                                      <p:cBhvr>
                                        <p:cTn id="72" dur="2000"/>
                                        <p:tgtEl>
                                          <p:spTgt spid="323"/>
                                        </p:tgtEl>
                                      </p:cBhvr>
                                    </p:animEffect>
                                  </p:childTnLst>
                                </p:cTn>
                              </p:par>
                              <p:par>
                                <p:cTn id="73" presetID="8" presetClass="entr" presetSubtype="16" fill="hold" nodeType="withEffect">
                                  <p:stCondLst>
                                    <p:cond delay="0"/>
                                  </p:stCondLst>
                                  <p:childTnLst>
                                    <p:set>
                                      <p:cBhvr>
                                        <p:cTn id="74" dur="1" fill="hold">
                                          <p:stCondLst>
                                            <p:cond delay="0"/>
                                          </p:stCondLst>
                                        </p:cTn>
                                        <p:tgtEl>
                                          <p:spTgt spid="333"/>
                                        </p:tgtEl>
                                        <p:attrNameLst>
                                          <p:attrName>style.visibility</p:attrName>
                                        </p:attrNameLst>
                                      </p:cBhvr>
                                      <p:to>
                                        <p:strVal val="visible"/>
                                      </p:to>
                                    </p:set>
                                    <p:animEffect transition="in" filter="diamond(in)">
                                      <p:cBhvr>
                                        <p:cTn id="75" dur="2000"/>
                                        <p:tgtEl>
                                          <p:spTgt spid="333"/>
                                        </p:tgtEl>
                                      </p:cBhvr>
                                    </p:animEffect>
                                  </p:childTnLst>
                                </p:cTn>
                              </p:par>
                              <p:par>
                                <p:cTn id="76" presetID="1" presetClass="exit" presetSubtype="0" fill="hold" nodeType="withEffect">
                                  <p:stCondLst>
                                    <p:cond delay="0"/>
                                  </p:stCondLst>
                                  <p:childTnLst>
                                    <p:set>
                                      <p:cBhvr>
                                        <p:cTn id="77" dur="1" fill="hold">
                                          <p:stCondLst>
                                            <p:cond delay="0"/>
                                          </p:stCondLst>
                                        </p:cTn>
                                        <p:tgtEl>
                                          <p:spTgt spid="9"/>
                                        </p:tgtEl>
                                        <p:attrNameLst>
                                          <p:attrName>style.visibility</p:attrName>
                                        </p:attrNameLst>
                                      </p:cBhvr>
                                      <p:to>
                                        <p:strVal val="hidden"/>
                                      </p:to>
                                    </p:set>
                                  </p:childTnLst>
                                </p:cTn>
                              </p:par>
                              <p:par>
                                <p:cTn id="78" presetID="1" presetClass="entr" presetSubtype="0" fill="hold" nodeType="withEffect">
                                  <p:stCondLst>
                                    <p:cond delay="0"/>
                                  </p:stCondLst>
                                  <p:childTnLst>
                                    <p:set>
                                      <p:cBhvr>
                                        <p:cTn id="79" dur="1" fill="hold">
                                          <p:stCondLst>
                                            <p:cond delay="0"/>
                                          </p:stCondLst>
                                        </p:cTn>
                                        <p:tgtEl>
                                          <p:spTgt spid="10"/>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107">
                                            <p:txEl>
                                              <p:pRg st="3" end="3"/>
                                            </p:txEl>
                                          </p:spTgt>
                                        </p:tgtEl>
                                        <p:attrNameLst>
                                          <p:attrName>style.visibility</p:attrName>
                                        </p:attrNameLst>
                                      </p:cBhvr>
                                      <p:to>
                                        <p:strVal val="visible"/>
                                      </p:to>
                                    </p:set>
                                  </p:childTnLst>
                                </p:cTn>
                              </p:par>
                              <p:par>
                                <p:cTn id="84" presetID="1" presetClass="exit" presetSubtype="0" fill="hold" nodeType="withEffect">
                                  <p:stCondLst>
                                    <p:cond delay="0"/>
                                  </p:stCondLst>
                                  <p:childTnLst>
                                    <p:set>
                                      <p:cBhvr>
                                        <p:cTn id="85" dur="1" fill="hold">
                                          <p:stCondLst>
                                            <p:cond delay="0"/>
                                          </p:stCondLst>
                                        </p:cTn>
                                        <p:tgtEl>
                                          <p:spTgt spid="17"/>
                                        </p:tgtEl>
                                        <p:attrNameLst>
                                          <p:attrName>style.visibility</p:attrName>
                                        </p:attrNameLst>
                                      </p:cBhvr>
                                      <p:to>
                                        <p:strVal val="hidden"/>
                                      </p:to>
                                    </p:set>
                                  </p:childTnLst>
                                </p:cTn>
                              </p:par>
                              <p:par>
                                <p:cTn id="86" presetID="1" presetClass="entr" presetSubtype="0" fill="hold" nodeType="withEffect">
                                  <p:stCondLst>
                                    <p:cond delay="0"/>
                                  </p:stCondLst>
                                  <p:childTnLst>
                                    <p:set>
                                      <p:cBhvr>
                                        <p:cTn id="87" dur="1" fill="hold">
                                          <p:stCondLst>
                                            <p:cond delay="0"/>
                                          </p:stCondLst>
                                        </p:cTn>
                                        <p:tgtEl>
                                          <p:spTgt spid="19"/>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grpId="0" nodeType="clickEffect">
                                  <p:stCondLst>
                                    <p:cond delay="0"/>
                                  </p:stCondLst>
                                  <p:childTnLst>
                                    <p:set>
                                      <p:cBhvr>
                                        <p:cTn id="91" dur="1" fill="hold">
                                          <p:stCondLst>
                                            <p:cond delay="0"/>
                                          </p:stCondLst>
                                        </p:cTn>
                                        <p:tgtEl>
                                          <p:spTgt spid="107">
                                            <p:txEl>
                                              <p:pRg st="1" end="1"/>
                                            </p:txEl>
                                          </p:spTgt>
                                        </p:tgtEl>
                                        <p:attrNameLst>
                                          <p:attrName>style.visibility</p:attrName>
                                        </p:attrNameLst>
                                      </p:cBhvr>
                                      <p:to>
                                        <p:strVal val="hidden"/>
                                      </p:to>
                                    </p:set>
                                  </p:childTnLst>
                                </p:cTn>
                              </p:par>
                              <p:par>
                                <p:cTn id="92" presetID="1" presetClass="exit" presetSubtype="0" fill="hold" grpId="0" nodeType="withEffect">
                                  <p:stCondLst>
                                    <p:cond delay="0"/>
                                  </p:stCondLst>
                                  <p:childTnLst>
                                    <p:set>
                                      <p:cBhvr>
                                        <p:cTn id="93" dur="1" fill="hold">
                                          <p:stCondLst>
                                            <p:cond delay="0"/>
                                          </p:stCondLst>
                                        </p:cTn>
                                        <p:tgtEl>
                                          <p:spTgt spid="107">
                                            <p:txEl>
                                              <p:pRg st="2" end="2"/>
                                            </p:txEl>
                                          </p:spTgt>
                                        </p:tgtEl>
                                        <p:attrNameLst>
                                          <p:attrName>style.visibility</p:attrName>
                                        </p:attrNameLst>
                                      </p:cBhvr>
                                      <p:to>
                                        <p:strVal val="hidden"/>
                                      </p:to>
                                    </p:set>
                                  </p:childTnLst>
                                </p:cTn>
                              </p:par>
                              <p:par>
                                <p:cTn id="94" presetID="1" presetClass="exit" presetSubtype="0" fill="hold" grpId="0" nodeType="withEffect">
                                  <p:stCondLst>
                                    <p:cond delay="0"/>
                                  </p:stCondLst>
                                  <p:childTnLst>
                                    <p:set>
                                      <p:cBhvr>
                                        <p:cTn id="95" dur="1" fill="hold">
                                          <p:stCondLst>
                                            <p:cond delay="0"/>
                                          </p:stCondLst>
                                        </p:cTn>
                                        <p:tgtEl>
                                          <p:spTgt spid="107">
                                            <p:txEl>
                                              <p:pRg st="3" end="3"/>
                                            </p:txEl>
                                          </p:spTgt>
                                        </p:tgtEl>
                                        <p:attrNameLst>
                                          <p:attrName>style.visibility</p:attrName>
                                        </p:attrNameLst>
                                      </p:cBhvr>
                                      <p:to>
                                        <p:strVal val="hidden"/>
                                      </p:to>
                                    </p:set>
                                  </p:childTnLst>
                                </p:cTn>
                              </p:par>
                              <p:par>
                                <p:cTn id="96" presetID="1" presetClass="exit" presetSubtype="0" fill="hold" grpId="0" nodeType="withEffect">
                                  <p:stCondLst>
                                    <p:cond delay="0"/>
                                  </p:stCondLst>
                                  <p:childTnLst>
                                    <p:set>
                                      <p:cBhvr>
                                        <p:cTn id="97" dur="1" fill="hold">
                                          <p:stCondLst>
                                            <p:cond delay="0"/>
                                          </p:stCondLst>
                                        </p:cTn>
                                        <p:tgtEl>
                                          <p:spTgt spid="107">
                                            <p:txEl>
                                              <p:pRg st="0" end="0"/>
                                            </p:txEl>
                                          </p:spTgt>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107">
                                            <p:txEl>
                                              <p:pRg st="0" end="0"/>
                                            </p:txEl>
                                          </p:spTgt>
                                        </p:tgtEl>
                                        <p:attrNameLst>
                                          <p:attrName>style.visibility</p:attrName>
                                        </p:attrNameLst>
                                      </p:cBhvr>
                                      <p:to>
                                        <p:strVal val="hidden"/>
                                      </p:to>
                                    </p:set>
                                  </p:childTnLst>
                                </p:cTn>
                              </p:par>
                              <p:par>
                                <p:cTn id="100" presetID="1" presetClass="exit" presetSubtype="0" fill="hold" grpId="1" nodeType="withEffect">
                                  <p:stCondLst>
                                    <p:cond delay="0"/>
                                  </p:stCondLst>
                                  <p:childTnLst>
                                    <p:set>
                                      <p:cBhvr>
                                        <p:cTn id="101" dur="1" fill="hold">
                                          <p:stCondLst>
                                            <p:cond delay="0"/>
                                          </p:stCondLst>
                                        </p:cTn>
                                        <p:tgtEl>
                                          <p:spTgt spid="107">
                                            <p:txEl>
                                              <p:pRg st="1" end="1"/>
                                            </p:txEl>
                                          </p:spTgt>
                                        </p:tgtEl>
                                        <p:attrNameLst>
                                          <p:attrName>style.visibility</p:attrName>
                                        </p:attrNameLst>
                                      </p:cBhvr>
                                      <p:to>
                                        <p:strVal val="hidden"/>
                                      </p:to>
                                    </p:set>
                                  </p:childTnLst>
                                </p:cTn>
                              </p:par>
                              <p:par>
                                <p:cTn id="102" presetID="1" presetClass="exit" presetSubtype="0" fill="hold" grpId="1" nodeType="withEffect">
                                  <p:stCondLst>
                                    <p:cond delay="0"/>
                                  </p:stCondLst>
                                  <p:childTnLst>
                                    <p:set>
                                      <p:cBhvr>
                                        <p:cTn id="103" dur="1" fill="hold">
                                          <p:stCondLst>
                                            <p:cond delay="0"/>
                                          </p:stCondLst>
                                        </p:cTn>
                                        <p:tgtEl>
                                          <p:spTgt spid="107">
                                            <p:txEl>
                                              <p:pRg st="2" end="2"/>
                                            </p:txEl>
                                          </p:spTgt>
                                        </p:tgtEl>
                                        <p:attrNameLst>
                                          <p:attrName>style.visibility</p:attrName>
                                        </p:attrNameLst>
                                      </p:cBhvr>
                                      <p:to>
                                        <p:strVal val="hidden"/>
                                      </p:to>
                                    </p:set>
                                  </p:childTnLst>
                                </p:cTn>
                              </p:par>
                              <p:par>
                                <p:cTn id="104" presetID="1" presetClass="exit" presetSubtype="0" fill="hold" grpId="1" nodeType="withEffect">
                                  <p:stCondLst>
                                    <p:cond delay="0"/>
                                  </p:stCondLst>
                                  <p:childTnLst>
                                    <p:set>
                                      <p:cBhvr>
                                        <p:cTn id="105" dur="1" fill="hold">
                                          <p:stCondLst>
                                            <p:cond delay="0"/>
                                          </p:stCondLst>
                                        </p:cTn>
                                        <p:tgtEl>
                                          <p:spTgt spid="107">
                                            <p:txEl>
                                              <p:pRg st="3" end="3"/>
                                            </p:txEl>
                                          </p:spTgt>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160">
                                            <p:txEl>
                                              <p:pRg st="0" end="0"/>
                                            </p:txEl>
                                          </p:spTgt>
                                        </p:tgtEl>
                                        <p:attrNameLst>
                                          <p:attrName>style.visibility</p:attrName>
                                        </p:attrNameLst>
                                      </p:cBhvr>
                                      <p:to>
                                        <p:strVal val="visible"/>
                                      </p:to>
                                    </p:set>
                                  </p:childTnLst>
                                </p:cTn>
                              </p:par>
                              <p:par>
                                <p:cTn id="110" presetID="1" presetClass="entr" presetSubtype="0" fill="hold" nodeType="withEffect">
                                  <p:stCondLst>
                                    <p:cond delay="0"/>
                                  </p:stCondLst>
                                  <p:childTnLst>
                                    <p:set>
                                      <p:cBhvr>
                                        <p:cTn id="111" dur="1" fill="hold">
                                          <p:stCondLst>
                                            <p:cond delay="0"/>
                                          </p:stCondLst>
                                        </p:cTn>
                                        <p:tgtEl>
                                          <p:spTgt spid="160">
                                            <p:txEl>
                                              <p:pRg st="1" end="1"/>
                                            </p:txEl>
                                          </p:spTgt>
                                        </p:tgtEl>
                                        <p:attrNameLst>
                                          <p:attrName>style.visibility</p:attrName>
                                        </p:attrNameLst>
                                      </p:cBhvr>
                                      <p:to>
                                        <p:strVal val="visible"/>
                                      </p:to>
                                    </p:set>
                                  </p:childTnLst>
                                </p:cTn>
                              </p:par>
                              <p:par>
                                <p:cTn id="112" presetID="1" presetClass="exit" presetSubtype="0" fill="hold" nodeType="withEffect">
                                  <p:stCondLst>
                                    <p:cond delay="0"/>
                                  </p:stCondLst>
                                  <p:childTnLst>
                                    <p:set>
                                      <p:cBhvr>
                                        <p:cTn id="113" dur="1" fill="hold">
                                          <p:stCondLst>
                                            <p:cond delay="0"/>
                                          </p:stCondLst>
                                        </p:cTn>
                                        <p:tgtEl>
                                          <p:spTgt spid="19"/>
                                        </p:tgtEl>
                                        <p:attrNameLst>
                                          <p:attrName>style.visibility</p:attrName>
                                        </p:attrNameLst>
                                      </p:cBhvr>
                                      <p:to>
                                        <p:strVal val="hidden"/>
                                      </p:to>
                                    </p:set>
                                  </p:childTnLst>
                                </p:cTn>
                              </p:par>
                              <p:par>
                                <p:cTn id="114" presetID="1" presetClass="entr" presetSubtype="0" fill="hold" nodeType="withEffect">
                                  <p:stCondLst>
                                    <p:cond delay="0"/>
                                  </p:stCondLst>
                                  <p:childTnLst>
                                    <p:set>
                                      <p:cBhvr>
                                        <p:cTn id="115" dur="1" fill="hold">
                                          <p:stCondLst>
                                            <p:cond delay="0"/>
                                          </p:stCondLst>
                                        </p:cTn>
                                        <p:tgtEl>
                                          <p:spTgt spid="21"/>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nodeType="clickEffect">
                                  <p:stCondLst>
                                    <p:cond delay="0"/>
                                  </p:stCondLst>
                                  <p:childTnLst>
                                    <p:set>
                                      <p:cBhvr>
                                        <p:cTn id="119" dur="1" fill="hold">
                                          <p:stCondLst>
                                            <p:cond delay="0"/>
                                          </p:stCondLst>
                                        </p:cTn>
                                        <p:tgtEl>
                                          <p:spTgt spid="160">
                                            <p:txEl>
                                              <p:pRg st="2" end="2"/>
                                            </p:txEl>
                                          </p:spTgt>
                                        </p:tgtEl>
                                        <p:attrNameLst>
                                          <p:attrName>style.visibility</p:attrName>
                                        </p:attrNameLst>
                                      </p:cBhvr>
                                      <p:to>
                                        <p:strVal val="visible"/>
                                      </p:to>
                                    </p:set>
                                  </p:childTnLst>
                                </p:cTn>
                              </p:par>
                              <p:par>
                                <p:cTn id="120" presetID="1" presetClass="exit" presetSubtype="0" fill="hold" nodeType="withEffect">
                                  <p:stCondLst>
                                    <p:cond delay="0"/>
                                  </p:stCondLst>
                                  <p:childTnLst>
                                    <p:set>
                                      <p:cBhvr>
                                        <p:cTn id="121" dur="1" fill="hold">
                                          <p:stCondLst>
                                            <p:cond delay="0"/>
                                          </p:stCondLst>
                                        </p:cTn>
                                        <p:tgtEl>
                                          <p:spTgt spid="10"/>
                                        </p:tgtEl>
                                        <p:attrNameLst>
                                          <p:attrName>style.visibility</p:attrName>
                                        </p:attrNameLst>
                                      </p:cBhvr>
                                      <p:to>
                                        <p:strVal val="hidden"/>
                                      </p:to>
                                    </p:set>
                                  </p:childTnLst>
                                </p:cTn>
                              </p:par>
                              <p:par>
                                <p:cTn id="122" presetID="1" presetClass="entr" presetSubtype="0" fill="hold" nodeType="withEffect">
                                  <p:stCondLst>
                                    <p:cond delay="0"/>
                                  </p:stCondLst>
                                  <p:childTnLst>
                                    <p:set>
                                      <p:cBhvr>
                                        <p:cTn id="123" dur="1" fill="hold">
                                          <p:stCondLst>
                                            <p:cond delay="0"/>
                                          </p:stCondLst>
                                        </p:cTn>
                                        <p:tgtEl>
                                          <p:spTgt spid="22"/>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nodeType="clickEffect">
                                  <p:stCondLst>
                                    <p:cond delay="0"/>
                                  </p:stCondLst>
                                  <p:childTnLst>
                                    <p:set>
                                      <p:cBhvr>
                                        <p:cTn id="127" dur="1" fill="hold">
                                          <p:stCondLst>
                                            <p:cond delay="0"/>
                                          </p:stCondLst>
                                        </p:cTn>
                                        <p:tgtEl>
                                          <p:spTgt spid="160">
                                            <p:txEl>
                                              <p:pRg st="3" end="3"/>
                                            </p:txEl>
                                          </p:spTgt>
                                        </p:tgtEl>
                                        <p:attrNameLst>
                                          <p:attrName>style.visibility</p:attrName>
                                        </p:attrNameLst>
                                      </p:cBhvr>
                                      <p:to>
                                        <p:strVal val="visible"/>
                                      </p:to>
                                    </p:set>
                                  </p:childTnLst>
                                </p:cTn>
                              </p:par>
                              <p:par>
                                <p:cTn id="128" presetID="1" presetClass="exit" presetSubtype="0" fill="hold" nodeType="withEffect">
                                  <p:stCondLst>
                                    <p:cond delay="0"/>
                                  </p:stCondLst>
                                  <p:childTnLst>
                                    <p:set>
                                      <p:cBhvr>
                                        <p:cTn id="129" dur="1" fill="hold">
                                          <p:stCondLst>
                                            <p:cond delay="0"/>
                                          </p:stCondLst>
                                        </p:cTn>
                                        <p:tgtEl>
                                          <p:spTgt spid="21"/>
                                        </p:tgtEl>
                                        <p:attrNameLst>
                                          <p:attrName>style.visibility</p:attrName>
                                        </p:attrNameLst>
                                      </p:cBhvr>
                                      <p:to>
                                        <p:strVal val="hidden"/>
                                      </p:to>
                                    </p:set>
                                  </p:childTnLst>
                                </p:cTn>
                              </p:par>
                              <p:par>
                                <p:cTn id="130" presetID="1" presetClass="entr" presetSubtype="0" fill="hold" nodeType="withEffect">
                                  <p:stCondLst>
                                    <p:cond delay="0"/>
                                  </p:stCondLst>
                                  <p:childTnLst>
                                    <p:set>
                                      <p:cBhvr>
                                        <p:cTn id="131" dur="1" fill="hold">
                                          <p:stCondLst>
                                            <p:cond delay="0"/>
                                          </p:stCondLst>
                                        </p:cTn>
                                        <p:tgtEl>
                                          <p:spTgt spid="23"/>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 presetClass="exit" presetSubtype="0" fill="hold" grpId="0" nodeType="clickEffect">
                                  <p:stCondLst>
                                    <p:cond delay="0"/>
                                  </p:stCondLst>
                                  <p:childTnLst>
                                    <p:set>
                                      <p:cBhvr>
                                        <p:cTn id="135" dur="1" fill="hold">
                                          <p:stCondLst>
                                            <p:cond delay="0"/>
                                          </p:stCondLst>
                                        </p:cTn>
                                        <p:tgtEl>
                                          <p:spTgt spid="160">
                                            <p:txEl>
                                              <p:pRg st="0" end="0"/>
                                            </p:txEl>
                                          </p:spTgt>
                                        </p:tgtEl>
                                        <p:attrNameLst>
                                          <p:attrName>style.visibility</p:attrName>
                                        </p:attrNameLst>
                                      </p:cBhvr>
                                      <p:to>
                                        <p:strVal val="hidden"/>
                                      </p:to>
                                    </p:set>
                                  </p:childTnLst>
                                </p:cTn>
                              </p:par>
                              <p:par>
                                <p:cTn id="136" presetID="1" presetClass="exit" presetSubtype="0" fill="hold" grpId="0" nodeType="withEffect">
                                  <p:stCondLst>
                                    <p:cond delay="0"/>
                                  </p:stCondLst>
                                  <p:childTnLst>
                                    <p:set>
                                      <p:cBhvr>
                                        <p:cTn id="137" dur="1" fill="hold">
                                          <p:stCondLst>
                                            <p:cond delay="0"/>
                                          </p:stCondLst>
                                        </p:cTn>
                                        <p:tgtEl>
                                          <p:spTgt spid="160">
                                            <p:txEl>
                                              <p:pRg st="1" end="1"/>
                                            </p:txEl>
                                          </p:spTgt>
                                        </p:tgtEl>
                                        <p:attrNameLst>
                                          <p:attrName>style.visibility</p:attrName>
                                        </p:attrNameLst>
                                      </p:cBhvr>
                                      <p:to>
                                        <p:strVal val="hidden"/>
                                      </p:to>
                                    </p:set>
                                  </p:childTnLst>
                                </p:cTn>
                              </p:par>
                              <p:par>
                                <p:cTn id="138" presetID="1" presetClass="exit" presetSubtype="0" fill="hold" grpId="0" nodeType="withEffect">
                                  <p:stCondLst>
                                    <p:cond delay="0"/>
                                  </p:stCondLst>
                                  <p:childTnLst>
                                    <p:set>
                                      <p:cBhvr>
                                        <p:cTn id="139" dur="1" fill="hold">
                                          <p:stCondLst>
                                            <p:cond delay="0"/>
                                          </p:stCondLst>
                                        </p:cTn>
                                        <p:tgtEl>
                                          <p:spTgt spid="160">
                                            <p:txEl>
                                              <p:pRg st="2" end="2"/>
                                            </p:txEl>
                                          </p:spTgt>
                                        </p:tgtEl>
                                        <p:attrNameLst>
                                          <p:attrName>style.visibility</p:attrName>
                                        </p:attrNameLst>
                                      </p:cBhvr>
                                      <p:to>
                                        <p:strVal val="hidden"/>
                                      </p:to>
                                    </p:set>
                                  </p:childTnLst>
                                </p:cTn>
                              </p:par>
                              <p:par>
                                <p:cTn id="140" presetID="1" presetClass="exit" presetSubtype="0" fill="hold" grpId="0" nodeType="withEffect">
                                  <p:stCondLst>
                                    <p:cond delay="0"/>
                                  </p:stCondLst>
                                  <p:childTnLst>
                                    <p:set>
                                      <p:cBhvr>
                                        <p:cTn id="141" dur="1" fill="hold">
                                          <p:stCondLst>
                                            <p:cond delay="0"/>
                                          </p:stCondLst>
                                        </p:cTn>
                                        <p:tgtEl>
                                          <p:spTgt spid="160">
                                            <p:txEl>
                                              <p:pRg st="3" end="3"/>
                                            </p:txEl>
                                          </p:spTgt>
                                        </p:tgtEl>
                                        <p:attrNameLst>
                                          <p:attrName>style.visibility</p:attrName>
                                        </p:attrNameLst>
                                      </p:cBhvr>
                                      <p:to>
                                        <p:strVal val="hidden"/>
                                      </p:to>
                                    </p:set>
                                  </p:childTnLst>
                                </p:cTn>
                              </p:par>
                              <p:par>
                                <p:cTn id="142" presetID="1" presetClass="exit" presetSubtype="0" fill="hold" grpId="1" nodeType="withEffect">
                                  <p:stCondLst>
                                    <p:cond delay="0"/>
                                  </p:stCondLst>
                                  <p:childTnLst>
                                    <p:set>
                                      <p:cBhvr>
                                        <p:cTn id="143" dur="1" fill="hold">
                                          <p:stCondLst>
                                            <p:cond delay="0"/>
                                          </p:stCondLst>
                                        </p:cTn>
                                        <p:tgtEl>
                                          <p:spTgt spid="160">
                                            <p:txEl>
                                              <p:pRg st="0" end="0"/>
                                            </p:txEl>
                                          </p:spTgt>
                                        </p:tgtEl>
                                        <p:attrNameLst>
                                          <p:attrName>style.visibility</p:attrName>
                                        </p:attrNameLst>
                                      </p:cBhvr>
                                      <p:to>
                                        <p:strVal val="hidden"/>
                                      </p:to>
                                    </p:set>
                                  </p:childTnLst>
                                </p:cTn>
                              </p:par>
                              <p:par>
                                <p:cTn id="144" presetID="1" presetClass="exit" presetSubtype="0" fill="hold" grpId="1" nodeType="withEffect">
                                  <p:stCondLst>
                                    <p:cond delay="0"/>
                                  </p:stCondLst>
                                  <p:childTnLst>
                                    <p:set>
                                      <p:cBhvr>
                                        <p:cTn id="145" dur="1" fill="hold">
                                          <p:stCondLst>
                                            <p:cond delay="0"/>
                                          </p:stCondLst>
                                        </p:cTn>
                                        <p:tgtEl>
                                          <p:spTgt spid="160">
                                            <p:txEl>
                                              <p:pRg st="1" end="1"/>
                                            </p:txEl>
                                          </p:spTgt>
                                        </p:tgtEl>
                                        <p:attrNameLst>
                                          <p:attrName>style.visibility</p:attrName>
                                        </p:attrNameLst>
                                      </p:cBhvr>
                                      <p:to>
                                        <p:strVal val="hidden"/>
                                      </p:to>
                                    </p:set>
                                  </p:childTnLst>
                                </p:cTn>
                              </p:par>
                              <p:par>
                                <p:cTn id="146" presetID="1" presetClass="exit" presetSubtype="0" fill="hold" grpId="1" nodeType="withEffect">
                                  <p:stCondLst>
                                    <p:cond delay="0"/>
                                  </p:stCondLst>
                                  <p:childTnLst>
                                    <p:set>
                                      <p:cBhvr>
                                        <p:cTn id="147" dur="1" fill="hold">
                                          <p:stCondLst>
                                            <p:cond delay="0"/>
                                          </p:stCondLst>
                                        </p:cTn>
                                        <p:tgtEl>
                                          <p:spTgt spid="160">
                                            <p:txEl>
                                              <p:pRg st="2" end="2"/>
                                            </p:txEl>
                                          </p:spTgt>
                                        </p:tgtEl>
                                        <p:attrNameLst>
                                          <p:attrName>style.visibility</p:attrName>
                                        </p:attrNameLst>
                                      </p:cBhvr>
                                      <p:to>
                                        <p:strVal val="hidden"/>
                                      </p:to>
                                    </p:set>
                                  </p:childTnLst>
                                </p:cTn>
                              </p:par>
                              <p:par>
                                <p:cTn id="148" presetID="1" presetClass="exit" presetSubtype="0" fill="hold" grpId="1" nodeType="withEffect">
                                  <p:stCondLst>
                                    <p:cond delay="0"/>
                                  </p:stCondLst>
                                  <p:childTnLst>
                                    <p:set>
                                      <p:cBhvr>
                                        <p:cTn id="149" dur="1" fill="hold">
                                          <p:stCondLst>
                                            <p:cond delay="0"/>
                                          </p:stCondLst>
                                        </p:cTn>
                                        <p:tgtEl>
                                          <p:spTgt spid="160">
                                            <p:txEl>
                                              <p:pRg st="3" end="3"/>
                                            </p:txEl>
                                          </p:spTgt>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grpId="0" nodeType="clickEffect">
                                  <p:stCondLst>
                                    <p:cond delay="0"/>
                                  </p:stCondLst>
                                  <p:childTnLst>
                                    <p:set>
                                      <p:cBhvr>
                                        <p:cTn id="153" dur="1" fill="hold">
                                          <p:stCondLst>
                                            <p:cond delay="0"/>
                                          </p:stCondLst>
                                        </p:cTn>
                                        <p:tgtEl>
                                          <p:spTgt spid="201">
                                            <p:bg/>
                                          </p:spTgt>
                                        </p:tgtEl>
                                        <p:attrNameLst>
                                          <p:attrName>style.visibility</p:attrName>
                                        </p:attrNameLst>
                                      </p:cBhvr>
                                      <p:to>
                                        <p:strVal val="visible"/>
                                      </p:to>
                                    </p:set>
                                  </p:childTnLst>
                                </p:cTn>
                              </p:par>
                              <p:par>
                                <p:cTn id="154" presetID="1" presetClass="entr" presetSubtype="0" fill="hold" nodeType="withEffect">
                                  <p:stCondLst>
                                    <p:cond delay="0"/>
                                  </p:stCondLst>
                                  <p:childTnLst>
                                    <p:set>
                                      <p:cBhvr>
                                        <p:cTn id="155" dur="1" fill="hold">
                                          <p:stCondLst>
                                            <p:cond delay="0"/>
                                          </p:stCondLst>
                                        </p:cTn>
                                        <p:tgtEl>
                                          <p:spTgt spid="201">
                                            <p:txEl>
                                              <p:pRg st="0" end="0"/>
                                            </p:txEl>
                                          </p:spTgt>
                                        </p:tgtEl>
                                        <p:attrNameLst>
                                          <p:attrName>style.visibility</p:attrName>
                                        </p:attrNameLst>
                                      </p:cBhvr>
                                      <p:to>
                                        <p:strVal val="visible"/>
                                      </p:to>
                                    </p:set>
                                  </p:childTnLst>
                                </p:cTn>
                              </p:par>
                              <p:par>
                                <p:cTn id="156" presetID="1" presetClass="exit" presetSubtype="0" fill="hold" nodeType="withEffect">
                                  <p:stCondLst>
                                    <p:cond delay="0"/>
                                  </p:stCondLst>
                                  <p:childTnLst>
                                    <p:set>
                                      <p:cBhvr>
                                        <p:cTn id="157" dur="1" fill="hold">
                                          <p:stCondLst>
                                            <p:cond delay="0"/>
                                          </p:stCondLst>
                                        </p:cTn>
                                        <p:tgtEl>
                                          <p:spTgt spid="309"/>
                                        </p:tgtEl>
                                        <p:attrNameLst>
                                          <p:attrName>style.visibility</p:attrName>
                                        </p:attrNameLst>
                                      </p:cBhvr>
                                      <p:to>
                                        <p:strVal val="hidden"/>
                                      </p:to>
                                    </p:set>
                                  </p:childTnLst>
                                </p:cTn>
                              </p:par>
                              <p:par>
                                <p:cTn id="158" presetID="1" presetClass="exit" presetSubtype="0" fill="hold" nodeType="withEffect">
                                  <p:stCondLst>
                                    <p:cond delay="0"/>
                                  </p:stCondLst>
                                  <p:childTnLst>
                                    <p:set>
                                      <p:cBhvr>
                                        <p:cTn id="159" dur="1" fill="hold">
                                          <p:stCondLst>
                                            <p:cond delay="0"/>
                                          </p:stCondLst>
                                        </p:cTn>
                                        <p:tgtEl>
                                          <p:spTgt spid="323"/>
                                        </p:tgtEl>
                                        <p:attrNameLst>
                                          <p:attrName>style.visibility</p:attrName>
                                        </p:attrNameLst>
                                      </p:cBhvr>
                                      <p:to>
                                        <p:strVal val="hidden"/>
                                      </p:to>
                                    </p:set>
                                  </p:childTnLst>
                                </p:cTn>
                              </p:par>
                              <p:par>
                                <p:cTn id="160" presetID="1" presetClass="exit" presetSubtype="0" fill="hold" nodeType="withEffect">
                                  <p:stCondLst>
                                    <p:cond delay="0"/>
                                  </p:stCondLst>
                                  <p:childTnLst>
                                    <p:set>
                                      <p:cBhvr>
                                        <p:cTn id="161" dur="1" fill="hold">
                                          <p:stCondLst>
                                            <p:cond delay="0"/>
                                          </p:stCondLst>
                                        </p:cTn>
                                        <p:tgtEl>
                                          <p:spTgt spid="333"/>
                                        </p:tgtEl>
                                        <p:attrNameLst>
                                          <p:attrName>style.visibility</p:attrName>
                                        </p:attrNameLst>
                                      </p:cBhvr>
                                      <p:to>
                                        <p:strVal val="hidden"/>
                                      </p:to>
                                    </p:set>
                                  </p:childTnLst>
                                </p:cTn>
                              </p:par>
                              <p:par>
                                <p:cTn id="162" presetID="1" presetClass="entr" presetSubtype="0" fill="hold" nodeType="withEffect">
                                  <p:stCondLst>
                                    <p:cond delay="0"/>
                                  </p:stCondLst>
                                  <p:childTnLst>
                                    <p:set>
                                      <p:cBhvr>
                                        <p:cTn id="163" dur="1" fill="hold">
                                          <p:stCondLst>
                                            <p:cond delay="0"/>
                                          </p:stCondLst>
                                        </p:cTn>
                                        <p:tgtEl>
                                          <p:spTgt spid="201">
                                            <p:txEl>
                                              <p:pRg st="1" end="1"/>
                                            </p:txEl>
                                          </p:spTgt>
                                        </p:tgtEl>
                                        <p:attrNameLst>
                                          <p:attrName>style.visibility</p:attrName>
                                        </p:attrNameLst>
                                      </p:cBhvr>
                                      <p:to>
                                        <p:strVal val="visible"/>
                                      </p:to>
                                    </p:set>
                                  </p:childTnLst>
                                </p:cTn>
                              </p:par>
                              <p:par>
                                <p:cTn id="164" presetID="1" presetClass="entr" presetSubtype="0" fill="hold" nodeType="withEffect">
                                  <p:stCondLst>
                                    <p:cond delay="0"/>
                                  </p:stCondLst>
                                  <p:childTnLst>
                                    <p:set>
                                      <p:cBhvr>
                                        <p:cTn id="165" dur="1" fill="hold">
                                          <p:stCondLst>
                                            <p:cond delay="0"/>
                                          </p:stCondLst>
                                        </p:cTn>
                                        <p:tgtEl>
                                          <p:spTgt spid="224"/>
                                        </p:tgtEl>
                                        <p:attrNameLst>
                                          <p:attrName>style.visibility</p:attrName>
                                        </p:attrNameLst>
                                      </p:cBhvr>
                                      <p:to>
                                        <p:strVal val="visible"/>
                                      </p:to>
                                    </p:set>
                                  </p:childTnLst>
                                </p:cTn>
                              </p:par>
                              <p:par>
                                <p:cTn id="166" presetID="1" presetClass="exit" presetSubtype="0" fill="hold" nodeType="withEffect">
                                  <p:stCondLst>
                                    <p:cond delay="0"/>
                                  </p:stCondLst>
                                  <p:childTnLst>
                                    <p:set>
                                      <p:cBhvr>
                                        <p:cTn id="167" dur="1" fill="hold">
                                          <p:stCondLst>
                                            <p:cond delay="0"/>
                                          </p:stCondLst>
                                        </p:cTn>
                                        <p:tgtEl>
                                          <p:spTgt spid="23"/>
                                        </p:tgtEl>
                                        <p:attrNameLst>
                                          <p:attrName>style.visibility</p:attrName>
                                        </p:attrNameLst>
                                      </p:cBhvr>
                                      <p:to>
                                        <p:strVal val="hidden"/>
                                      </p:to>
                                    </p:set>
                                  </p:childTnLst>
                                </p:cTn>
                              </p:par>
                              <p:par>
                                <p:cTn id="168" presetID="1" presetClass="exit" presetSubtype="0" fill="hold" nodeType="withEffect">
                                  <p:stCondLst>
                                    <p:cond delay="0"/>
                                  </p:stCondLst>
                                  <p:childTnLst>
                                    <p:set>
                                      <p:cBhvr>
                                        <p:cTn id="169" dur="1" fill="hold">
                                          <p:stCondLst>
                                            <p:cond delay="0"/>
                                          </p:stCondLst>
                                        </p:cTn>
                                        <p:tgtEl>
                                          <p:spTgt spid="22"/>
                                        </p:tgtEl>
                                        <p:attrNameLst>
                                          <p:attrName>style.visibility</p:attrName>
                                        </p:attrNameLst>
                                      </p:cBhvr>
                                      <p:to>
                                        <p:strVal val="hidden"/>
                                      </p:to>
                                    </p:set>
                                  </p:childTnLst>
                                </p:cTn>
                              </p:par>
                              <p:par>
                                <p:cTn id="170" presetID="1" presetClass="entr" presetSubtype="0" fill="hold" nodeType="withEffect">
                                  <p:stCondLst>
                                    <p:cond delay="0"/>
                                  </p:stCondLst>
                                  <p:childTnLst>
                                    <p:set>
                                      <p:cBhvr>
                                        <p:cTn id="171" dur="1" fill="hold">
                                          <p:stCondLst>
                                            <p:cond delay="0"/>
                                          </p:stCondLst>
                                        </p:cTn>
                                        <p:tgtEl>
                                          <p:spTgt spid="21"/>
                                        </p:tgtEl>
                                        <p:attrNameLst>
                                          <p:attrName>style.visibility</p:attrName>
                                        </p:attrNameLst>
                                      </p:cBhvr>
                                      <p:to>
                                        <p:strVal val="visible"/>
                                      </p:to>
                                    </p:set>
                                  </p:childTnLst>
                                </p:cTn>
                              </p:par>
                              <p:par>
                                <p:cTn id="172" presetID="1" presetClass="entr" presetSubtype="0" fill="hold" nodeType="withEffect">
                                  <p:stCondLst>
                                    <p:cond delay="0"/>
                                  </p:stCondLst>
                                  <p:childTnLst>
                                    <p:set>
                                      <p:cBhvr>
                                        <p:cTn id="173" dur="1" fill="hold">
                                          <p:stCondLst>
                                            <p:cond delay="0"/>
                                          </p:stCondLst>
                                        </p:cTn>
                                        <p:tgtEl>
                                          <p:spTgt spid="25"/>
                                        </p:tgtEl>
                                        <p:attrNameLst>
                                          <p:attrName>style.visibility</p:attrName>
                                        </p:attrNameLst>
                                      </p:cBhvr>
                                      <p:to>
                                        <p:strVal val="visible"/>
                                      </p:to>
                                    </p:set>
                                  </p:childTnLst>
                                </p:cTn>
                              </p:par>
                            </p:childTnLst>
                          </p:cTn>
                        </p:par>
                      </p:childTnLst>
                    </p:cTn>
                  </p:par>
                  <p:par>
                    <p:cTn id="174" fill="hold">
                      <p:stCondLst>
                        <p:cond delay="indefinite"/>
                      </p:stCondLst>
                      <p:childTnLst>
                        <p:par>
                          <p:cTn id="175" fill="hold">
                            <p:stCondLst>
                              <p:cond delay="0"/>
                            </p:stCondLst>
                            <p:childTnLst>
                              <p:par>
                                <p:cTn id="176" presetID="1" presetClass="entr" presetSubtype="0" fill="hold" nodeType="clickEffect">
                                  <p:stCondLst>
                                    <p:cond delay="0"/>
                                  </p:stCondLst>
                                  <p:childTnLst>
                                    <p:set>
                                      <p:cBhvr>
                                        <p:cTn id="177" dur="1" fill="hold">
                                          <p:stCondLst>
                                            <p:cond delay="0"/>
                                          </p:stCondLst>
                                        </p:cTn>
                                        <p:tgtEl>
                                          <p:spTgt spid="201">
                                            <p:txEl>
                                              <p:pRg st="2" end="2"/>
                                            </p:txEl>
                                          </p:spTgt>
                                        </p:tgtEl>
                                        <p:attrNameLst>
                                          <p:attrName>style.visibility</p:attrName>
                                        </p:attrNameLst>
                                      </p:cBhvr>
                                      <p:to>
                                        <p:strVal val="visible"/>
                                      </p:to>
                                    </p:set>
                                  </p:childTnLst>
                                </p:cTn>
                              </p:par>
                              <p:par>
                                <p:cTn id="178" presetID="1" presetClass="exit" presetSubtype="0" fill="hold" nodeType="withEffect">
                                  <p:stCondLst>
                                    <p:cond delay="0"/>
                                  </p:stCondLst>
                                  <p:childTnLst>
                                    <p:set>
                                      <p:cBhvr>
                                        <p:cTn id="179" dur="1" fill="hold">
                                          <p:stCondLst>
                                            <p:cond delay="0"/>
                                          </p:stCondLst>
                                        </p:cTn>
                                        <p:tgtEl>
                                          <p:spTgt spid="6"/>
                                        </p:tgtEl>
                                        <p:attrNameLst>
                                          <p:attrName>style.visibility</p:attrName>
                                        </p:attrNameLst>
                                      </p:cBhvr>
                                      <p:to>
                                        <p:strVal val="hidden"/>
                                      </p:to>
                                    </p:set>
                                  </p:childTnLst>
                                </p:cTn>
                              </p:par>
                              <p:par>
                                <p:cTn id="180" presetID="1" presetClass="entr" presetSubtype="0" fill="hold" nodeType="withEffect">
                                  <p:stCondLst>
                                    <p:cond delay="0"/>
                                  </p:stCondLst>
                                  <p:childTnLst>
                                    <p:set>
                                      <p:cBhvr>
                                        <p:cTn id="181" dur="1" fill="hold">
                                          <p:stCondLst>
                                            <p:cond delay="0"/>
                                          </p:stCondLst>
                                        </p:cTn>
                                        <p:tgtEl>
                                          <p:spTgt spid="4"/>
                                        </p:tgtEl>
                                        <p:attrNameLst>
                                          <p:attrName>style.visibility</p:attrName>
                                        </p:attrNameLst>
                                      </p:cBhvr>
                                      <p:to>
                                        <p:strVal val="visible"/>
                                      </p:to>
                                    </p:set>
                                  </p:childTnLst>
                                </p:cTn>
                              </p:par>
                              <p:par>
                                <p:cTn id="182" presetID="8" presetClass="entr" presetSubtype="16" fill="hold" nodeType="withEffect">
                                  <p:stCondLst>
                                    <p:cond delay="0"/>
                                  </p:stCondLst>
                                  <p:childTnLst>
                                    <p:set>
                                      <p:cBhvr>
                                        <p:cTn id="183" dur="1" fill="hold">
                                          <p:stCondLst>
                                            <p:cond delay="0"/>
                                          </p:stCondLst>
                                        </p:cTn>
                                        <p:tgtEl>
                                          <p:spTgt spid="341"/>
                                        </p:tgtEl>
                                        <p:attrNameLst>
                                          <p:attrName>style.visibility</p:attrName>
                                        </p:attrNameLst>
                                      </p:cBhvr>
                                      <p:to>
                                        <p:strVal val="visible"/>
                                      </p:to>
                                    </p:set>
                                    <p:animEffect transition="in" filter="diamond(in)">
                                      <p:cBhvr>
                                        <p:cTn id="184" dur="2000"/>
                                        <p:tgtEl>
                                          <p:spTgt spid="341"/>
                                        </p:tgtEl>
                                      </p:cBhvr>
                                    </p:animEffec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nodeType="clickEffect">
                                  <p:stCondLst>
                                    <p:cond delay="0"/>
                                  </p:stCondLst>
                                  <p:childTnLst>
                                    <p:set>
                                      <p:cBhvr>
                                        <p:cTn id="188" dur="1" fill="hold">
                                          <p:stCondLst>
                                            <p:cond delay="0"/>
                                          </p:stCondLst>
                                        </p:cTn>
                                        <p:tgtEl>
                                          <p:spTgt spid="201">
                                            <p:txEl>
                                              <p:pRg st="3" end="3"/>
                                            </p:txEl>
                                          </p:spTgt>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presetID="1" presetClass="entr" presetSubtype="0" fill="hold" nodeType="clickEffect">
                                  <p:stCondLst>
                                    <p:cond delay="0"/>
                                  </p:stCondLst>
                                  <p:childTnLst>
                                    <p:set>
                                      <p:cBhvr>
                                        <p:cTn id="192" dur="1" fill="hold">
                                          <p:stCondLst>
                                            <p:cond delay="0"/>
                                          </p:stCondLst>
                                        </p:cTn>
                                        <p:tgtEl>
                                          <p:spTgt spid="201">
                                            <p:txEl>
                                              <p:pRg st="4" end="4"/>
                                            </p:txEl>
                                          </p:spTgt>
                                        </p:tgtEl>
                                        <p:attrNameLst>
                                          <p:attrName>style.visibility</p:attrName>
                                        </p:attrNameLst>
                                      </p:cBhvr>
                                      <p:to>
                                        <p:strVal val="visible"/>
                                      </p:to>
                                    </p:set>
                                  </p:childTnLst>
                                </p:cTn>
                              </p:par>
                              <p:par>
                                <p:cTn id="193" presetID="1" presetClass="exit" presetSubtype="0" fill="hold" nodeType="withEffect">
                                  <p:stCondLst>
                                    <p:cond delay="0"/>
                                  </p:stCondLst>
                                  <p:childTnLst>
                                    <p:set>
                                      <p:cBhvr>
                                        <p:cTn id="194" dur="1" fill="hold">
                                          <p:stCondLst>
                                            <p:cond delay="0"/>
                                          </p:stCondLst>
                                        </p:cTn>
                                        <p:tgtEl>
                                          <p:spTgt spid="3"/>
                                        </p:tgtEl>
                                        <p:attrNameLst>
                                          <p:attrName>style.visibility</p:attrName>
                                        </p:attrNameLst>
                                      </p:cBhvr>
                                      <p:to>
                                        <p:strVal val="hidden"/>
                                      </p:to>
                                    </p:se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nodeType="clickEffect">
                                  <p:stCondLst>
                                    <p:cond delay="0"/>
                                  </p:stCondLst>
                                  <p:childTnLst>
                                    <p:set>
                                      <p:cBhvr>
                                        <p:cTn id="198" dur="1" fill="hold">
                                          <p:stCondLst>
                                            <p:cond delay="0"/>
                                          </p:stCondLst>
                                        </p:cTn>
                                        <p:tgtEl>
                                          <p:spTgt spid="201">
                                            <p:txEl>
                                              <p:pRg st="5" end="5"/>
                                            </p:txEl>
                                          </p:spTgt>
                                        </p:tgtEl>
                                        <p:attrNameLst>
                                          <p:attrName>style.visibility</p:attrName>
                                        </p:attrNameLst>
                                      </p:cBhvr>
                                      <p:to>
                                        <p:strVal val="visible"/>
                                      </p:to>
                                    </p:set>
                                  </p:childTnLst>
                                </p:cTn>
                              </p:par>
                              <p:par>
                                <p:cTn id="199" presetID="8" presetClass="entr" presetSubtype="16" fill="hold" nodeType="withEffect">
                                  <p:stCondLst>
                                    <p:cond delay="0"/>
                                  </p:stCondLst>
                                  <p:childTnLst>
                                    <p:set>
                                      <p:cBhvr>
                                        <p:cTn id="200" dur="1" fill="hold">
                                          <p:stCondLst>
                                            <p:cond delay="0"/>
                                          </p:stCondLst>
                                        </p:cTn>
                                        <p:tgtEl>
                                          <p:spTgt spid="2"/>
                                        </p:tgtEl>
                                        <p:attrNameLst>
                                          <p:attrName>style.visibility</p:attrName>
                                        </p:attrNameLst>
                                      </p:cBhvr>
                                      <p:to>
                                        <p:strVal val="visible"/>
                                      </p:to>
                                    </p:set>
                                    <p:animEffect transition="in" filter="diamond(in)">
                                      <p:cBhvr>
                                        <p:cTn id="201" dur="2000"/>
                                        <p:tgtEl>
                                          <p:spTgt spid="2"/>
                                        </p:tgtEl>
                                      </p:cBhvr>
                                    </p:animEffect>
                                  </p:childTnLst>
                                </p:cTn>
                              </p:par>
                            </p:childTnLst>
                          </p:cTn>
                        </p:par>
                      </p:childTnLst>
                    </p:cTn>
                  </p:par>
                  <p:par>
                    <p:cTn id="202" fill="hold">
                      <p:stCondLst>
                        <p:cond delay="indefinite"/>
                      </p:stCondLst>
                      <p:childTnLst>
                        <p:par>
                          <p:cTn id="203" fill="hold">
                            <p:stCondLst>
                              <p:cond delay="0"/>
                            </p:stCondLst>
                            <p:childTnLst>
                              <p:par>
                                <p:cTn id="204" presetID="1" presetClass="entr" presetSubtype="0" fill="hold" nodeType="clickEffect">
                                  <p:stCondLst>
                                    <p:cond delay="0"/>
                                  </p:stCondLst>
                                  <p:childTnLst>
                                    <p:set>
                                      <p:cBhvr>
                                        <p:cTn id="205" dur="1" fill="hold">
                                          <p:stCondLst>
                                            <p:cond delay="0"/>
                                          </p:stCondLst>
                                        </p:cTn>
                                        <p:tgtEl>
                                          <p:spTgt spid="201">
                                            <p:txEl>
                                              <p:pRg st="6" end="6"/>
                                            </p:txEl>
                                          </p:spTgt>
                                        </p:tgtEl>
                                        <p:attrNameLst>
                                          <p:attrName>style.visibility</p:attrName>
                                        </p:attrNameLst>
                                      </p:cBhvr>
                                      <p:to>
                                        <p:strVal val="visible"/>
                                      </p:to>
                                    </p:set>
                                  </p:childTnLst>
                                </p:cTn>
                              </p:par>
                              <p:par>
                                <p:cTn id="206" presetID="1" presetClass="exit" presetSubtype="0" fill="hold" nodeType="withEffect">
                                  <p:stCondLst>
                                    <p:cond delay="0"/>
                                  </p:stCondLst>
                                  <p:childTnLst>
                                    <p:set>
                                      <p:cBhvr>
                                        <p:cTn id="207" dur="1" fill="hold">
                                          <p:stCondLst>
                                            <p:cond delay="0"/>
                                          </p:stCondLst>
                                        </p:cTn>
                                        <p:tgtEl>
                                          <p:spTgt spid="11"/>
                                        </p:tgtEl>
                                        <p:attrNameLst>
                                          <p:attrName>style.visibility</p:attrName>
                                        </p:attrNameLst>
                                      </p:cBhvr>
                                      <p:to>
                                        <p:strVal val="hidden"/>
                                      </p:to>
                                    </p:set>
                                  </p:childTnLst>
                                </p:cTn>
                              </p:par>
                              <p:par>
                                <p:cTn id="208" presetID="1" presetClass="exit" presetSubtype="0" fill="hold" nodeType="withEffect">
                                  <p:stCondLst>
                                    <p:cond delay="0"/>
                                  </p:stCondLst>
                                  <p:childTnLst>
                                    <p:set>
                                      <p:cBhvr>
                                        <p:cTn id="209" dur="1" fill="hold">
                                          <p:stCondLst>
                                            <p:cond delay="0"/>
                                          </p:stCondLst>
                                        </p:cTn>
                                        <p:tgtEl>
                                          <p:spTgt spid="13"/>
                                        </p:tgtEl>
                                        <p:attrNameLst>
                                          <p:attrName>style.visibility</p:attrName>
                                        </p:attrNameLst>
                                      </p:cBhvr>
                                      <p:to>
                                        <p:strVal val="hidden"/>
                                      </p:to>
                                    </p:set>
                                  </p:childTnLst>
                                </p:cTn>
                              </p:par>
                              <p:par>
                                <p:cTn id="210" presetID="1" presetClass="entr" presetSubtype="0" fill="hold" nodeType="withEffect">
                                  <p:stCondLst>
                                    <p:cond delay="0"/>
                                  </p:stCondLst>
                                  <p:childTnLst>
                                    <p:set>
                                      <p:cBhvr>
                                        <p:cTn id="211" dur="1" fill="hold">
                                          <p:stCondLst>
                                            <p:cond delay="0"/>
                                          </p:stCondLst>
                                        </p:cTn>
                                        <p:tgtEl>
                                          <p:spTgt spid="26"/>
                                        </p:tgtEl>
                                        <p:attrNameLst>
                                          <p:attrName>style.visibility</p:attrName>
                                        </p:attrNameLst>
                                      </p:cBhvr>
                                      <p:to>
                                        <p:strVal val="visible"/>
                                      </p:to>
                                    </p:set>
                                  </p:childTnLst>
                                </p:cTn>
                              </p:par>
                              <p:par>
                                <p:cTn id="212" presetID="1" presetClass="entr" presetSubtype="0" fill="hold" nodeType="withEffect">
                                  <p:stCondLst>
                                    <p:cond delay="0"/>
                                  </p:stCondLst>
                                  <p:childTnLst>
                                    <p:set>
                                      <p:cBhvr>
                                        <p:cTn id="213" dur="1" fill="hold">
                                          <p:stCondLst>
                                            <p:cond delay="0"/>
                                          </p:stCondLst>
                                        </p:cTn>
                                        <p:tgtEl>
                                          <p:spTgt spid="27"/>
                                        </p:tgtEl>
                                        <p:attrNameLst>
                                          <p:attrName>style.visibility</p:attrName>
                                        </p:attrNameLst>
                                      </p:cBhvr>
                                      <p:to>
                                        <p:strVal val="visible"/>
                                      </p:to>
                                    </p:set>
                                  </p:childTnLst>
                                </p:cTn>
                              </p:par>
                              <p:par>
                                <p:cTn id="214" presetID="8" presetClass="entr" presetSubtype="16" fill="hold" nodeType="withEffect">
                                  <p:stCondLst>
                                    <p:cond delay="0"/>
                                  </p:stCondLst>
                                  <p:childTnLst>
                                    <p:set>
                                      <p:cBhvr>
                                        <p:cTn id="215" dur="1" fill="hold">
                                          <p:stCondLst>
                                            <p:cond delay="0"/>
                                          </p:stCondLst>
                                        </p:cTn>
                                        <p:tgtEl>
                                          <p:spTgt spid="341"/>
                                        </p:tgtEl>
                                        <p:attrNameLst>
                                          <p:attrName>style.visibility</p:attrName>
                                        </p:attrNameLst>
                                      </p:cBhvr>
                                      <p:to>
                                        <p:strVal val="visible"/>
                                      </p:to>
                                    </p:set>
                                    <p:animEffect transition="in" filter="diamond(in)">
                                      <p:cBhvr>
                                        <p:cTn id="216" dur="2000"/>
                                        <p:tgtEl>
                                          <p:spTgt spid="341"/>
                                        </p:tgtEl>
                                      </p:cBhvr>
                                    </p:animEffect>
                                  </p:childTnLst>
                                </p:cTn>
                              </p:par>
                              <p:par>
                                <p:cTn id="217" presetID="8" presetClass="entr" presetSubtype="16" fill="hold" nodeType="withEffect">
                                  <p:stCondLst>
                                    <p:cond delay="0"/>
                                  </p:stCondLst>
                                  <p:childTnLst>
                                    <p:set>
                                      <p:cBhvr>
                                        <p:cTn id="218" dur="1" fill="hold">
                                          <p:stCondLst>
                                            <p:cond delay="0"/>
                                          </p:stCondLst>
                                        </p:cTn>
                                        <p:tgtEl>
                                          <p:spTgt spid="8"/>
                                        </p:tgtEl>
                                        <p:attrNameLst>
                                          <p:attrName>style.visibility</p:attrName>
                                        </p:attrNameLst>
                                      </p:cBhvr>
                                      <p:to>
                                        <p:strVal val="visible"/>
                                      </p:to>
                                    </p:set>
                                    <p:animEffect transition="in" filter="diamond(in)">
                                      <p:cBhvr>
                                        <p:cTn id="219" dur="2000"/>
                                        <p:tgtEl>
                                          <p:spTgt spid="8"/>
                                        </p:tgtEl>
                                      </p:cBhvr>
                                    </p:animEffect>
                                  </p:childTnLst>
                                </p:cTn>
                              </p:par>
                            </p:childTnLst>
                          </p:cTn>
                        </p:par>
                      </p:childTnLst>
                    </p:cTn>
                  </p:par>
                  <p:par>
                    <p:cTn id="220" fill="hold">
                      <p:stCondLst>
                        <p:cond delay="indefinite"/>
                      </p:stCondLst>
                      <p:childTnLst>
                        <p:par>
                          <p:cTn id="221" fill="hold">
                            <p:stCondLst>
                              <p:cond delay="0"/>
                            </p:stCondLst>
                            <p:childTnLst>
                              <p:par>
                                <p:cTn id="222" presetID="1" presetClass="exit" presetSubtype="0" fill="hold" grpId="1" nodeType="clickEffect">
                                  <p:stCondLst>
                                    <p:cond delay="0"/>
                                  </p:stCondLst>
                                  <p:childTnLst>
                                    <p:set>
                                      <p:cBhvr>
                                        <p:cTn id="223" dur="1" fill="hold">
                                          <p:stCondLst>
                                            <p:cond delay="0"/>
                                          </p:stCondLst>
                                        </p:cTn>
                                        <p:tgtEl>
                                          <p:spTgt spid="201">
                                            <p:txEl>
                                              <p:pRg st="0" end="0"/>
                                            </p:txEl>
                                          </p:spTgt>
                                        </p:tgtEl>
                                        <p:attrNameLst>
                                          <p:attrName>style.visibility</p:attrName>
                                        </p:attrNameLst>
                                      </p:cBhvr>
                                      <p:to>
                                        <p:strVal val="hidden"/>
                                      </p:to>
                                    </p:set>
                                  </p:childTnLst>
                                </p:cTn>
                              </p:par>
                              <p:par>
                                <p:cTn id="224" presetID="1" presetClass="exit" presetSubtype="0" fill="hold" grpId="1" nodeType="withEffect">
                                  <p:stCondLst>
                                    <p:cond delay="0"/>
                                  </p:stCondLst>
                                  <p:childTnLst>
                                    <p:set>
                                      <p:cBhvr>
                                        <p:cTn id="225" dur="1" fill="hold">
                                          <p:stCondLst>
                                            <p:cond delay="0"/>
                                          </p:stCondLst>
                                        </p:cTn>
                                        <p:tgtEl>
                                          <p:spTgt spid="201">
                                            <p:txEl>
                                              <p:pRg st="1" end="1"/>
                                            </p:txEl>
                                          </p:spTgt>
                                        </p:tgtEl>
                                        <p:attrNameLst>
                                          <p:attrName>style.visibility</p:attrName>
                                        </p:attrNameLst>
                                      </p:cBhvr>
                                      <p:to>
                                        <p:strVal val="hidden"/>
                                      </p:to>
                                    </p:set>
                                  </p:childTnLst>
                                </p:cTn>
                              </p:par>
                              <p:par>
                                <p:cTn id="226" presetID="1" presetClass="exit" presetSubtype="0" fill="hold" grpId="1" nodeType="withEffect">
                                  <p:stCondLst>
                                    <p:cond delay="0"/>
                                  </p:stCondLst>
                                  <p:childTnLst>
                                    <p:set>
                                      <p:cBhvr>
                                        <p:cTn id="227" dur="1" fill="hold">
                                          <p:stCondLst>
                                            <p:cond delay="0"/>
                                          </p:stCondLst>
                                        </p:cTn>
                                        <p:tgtEl>
                                          <p:spTgt spid="201">
                                            <p:txEl>
                                              <p:pRg st="2" end="2"/>
                                            </p:txEl>
                                          </p:spTgt>
                                        </p:tgtEl>
                                        <p:attrNameLst>
                                          <p:attrName>style.visibility</p:attrName>
                                        </p:attrNameLst>
                                      </p:cBhvr>
                                      <p:to>
                                        <p:strVal val="hidden"/>
                                      </p:to>
                                    </p:set>
                                  </p:childTnLst>
                                </p:cTn>
                              </p:par>
                              <p:par>
                                <p:cTn id="228" presetID="1" presetClass="exit" presetSubtype="0" fill="hold" grpId="1" nodeType="withEffect">
                                  <p:stCondLst>
                                    <p:cond delay="0"/>
                                  </p:stCondLst>
                                  <p:childTnLst>
                                    <p:set>
                                      <p:cBhvr>
                                        <p:cTn id="229" dur="1" fill="hold">
                                          <p:stCondLst>
                                            <p:cond delay="0"/>
                                          </p:stCondLst>
                                        </p:cTn>
                                        <p:tgtEl>
                                          <p:spTgt spid="201">
                                            <p:txEl>
                                              <p:pRg st="3" end="3"/>
                                            </p:txEl>
                                          </p:spTgt>
                                        </p:tgtEl>
                                        <p:attrNameLst>
                                          <p:attrName>style.visibility</p:attrName>
                                        </p:attrNameLst>
                                      </p:cBhvr>
                                      <p:to>
                                        <p:strVal val="hidden"/>
                                      </p:to>
                                    </p:set>
                                  </p:childTnLst>
                                </p:cTn>
                              </p:par>
                              <p:par>
                                <p:cTn id="230" presetID="1" presetClass="exit" presetSubtype="0" fill="hold" grpId="1" nodeType="withEffect">
                                  <p:stCondLst>
                                    <p:cond delay="0"/>
                                  </p:stCondLst>
                                  <p:childTnLst>
                                    <p:set>
                                      <p:cBhvr>
                                        <p:cTn id="231" dur="1" fill="hold">
                                          <p:stCondLst>
                                            <p:cond delay="0"/>
                                          </p:stCondLst>
                                        </p:cTn>
                                        <p:tgtEl>
                                          <p:spTgt spid="201">
                                            <p:txEl>
                                              <p:pRg st="4" end="4"/>
                                            </p:txEl>
                                          </p:spTgt>
                                        </p:tgtEl>
                                        <p:attrNameLst>
                                          <p:attrName>style.visibility</p:attrName>
                                        </p:attrNameLst>
                                      </p:cBhvr>
                                      <p:to>
                                        <p:strVal val="hidden"/>
                                      </p:to>
                                    </p:set>
                                  </p:childTnLst>
                                </p:cTn>
                              </p:par>
                              <p:par>
                                <p:cTn id="232" presetID="1" presetClass="exit" presetSubtype="0" fill="hold" grpId="1" nodeType="withEffect">
                                  <p:stCondLst>
                                    <p:cond delay="0"/>
                                  </p:stCondLst>
                                  <p:childTnLst>
                                    <p:set>
                                      <p:cBhvr>
                                        <p:cTn id="233" dur="1" fill="hold">
                                          <p:stCondLst>
                                            <p:cond delay="0"/>
                                          </p:stCondLst>
                                        </p:cTn>
                                        <p:tgtEl>
                                          <p:spTgt spid="201">
                                            <p:txEl>
                                              <p:pRg st="5" end="5"/>
                                            </p:txEl>
                                          </p:spTgt>
                                        </p:tgtEl>
                                        <p:attrNameLst>
                                          <p:attrName>style.visibility</p:attrName>
                                        </p:attrNameLst>
                                      </p:cBhvr>
                                      <p:to>
                                        <p:strVal val="hidden"/>
                                      </p:to>
                                    </p:set>
                                  </p:childTnLst>
                                </p:cTn>
                              </p:par>
                              <p:par>
                                <p:cTn id="234" presetID="1" presetClass="exit" presetSubtype="0" fill="hold" grpId="1" nodeType="withEffect">
                                  <p:stCondLst>
                                    <p:cond delay="0"/>
                                  </p:stCondLst>
                                  <p:childTnLst>
                                    <p:set>
                                      <p:cBhvr>
                                        <p:cTn id="235" dur="1" fill="hold">
                                          <p:stCondLst>
                                            <p:cond delay="0"/>
                                          </p:stCondLst>
                                        </p:cTn>
                                        <p:tgtEl>
                                          <p:spTgt spid="201">
                                            <p:txEl>
                                              <p:pRg st="6" end="6"/>
                                            </p:txEl>
                                          </p:spTgt>
                                        </p:tgtEl>
                                        <p:attrNameLst>
                                          <p:attrName>style.visibility</p:attrName>
                                        </p:attrNameLst>
                                      </p:cBhvr>
                                      <p:to>
                                        <p:strVal val="hidden"/>
                                      </p:to>
                                    </p:set>
                                  </p:childTnLst>
                                </p:cTn>
                              </p:par>
                            </p:childTnLst>
                          </p:cTn>
                        </p:par>
                      </p:childTnLst>
                    </p:cTn>
                  </p:par>
                  <p:par>
                    <p:cTn id="236" fill="hold">
                      <p:stCondLst>
                        <p:cond delay="indefinite"/>
                      </p:stCondLst>
                      <p:childTnLst>
                        <p:par>
                          <p:cTn id="237" fill="hold">
                            <p:stCondLst>
                              <p:cond delay="0"/>
                            </p:stCondLst>
                            <p:childTnLst>
                              <p:par>
                                <p:cTn id="238" presetID="1" presetClass="entr" presetSubtype="0" fill="hold" nodeType="clickEffect">
                                  <p:stCondLst>
                                    <p:cond delay="0"/>
                                  </p:stCondLst>
                                  <p:childTnLst>
                                    <p:set>
                                      <p:cBhvr>
                                        <p:cTn id="239" dur="1" fill="hold">
                                          <p:stCondLst>
                                            <p:cond delay="0"/>
                                          </p:stCondLst>
                                        </p:cTn>
                                        <p:tgtEl>
                                          <p:spTgt spid="175">
                                            <p:txEl>
                                              <p:pRg st="0" end="0"/>
                                            </p:txEl>
                                          </p:spTgt>
                                        </p:tgtEl>
                                        <p:attrNameLst>
                                          <p:attrName>style.visibility</p:attrName>
                                        </p:attrNameLst>
                                      </p:cBhvr>
                                      <p:to>
                                        <p:strVal val="visible"/>
                                      </p:to>
                                    </p:set>
                                  </p:childTnLst>
                                </p:cTn>
                              </p:par>
                              <p:par>
                                <p:cTn id="240" presetID="1" presetClass="entr" presetSubtype="0" fill="hold" nodeType="withEffect">
                                  <p:stCondLst>
                                    <p:cond delay="0"/>
                                  </p:stCondLst>
                                  <p:childTnLst>
                                    <p:set>
                                      <p:cBhvr>
                                        <p:cTn id="241" dur="1" fill="hold">
                                          <p:stCondLst>
                                            <p:cond delay="0"/>
                                          </p:stCondLst>
                                        </p:cTn>
                                        <p:tgtEl>
                                          <p:spTgt spid="175">
                                            <p:txEl>
                                              <p:pRg st="1" end="1"/>
                                            </p:txEl>
                                          </p:spTgt>
                                        </p:tgtEl>
                                        <p:attrNameLst>
                                          <p:attrName>style.visibility</p:attrName>
                                        </p:attrNameLst>
                                      </p:cBhvr>
                                      <p:to>
                                        <p:strVal val="visible"/>
                                      </p:to>
                                    </p:set>
                                  </p:childTnLst>
                                </p:cTn>
                              </p:par>
                              <p:par>
                                <p:cTn id="242" presetID="1" presetClass="exit" presetSubtype="0" fill="hold" grpId="0" nodeType="withEffect">
                                  <p:stCondLst>
                                    <p:cond delay="0"/>
                                  </p:stCondLst>
                                  <p:childTnLst>
                                    <p:set>
                                      <p:cBhvr>
                                        <p:cTn id="243" dur="1" fill="hold">
                                          <p:stCondLst>
                                            <p:cond delay="0"/>
                                          </p:stCondLst>
                                        </p:cTn>
                                        <p:tgtEl>
                                          <p:spTgt spid="224"/>
                                        </p:tgtEl>
                                        <p:attrNameLst>
                                          <p:attrName>style.visibility</p:attrName>
                                        </p:attrNameLst>
                                      </p:cBhvr>
                                      <p:to>
                                        <p:strVal val="hidden"/>
                                      </p:to>
                                    </p:set>
                                  </p:childTnLst>
                                </p:cTn>
                              </p:par>
                            </p:childTnLst>
                          </p:cTn>
                        </p:par>
                      </p:childTnLst>
                    </p:cTn>
                  </p:par>
                  <p:par>
                    <p:cTn id="244" fill="hold">
                      <p:stCondLst>
                        <p:cond delay="indefinite"/>
                      </p:stCondLst>
                      <p:childTnLst>
                        <p:par>
                          <p:cTn id="245" fill="hold">
                            <p:stCondLst>
                              <p:cond delay="0"/>
                            </p:stCondLst>
                            <p:childTnLst>
                              <p:par>
                                <p:cTn id="246" presetID="1" presetClass="entr" presetSubtype="0" fill="hold" nodeType="clickEffect">
                                  <p:stCondLst>
                                    <p:cond delay="0"/>
                                  </p:stCondLst>
                                  <p:childTnLst>
                                    <p:set>
                                      <p:cBhvr>
                                        <p:cTn id="247" dur="1" fill="hold">
                                          <p:stCondLst>
                                            <p:cond delay="0"/>
                                          </p:stCondLst>
                                        </p:cTn>
                                        <p:tgtEl>
                                          <p:spTgt spid="175">
                                            <p:txEl>
                                              <p:pRg st="2" end="2"/>
                                            </p:txEl>
                                          </p:spTgt>
                                        </p:tgtEl>
                                        <p:attrNameLst>
                                          <p:attrName>style.visibility</p:attrName>
                                        </p:attrNameLst>
                                      </p:cBhvr>
                                      <p:to>
                                        <p:strVal val="visible"/>
                                      </p:to>
                                    </p:set>
                                  </p:childTnLst>
                                </p:cTn>
                              </p:par>
                              <p:par>
                                <p:cTn id="248" presetID="1" presetClass="entr" presetSubtype="0" fill="hold" nodeType="withEffect">
                                  <p:stCondLst>
                                    <p:cond delay="0"/>
                                  </p:stCondLst>
                                  <p:childTnLst>
                                    <p:set>
                                      <p:cBhvr>
                                        <p:cTn id="249" dur="1" fill="hold">
                                          <p:stCondLst>
                                            <p:cond delay="0"/>
                                          </p:stCondLst>
                                        </p:cTn>
                                        <p:tgtEl>
                                          <p:spTgt spid="175">
                                            <p:txEl>
                                              <p:pRg st="3" end="3"/>
                                            </p:txEl>
                                          </p:spTgt>
                                        </p:tgtEl>
                                        <p:attrNameLst>
                                          <p:attrName>style.visibility</p:attrName>
                                        </p:attrNameLst>
                                      </p:cBhvr>
                                      <p:to>
                                        <p:strVal val="visible"/>
                                      </p:to>
                                    </p:set>
                                  </p:childTnLst>
                                </p:cTn>
                              </p:par>
                              <p:par>
                                <p:cTn id="250" presetID="1" presetClass="exit" presetSubtype="0" fill="hold" nodeType="withEffect">
                                  <p:stCondLst>
                                    <p:cond delay="0"/>
                                  </p:stCondLst>
                                  <p:childTnLst>
                                    <p:set>
                                      <p:cBhvr>
                                        <p:cTn id="251" dur="1" fill="hold">
                                          <p:stCondLst>
                                            <p:cond delay="0"/>
                                          </p:stCondLst>
                                        </p:cTn>
                                        <p:tgtEl>
                                          <p:spTgt spid="2"/>
                                        </p:tgtEl>
                                        <p:attrNameLst>
                                          <p:attrName>style.visibility</p:attrName>
                                        </p:attrNameLst>
                                      </p:cBhvr>
                                      <p:to>
                                        <p:strVal val="hidden"/>
                                      </p:to>
                                    </p:set>
                                  </p:childTnLst>
                                </p:cTn>
                              </p:par>
                              <p:par>
                                <p:cTn id="252" presetID="8" presetClass="entr" presetSubtype="16" fill="hold" nodeType="withEffect">
                                  <p:stCondLst>
                                    <p:cond delay="0"/>
                                  </p:stCondLst>
                                  <p:childTnLst>
                                    <p:set>
                                      <p:cBhvr>
                                        <p:cTn id="253" dur="1" fill="hold">
                                          <p:stCondLst>
                                            <p:cond delay="0"/>
                                          </p:stCondLst>
                                        </p:cTn>
                                        <p:tgtEl>
                                          <p:spTgt spid="3"/>
                                        </p:tgtEl>
                                        <p:attrNameLst>
                                          <p:attrName>style.visibility</p:attrName>
                                        </p:attrNameLst>
                                      </p:cBhvr>
                                      <p:to>
                                        <p:strVal val="visible"/>
                                      </p:to>
                                    </p:set>
                                    <p:animEffect transition="in" filter="diamond(in)">
                                      <p:cBhvr>
                                        <p:cTn id="254" dur="2000"/>
                                        <p:tgtEl>
                                          <p:spTgt spid="3"/>
                                        </p:tgtEl>
                                      </p:cBhvr>
                                    </p:animEffect>
                                  </p:childTnLst>
                                </p:cTn>
                              </p:par>
                            </p:childTnLst>
                          </p:cTn>
                        </p:par>
                      </p:childTnLst>
                    </p:cTn>
                  </p:par>
                  <p:par>
                    <p:cTn id="255" fill="hold">
                      <p:stCondLst>
                        <p:cond delay="indefinite"/>
                      </p:stCondLst>
                      <p:childTnLst>
                        <p:par>
                          <p:cTn id="256" fill="hold">
                            <p:stCondLst>
                              <p:cond delay="0"/>
                            </p:stCondLst>
                            <p:childTnLst>
                              <p:par>
                                <p:cTn id="257" presetID="1" presetClass="entr" presetSubtype="0" fill="hold" nodeType="clickEffect">
                                  <p:stCondLst>
                                    <p:cond delay="0"/>
                                  </p:stCondLst>
                                  <p:childTnLst>
                                    <p:set>
                                      <p:cBhvr>
                                        <p:cTn id="258" dur="1" fill="hold">
                                          <p:stCondLst>
                                            <p:cond delay="0"/>
                                          </p:stCondLst>
                                        </p:cTn>
                                        <p:tgtEl>
                                          <p:spTgt spid="175">
                                            <p:txEl>
                                              <p:pRg st="4" end="4"/>
                                            </p:txEl>
                                          </p:spTgt>
                                        </p:tgtEl>
                                        <p:attrNameLst>
                                          <p:attrName>style.visibility</p:attrName>
                                        </p:attrNameLst>
                                      </p:cBhvr>
                                      <p:to>
                                        <p:strVal val="visible"/>
                                      </p:to>
                                    </p:set>
                                  </p:childTnLst>
                                </p:cTn>
                              </p:par>
                              <p:par>
                                <p:cTn id="259" presetID="1" presetClass="exit" presetSubtype="0" fill="hold" nodeType="withEffect">
                                  <p:stCondLst>
                                    <p:cond delay="0"/>
                                  </p:stCondLst>
                                  <p:childTnLst>
                                    <p:set>
                                      <p:cBhvr>
                                        <p:cTn id="260" dur="1" fill="hold">
                                          <p:stCondLst>
                                            <p:cond delay="0"/>
                                          </p:stCondLst>
                                        </p:cTn>
                                        <p:tgtEl>
                                          <p:spTgt spid="21"/>
                                        </p:tgtEl>
                                        <p:attrNameLst>
                                          <p:attrName>style.visibility</p:attrName>
                                        </p:attrNameLst>
                                      </p:cBhvr>
                                      <p:to>
                                        <p:strVal val="hidden"/>
                                      </p:to>
                                    </p:set>
                                  </p:childTnLst>
                                </p:cTn>
                              </p:par>
                              <p:par>
                                <p:cTn id="261" presetID="1" presetClass="exit" presetSubtype="0" fill="hold" nodeType="withEffect">
                                  <p:stCondLst>
                                    <p:cond delay="0"/>
                                  </p:stCondLst>
                                  <p:childTnLst>
                                    <p:set>
                                      <p:cBhvr>
                                        <p:cTn id="262" dur="1" fill="hold">
                                          <p:stCondLst>
                                            <p:cond delay="0"/>
                                          </p:stCondLst>
                                        </p:cTn>
                                        <p:tgtEl>
                                          <p:spTgt spid="25"/>
                                        </p:tgtEl>
                                        <p:attrNameLst>
                                          <p:attrName>style.visibility</p:attrName>
                                        </p:attrNameLst>
                                      </p:cBhvr>
                                      <p:to>
                                        <p:strVal val="hidden"/>
                                      </p:to>
                                    </p:set>
                                  </p:childTnLst>
                                </p:cTn>
                              </p:par>
                              <p:par>
                                <p:cTn id="263" presetID="1" presetClass="entr" presetSubtype="0" fill="hold" nodeType="withEffect">
                                  <p:stCondLst>
                                    <p:cond delay="0"/>
                                  </p:stCondLst>
                                  <p:childTnLst>
                                    <p:set>
                                      <p:cBhvr>
                                        <p:cTn id="264" dur="1" fill="hold">
                                          <p:stCondLst>
                                            <p:cond delay="0"/>
                                          </p:stCondLst>
                                        </p:cTn>
                                        <p:tgtEl>
                                          <p:spTgt spid="23"/>
                                        </p:tgtEl>
                                        <p:attrNameLst>
                                          <p:attrName>style.visibility</p:attrName>
                                        </p:attrNameLst>
                                      </p:cBhvr>
                                      <p:to>
                                        <p:strVal val="visible"/>
                                      </p:to>
                                    </p:set>
                                  </p:childTnLst>
                                </p:cTn>
                              </p:par>
                              <p:par>
                                <p:cTn id="265" presetID="1" presetClass="entr" presetSubtype="0" fill="hold" nodeType="withEffect">
                                  <p:stCondLst>
                                    <p:cond delay="0"/>
                                  </p:stCondLst>
                                  <p:childTnLst>
                                    <p:set>
                                      <p:cBhvr>
                                        <p:cTn id="266" dur="1" fill="hold">
                                          <p:stCondLst>
                                            <p:cond delay="0"/>
                                          </p:stCondLst>
                                        </p:cTn>
                                        <p:tgtEl>
                                          <p:spTgt spid="30"/>
                                        </p:tgtEl>
                                        <p:attrNameLst>
                                          <p:attrName>style.visibility</p:attrName>
                                        </p:attrNameLst>
                                      </p:cBhvr>
                                      <p:to>
                                        <p:strVal val="visible"/>
                                      </p:to>
                                    </p:set>
                                  </p:childTnLst>
                                </p:cTn>
                              </p:par>
                            </p:childTnLst>
                          </p:cTn>
                        </p:par>
                      </p:childTnLst>
                    </p:cTn>
                  </p:par>
                  <p:par>
                    <p:cTn id="267" fill="hold">
                      <p:stCondLst>
                        <p:cond delay="indefinite"/>
                      </p:stCondLst>
                      <p:childTnLst>
                        <p:par>
                          <p:cTn id="268" fill="hold">
                            <p:stCondLst>
                              <p:cond delay="0"/>
                            </p:stCondLst>
                            <p:childTnLst>
                              <p:par>
                                <p:cTn id="269" presetID="1" presetClass="entr" presetSubtype="0" fill="hold" nodeType="clickEffect">
                                  <p:stCondLst>
                                    <p:cond delay="0"/>
                                  </p:stCondLst>
                                  <p:childTnLst>
                                    <p:set>
                                      <p:cBhvr>
                                        <p:cTn id="270" dur="1" fill="hold">
                                          <p:stCondLst>
                                            <p:cond delay="0"/>
                                          </p:stCondLst>
                                        </p:cTn>
                                        <p:tgtEl>
                                          <p:spTgt spid="175">
                                            <p:txEl>
                                              <p:pRg st="5" end="5"/>
                                            </p:txEl>
                                          </p:spTgt>
                                        </p:tgtEl>
                                        <p:attrNameLst>
                                          <p:attrName>style.visibility</p:attrName>
                                        </p:attrNameLst>
                                      </p:cBhvr>
                                      <p:to>
                                        <p:strVal val="visible"/>
                                      </p:to>
                                    </p:set>
                                  </p:childTnLst>
                                </p:cTn>
                              </p:par>
                              <p:par>
                                <p:cTn id="271" presetID="1" presetClass="exit" presetSubtype="0" fill="hold" nodeType="withEffect">
                                  <p:stCondLst>
                                    <p:cond delay="0"/>
                                  </p:stCondLst>
                                  <p:childTnLst>
                                    <p:set>
                                      <p:cBhvr>
                                        <p:cTn id="272" dur="1" fill="hold">
                                          <p:stCondLst>
                                            <p:cond delay="0"/>
                                          </p:stCondLst>
                                        </p:cTn>
                                        <p:tgtEl>
                                          <p:spTgt spid="26"/>
                                        </p:tgtEl>
                                        <p:attrNameLst>
                                          <p:attrName>style.visibility</p:attrName>
                                        </p:attrNameLst>
                                      </p:cBhvr>
                                      <p:to>
                                        <p:strVal val="hidden"/>
                                      </p:to>
                                    </p:set>
                                  </p:childTnLst>
                                </p:cTn>
                              </p:par>
                              <p:par>
                                <p:cTn id="273" presetID="1" presetClass="exit" presetSubtype="0" fill="hold" nodeType="withEffect">
                                  <p:stCondLst>
                                    <p:cond delay="0"/>
                                  </p:stCondLst>
                                  <p:childTnLst>
                                    <p:set>
                                      <p:cBhvr>
                                        <p:cTn id="274" dur="1" fill="hold">
                                          <p:stCondLst>
                                            <p:cond delay="0"/>
                                          </p:stCondLst>
                                        </p:cTn>
                                        <p:tgtEl>
                                          <p:spTgt spid="27"/>
                                        </p:tgtEl>
                                        <p:attrNameLst>
                                          <p:attrName>style.visibility</p:attrName>
                                        </p:attrNameLst>
                                      </p:cBhvr>
                                      <p:to>
                                        <p:strVal val="hidden"/>
                                      </p:to>
                                    </p:set>
                                  </p:childTnLst>
                                </p:cTn>
                              </p:par>
                              <p:par>
                                <p:cTn id="275" presetID="1" presetClass="entr" presetSubtype="0" fill="hold" nodeType="withEffect">
                                  <p:stCondLst>
                                    <p:cond delay="0"/>
                                  </p:stCondLst>
                                  <p:childTnLst>
                                    <p:set>
                                      <p:cBhvr>
                                        <p:cTn id="276" dur="1" fill="hold">
                                          <p:stCondLst>
                                            <p:cond delay="0"/>
                                          </p:stCondLst>
                                        </p:cTn>
                                        <p:tgtEl>
                                          <p:spTgt spid="11"/>
                                        </p:tgtEl>
                                        <p:attrNameLst>
                                          <p:attrName>style.visibility</p:attrName>
                                        </p:attrNameLst>
                                      </p:cBhvr>
                                      <p:to>
                                        <p:strVal val="visible"/>
                                      </p:to>
                                    </p:set>
                                  </p:childTnLst>
                                </p:cTn>
                              </p:par>
                              <p:par>
                                <p:cTn id="277" presetID="1" presetClass="entr" presetSubtype="0" fill="hold" nodeType="withEffect">
                                  <p:stCondLst>
                                    <p:cond delay="0"/>
                                  </p:stCondLst>
                                  <p:childTnLst>
                                    <p:set>
                                      <p:cBhvr>
                                        <p:cTn id="278" dur="1" fill="hold">
                                          <p:stCondLst>
                                            <p:cond delay="0"/>
                                          </p:stCondLst>
                                        </p:cTn>
                                        <p:tgtEl>
                                          <p:spTgt spid="13"/>
                                        </p:tgtEl>
                                        <p:attrNameLst>
                                          <p:attrName>style.visibility</p:attrName>
                                        </p:attrNameLst>
                                      </p:cBhvr>
                                      <p:to>
                                        <p:strVal val="visible"/>
                                      </p:to>
                                    </p:set>
                                  </p:childTnLst>
                                </p:cTn>
                              </p:par>
                            </p:childTnLst>
                          </p:cTn>
                        </p:par>
                      </p:childTnLst>
                    </p:cTn>
                  </p:par>
                  <p:par>
                    <p:cTn id="279" fill="hold">
                      <p:stCondLst>
                        <p:cond delay="indefinite"/>
                      </p:stCondLst>
                      <p:childTnLst>
                        <p:par>
                          <p:cTn id="280" fill="hold">
                            <p:stCondLst>
                              <p:cond delay="0"/>
                            </p:stCondLst>
                            <p:childTnLst>
                              <p:par>
                                <p:cTn id="281" presetID="1" presetClass="entr" presetSubtype="0" fill="hold" nodeType="clickEffect">
                                  <p:stCondLst>
                                    <p:cond delay="0"/>
                                  </p:stCondLst>
                                  <p:childTnLst>
                                    <p:set>
                                      <p:cBhvr>
                                        <p:cTn id="282" dur="1" fill="hold">
                                          <p:stCondLst>
                                            <p:cond delay="0"/>
                                          </p:stCondLst>
                                        </p:cTn>
                                        <p:tgtEl>
                                          <p:spTgt spid="175">
                                            <p:txEl>
                                              <p:pRg st="6" end="6"/>
                                            </p:txEl>
                                          </p:spTgt>
                                        </p:tgtEl>
                                        <p:attrNameLst>
                                          <p:attrName>style.visibility</p:attrName>
                                        </p:attrNameLst>
                                      </p:cBhvr>
                                      <p:to>
                                        <p:strVal val="visible"/>
                                      </p:to>
                                    </p:set>
                                  </p:childTnLst>
                                </p:cTn>
                              </p:par>
                              <p:par>
                                <p:cTn id="283" presetID="1" presetClass="exit" presetSubtype="0" fill="hold" nodeType="withEffect">
                                  <p:stCondLst>
                                    <p:cond delay="0"/>
                                  </p:stCondLst>
                                  <p:childTnLst>
                                    <p:set>
                                      <p:cBhvr>
                                        <p:cTn id="284" dur="1" fill="hold">
                                          <p:stCondLst>
                                            <p:cond delay="0"/>
                                          </p:stCondLst>
                                        </p:cTn>
                                        <p:tgtEl>
                                          <p:spTgt spid="4"/>
                                        </p:tgtEl>
                                        <p:attrNameLst>
                                          <p:attrName>style.visibility</p:attrName>
                                        </p:attrNameLst>
                                      </p:cBhvr>
                                      <p:to>
                                        <p:strVal val="hidden"/>
                                      </p:to>
                                    </p:set>
                                  </p:childTnLst>
                                </p:cTn>
                              </p:par>
                              <p:par>
                                <p:cTn id="285" presetID="1" presetClass="entr" presetSubtype="0" fill="hold" nodeType="withEffect">
                                  <p:stCondLst>
                                    <p:cond delay="0"/>
                                  </p:stCondLst>
                                  <p:childTnLst>
                                    <p:set>
                                      <p:cBhvr>
                                        <p:cTn id="286" dur="1" fill="hold">
                                          <p:stCondLst>
                                            <p:cond delay="0"/>
                                          </p:stCondLst>
                                        </p:cTn>
                                        <p:tgtEl>
                                          <p:spTgt spid="6"/>
                                        </p:tgtEl>
                                        <p:attrNameLst>
                                          <p:attrName>style.visibility</p:attrName>
                                        </p:attrNameLst>
                                      </p:cBhvr>
                                      <p:to>
                                        <p:strVal val="visible"/>
                                      </p:to>
                                    </p:set>
                                  </p:childTnLst>
                                </p:cTn>
                              </p:par>
                              <p:par>
                                <p:cTn id="287" presetID="1" presetClass="exit" presetSubtype="0" fill="hold" nodeType="withEffect">
                                  <p:stCondLst>
                                    <p:cond delay="0"/>
                                  </p:stCondLst>
                                  <p:childTnLst>
                                    <p:set>
                                      <p:cBhvr>
                                        <p:cTn id="288" dur="1" fill="hold">
                                          <p:stCondLst>
                                            <p:cond delay="0"/>
                                          </p:stCondLst>
                                        </p:cTn>
                                        <p:tgtEl>
                                          <p:spTgt spid="341"/>
                                        </p:tgtEl>
                                        <p:attrNameLst>
                                          <p:attrName>style.visibility</p:attrName>
                                        </p:attrNameLst>
                                      </p:cBhvr>
                                      <p:to>
                                        <p:strVal val="hidden"/>
                                      </p:to>
                                    </p:set>
                                  </p:childTnLst>
                                </p:cTn>
                              </p:par>
                              <p:par>
                                <p:cTn id="289" presetID="1" presetClass="entr" presetSubtype="0" fill="hold" nodeType="withEffect">
                                  <p:stCondLst>
                                    <p:cond delay="0"/>
                                  </p:stCondLst>
                                  <p:childTnLst>
                                    <p:set>
                                      <p:cBhvr>
                                        <p:cTn id="290" dur="1" fill="hold">
                                          <p:stCondLst>
                                            <p:cond delay="0"/>
                                          </p:stCondLst>
                                        </p:cTn>
                                        <p:tgtEl>
                                          <p:spTgt spid="309"/>
                                        </p:tgtEl>
                                        <p:attrNameLst>
                                          <p:attrName>style.visibility</p:attrName>
                                        </p:attrNameLst>
                                      </p:cBhvr>
                                      <p:to>
                                        <p:strVal val="visible"/>
                                      </p:to>
                                    </p:set>
                                  </p:childTnLst>
                                </p:cTn>
                              </p:par>
                              <p:par>
                                <p:cTn id="291" presetID="8" presetClass="entr" presetSubtype="16" fill="hold" nodeType="withEffect">
                                  <p:stCondLst>
                                    <p:cond delay="0"/>
                                  </p:stCondLst>
                                  <p:childTnLst>
                                    <p:set>
                                      <p:cBhvr>
                                        <p:cTn id="292" dur="1" fill="hold">
                                          <p:stCondLst>
                                            <p:cond delay="0"/>
                                          </p:stCondLst>
                                        </p:cTn>
                                        <p:tgtEl>
                                          <p:spTgt spid="8"/>
                                        </p:tgtEl>
                                        <p:attrNameLst>
                                          <p:attrName>style.visibility</p:attrName>
                                        </p:attrNameLst>
                                      </p:cBhvr>
                                      <p:to>
                                        <p:strVal val="visible"/>
                                      </p:to>
                                    </p:set>
                                    <p:animEffect transition="in" filter="diamond(in)">
                                      <p:cBhvr>
                                        <p:cTn id="293" dur="2000"/>
                                        <p:tgtEl>
                                          <p:spTgt spid="8"/>
                                        </p:tgtEl>
                                      </p:cBhvr>
                                    </p:animEffect>
                                  </p:childTnLst>
                                </p:cTn>
                              </p:par>
                            </p:childTnLst>
                          </p:cTn>
                        </p:par>
                      </p:childTnLst>
                    </p:cTn>
                  </p:par>
                  <p:par>
                    <p:cTn id="294" fill="hold">
                      <p:stCondLst>
                        <p:cond delay="indefinite"/>
                      </p:stCondLst>
                      <p:childTnLst>
                        <p:par>
                          <p:cTn id="295" fill="hold">
                            <p:stCondLst>
                              <p:cond delay="0"/>
                            </p:stCondLst>
                            <p:childTnLst>
                              <p:par>
                                <p:cTn id="296" presetID="1" presetClass="entr" presetSubtype="0" fill="hold" nodeType="clickEffect">
                                  <p:stCondLst>
                                    <p:cond delay="0"/>
                                  </p:stCondLst>
                                  <p:childTnLst>
                                    <p:set>
                                      <p:cBhvr>
                                        <p:cTn id="297" dur="1" fill="hold">
                                          <p:stCondLst>
                                            <p:cond delay="0"/>
                                          </p:stCondLst>
                                        </p:cTn>
                                        <p:tgtEl>
                                          <p:spTgt spid="175">
                                            <p:txEl>
                                              <p:pRg st="7" end="7"/>
                                            </p:txEl>
                                          </p:spTgt>
                                        </p:tgtEl>
                                        <p:attrNameLst>
                                          <p:attrName>style.visibility</p:attrName>
                                        </p:attrNameLst>
                                      </p:cBhvr>
                                      <p:to>
                                        <p:strVal val="visible"/>
                                      </p:to>
                                    </p:set>
                                  </p:childTnLst>
                                </p:cTn>
                              </p:par>
                            </p:childTnLst>
                          </p:cTn>
                        </p:par>
                      </p:childTnLst>
                    </p:cTn>
                  </p:par>
                  <p:par>
                    <p:cTn id="298" fill="hold">
                      <p:stCondLst>
                        <p:cond delay="indefinite"/>
                      </p:stCondLst>
                      <p:childTnLst>
                        <p:par>
                          <p:cTn id="299" fill="hold">
                            <p:stCondLst>
                              <p:cond delay="0"/>
                            </p:stCondLst>
                            <p:childTnLst>
                              <p:par>
                                <p:cTn id="300" presetID="1" presetClass="entr" presetSubtype="0" fill="hold" nodeType="clickEffect">
                                  <p:stCondLst>
                                    <p:cond delay="0"/>
                                  </p:stCondLst>
                                  <p:childTnLst>
                                    <p:set>
                                      <p:cBhvr>
                                        <p:cTn id="301" dur="1" fill="hold">
                                          <p:stCondLst>
                                            <p:cond delay="0"/>
                                          </p:stCondLst>
                                        </p:cTn>
                                        <p:tgtEl>
                                          <p:spTgt spid="175">
                                            <p:txEl>
                                              <p:pRg st="8" end="8"/>
                                            </p:txEl>
                                          </p:spTgt>
                                        </p:tgtEl>
                                        <p:attrNameLst>
                                          <p:attrName>style.visibility</p:attrName>
                                        </p:attrNameLst>
                                      </p:cBhvr>
                                      <p:to>
                                        <p:strVal val="visible"/>
                                      </p:to>
                                    </p:set>
                                  </p:childTnLst>
                                </p:cTn>
                              </p:par>
                              <p:par>
                                <p:cTn id="302" presetID="1" presetClass="exit" presetSubtype="0" fill="hold" nodeType="withEffect">
                                  <p:stCondLst>
                                    <p:cond delay="0"/>
                                  </p:stCondLst>
                                  <p:childTnLst>
                                    <p:set>
                                      <p:cBhvr>
                                        <p:cTn id="303" dur="1" fill="hold">
                                          <p:stCondLst>
                                            <p:cond delay="0"/>
                                          </p:stCondLst>
                                        </p:cTn>
                                        <p:tgtEl>
                                          <p:spTgt spid="23"/>
                                        </p:tgtEl>
                                        <p:attrNameLst>
                                          <p:attrName>style.visibility</p:attrName>
                                        </p:attrNameLst>
                                      </p:cBhvr>
                                      <p:to>
                                        <p:strVal val="hidden"/>
                                      </p:to>
                                    </p:set>
                                  </p:childTnLst>
                                </p:cTn>
                              </p:par>
                              <p:par>
                                <p:cTn id="304" presetID="1" presetClass="exit" presetSubtype="0" fill="hold" nodeType="withEffect">
                                  <p:stCondLst>
                                    <p:cond delay="0"/>
                                  </p:stCondLst>
                                  <p:childTnLst>
                                    <p:set>
                                      <p:cBhvr>
                                        <p:cTn id="305" dur="1" fill="hold">
                                          <p:stCondLst>
                                            <p:cond delay="0"/>
                                          </p:stCondLst>
                                        </p:cTn>
                                        <p:tgtEl>
                                          <p:spTgt spid="25"/>
                                        </p:tgtEl>
                                        <p:attrNameLst>
                                          <p:attrName>style.visibility</p:attrName>
                                        </p:attrNameLst>
                                      </p:cBhvr>
                                      <p:to>
                                        <p:strVal val="hidden"/>
                                      </p:to>
                                    </p:set>
                                  </p:childTnLst>
                                </p:cTn>
                              </p:par>
                              <p:par>
                                <p:cTn id="306" presetID="1" presetClass="entr" presetSubtype="0" fill="hold" nodeType="withEffect">
                                  <p:stCondLst>
                                    <p:cond delay="0"/>
                                  </p:stCondLst>
                                  <p:childTnLst>
                                    <p:set>
                                      <p:cBhvr>
                                        <p:cTn id="307" dur="1" fill="hold">
                                          <p:stCondLst>
                                            <p:cond delay="0"/>
                                          </p:stCondLst>
                                        </p:cTn>
                                        <p:tgtEl>
                                          <p:spTgt spid="15"/>
                                        </p:tgtEl>
                                        <p:attrNameLst>
                                          <p:attrName>style.visibility</p:attrName>
                                        </p:attrNameLst>
                                      </p:cBhvr>
                                      <p:to>
                                        <p:strVal val="visible"/>
                                      </p:to>
                                    </p:set>
                                  </p:childTnLst>
                                </p:cTn>
                              </p:par>
                              <p:par>
                                <p:cTn id="308" presetID="1" presetClass="entr" presetSubtype="0" fill="hold" nodeType="withEffect">
                                  <p:stCondLst>
                                    <p:cond delay="0"/>
                                  </p:stCondLst>
                                  <p:childTnLst>
                                    <p:set>
                                      <p:cBhvr>
                                        <p:cTn id="309" dur="1" fill="hold">
                                          <p:stCondLst>
                                            <p:cond delay="0"/>
                                          </p:stCondLst>
                                        </p:cTn>
                                        <p:tgtEl>
                                          <p:spTgt spid="9"/>
                                        </p:tgtEl>
                                        <p:attrNameLst>
                                          <p:attrName>style.visibility</p:attrName>
                                        </p:attrNameLst>
                                      </p:cBhvr>
                                      <p:to>
                                        <p:strVal val="visible"/>
                                      </p:to>
                                    </p:set>
                                  </p:childTnLst>
                                </p:cTn>
                              </p:par>
                              <p:par>
                                <p:cTn id="310" presetID="1" presetClass="exit" presetSubtype="0" fill="hold" nodeType="withEffect">
                                  <p:stCondLst>
                                    <p:cond delay="0"/>
                                  </p:stCondLst>
                                  <p:childTnLst>
                                    <p:set>
                                      <p:cBhvr>
                                        <p:cTn id="311" dur="1" fill="hold">
                                          <p:stCondLst>
                                            <p:cond delay="0"/>
                                          </p:stCondLst>
                                        </p:cTn>
                                        <p:tgtEl>
                                          <p:spTgt spid="8"/>
                                        </p:tgtEl>
                                        <p:attrNameLst>
                                          <p:attrName>style.visibility</p:attrName>
                                        </p:attrNameLst>
                                      </p:cBhvr>
                                      <p:to>
                                        <p:strVal val="hidden"/>
                                      </p:to>
                                    </p:set>
                                  </p:childTnLst>
                                </p:cTn>
                              </p:par>
                              <p:par>
                                <p:cTn id="312" presetID="8" presetClass="entr" presetSubtype="16" fill="hold" nodeType="withEffect">
                                  <p:stCondLst>
                                    <p:cond delay="0"/>
                                  </p:stCondLst>
                                  <p:childTnLst>
                                    <p:set>
                                      <p:cBhvr>
                                        <p:cTn id="313" dur="1" fill="hold">
                                          <p:stCondLst>
                                            <p:cond delay="0"/>
                                          </p:stCondLst>
                                        </p:cTn>
                                        <p:tgtEl>
                                          <p:spTgt spid="309"/>
                                        </p:tgtEl>
                                        <p:attrNameLst>
                                          <p:attrName>style.visibility</p:attrName>
                                        </p:attrNameLst>
                                      </p:cBhvr>
                                      <p:to>
                                        <p:strVal val="visible"/>
                                      </p:to>
                                    </p:set>
                                    <p:animEffect transition="in" filter="diamond(in)">
                                      <p:cBhvr>
                                        <p:cTn id="314" dur="2000"/>
                                        <p:tgtEl>
                                          <p:spTgt spid="309"/>
                                        </p:tgtEl>
                                      </p:cBhvr>
                                    </p:animEffect>
                                  </p:childTnLst>
                                </p:cTn>
                              </p:par>
                              <p:par>
                                <p:cTn id="315" presetID="8" presetClass="entr" presetSubtype="16" fill="hold" nodeType="withEffect">
                                  <p:stCondLst>
                                    <p:cond delay="0"/>
                                  </p:stCondLst>
                                  <p:childTnLst>
                                    <p:set>
                                      <p:cBhvr>
                                        <p:cTn id="316" dur="1" fill="hold">
                                          <p:stCondLst>
                                            <p:cond delay="0"/>
                                          </p:stCondLst>
                                        </p:cTn>
                                        <p:tgtEl>
                                          <p:spTgt spid="323"/>
                                        </p:tgtEl>
                                        <p:attrNameLst>
                                          <p:attrName>style.visibility</p:attrName>
                                        </p:attrNameLst>
                                      </p:cBhvr>
                                      <p:to>
                                        <p:strVal val="visible"/>
                                      </p:to>
                                    </p:set>
                                    <p:animEffect transition="in" filter="diamond(in)">
                                      <p:cBhvr>
                                        <p:cTn id="317" dur="2000"/>
                                        <p:tgtEl>
                                          <p:spTgt spid="323"/>
                                        </p:tgtEl>
                                      </p:cBhvr>
                                    </p:animEffect>
                                  </p:childTnLst>
                                </p:cTn>
                              </p:par>
                              <p:par>
                                <p:cTn id="318" presetID="8" presetClass="entr" presetSubtype="16" fill="hold" nodeType="withEffect">
                                  <p:stCondLst>
                                    <p:cond delay="0"/>
                                  </p:stCondLst>
                                  <p:childTnLst>
                                    <p:set>
                                      <p:cBhvr>
                                        <p:cTn id="319" dur="1" fill="hold">
                                          <p:stCondLst>
                                            <p:cond delay="0"/>
                                          </p:stCondLst>
                                        </p:cTn>
                                        <p:tgtEl>
                                          <p:spTgt spid="326"/>
                                        </p:tgtEl>
                                        <p:attrNameLst>
                                          <p:attrName>style.visibility</p:attrName>
                                        </p:attrNameLst>
                                      </p:cBhvr>
                                      <p:to>
                                        <p:strVal val="visible"/>
                                      </p:to>
                                    </p:set>
                                    <p:animEffect transition="in" filter="diamond(in)">
                                      <p:cBhvr>
                                        <p:cTn id="320" dur="2000"/>
                                        <p:tgtEl>
                                          <p:spTgt spid="326"/>
                                        </p:tgtEl>
                                      </p:cBhvr>
                                    </p:animEffect>
                                  </p:childTnLst>
                                </p:cTn>
                              </p:par>
                              <p:par>
                                <p:cTn id="321" presetID="8" presetClass="entr" presetSubtype="16" fill="hold" nodeType="withEffect">
                                  <p:stCondLst>
                                    <p:cond delay="0"/>
                                  </p:stCondLst>
                                  <p:childTnLst>
                                    <p:set>
                                      <p:cBhvr>
                                        <p:cTn id="322" dur="1" fill="hold">
                                          <p:stCondLst>
                                            <p:cond delay="0"/>
                                          </p:stCondLst>
                                        </p:cTn>
                                        <p:tgtEl>
                                          <p:spTgt spid="333"/>
                                        </p:tgtEl>
                                        <p:attrNameLst>
                                          <p:attrName>style.visibility</p:attrName>
                                        </p:attrNameLst>
                                      </p:cBhvr>
                                      <p:to>
                                        <p:strVal val="visible"/>
                                      </p:to>
                                    </p:set>
                                    <p:animEffect transition="in" filter="diamond(in)">
                                      <p:cBhvr>
                                        <p:cTn id="323" dur="2000"/>
                                        <p:tgtEl>
                                          <p:spTgt spid="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build="allAtOnce"/>
      <p:bldP spid="107" grpId="1" build="allAtOnce"/>
      <p:bldP spid="160" grpId="0" build="allAtOnce"/>
      <p:bldP spid="160" grpId="1" build="allAtOnce"/>
      <p:bldP spid="160" grpId="2" build="allAtOnce"/>
      <p:bldP spid="201" grpId="0" build="allAtOnce"/>
      <p:bldP spid="201" grpId="1" build="allAtOnce"/>
      <p:bldP spid="224" grpId="0" animBg="1"/>
      <p:bldP spid="175" grpId="0" build="allAtOnce"/>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Takeaways</a:t>
            </a:r>
            <a:endParaRPr lang="en-US" dirty="0"/>
          </a:p>
        </p:txBody>
      </p:sp>
      <p:sp>
        <p:nvSpPr>
          <p:cNvPr id="3" name="Text Placeholder 2"/>
          <p:cNvSpPr>
            <a:spLocks noGrp="1"/>
          </p:cNvSpPr>
          <p:nvPr>
            <p:ph type="body" sz="quarter" idx="10"/>
          </p:nvPr>
        </p:nvSpPr>
        <p:spPr>
          <a:xfrm>
            <a:off x="381000" y="1411552"/>
            <a:ext cx="8382000" cy="3197798"/>
          </a:xfrm>
        </p:spPr>
        <p:txBody>
          <a:bodyPr/>
          <a:lstStyle/>
          <a:p>
            <a:pPr lvl="1"/>
            <a:r>
              <a:rPr lang="en-US" altLang="zh-CN" sz="2400" dirty="0" smtClean="0"/>
              <a:t>With each release, our goals are to make Exchange high availability:</a:t>
            </a:r>
          </a:p>
          <a:p>
            <a:pPr lvl="2"/>
            <a:r>
              <a:rPr lang="en-US" altLang="zh-CN" sz="2200" dirty="0" smtClean="0"/>
              <a:t>Easier and cheaper to deploy</a:t>
            </a:r>
          </a:p>
          <a:p>
            <a:pPr lvl="2"/>
            <a:r>
              <a:rPr lang="en-US" altLang="zh-CN" sz="2200" dirty="0" smtClean="0"/>
              <a:t>Easier and cheaper to manage</a:t>
            </a:r>
          </a:p>
          <a:p>
            <a:pPr lvl="2"/>
            <a:r>
              <a:rPr lang="en-US" altLang="zh-CN" sz="2200" dirty="0" smtClean="0"/>
              <a:t>Support better SLAs with faster and more granular recoveries</a:t>
            </a:r>
          </a:p>
          <a:p>
            <a:pPr lvl="2"/>
            <a:r>
              <a:rPr lang="en-US" altLang="zh-CN" sz="2200" dirty="0" smtClean="0"/>
              <a:t>Improve site resiliency support</a:t>
            </a:r>
          </a:p>
          <a:p>
            <a:pPr lvl="1"/>
            <a:r>
              <a:rPr lang="en-US" altLang="zh-CN" sz="2400" dirty="0" smtClean="0"/>
              <a:t>Our other goal is for highly available deployments to be mainstream!</a:t>
            </a:r>
            <a:endParaRPr lang="en-US" sz="2400" dirty="0"/>
          </a:p>
        </p:txBody>
      </p:sp>
      <p:sp>
        <p:nvSpPr>
          <p:cNvPr id="7" name="Slide Number Placeholder 6"/>
          <p:cNvSpPr>
            <a:spLocks noGrp="1"/>
          </p:cNvSpPr>
          <p:nvPr>
            <p:ph type="sldNum" sz="quarter" idx="4294967295"/>
          </p:nvPr>
        </p:nvSpPr>
        <p:spPr>
          <a:xfrm>
            <a:off x="8382000" y="6330950"/>
            <a:ext cx="509239" cy="365125"/>
          </a:xfrm>
          <a:prstGeom prst="rect">
            <a:avLst/>
          </a:prstGeom>
        </p:spPr>
        <p:txBody>
          <a:bodyPr/>
          <a:lstStyle/>
          <a:p>
            <a:fld id="{0686800F-65A3-4649-8B73-7EFFA3F0CB78}" type="slidenum">
              <a:rPr lang="en-US" smtClean="0"/>
              <a:pPr/>
              <a:t>61</a:t>
            </a:fld>
            <a:endParaRPr lang="en-US" dirty="0"/>
          </a:p>
        </p:txBody>
      </p:sp>
    </p:spTree>
    <p:extLst>
      <p:ext uri="{BB962C8B-B14F-4D97-AF65-F5344CB8AC3E}">
        <p14:creationId xmlns:p14="http://schemas.microsoft.com/office/powerpoint/2010/main" val="282914480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Exchange 2010 High Availability</a:t>
            </a:r>
            <a:endParaRPr lang="en-US" dirty="0"/>
          </a:p>
        </p:txBody>
      </p:sp>
      <p:sp>
        <p:nvSpPr>
          <p:cNvPr id="10" name="Rectangle 9"/>
          <p:cNvSpPr/>
          <p:nvPr/>
        </p:nvSpPr>
        <p:spPr>
          <a:xfrm>
            <a:off x="1275816" y="2854053"/>
            <a:ext cx="4949886" cy="1874359"/>
          </a:xfrm>
          <a:prstGeom prst="rect">
            <a:avLst/>
          </a:prstGeom>
        </p:spPr>
        <p:txBody>
          <a:bodyPr wrap="square">
            <a:spAutoFit/>
          </a:bodyPr>
          <a:lstStyle/>
          <a:p>
            <a:pPr marL="228600" lvl="2" indent="-228600">
              <a:lnSpc>
                <a:spcPct val="90000"/>
              </a:lnSpc>
              <a:spcBef>
                <a:spcPct val="20000"/>
              </a:spcBef>
              <a:spcAft>
                <a:spcPts val="600"/>
              </a:spcAft>
              <a:buClr>
                <a:srgbClr xmlns:mc="http://schemas.openxmlformats.org/markup-compatibility/2006" xmlns:a14="http://schemas.microsoft.com/office/drawing/2010/main" val="FF5B00" mc:Ignorable=""/>
              </a:buClr>
              <a:buSzPct val="85000"/>
              <a:buFont typeface="Wingdings 3" pitchFamily="18" charset="2"/>
              <a:buChar char="u"/>
            </a:pPr>
            <a:r>
              <a:rPr lang="en-US" sz="2400" dirty="0" smtClean="0">
                <a:gradFill>
                  <a:gsLst>
                    <a:gs pos="0">
                      <a:schemeClr val="tx1"/>
                    </a:gs>
                    <a:gs pos="100000">
                      <a:schemeClr val="tx1"/>
                    </a:gs>
                  </a:gsLst>
                  <a:lin ang="5400000" scaled="0"/>
                </a:gradFill>
                <a:latin typeface="Segoe" pitchFamily="34" charset="0"/>
              </a:rPr>
              <a:t>Incremental Deployment </a:t>
            </a:r>
          </a:p>
          <a:p>
            <a:pPr marL="228600" lvl="2" indent="-228600">
              <a:lnSpc>
                <a:spcPct val="90000"/>
              </a:lnSpc>
              <a:spcBef>
                <a:spcPct val="20000"/>
              </a:spcBef>
              <a:spcAft>
                <a:spcPts val="600"/>
              </a:spcAft>
              <a:buClr>
                <a:srgbClr xmlns:mc="http://schemas.openxmlformats.org/markup-compatibility/2006" xmlns:a14="http://schemas.microsoft.com/office/drawing/2010/main" val="FF5B00" mc:Ignorable=""/>
              </a:buClr>
              <a:buSzPct val="85000"/>
              <a:buFont typeface="Wingdings 3" pitchFamily="18" charset="2"/>
              <a:buChar char="u"/>
            </a:pPr>
            <a:r>
              <a:rPr lang="en-US" sz="2400" dirty="0" smtClean="0">
                <a:gradFill>
                  <a:gsLst>
                    <a:gs pos="0">
                      <a:schemeClr val="tx1"/>
                    </a:gs>
                    <a:gs pos="100000">
                      <a:schemeClr val="tx1"/>
                    </a:gs>
                  </a:gsLst>
                  <a:lin ang="5400000" scaled="0"/>
                </a:gradFill>
                <a:latin typeface="Segoe" pitchFamily="34" charset="0"/>
              </a:rPr>
              <a:t>Simplified Administration </a:t>
            </a:r>
          </a:p>
          <a:p>
            <a:pPr marL="228600" lvl="2" indent="-228600">
              <a:lnSpc>
                <a:spcPct val="90000"/>
              </a:lnSpc>
              <a:spcBef>
                <a:spcPct val="20000"/>
              </a:spcBef>
              <a:spcAft>
                <a:spcPts val="600"/>
              </a:spcAft>
              <a:buClr>
                <a:srgbClr xmlns:mc="http://schemas.openxmlformats.org/markup-compatibility/2006" xmlns:a14="http://schemas.microsoft.com/office/drawing/2010/main" val="FF5B00" mc:Ignorable=""/>
              </a:buClr>
              <a:buSzPct val="85000"/>
              <a:buFont typeface="Wingdings 3" pitchFamily="18" charset="2"/>
              <a:buChar char="u"/>
            </a:pPr>
            <a:r>
              <a:rPr lang="en-US" sz="2400" dirty="0" smtClean="0">
                <a:gradFill>
                  <a:gsLst>
                    <a:gs pos="0">
                      <a:schemeClr val="tx1"/>
                    </a:gs>
                    <a:gs pos="100000">
                      <a:schemeClr val="tx1"/>
                    </a:gs>
                  </a:gsLst>
                  <a:lin ang="5400000" scaled="0"/>
                </a:gradFill>
                <a:latin typeface="Segoe" pitchFamily="34" charset="0"/>
              </a:rPr>
              <a:t>Granular failover &amp; recovery</a:t>
            </a:r>
          </a:p>
          <a:p>
            <a:pPr marL="228600" lvl="2" indent="-228600">
              <a:lnSpc>
                <a:spcPct val="90000"/>
              </a:lnSpc>
              <a:spcBef>
                <a:spcPct val="20000"/>
              </a:spcBef>
              <a:spcAft>
                <a:spcPts val="600"/>
              </a:spcAft>
              <a:buClr>
                <a:srgbClr xmlns:mc="http://schemas.openxmlformats.org/markup-compatibility/2006" xmlns:a14="http://schemas.microsoft.com/office/drawing/2010/main" val="FF5B00" mc:Ignorable=""/>
              </a:buClr>
              <a:buSzPct val="85000"/>
              <a:buFont typeface="Wingdings 3" pitchFamily="18" charset="2"/>
              <a:buChar char="u"/>
            </a:pPr>
            <a:r>
              <a:rPr lang="en-US" sz="2400" dirty="0" smtClean="0">
                <a:gradFill>
                  <a:gsLst>
                    <a:gs pos="0">
                      <a:schemeClr val="tx1"/>
                    </a:gs>
                    <a:gs pos="100000">
                      <a:schemeClr val="tx1"/>
                    </a:gs>
                  </a:gsLst>
                  <a:lin ang="5400000" scaled="0"/>
                </a:gradFill>
                <a:latin typeface="Segoe" pitchFamily="34" charset="0"/>
              </a:rPr>
              <a:t>Improved user uptime</a:t>
            </a:r>
          </a:p>
        </p:txBody>
      </p:sp>
      <p:sp>
        <p:nvSpPr>
          <p:cNvPr id="12" name="Rectangle 11"/>
          <p:cNvSpPr/>
          <p:nvPr/>
        </p:nvSpPr>
        <p:spPr>
          <a:xfrm>
            <a:off x="342900" y="1551087"/>
            <a:ext cx="8191499" cy="954107"/>
          </a:xfrm>
          <a:prstGeom prst="rect">
            <a:avLst/>
          </a:prstGeom>
        </p:spPr>
        <p:txBody>
          <a:bodyPr wrap="square">
            <a:spAutoFit/>
          </a:bodyPr>
          <a:lstStyle/>
          <a:p>
            <a:pPr>
              <a:spcBef>
                <a:spcPct val="20000"/>
              </a:spcBef>
              <a:spcAft>
                <a:spcPts val="1200"/>
              </a:spcAft>
              <a:buClr>
                <a:srgbClr xmlns:mc="http://schemas.openxmlformats.org/markup-compatibility/2006" xmlns:a14="http://schemas.microsoft.com/office/drawing/2010/main" val="FF5B00" mc:Ignorable=""/>
              </a:buClr>
            </a:pPr>
            <a:r>
              <a:rPr lang="en-US" sz="2800" dirty="0" smtClean="0">
                <a:latin typeface="Segoe Semibold" pitchFamily="34" charset="0"/>
                <a:cs typeface="Segoe UI" pitchFamily="34" charset="0"/>
              </a:rPr>
              <a:t>One Technology for High Availability, Disaster Recovery and Backup</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a:spLocks/>
          </p:cNvSpPr>
          <p:nvPr/>
        </p:nvSpPr>
        <p:spPr bwMode="auto">
          <a:xfrm>
            <a:off x="0" y="2717074"/>
            <a:ext cx="8961120" cy="1410790"/>
          </a:xfrm>
          <a:prstGeom prst="snip1Rect">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chemeClr val="bg1"/>
                  </a:gs>
                  <a:gs pos="100000">
                    <a:schemeClr val="bg1"/>
                  </a:gs>
                </a:gsLst>
                <a:lin ang="13500000" scaled="1"/>
              </a:gradFill>
              <a:latin typeface="Segoe Semibold" pitchFamily="34" charset="0"/>
            </a:endParaRPr>
          </a:p>
        </p:txBody>
      </p:sp>
      <p:sp>
        <p:nvSpPr>
          <p:cNvPr id="7" name="Text Box 3"/>
          <p:cNvSpPr txBox="1">
            <a:spLocks noChangeArrowheads="1"/>
          </p:cNvSpPr>
          <p:nvPr/>
        </p:nvSpPr>
        <p:spPr bwMode="blackWhite">
          <a:xfrm>
            <a:off x="273050" y="5791200"/>
            <a:ext cx="8532813" cy="480117"/>
          </a:xfrm>
          <a:prstGeom prst="rect">
            <a:avLst/>
          </a:prstGeom>
          <a:noFill/>
          <a:ln w="12700">
            <a:noFill/>
            <a:miter lim="800000"/>
            <a:headEnd type="none" w="sm" len="sm"/>
            <a:tailEnd type="none" w="sm" len="sm"/>
          </a:ln>
        </p:spPr>
        <p:txBody>
          <a:bodyPr lIns="91425" tIns="45713" rIns="91425" bIns="45713">
            <a:spAutoFit/>
          </a:bodyPr>
          <a:lstStyle/>
          <a:p>
            <a:pPr algn="ctr" defTabSz="914099" eaLnBrk="0" hangingPunct="0">
              <a:lnSpc>
                <a:spcPct val="85000"/>
              </a:lnSpc>
              <a:spcBef>
                <a:spcPct val="20000"/>
              </a:spcBef>
              <a:defRPr/>
            </a:pPr>
            <a:r>
              <a:rPr lang="en-US" sz="700" dirty="0">
                <a:latin typeface="Segoe" pitchFamily="2" charset="0"/>
                <a:cs typeface="+mn-cs"/>
              </a:rPr>
              <a:t>© </a:t>
            </a:r>
            <a:r>
              <a:rPr lang="en-US" sz="700" dirty="0" smtClean="0">
                <a:latin typeface="Segoe" pitchFamily="2" charset="0"/>
                <a:cs typeface="+mn-cs"/>
              </a:rPr>
              <a:t>2009 </a:t>
            </a:r>
            <a:r>
              <a:rPr lang="en-US" sz="700" dirty="0">
                <a:latin typeface="Segoe" pitchFamily="2" charset="0"/>
                <a:cs typeface="+mn-cs"/>
              </a:rPr>
              <a:t>Microsoft Corporation. All rights reserved. Microsoft, Windows, Windows Vista and other product names are or may be registered trademarks and/or trademarks in the U.S. and/or other countries.</a:t>
            </a:r>
          </a:p>
          <a:p>
            <a:pPr algn="ctr" defTabSz="914099" eaLnBrk="0" hangingPunct="0">
              <a:lnSpc>
                <a:spcPct val="85000"/>
              </a:lnSpc>
              <a:spcBef>
                <a:spcPct val="20000"/>
              </a:spcBef>
              <a:defRPr/>
            </a:pPr>
            <a:r>
              <a:rPr lang="en-US" sz="700" dirty="0">
                <a:latin typeface="Segoe" pitchFamily="2" charset="0"/>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Segoe" pitchFamily="2" charset="0"/>
                <a:cs typeface="+mn-cs"/>
              </a:rPr>
            </a:br>
            <a:r>
              <a:rPr lang="en-US" sz="700" dirty="0">
                <a:latin typeface="Segoe" pitchFamily="2" charset="0"/>
                <a:cs typeface="+mn-cs"/>
              </a:rPr>
              <a:t>MICROSOFT MAKES NO WARRANTIES, EXPRESS, IMPLIED OR STATUTORY, AS TO THE INFORMATION IN THIS PRESENTATION.</a:t>
            </a:r>
          </a:p>
        </p:txBody>
      </p:sp>
      <p:sp>
        <p:nvSpPr>
          <p:cNvPr id="8" name="Freeform 6"/>
          <p:cNvSpPr>
            <a:spLocks noEditPoints="1"/>
          </p:cNvSpPr>
          <p:nvPr/>
        </p:nvSpPr>
        <p:spPr bwMode="auto">
          <a:xfrm>
            <a:off x="1847261" y="2968088"/>
            <a:ext cx="5449479" cy="921824"/>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772793"/>
          </a:xfrm>
        </p:spPr>
        <p:txBody>
          <a:bodyPr/>
          <a:lstStyle/>
          <a:p>
            <a:r>
              <a:rPr lang="en-US" dirty="0" smtClean="0"/>
              <a:t>Exchange Server 2010 High Availability Fundamentals</a:t>
            </a:r>
            <a:br>
              <a:rPr lang="en-US" dirty="0" smtClean="0"/>
            </a:br>
            <a:r>
              <a:rPr lang="en-US" sz="3200" dirty="0" smtClean="0"/>
              <a:t>Database Seeding</a:t>
            </a:r>
            <a:endParaRPr lang="en-US" sz="3200" dirty="0"/>
          </a:p>
        </p:txBody>
      </p:sp>
      <p:sp>
        <p:nvSpPr>
          <p:cNvPr id="6" name="Content Placeholder 5"/>
          <p:cNvSpPr>
            <a:spLocks noGrp="1"/>
          </p:cNvSpPr>
          <p:nvPr>
            <p:ph idx="1"/>
          </p:nvPr>
        </p:nvSpPr>
        <p:spPr>
          <a:xfrm>
            <a:off x="367553" y="2313828"/>
            <a:ext cx="8382000" cy="2126736"/>
          </a:xfrm>
        </p:spPr>
        <p:txBody>
          <a:bodyPr/>
          <a:lstStyle/>
          <a:p>
            <a:r>
              <a:rPr lang="en-US" sz="2400" dirty="0" smtClean="0"/>
              <a:t>There are three ways to seed the target instance:</a:t>
            </a:r>
          </a:p>
          <a:p>
            <a:pPr lvl="1"/>
            <a:r>
              <a:rPr lang="en-US" sz="2200" dirty="0" smtClean="0"/>
              <a:t>Automatic Seeding</a:t>
            </a:r>
          </a:p>
          <a:p>
            <a:pPr lvl="2"/>
            <a:r>
              <a:rPr lang="en-US" sz="2000" dirty="0" smtClean="0"/>
              <a:t>Requires 1</a:t>
            </a:r>
            <a:r>
              <a:rPr lang="en-US" sz="2000" baseline="30000" dirty="0" smtClean="0"/>
              <a:t>st</a:t>
            </a:r>
            <a:r>
              <a:rPr lang="en-US" sz="2000" dirty="0" smtClean="0"/>
              <a:t> log file containing CreateDB record</a:t>
            </a:r>
          </a:p>
          <a:p>
            <a:pPr lvl="1"/>
            <a:r>
              <a:rPr lang="en-US" sz="2200" dirty="0" smtClean="0"/>
              <a:t>Update-MailboxDatabaseCopy cmdlet</a:t>
            </a:r>
          </a:p>
          <a:p>
            <a:pPr lvl="2"/>
            <a:r>
              <a:rPr lang="en-US" sz="2000" dirty="0" smtClean="0"/>
              <a:t>Can be performed from active or passive copies</a:t>
            </a:r>
          </a:p>
          <a:p>
            <a:pPr lvl="1"/>
            <a:r>
              <a:rPr lang="en-US" sz="2200" dirty="0" smtClean="0"/>
              <a:t>Manually copy the database</a:t>
            </a:r>
            <a:endParaRPr lang="en-US" sz="2200" dirty="0"/>
          </a:p>
        </p:txBody>
      </p:sp>
      <p:sp>
        <p:nvSpPr>
          <p:cNvPr id="8" name="Slide Number Placeholder 7"/>
          <p:cNvSpPr>
            <a:spLocks noGrp="1"/>
          </p:cNvSpPr>
          <p:nvPr>
            <p:ph type="sldNum" sz="quarter" idx="4294967295"/>
          </p:nvPr>
        </p:nvSpPr>
        <p:spPr>
          <a:xfrm>
            <a:off x="8356600" y="6318250"/>
            <a:ext cx="509239" cy="365125"/>
          </a:xfrm>
          <a:prstGeom prst="rect">
            <a:avLst/>
          </a:prstGeom>
        </p:spPr>
        <p:txBody>
          <a:bodyPr/>
          <a:lstStyle/>
          <a:p>
            <a:fld id="{0686800F-65A3-4649-8B73-7EFFA3F0CB78}" type="slidenum">
              <a:rPr lang="en-US" smtClean="0"/>
              <a:pPr/>
              <a:t>64</a:t>
            </a:fld>
            <a:endParaRPr lang="en-US" dirty="0"/>
          </a:p>
        </p:txBody>
      </p:sp>
    </p:spTree>
    <p:extLst>
      <p:ext uri="{BB962C8B-B14F-4D97-AF65-F5344CB8AC3E}">
        <p14:creationId xmlns:p14="http://schemas.microsoft.com/office/powerpoint/2010/main" val="97414669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35"/>
            <a:ext cx="8382000" cy="1772793"/>
          </a:xfrm>
        </p:spPr>
        <p:txBody>
          <a:bodyPr/>
          <a:lstStyle/>
          <a:p>
            <a:r>
              <a:rPr lang="en-US" dirty="0" smtClean="0"/>
              <a:t>Exchange Server 2010 High Availability Fundamentals</a:t>
            </a:r>
            <a:br>
              <a:rPr lang="en-US" dirty="0" smtClean="0"/>
            </a:br>
            <a:r>
              <a:rPr lang="en-US" sz="3200" dirty="0" smtClean="0"/>
              <a:t>Log Shipping</a:t>
            </a:r>
            <a:endParaRPr lang="en-US" sz="3200" dirty="0"/>
          </a:p>
        </p:txBody>
      </p:sp>
      <p:sp>
        <p:nvSpPr>
          <p:cNvPr id="3" name="Content Placeholder 2"/>
          <p:cNvSpPr>
            <a:spLocks noGrp="1"/>
          </p:cNvSpPr>
          <p:nvPr>
            <p:ph idx="1"/>
          </p:nvPr>
        </p:nvSpPr>
        <p:spPr>
          <a:xfrm>
            <a:off x="381000" y="2421400"/>
            <a:ext cx="8382000" cy="3998018"/>
          </a:xfrm>
        </p:spPr>
        <p:txBody>
          <a:bodyPr/>
          <a:lstStyle/>
          <a:p>
            <a:r>
              <a:rPr lang="en-US" sz="2400" dirty="0" smtClean="0"/>
              <a:t>Log shipping in Exchange Server 2010 leverages Transmission Control Protocol (TCP) sockets</a:t>
            </a:r>
          </a:p>
          <a:p>
            <a:pPr lvl="1"/>
            <a:r>
              <a:rPr lang="en-US" sz="2200" dirty="0" smtClean="0"/>
              <a:t>Supports encryption and compression</a:t>
            </a:r>
          </a:p>
          <a:p>
            <a:pPr lvl="1"/>
            <a:r>
              <a:rPr lang="en-US" sz="2200" dirty="0" smtClean="0"/>
              <a:t>Administrator can set TCP port to be used</a:t>
            </a:r>
          </a:p>
          <a:p>
            <a:r>
              <a:rPr lang="en-US" sz="2400" dirty="0" smtClean="0"/>
              <a:t>Replication service on target notifies the active instance the next log file it expects </a:t>
            </a:r>
          </a:p>
          <a:p>
            <a:pPr lvl="1"/>
            <a:r>
              <a:rPr lang="en-US" sz="2200" dirty="0" smtClean="0"/>
              <a:t>Based on last log file which it inspected</a:t>
            </a:r>
          </a:p>
          <a:p>
            <a:r>
              <a:rPr lang="en-US" sz="2400" dirty="0" smtClean="0"/>
              <a:t>Replication service on source responds by sending the required log file(s) </a:t>
            </a:r>
          </a:p>
          <a:p>
            <a:r>
              <a:rPr lang="en-US" sz="2400" dirty="0" smtClean="0"/>
              <a:t>Copied log files are placed in the target’s Inspector directory</a:t>
            </a:r>
            <a:endParaRPr lang="en-US" sz="2400" dirty="0"/>
          </a:p>
        </p:txBody>
      </p:sp>
      <p:sp>
        <p:nvSpPr>
          <p:cNvPr id="7" name="Slide Number Placeholder 6"/>
          <p:cNvSpPr>
            <a:spLocks noGrp="1"/>
          </p:cNvSpPr>
          <p:nvPr>
            <p:ph type="sldNum" sz="quarter" idx="4294967295"/>
          </p:nvPr>
        </p:nvSpPr>
        <p:spPr>
          <a:xfrm>
            <a:off x="8356600" y="6318250"/>
            <a:ext cx="509239" cy="365125"/>
          </a:xfrm>
          <a:prstGeom prst="rect">
            <a:avLst/>
          </a:prstGeom>
        </p:spPr>
        <p:txBody>
          <a:bodyPr/>
          <a:lstStyle/>
          <a:p>
            <a:fld id="{0686800F-65A3-4649-8B73-7EFFA3F0CB78}" type="slidenum">
              <a:rPr lang="en-US" smtClean="0"/>
              <a:pPr/>
              <a:t>65</a:t>
            </a:fld>
            <a:endParaRPr lang="en-US" dirty="0"/>
          </a:p>
        </p:txBody>
      </p:sp>
    </p:spTree>
    <p:extLst>
      <p:ext uri="{BB962C8B-B14F-4D97-AF65-F5344CB8AC3E}">
        <p14:creationId xmlns:p14="http://schemas.microsoft.com/office/powerpoint/2010/main" val="564716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772793"/>
          </a:xfrm>
        </p:spPr>
        <p:txBody>
          <a:bodyPr/>
          <a:lstStyle/>
          <a:p>
            <a:r>
              <a:rPr lang="en-US" dirty="0" smtClean="0"/>
              <a:t>Exchange Server 2010 High Availability Fundamentals</a:t>
            </a:r>
            <a:br>
              <a:rPr lang="en-US" dirty="0" smtClean="0"/>
            </a:br>
            <a:r>
              <a:rPr lang="en-US" sz="3200" dirty="0" smtClean="0"/>
              <a:t>Log Inspection</a:t>
            </a:r>
            <a:endParaRPr lang="en-US" sz="3200" dirty="0"/>
          </a:p>
        </p:txBody>
      </p:sp>
      <p:sp>
        <p:nvSpPr>
          <p:cNvPr id="3" name="Content Placeholder 2"/>
          <p:cNvSpPr>
            <a:spLocks noGrp="1"/>
          </p:cNvSpPr>
          <p:nvPr>
            <p:ph idx="1"/>
          </p:nvPr>
        </p:nvSpPr>
        <p:spPr>
          <a:xfrm>
            <a:off x="381000" y="2327272"/>
            <a:ext cx="8382000" cy="4050340"/>
          </a:xfrm>
        </p:spPr>
        <p:txBody>
          <a:bodyPr/>
          <a:lstStyle/>
          <a:p>
            <a:r>
              <a:rPr lang="en-US" sz="2800" dirty="0" smtClean="0"/>
              <a:t>The following actions are performed to verify the log file before replay:</a:t>
            </a:r>
          </a:p>
          <a:p>
            <a:pPr lvl="1"/>
            <a:r>
              <a:rPr lang="en-US" sz="2400" dirty="0" smtClean="0"/>
              <a:t>Physical integrity inspection</a:t>
            </a:r>
          </a:p>
          <a:p>
            <a:pPr lvl="1"/>
            <a:r>
              <a:rPr lang="en-US" sz="2400" dirty="0" smtClean="0"/>
              <a:t>Header inspection</a:t>
            </a:r>
          </a:p>
          <a:p>
            <a:pPr lvl="1"/>
            <a:r>
              <a:rPr lang="en-US" sz="2400" dirty="0" smtClean="0"/>
              <a:t>Move any Exx.log files to ExxOutofDate folder that exist on target if it was previously a source</a:t>
            </a:r>
          </a:p>
          <a:p>
            <a:r>
              <a:rPr lang="en-US" sz="2800" dirty="0" smtClean="0"/>
              <a:t>If inspection fails, the file will be recopied and inspected (up to 3 times)</a:t>
            </a:r>
          </a:p>
          <a:p>
            <a:r>
              <a:rPr lang="en-US" sz="2800" dirty="0" smtClean="0"/>
              <a:t>If the log file passes inspection it is moved into the database copy’s log directory</a:t>
            </a:r>
          </a:p>
        </p:txBody>
      </p:sp>
      <p:sp>
        <p:nvSpPr>
          <p:cNvPr id="7" name="Slide Number Placeholder 6"/>
          <p:cNvSpPr>
            <a:spLocks noGrp="1"/>
          </p:cNvSpPr>
          <p:nvPr>
            <p:ph type="sldNum" sz="quarter" idx="4294967295"/>
          </p:nvPr>
        </p:nvSpPr>
        <p:spPr>
          <a:xfrm>
            <a:off x="8356600" y="6318250"/>
            <a:ext cx="509239" cy="365125"/>
          </a:xfrm>
          <a:prstGeom prst="rect">
            <a:avLst/>
          </a:prstGeom>
        </p:spPr>
        <p:txBody>
          <a:bodyPr/>
          <a:lstStyle/>
          <a:p>
            <a:fld id="{0686800F-65A3-4649-8B73-7EFFA3F0CB78}" type="slidenum">
              <a:rPr lang="en-US" smtClean="0"/>
              <a:pPr/>
              <a:t>66</a:t>
            </a:fld>
            <a:endParaRPr lang="en-US" dirty="0"/>
          </a:p>
        </p:txBody>
      </p:sp>
    </p:spTree>
    <p:extLst>
      <p:ext uri="{BB962C8B-B14F-4D97-AF65-F5344CB8AC3E}">
        <p14:creationId xmlns:p14="http://schemas.microsoft.com/office/powerpoint/2010/main" val="130375508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6741"/>
            <a:ext cx="8382000" cy="886397"/>
          </a:xfrm>
        </p:spPr>
        <p:txBody>
          <a:bodyPr/>
          <a:lstStyle/>
          <a:p>
            <a:r>
              <a:rPr lang="en-US" dirty="0" smtClean="0"/>
              <a:t>Exchange Server 2010 High Availability Fundamentals - </a:t>
            </a:r>
            <a:r>
              <a:rPr lang="en-US" sz="3200" dirty="0" smtClean="0"/>
              <a:t>Log Replay</a:t>
            </a:r>
            <a:endParaRPr lang="en-US" sz="3200" dirty="0"/>
          </a:p>
        </p:txBody>
      </p:sp>
      <p:sp>
        <p:nvSpPr>
          <p:cNvPr id="3" name="Content Placeholder 2"/>
          <p:cNvSpPr>
            <a:spLocks noGrp="1"/>
          </p:cNvSpPr>
          <p:nvPr>
            <p:ph idx="1"/>
          </p:nvPr>
        </p:nvSpPr>
        <p:spPr>
          <a:xfrm>
            <a:off x="391048" y="1619602"/>
            <a:ext cx="8382000" cy="4333494"/>
          </a:xfrm>
        </p:spPr>
        <p:txBody>
          <a:bodyPr/>
          <a:lstStyle/>
          <a:p>
            <a:r>
              <a:rPr lang="en-US" sz="2400" dirty="0" smtClean="0"/>
              <a:t>Log replay has moved to Information Store</a:t>
            </a:r>
          </a:p>
          <a:p>
            <a:r>
              <a:rPr lang="en-US" sz="2400" dirty="0" smtClean="0"/>
              <a:t>The following validation tests are performed prior to log replay:</a:t>
            </a:r>
          </a:p>
          <a:p>
            <a:pPr lvl="1"/>
            <a:r>
              <a:rPr lang="en-US" sz="2000" dirty="0" smtClean="0"/>
              <a:t>Recalculate the required log generations by inspecting the database header</a:t>
            </a:r>
          </a:p>
          <a:p>
            <a:pPr lvl="1"/>
            <a:r>
              <a:rPr lang="en-US" sz="2000" dirty="0" smtClean="0"/>
              <a:t>Determine the highest generation that is present in the log directory to ensure that a log file exists</a:t>
            </a:r>
          </a:p>
          <a:p>
            <a:pPr lvl="1"/>
            <a:r>
              <a:rPr lang="en-US" sz="2000" dirty="0" smtClean="0"/>
              <a:t>Compare the highest log generation that is present in the directory to the highest log file that is required</a:t>
            </a:r>
          </a:p>
          <a:p>
            <a:pPr lvl="1"/>
            <a:r>
              <a:rPr lang="en-US" sz="2000" dirty="0" smtClean="0"/>
              <a:t>Make sure the logs form the correct sequence</a:t>
            </a:r>
          </a:p>
          <a:p>
            <a:pPr lvl="1"/>
            <a:r>
              <a:rPr lang="en-US" sz="2000" dirty="0" smtClean="0"/>
              <a:t>Query the checkpoint file, if one exists</a:t>
            </a:r>
          </a:p>
          <a:p>
            <a:r>
              <a:rPr lang="en-US" sz="2400" dirty="0" smtClean="0"/>
              <a:t>Replay the log file using a special recovery mode (undo phase is skipped)</a:t>
            </a:r>
            <a:endParaRPr lang="en-US" sz="2400" dirty="0"/>
          </a:p>
        </p:txBody>
      </p:sp>
      <p:sp>
        <p:nvSpPr>
          <p:cNvPr id="7" name="Slide Number Placeholder 6"/>
          <p:cNvSpPr>
            <a:spLocks noGrp="1"/>
          </p:cNvSpPr>
          <p:nvPr>
            <p:ph type="sldNum" sz="quarter" idx="4294967295"/>
          </p:nvPr>
        </p:nvSpPr>
        <p:spPr>
          <a:xfrm>
            <a:off x="8356600" y="6318250"/>
            <a:ext cx="509239" cy="365125"/>
          </a:xfrm>
          <a:prstGeom prst="rect">
            <a:avLst/>
          </a:prstGeom>
        </p:spPr>
        <p:txBody>
          <a:bodyPr/>
          <a:lstStyle/>
          <a:p>
            <a:fld id="{0686800F-65A3-4649-8B73-7EFFA3F0CB78}" type="slidenum">
              <a:rPr lang="en-US" smtClean="0"/>
              <a:pPr/>
              <a:t>67</a:t>
            </a:fld>
            <a:endParaRPr lang="en-US" dirty="0"/>
          </a:p>
        </p:txBody>
      </p:sp>
    </p:spTree>
    <p:extLst>
      <p:ext uri="{BB962C8B-B14F-4D97-AF65-F5344CB8AC3E}">
        <p14:creationId xmlns:p14="http://schemas.microsoft.com/office/powerpoint/2010/main" val="203039052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3294"/>
            <a:ext cx="8382000" cy="886397"/>
          </a:xfrm>
        </p:spPr>
        <p:txBody>
          <a:bodyPr/>
          <a:lstStyle/>
          <a:p>
            <a:r>
              <a:rPr lang="en-US" dirty="0" smtClean="0"/>
              <a:t>Exchange Server 2010 High Availability Fundamentals - </a:t>
            </a:r>
            <a:r>
              <a:rPr lang="en-US" sz="3200" dirty="0" err="1" smtClean="0"/>
              <a:t>Lossy</a:t>
            </a:r>
            <a:r>
              <a:rPr lang="en-US" sz="3200" dirty="0" smtClean="0"/>
              <a:t> Failure Process</a:t>
            </a:r>
            <a:endParaRPr lang="en-US" sz="3200" dirty="0"/>
          </a:p>
        </p:txBody>
      </p:sp>
      <p:sp>
        <p:nvSpPr>
          <p:cNvPr id="3" name="Content Placeholder 2"/>
          <p:cNvSpPr>
            <a:spLocks noGrp="1"/>
          </p:cNvSpPr>
          <p:nvPr>
            <p:ph idx="1"/>
          </p:nvPr>
        </p:nvSpPr>
        <p:spPr>
          <a:xfrm>
            <a:off x="414544" y="1428690"/>
            <a:ext cx="8382000" cy="4905958"/>
          </a:xfrm>
        </p:spPr>
        <p:txBody>
          <a:bodyPr/>
          <a:lstStyle/>
          <a:p>
            <a:r>
              <a:rPr lang="en-US" sz="2400" dirty="0" smtClean="0"/>
              <a:t>In the event of failure, the following steps will occur for the failed database:</a:t>
            </a:r>
          </a:p>
          <a:p>
            <a:pPr lvl="1"/>
            <a:r>
              <a:rPr lang="en-US" sz="2000" dirty="0" smtClean="0"/>
              <a:t>Active Manager will determine the best copy to activate</a:t>
            </a:r>
          </a:p>
          <a:p>
            <a:pPr lvl="1"/>
            <a:r>
              <a:rPr lang="en-US" sz="2000" dirty="0" smtClean="0"/>
              <a:t>The Replication service on the target server will attempt to copy missing log files from the source - ACLL</a:t>
            </a:r>
          </a:p>
          <a:p>
            <a:pPr lvl="2"/>
            <a:r>
              <a:rPr lang="en-US" sz="1800" dirty="0" smtClean="0"/>
              <a:t>If successful, then the database will mount with zero data loss</a:t>
            </a:r>
          </a:p>
          <a:p>
            <a:pPr lvl="2"/>
            <a:r>
              <a:rPr lang="en-US" sz="1800" dirty="0" smtClean="0"/>
              <a:t>If unsuccessful (lossy failure), then the database will mount based on the AutoDatabaseMountDial setting </a:t>
            </a:r>
          </a:p>
          <a:p>
            <a:pPr lvl="1"/>
            <a:r>
              <a:rPr lang="en-US" sz="2000" dirty="0" smtClean="0"/>
              <a:t>The mounted database will generate new log files (using the same log generation sequence)</a:t>
            </a:r>
          </a:p>
          <a:p>
            <a:pPr lvl="1"/>
            <a:r>
              <a:rPr lang="en-US" sz="2000" dirty="0" smtClean="0"/>
              <a:t>Transport Dumpster requests will be initiated for the mounted database to recover lost messages</a:t>
            </a:r>
          </a:p>
          <a:p>
            <a:pPr lvl="1"/>
            <a:r>
              <a:rPr lang="en-US" sz="2000" dirty="0" smtClean="0"/>
              <a:t>When original server or database recovers, it will run through divergence detection and perform an incremental reseed or require a full reseed</a:t>
            </a:r>
          </a:p>
          <a:p>
            <a:endParaRPr lang="en-US" sz="1800" dirty="0"/>
          </a:p>
        </p:txBody>
      </p:sp>
      <p:sp>
        <p:nvSpPr>
          <p:cNvPr id="7" name="Slide Number Placeholder 6"/>
          <p:cNvSpPr>
            <a:spLocks noGrp="1"/>
          </p:cNvSpPr>
          <p:nvPr>
            <p:ph type="sldNum" sz="quarter" idx="4294967295"/>
          </p:nvPr>
        </p:nvSpPr>
        <p:spPr>
          <a:xfrm>
            <a:off x="8356600" y="6318250"/>
            <a:ext cx="509239" cy="365125"/>
          </a:xfrm>
          <a:prstGeom prst="rect">
            <a:avLst/>
          </a:prstGeom>
        </p:spPr>
        <p:txBody>
          <a:bodyPr/>
          <a:lstStyle/>
          <a:p>
            <a:fld id="{0686800F-65A3-4649-8B73-7EFFA3F0CB78}" type="slidenum">
              <a:rPr lang="en-US" smtClean="0"/>
              <a:pPr/>
              <a:t>68</a:t>
            </a:fld>
            <a:endParaRPr lang="en-US" dirty="0"/>
          </a:p>
        </p:txBody>
      </p:sp>
    </p:spTree>
    <p:extLst>
      <p:ext uri="{BB962C8B-B14F-4D97-AF65-F5344CB8AC3E}">
        <p14:creationId xmlns:p14="http://schemas.microsoft.com/office/powerpoint/2010/main" val="127307895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772793"/>
          </a:xfrm>
        </p:spPr>
        <p:txBody>
          <a:bodyPr/>
          <a:lstStyle/>
          <a:p>
            <a:r>
              <a:rPr lang="en-US" dirty="0" smtClean="0"/>
              <a:t>Exchange Server 2010 High Availability Fundamentals</a:t>
            </a:r>
            <a:br>
              <a:rPr lang="en-US" dirty="0" smtClean="0"/>
            </a:br>
            <a:r>
              <a:rPr lang="en-US" sz="3200" dirty="0" smtClean="0"/>
              <a:t>Active Manager Selection of Active Database Copy</a:t>
            </a:r>
            <a:endParaRPr lang="en-US" dirty="0"/>
          </a:p>
        </p:txBody>
      </p:sp>
      <p:sp>
        <p:nvSpPr>
          <p:cNvPr id="53" name="Slide Number Placeholder 12"/>
          <p:cNvSpPr>
            <a:spLocks noGrp="1"/>
          </p:cNvSpPr>
          <p:nvPr>
            <p:ph type="sldNum" sz="quarter" idx="4294967295"/>
          </p:nvPr>
        </p:nvSpPr>
        <p:spPr>
          <a:xfrm>
            <a:off x="8382000" y="6330950"/>
            <a:ext cx="509239" cy="365125"/>
          </a:xfrm>
          <a:prstGeom prst="rect">
            <a:avLst/>
          </a:prstGeom>
        </p:spPr>
        <p:txBody>
          <a:bodyPr/>
          <a:lstStyle/>
          <a:p>
            <a:fld id="{0686800F-65A3-4649-8B73-7EFFA3F0CB78}" type="slidenum">
              <a:rPr lang="en-US" smtClean="0"/>
              <a:pPr/>
              <a:t>69</a:t>
            </a:fld>
            <a:endParaRPr lang="en-US" dirty="0"/>
          </a:p>
        </p:txBody>
      </p:sp>
      <p:sp>
        <p:nvSpPr>
          <p:cNvPr id="4" name="Content Placeholder 3"/>
          <p:cNvSpPr>
            <a:spLocks noGrp="1"/>
          </p:cNvSpPr>
          <p:nvPr>
            <p:ph idx="4294967295"/>
          </p:nvPr>
        </p:nvSpPr>
        <p:spPr>
          <a:xfrm>
            <a:off x="484188" y="1954537"/>
            <a:ext cx="8659812" cy="919163"/>
          </a:xfrm>
          <a:prstGeom prst="rect">
            <a:avLst/>
          </a:prstGeom>
        </p:spPr>
        <p:txBody>
          <a:bodyPr>
            <a:normAutofit/>
          </a:bodyPr>
          <a:lstStyle/>
          <a:p>
            <a:pPr>
              <a:lnSpc>
                <a:spcPct val="100000"/>
              </a:lnSpc>
            </a:pPr>
            <a:r>
              <a:rPr lang="en-US" sz="2900" dirty="0" smtClean="0"/>
              <a:t>Active Manager selects the “best” copy to become active when existing active fails</a:t>
            </a:r>
          </a:p>
        </p:txBody>
      </p:sp>
      <p:sp>
        <p:nvSpPr>
          <p:cNvPr id="5" name="TextBox 4"/>
          <p:cNvSpPr txBox="1"/>
          <p:nvPr/>
        </p:nvSpPr>
        <p:spPr>
          <a:xfrm>
            <a:off x="898069" y="3760747"/>
            <a:ext cx="7685314" cy="2308324"/>
          </a:xfrm>
          <a:prstGeom prst="rect">
            <a:avLst/>
          </a:prstGeom>
          <a:noFill/>
        </p:spPr>
        <p:txBody>
          <a:bodyPr wrap="square" rtlCol="0">
            <a:spAutoFit/>
          </a:bodyPr>
          <a:lstStyle/>
          <a:p>
            <a:r>
              <a:rPr lang="en-US" sz="2400" dirty="0" smtClean="0"/>
              <a:t>Catalog		Healthy</a:t>
            </a:r>
          </a:p>
          <a:p>
            <a:r>
              <a:rPr lang="en-US" sz="2400" dirty="0" smtClean="0"/>
              <a:t>Copy status		Healthy, </a:t>
            </a:r>
            <a:r>
              <a:rPr lang="en-US" sz="2400" dirty="0" err="1" smtClean="0"/>
              <a:t>DisconnectedAndHealthy</a:t>
            </a:r>
            <a:r>
              <a:rPr lang="en-US" sz="2400" dirty="0" smtClean="0"/>
              <a:t>,</a:t>
            </a:r>
            <a:br>
              <a:rPr lang="en-US" sz="2400" dirty="0" smtClean="0"/>
            </a:br>
            <a:r>
              <a:rPr lang="en-US" sz="2400" dirty="0" smtClean="0"/>
              <a:t>			</a:t>
            </a:r>
            <a:r>
              <a:rPr lang="en-US" sz="2400" dirty="0" err="1" smtClean="0"/>
              <a:t>DisconnectedAndResynchronizing</a:t>
            </a:r>
            <a:r>
              <a:rPr lang="en-US" sz="2400" dirty="0" smtClean="0"/>
              <a:t>, or</a:t>
            </a:r>
            <a:br>
              <a:rPr lang="en-US" sz="2400" dirty="0" smtClean="0"/>
            </a:br>
            <a:r>
              <a:rPr lang="en-US" sz="2400" dirty="0" smtClean="0"/>
              <a:t>			</a:t>
            </a:r>
            <a:r>
              <a:rPr lang="en-US" sz="2400" dirty="0" err="1" smtClean="0"/>
              <a:t>SeedingSource</a:t>
            </a:r>
            <a:endParaRPr lang="en-US" sz="2400" dirty="0" smtClean="0"/>
          </a:p>
          <a:p>
            <a:r>
              <a:rPr lang="en-US" sz="2400" dirty="0" err="1" smtClean="0"/>
              <a:t>CopyQueueLength</a:t>
            </a:r>
            <a:r>
              <a:rPr lang="en-US" sz="2400" dirty="0" smtClean="0"/>
              <a:t>	&lt; 10</a:t>
            </a:r>
          </a:p>
          <a:p>
            <a:r>
              <a:rPr lang="en-US" sz="2400" dirty="0" err="1" smtClean="0"/>
              <a:t>ReplayQueueLength</a:t>
            </a:r>
            <a:r>
              <a:rPr lang="en-US" sz="2400" dirty="0" smtClean="0"/>
              <a:t>	&lt; 50</a:t>
            </a:r>
            <a:endParaRPr lang="en-US" sz="2400" dirty="0"/>
          </a:p>
        </p:txBody>
      </p:sp>
      <p:pic>
        <p:nvPicPr>
          <p:cNvPr id="436226" name="Picture 2" descr="http://download.aqsis.org/images/phase/phase1.png"/>
          <p:cNvPicPr>
            <a:picLocks noChangeAspect="1" noChangeArrowheads="1"/>
          </p:cNvPicPr>
          <p:nvPr/>
        </p:nvPicPr>
        <p:blipFill>
          <a:blip r:embed="rId3"/>
          <a:srcRect/>
          <a:stretch>
            <a:fillRect/>
          </a:stretch>
        </p:blipFill>
        <p:spPr bwMode="auto">
          <a:xfrm>
            <a:off x="6442328" y="2191373"/>
            <a:ext cx="1905000" cy="1905000"/>
          </a:xfrm>
          <a:prstGeom prst="rect">
            <a:avLst/>
          </a:prstGeom>
          <a:noFill/>
        </p:spPr>
      </p:pic>
      <p:sp>
        <p:nvSpPr>
          <p:cNvPr id="7" name="TextBox 6"/>
          <p:cNvSpPr txBox="1"/>
          <p:nvPr/>
        </p:nvSpPr>
        <p:spPr>
          <a:xfrm>
            <a:off x="898069" y="3760747"/>
            <a:ext cx="7685314" cy="2308324"/>
          </a:xfrm>
          <a:prstGeom prst="rect">
            <a:avLst/>
          </a:prstGeom>
          <a:noFill/>
        </p:spPr>
        <p:txBody>
          <a:bodyPr wrap="square" rtlCol="0">
            <a:spAutoFit/>
          </a:bodyPr>
          <a:lstStyle/>
          <a:p>
            <a:r>
              <a:rPr lang="en-US" sz="2400" dirty="0" smtClean="0"/>
              <a:t>Catalog		Crawling</a:t>
            </a:r>
          </a:p>
          <a:p>
            <a:r>
              <a:rPr lang="en-US" sz="2400" dirty="0" smtClean="0"/>
              <a:t>Copy status		Healthy, </a:t>
            </a:r>
            <a:r>
              <a:rPr lang="en-US" sz="2400" dirty="0" err="1" smtClean="0"/>
              <a:t>DisconnectedAndHealthy</a:t>
            </a:r>
            <a:r>
              <a:rPr lang="en-US" sz="2400" dirty="0" smtClean="0"/>
              <a:t>,</a:t>
            </a:r>
            <a:br>
              <a:rPr lang="en-US" sz="2400" dirty="0" smtClean="0"/>
            </a:br>
            <a:r>
              <a:rPr lang="en-US" sz="2400" dirty="0" smtClean="0"/>
              <a:t>			</a:t>
            </a:r>
            <a:r>
              <a:rPr lang="en-US" sz="2400" dirty="0" err="1" smtClean="0"/>
              <a:t>DisconnectedAndResynchronizing</a:t>
            </a:r>
            <a:r>
              <a:rPr lang="en-US" sz="2400" dirty="0" smtClean="0"/>
              <a:t>, or</a:t>
            </a:r>
            <a:br>
              <a:rPr lang="en-US" sz="2400" dirty="0" smtClean="0"/>
            </a:br>
            <a:r>
              <a:rPr lang="en-US" sz="2400" dirty="0" smtClean="0"/>
              <a:t>			</a:t>
            </a:r>
            <a:r>
              <a:rPr lang="en-US" sz="2400" dirty="0" err="1" smtClean="0"/>
              <a:t>SeedingSource</a:t>
            </a:r>
            <a:endParaRPr lang="en-US" sz="2400" dirty="0" smtClean="0"/>
          </a:p>
          <a:p>
            <a:r>
              <a:rPr lang="en-US" sz="2400" dirty="0" err="1" smtClean="0"/>
              <a:t>CopyQueueLength</a:t>
            </a:r>
            <a:r>
              <a:rPr lang="en-US" sz="2400" dirty="0" smtClean="0"/>
              <a:t>	&lt; 10</a:t>
            </a:r>
          </a:p>
          <a:p>
            <a:r>
              <a:rPr lang="en-US" sz="2400" dirty="0" err="1" smtClean="0"/>
              <a:t>ReplayQueueLength</a:t>
            </a:r>
            <a:r>
              <a:rPr lang="en-US" sz="2400" dirty="0" smtClean="0"/>
              <a:t>	&lt; 50</a:t>
            </a:r>
            <a:endParaRPr lang="en-US" sz="2400" dirty="0"/>
          </a:p>
        </p:txBody>
      </p:sp>
      <p:pic>
        <p:nvPicPr>
          <p:cNvPr id="8" name="Picture 2" descr="http://download.aqsis.org/images/phase/phase2.png"/>
          <p:cNvPicPr>
            <a:picLocks noChangeAspect="1" noChangeArrowheads="1"/>
          </p:cNvPicPr>
          <p:nvPr/>
        </p:nvPicPr>
        <p:blipFill>
          <a:blip r:embed="rId4"/>
          <a:srcRect/>
          <a:stretch>
            <a:fillRect/>
          </a:stretch>
        </p:blipFill>
        <p:spPr bwMode="auto">
          <a:xfrm>
            <a:off x="6442328" y="2191373"/>
            <a:ext cx="1905000" cy="1905000"/>
          </a:xfrm>
          <a:prstGeom prst="rect">
            <a:avLst/>
          </a:prstGeom>
          <a:noFill/>
        </p:spPr>
      </p:pic>
      <p:sp>
        <p:nvSpPr>
          <p:cNvPr id="9" name="TextBox 8"/>
          <p:cNvSpPr txBox="1"/>
          <p:nvPr/>
        </p:nvSpPr>
        <p:spPr>
          <a:xfrm>
            <a:off x="898069" y="3760747"/>
            <a:ext cx="7685314" cy="1938992"/>
          </a:xfrm>
          <a:prstGeom prst="rect">
            <a:avLst/>
          </a:prstGeom>
          <a:noFill/>
        </p:spPr>
        <p:txBody>
          <a:bodyPr wrap="square" rtlCol="0">
            <a:spAutoFit/>
          </a:bodyPr>
          <a:lstStyle/>
          <a:p>
            <a:r>
              <a:rPr lang="en-US" sz="2400" dirty="0" smtClean="0"/>
              <a:t>Catalog		Healthy</a:t>
            </a:r>
          </a:p>
          <a:p>
            <a:r>
              <a:rPr lang="en-US" sz="2400" dirty="0" smtClean="0"/>
              <a:t>Copy status		Healthy, </a:t>
            </a:r>
            <a:r>
              <a:rPr lang="en-US" sz="2400" dirty="0" err="1" smtClean="0"/>
              <a:t>DisconnectedAndHealthy</a:t>
            </a:r>
            <a:r>
              <a:rPr lang="en-US" sz="2400" dirty="0" smtClean="0"/>
              <a:t>,</a:t>
            </a:r>
            <a:br>
              <a:rPr lang="en-US" sz="2400" dirty="0" smtClean="0"/>
            </a:br>
            <a:r>
              <a:rPr lang="en-US" sz="2400" dirty="0" smtClean="0"/>
              <a:t>			</a:t>
            </a:r>
            <a:r>
              <a:rPr lang="en-US" sz="2400" dirty="0" err="1" smtClean="0"/>
              <a:t>DisconnectedAndResynchronizing</a:t>
            </a:r>
            <a:r>
              <a:rPr lang="en-US" sz="2400" dirty="0" smtClean="0"/>
              <a:t>, or</a:t>
            </a:r>
            <a:br>
              <a:rPr lang="en-US" sz="2400" dirty="0" smtClean="0"/>
            </a:br>
            <a:r>
              <a:rPr lang="en-US" sz="2400" dirty="0" smtClean="0"/>
              <a:t>			</a:t>
            </a:r>
            <a:r>
              <a:rPr lang="en-US" sz="2400" dirty="0" err="1" smtClean="0"/>
              <a:t>SeedingSource</a:t>
            </a:r>
            <a:endParaRPr lang="en-US" sz="2400" dirty="0" smtClean="0"/>
          </a:p>
          <a:p>
            <a:r>
              <a:rPr lang="en-US" sz="2400" dirty="0" err="1" smtClean="0"/>
              <a:t>ReplayQueueLength</a:t>
            </a:r>
            <a:r>
              <a:rPr lang="en-US" sz="2400" dirty="0" smtClean="0"/>
              <a:t>	&lt; 50</a:t>
            </a:r>
            <a:endParaRPr lang="en-US" sz="2400" dirty="0"/>
          </a:p>
        </p:txBody>
      </p:sp>
      <p:pic>
        <p:nvPicPr>
          <p:cNvPr id="10" name="Picture 4" descr="http://download.aqsis.org/images/phase/phase3.png"/>
          <p:cNvPicPr>
            <a:picLocks noChangeAspect="1" noChangeArrowheads="1"/>
          </p:cNvPicPr>
          <p:nvPr/>
        </p:nvPicPr>
        <p:blipFill>
          <a:blip r:embed="rId5"/>
          <a:srcRect/>
          <a:stretch>
            <a:fillRect/>
          </a:stretch>
        </p:blipFill>
        <p:spPr bwMode="auto">
          <a:xfrm>
            <a:off x="6442328" y="2191373"/>
            <a:ext cx="1905000" cy="1905000"/>
          </a:xfrm>
          <a:prstGeom prst="rect">
            <a:avLst/>
          </a:prstGeom>
          <a:noFill/>
        </p:spPr>
      </p:pic>
      <p:sp>
        <p:nvSpPr>
          <p:cNvPr id="11" name="TextBox 10"/>
          <p:cNvSpPr txBox="1"/>
          <p:nvPr/>
        </p:nvSpPr>
        <p:spPr>
          <a:xfrm>
            <a:off x="898069" y="3760747"/>
            <a:ext cx="7685314" cy="1938992"/>
          </a:xfrm>
          <a:prstGeom prst="rect">
            <a:avLst/>
          </a:prstGeom>
          <a:noFill/>
        </p:spPr>
        <p:txBody>
          <a:bodyPr wrap="square" rtlCol="0">
            <a:spAutoFit/>
          </a:bodyPr>
          <a:lstStyle/>
          <a:p>
            <a:r>
              <a:rPr lang="en-US" sz="2400" dirty="0" smtClean="0"/>
              <a:t>Catalog		Crawling</a:t>
            </a:r>
          </a:p>
          <a:p>
            <a:r>
              <a:rPr lang="en-US" sz="2400" dirty="0" smtClean="0"/>
              <a:t>Copy status		Healthy, </a:t>
            </a:r>
            <a:r>
              <a:rPr lang="en-US" sz="2400" dirty="0" err="1" smtClean="0"/>
              <a:t>DisconnectedAndHealthy</a:t>
            </a:r>
            <a:r>
              <a:rPr lang="en-US" sz="2400" dirty="0" smtClean="0"/>
              <a:t>,</a:t>
            </a:r>
            <a:br>
              <a:rPr lang="en-US" sz="2400" dirty="0" smtClean="0"/>
            </a:br>
            <a:r>
              <a:rPr lang="en-US" sz="2400" dirty="0" smtClean="0"/>
              <a:t>			</a:t>
            </a:r>
            <a:r>
              <a:rPr lang="en-US" sz="2400" dirty="0" err="1" smtClean="0"/>
              <a:t>DisconnectedAndResynchronizing</a:t>
            </a:r>
            <a:r>
              <a:rPr lang="en-US" sz="2400" dirty="0" smtClean="0"/>
              <a:t>, or</a:t>
            </a:r>
            <a:br>
              <a:rPr lang="en-US" sz="2400" dirty="0" smtClean="0"/>
            </a:br>
            <a:r>
              <a:rPr lang="en-US" sz="2400" dirty="0" smtClean="0"/>
              <a:t>			</a:t>
            </a:r>
            <a:r>
              <a:rPr lang="en-US" sz="2400" dirty="0" err="1" smtClean="0"/>
              <a:t>SeedingSource</a:t>
            </a:r>
            <a:endParaRPr lang="en-US" sz="2400" dirty="0" smtClean="0"/>
          </a:p>
          <a:p>
            <a:r>
              <a:rPr lang="en-US" sz="2400" dirty="0" err="1" smtClean="0"/>
              <a:t>ReplayQueueLength</a:t>
            </a:r>
            <a:r>
              <a:rPr lang="en-US" sz="2400" dirty="0" smtClean="0"/>
              <a:t>	&lt; 50</a:t>
            </a:r>
            <a:endParaRPr lang="en-US" sz="2400" dirty="0"/>
          </a:p>
        </p:txBody>
      </p:sp>
      <p:pic>
        <p:nvPicPr>
          <p:cNvPr id="12" name="Picture 2" descr="http://download.aqsis.org/images/phase/phase4.png"/>
          <p:cNvPicPr>
            <a:picLocks noChangeAspect="1" noChangeArrowheads="1"/>
          </p:cNvPicPr>
          <p:nvPr/>
        </p:nvPicPr>
        <p:blipFill>
          <a:blip r:embed="rId6"/>
          <a:srcRect/>
          <a:stretch>
            <a:fillRect/>
          </a:stretch>
        </p:blipFill>
        <p:spPr bwMode="auto">
          <a:xfrm>
            <a:off x="6442328" y="2191373"/>
            <a:ext cx="1905000" cy="1905000"/>
          </a:xfrm>
          <a:prstGeom prst="rect">
            <a:avLst/>
          </a:prstGeom>
          <a:noFill/>
        </p:spPr>
      </p:pic>
      <p:grpSp>
        <p:nvGrpSpPr>
          <p:cNvPr id="3" name="Group 16"/>
          <p:cNvGrpSpPr/>
          <p:nvPr/>
        </p:nvGrpSpPr>
        <p:grpSpPr>
          <a:xfrm>
            <a:off x="6443852" y="2192897"/>
            <a:ext cx="1901952" cy="1901952"/>
            <a:chOff x="5682343" y="2177143"/>
            <a:chExt cx="2032000" cy="2032000"/>
          </a:xfrm>
        </p:grpSpPr>
        <p:grpSp>
          <p:nvGrpSpPr>
            <p:cNvPr id="6" name="Group 12"/>
            <p:cNvGrpSpPr/>
            <p:nvPr/>
          </p:nvGrpSpPr>
          <p:grpSpPr>
            <a:xfrm>
              <a:off x="5682343" y="2177143"/>
              <a:ext cx="2032000" cy="2032000"/>
              <a:chOff x="381000" y="152400"/>
              <a:chExt cx="2032000" cy="2032000"/>
            </a:xfrm>
          </p:grpSpPr>
          <p:pic>
            <p:nvPicPr>
              <p:cNvPr id="14" name="Picture 2" descr="D:\Conferences\Tech Ed IT Pro 2009\Materials\phase2 - Copy.png"/>
              <p:cNvPicPr>
                <a:picLocks noChangeAspect="1" noChangeArrowheads="1"/>
              </p:cNvPicPr>
              <p:nvPr/>
            </p:nvPicPr>
            <p:blipFill>
              <a:blip r:embed="rId4"/>
              <a:srcRect/>
              <a:stretch>
                <a:fillRect/>
              </a:stretch>
            </p:blipFill>
            <p:spPr bwMode="auto">
              <a:xfrm>
                <a:off x="381000" y="152400"/>
                <a:ext cx="2032000" cy="2032000"/>
              </a:xfrm>
              <a:prstGeom prst="rect">
                <a:avLst/>
              </a:prstGeom>
              <a:noFill/>
            </p:spPr>
          </p:pic>
          <p:sp>
            <p:nvSpPr>
              <p:cNvPr id="15" name="Oval 14"/>
              <p:cNvSpPr/>
              <p:nvPr/>
            </p:nvSpPr>
            <p:spPr>
              <a:xfrm>
                <a:off x="1198246" y="653234"/>
                <a:ext cx="1005840" cy="100584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6661314" y="2526231"/>
              <a:ext cx="697375" cy="1282403"/>
            </a:xfrm>
            <a:prstGeom prst="rect">
              <a:avLst/>
            </a:prstGeom>
            <a:noFill/>
          </p:spPr>
          <p:txBody>
            <a:bodyPr wrap="none" rtlCol="0">
              <a:spAutoFit/>
            </a:bodyPr>
            <a:lstStyle/>
            <a:p>
              <a:r>
                <a:rPr lang="en-US" sz="7200" dirty="0" smtClean="0"/>
                <a:t>5</a:t>
              </a:r>
              <a:endParaRPr lang="en-US" sz="7200" dirty="0"/>
            </a:p>
          </p:txBody>
        </p:sp>
      </p:grpSp>
      <p:sp>
        <p:nvSpPr>
          <p:cNvPr id="18" name="TextBox 17"/>
          <p:cNvSpPr txBox="1"/>
          <p:nvPr/>
        </p:nvSpPr>
        <p:spPr>
          <a:xfrm>
            <a:off x="898069" y="4130869"/>
            <a:ext cx="7685314" cy="1569660"/>
          </a:xfrm>
          <a:prstGeom prst="rect">
            <a:avLst/>
          </a:prstGeom>
          <a:noFill/>
        </p:spPr>
        <p:txBody>
          <a:bodyPr wrap="square" rtlCol="0">
            <a:spAutoFit/>
          </a:bodyPr>
          <a:lstStyle/>
          <a:p>
            <a:r>
              <a:rPr lang="en-US" sz="2400" dirty="0" smtClean="0"/>
              <a:t>Copy status		Healthy, </a:t>
            </a:r>
            <a:r>
              <a:rPr lang="en-US" sz="2400" dirty="0" err="1" smtClean="0"/>
              <a:t>DisconnectedAndHealthy</a:t>
            </a:r>
            <a:r>
              <a:rPr lang="en-US" sz="2400" dirty="0" smtClean="0"/>
              <a:t>,</a:t>
            </a:r>
            <a:br>
              <a:rPr lang="en-US" sz="2400" dirty="0" smtClean="0"/>
            </a:br>
            <a:r>
              <a:rPr lang="en-US" sz="2400" dirty="0" smtClean="0"/>
              <a:t>			</a:t>
            </a:r>
            <a:r>
              <a:rPr lang="en-US" sz="2400" dirty="0" err="1" smtClean="0"/>
              <a:t>DisconnectedAndResynchronizing</a:t>
            </a:r>
            <a:r>
              <a:rPr lang="en-US" sz="2400" dirty="0" smtClean="0"/>
              <a:t>, or</a:t>
            </a:r>
            <a:br>
              <a:rPr lang="en-US" sz="2400" dirty="0" smtClean="0"/>
            </a:br>
            <a:r>
              <a:rPr lang="en-US" sz="2400" dirty="0" smtClean="0"/>
              <a:t>			</a:t>
            </a:r>
            <a:r>
              <a:rPr lang="en-US" sz="2400" dirty="0" err="1" smtClean="0"/>
              <a:t>SeedingSource</a:t>
            </a:r>
            <a:endParaRPr lang="en-US" sz="2400" dirty="0" smtClean="0"/>
          </a:p>
          <a:p>
            <a:r>
              <a:rPr lang="en-US" sz="2400" dirty="0" err="1" smtClean="0"/>
              <a:t>ReplayQueueLength</a:t>
            </a:r>
            <a:r>
              <a:rPr lang="en-US" sz="2400" dirty="0" smtClean="0"/>
              <a:t>	&lt; 50</a:t>
            </a:r>
            <a:endParaRPr lang="en-US" sz="2400" dirty="0"/>
          </a:p>
        </p:txBody>
      </p:sp>
      <p:grpSp>
        <p:nvGrpSpPr>
          <p:cNvPr id="13" name="Group 22"/>
          <p:cNvGrpSpPr/>
          <p:nvPr/>
        </p:nvGrpSpPr>
        <p:grpSpPr>
          <a:xfrm>
            <a:off x="6443852" y="2192897"/>
            <a:ext cx="1901952" cy="1901952"/>
            <a:chOff x="5715617" y="2210417"/>
            <a:chExt cx="1901952" cy="1901952"/>
          </a:xfrm>
        </p:grpSpPr>
        <p:grpSp>
          <p:nvGrpSpPr>
            <p:cNvPr id="17" name="Group 18"/>
            <p:cNvGrpSpPr/>
            <p:nvPr/>
          </p:nvGrpSpPr>
          <p:grpSpPr>
            <a:xfrm>
              <a:off x="5715617" y="2210417"/>
              <a:ext cx="1901952" cy="1901952"/>
              <a:chOff x="381000" y="152400"/>
              <a:chExt cx="2032000" cy="2032000"/>
            </a:xfrm>
          </p:grpSpPr>
          <p:pic>
            <p:nvPicPr>
              <p:cNvPr id="20" name="Picture 2" descr="D:\Conferences\Tech Ed IT Pro 2009\Materials\phase2 - Copy.png"/>
              <p:cNvPicPr>
                <a:picLocks noChangeAspect="1" noChangeArrowheads="1"/>
              </p:cNvPicPr>
              <p:nvPr/>
            </p:nvPicPr>
            <p:blipFill>
              <a:blip r:embed="rId4"/>
              <a:srcRect/>
              <a:stretch>
                <a:fillRect/>
              </a:stretch>
            </p:blipFill>
            <p:spPr bwMode="auto">
              <a:xfrm>
                <a:off x="381000" y="152400"/>
                <a:ext cx="2032000" cy="2032000"/>
              </a:xfrm>
              <a:prstGeom prst="rect">
                <a:avLst/>
              </a:prstGeom>
              <a:noFill/>
            </p:spPr>
          </p:pic>
          <p:sp>
            <p:nvSpPr>
              <p:cNvPr id="21" name="Oval 20"/>
              <p:cNvSpPr/>
              <p:nvPr/>
            </p:nvSpPr>
            <p:spPr>
              <a:xfrm>
                <a:off x="1198246" y="653234"/>
                <a:ext cx="1005840" cy="1005840"/>
              </a:xfrm>
              <a:prstGeom prst="ellipse">
                <a:avLst/>
              </a:prstGeom>
              <a:solidFill>
                <a:srgbClr xmlns:mc="http://schemas.openxmlformats.org/markup-compatibility/2006" xmlns:a14="http://schemas.microsoft.com/office/drawing/2010/main" val="99CC99" mc:Ignorabl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6618514" y="2514598"/>
              <a:ext cx="652743" cy="1200329"/>
            </a:xfrm>
            <a:prstGeom prst="rect">
              <a:avLst/>
            </a:prstGeom>
            <a:noFill/>
          </p:spPr>
          <p:txBody>
            <a:bodyPr wrap="none" rtlCol="0">
              <a:spAutoFit/>
            </a:bodyPr>
            <a:lstStyle/>
            <a:p>
              <a:r>
                <a:rPr lang="en-US" sz="7200" dirty="0" smtClean="0"/>
                <a:t>6</a:t>
              </a:r>
              <a:endParaRPr lang="en-US" sz="7200" dirty="0"/>
            </a:p>
          </p:txBody>
        </p:sp>
      </p:grpSp>
      <p:sp>
        <p:nvSpPr>
          <p:cNvPr id="24" name="TextBox 23"/>
          <p:cNvSpPr txBox="1"/>
          <p:nvPr/>
        </p:nvSpPr>
        <p:spPr>
          <a:xfrm>
            <a:off x="898069" y="3760747"/>
            <a:ext cx="7685314" cy="1938992"/>
          </a:xfrm>
          <a:prstGeom prst="rect">
            <a:avLst/>
          </a:prstGeom>
          <a:noFill/>
        </p:spPr>
        <p:txBody>
          <a:bodyPr wrap="square" rtlCol="0">
            <a:spAutoFit/>
          </a:bodyPr>
          <a:lstStyle/>
          <a:p>
            <a:r>
              <a:rPr lang="en-US" sz="2400" dirty="0" smtClean="0"/>
              <a:t>Catalog		Healthy</a:t>
            </a:r>
          </a:p>
          <a:p>
            <a:r>
              <a:rPr lang="en-US" sz="2400" dirty="0" smtClean="0"/>
              <a:t>Copy status		Healthy, </a:t>
            </a:r>
            <a:r>
              <a:rPr lang="en-US" sz="2400" dirty="0" err="1" smtClean="0"/>
              <a:t>DisconnectedAndHealthy</a:t>
            </a:r>
            <a:r>
              <a:rPr lang="en-US" sz="2400" dirty="0" smtClean="0"/>
              <a:t>,</a:t>
            </a:r>
            <a:br>
              <a:rPr lang="en-US" sz="2400" dirty="0" smtClean="0"/>
            </a:br>
            <a:r>
              <a:rPr lang="en-US" sz="2400" dirty="0" smtClean="0"/>
              <a:t>			</a:t>
            </a:r>
            <a:r>
              <a:rPr lang="en-US" sz="2400" dirty="0" err="1" smtClean="0"/>
              <a:t>DisconnectedAndResynchronizing</a:t>
            </a:r>
            <a:r>
              <a:rPr lang="en-US" sz="2400" dirty="0" smtClean="0"/>
              <a:t>, or</a:t>
            </a:r>
            <a:br>
              <a:rPr lang="en-US" sz="2400" dirty="0" smtClean="0"/>
            </a:br>
            <a:r>
              <a:rPr lang="en-US" sz="2400" dirty="0" smtClean="0"/>
              <a:t>			</a:t>
            </a:r>
            <a:r>
              <a:rPr lang="en-US" sz="2400" dirty="0" err="1" smtClean="0"/>
              <a:t>SeedingSource</a:t>
            </a:r>
            <a:endParaRPr lang="en-US" sz="2400" dirty="0" smtClean="0"/>
          </a:p>
          <a:p>
            <a:r>
              <a:rPr lang="en-US" sz="2400" dirty="0" err="1" smtClean="0"/>
              <a:t>CopyQueueLength</a:t>
            </a:r>
            <a:r>
              <a:rPr lang="en-US" sz="2400" dirty="0" smtClean="0"/>
              <a:t>	&lt; 10</a:t>
            </a:r>
          </a:p>
        </p:txBody>
      </p:sp>
      <p:grpSp>
        <p:nvGrpSpPr>
          <p:cNvPr id="19" name="Group 28"/>
          <p:cNvGrpSpPr/>
          <p:nvPr/>
        </p:nvGrpSpPr>
        <p:grpSpPr>
          <a:xfrm>
            <a:off x="6443852" y="2192897"/>
            <a:ext cx="1901952" cy="1901952"/>
            <a:chOff x="5710627" y="2205427"/>
            <a:chExt cx="1901952" cy="1901952"/>
          </a:xfrm>
        </p:grpSpPr>
        <p:grpSp>
          <p:nvGrpSpPr>
            <p:cNvPr id="23" name="Group 24"/>
            <p:cNvGrpSpPr/>
            <p:nvPr/>
          </p:nvGrpSpPr>
          <p:grpSpPr>
            <a:xfrm>
              <a:off x="5710627" y="2205427"/>
              <a:ext cx="1901952" cy="1901952"/>
              <a:chOff x="381000" y="152400"/>
              <a:chExt cx="2032000" cy="2032000"/>
            </a:xfrm>
          </p:grpSpPr>
          <p:pic>
            <p:nvPicPr>
              <p:cNvPr id="26" name="Picture 2" descr="D:\Conferences\Tech Ed IT Pro 2009\Materials\phase2 - Copy.png"/>
              <p:cNvPicPr>
                <a:picLocks noChangeAspect="1" noChangeArrowheads="1"/>
              </p:cNvPicPr>
              <p:nvPr/>
            </p:nvPicPr>
            <p:blipFill>
              <a:blip r:embed="rId4"/>
              <a:srcRect/>
              <a:stretch>
                <a:fillRect/>
              </a:stretch>
            </p:blipFill>
            <p:spPr bwMode="auto">
              <a:xfrm>
                <a:off x="381000" y="152400"/>
                <a:ext cx="2032000" cy="2032000"/>
              </a:xfrm>
              <a:prstGeom prst="rect">
                <a:avLst/>
              </a:prstGeom>
              <a:noFill/>
            </p:spPr>
          </p:pic>
          <p:sp>
            <p:nvSpPr>
              <p:cNvPr id="27" name="Oval 26"/>
              <p:cNvSpPr/>
              <p:nvPr/>
            </p:nvSpPr>
            <p:spPr>
              <a:xfrm>
                <a:off x="1198246" y="653234"/>
                <a:ext cx="1005840" cy="1005840"/>
              </a:xfrm>
              <a:prstGeom prst="ellipse">
                <a:avLst/>
              </a:prstGeom>
              <a:solidFill>
                <a:srgbClr xmlns:mc="http://schemas.openxmlformats.org/markup-compatibility/2006" xmlns:a14="http://schemas.microsoft.com/office/drawing/2010/main" val="7030A0" mc:Ignorabl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6640286" y="2547258"/>
              <a:ext cx="652743" cy="1200329"/>
            </a:xfrm>
            <a:prstGeom prst="rect">
              <a:avLst/>
            </a:prstGeom>
            <a:noFill/>
          </p:spPr>
          <p:txBody>
            <a:bodyPr wrap="none" rtlCol="0">
              <a:spAutoFit/>
            </a:bodyPr>
            <a:lstStyle/>
            <a:p>
              <a:r>
                <a:rPr lang="en-US" sz="7200" dirty="0" smtClean="0"/>
                <a:t>7</a:t>
              </a:r>
              <a:endParaRPr lang="en-US" sz="7200" dirty="0"/>
            </a:p>
          </p:txBody>
        </p:sp>
      </p:grpSp>
      <p:sp>
        <p:nvSpPr>
          <p:cNvPr id="30" name="TextBox 29"/>
          <p:cNvSpPr txBox="1"/>
          <p:nvPr/>
        </p:nvSpPr>
        <p:spPr>
          <a:xfrm>
            <a:off x="898069" y="3760746"/>
            <a:ext cx="7685314" cy="1938992"/>
          </a:xfrm>
          <a:prstGeom prst="rect">
            <a:avLst/>
          </a:prstGeom>
          <a:noFill/>
        </p:spPr>
        <p:txBody>
          <a:bodyPr wrap="square" rtlCol="0">
            <a:spAutoFit/>
          </a:bodyPr>
          <a:lstStyle/>
          <a:p>
            <a:r>
              <a:rPr lang="en-US" sz="2400" dirty="0" smtClean="0"/>
              <a:t>Catalog		Crawling</a:t>
            </a:r>
          </a:p>
          <a:p>
            <a:r>
              <a:rPr lang="en-US" sz="2400" dirty="0" smtClean="0"/>
              <a:t>Copy status		Healthy, </a:t>
            </a:r>
            <a:r>
              <a:rPr lang="en-US" sz="2400" dirty="0" err="1" smtClean="0"/>
              <a:t>DisconnectedAndHealthy</a:t>
            </a:r>
            <a:r>
              <a:rPr lang="en-US" sz="2400" dirty="0" smtClean="0"/>
              <a:t>,</a:t>
            </a:r>
            <a:br>
              <a:rPr lang="en-US" sz="2400" dirty="0" smtClean="0"/>
            </a:br>
            <a:r>
              <a:rPr lang="en-US" sz="2400" dirty="0" smtClean="0"/>
              <a:t>			</a:t>
            </a:r>
            <a:r>
              <a:rPr lang="en-US" sz="2400" dirty="0" err="1" smtClean="0"/>
              <a:t>DisconnectedAndResynchronizing</a:t>
            </a:r>
            <a:r>
              <a:rPr lang="en-US" sz="2400" dirty="0" smtClean="0"/>
              <a:t>, or</a:t>
            </a:r>
            <a:br>
              <a:rPr lang="en-US" sz="2400" dirty="0" smtClean="0"/>
            </a:br>
            <a:r>
              <a:rPr lang="en-US" sz="2400" dirty="0" smtClean="0"/>
              <a:t>			</a:t>
            </a:r>
            <a:r>
              <a:rPr lang="en-US" sz="2400" dirty="0" err="1" smtClean="0"/>
              <a:t>SeedingSource</a:t>
            </a:r>
            <a:endParaRPr lang="en-US" sz="2400" dirty="0" smtClean="0"/>
          </a:p>
          <a:p>
            <a:r>
              <a:rPr lang="en-US" sz="2400" dirty="0" err="1" smtClean="0"/>
              <a:t>CopyQueueLength</a:t>
            </a:r>
            <a:r>
              <a:rPr lang="en-US" sz="2400" dirty="0" smtClean="0"/>
              <a:t>	&lt; 10</a:t>
            </a:r>
          </a:p>
        </p:txBody>
      </p:sp>
      <p:grpSp>
        <p:nvGrpSpPr>
          <p:cNvPr id="25" name="Group 34"/>
          <p:cNvGrpSpPr/>
          <p:nvPr/>
        </p:nvGrpSpPr>
        <p:grpSpPr>
          <a:xfrm>
            <a:off x="6443852" y="2192897"/>
            <a:ext cx="1901952" cy="1901952"/>
            <a:chOff x="5708133" y="2202932"/>
            <a:chExt cx="1901952" cy="1901952"/>
          </a:xfrm>
        </p:grpSpPr>
        <p:grpSp>
          <p:nvGrpSpPr>
            <p:cNvPr id="29" name="Group 30"/>
            <p:cNvGrpSpPr/>
            <p:nvPr/>
          </p:nvGrpSpPr>
          <p:grpSpPr>
            <a:xfrm>
              <a:off x="5708133" y="2202932"/>
              <a:ext cx="1901952" cy="1901952"/>
              <a:chOff x="381000" y="152400"/>
              <a:chExt cx="2032000" cy="2032000"/>
            </a:xfrm>
          </p:grpSpPr>
          <p:pic>
            <p:nvPicPr>
              <p:cNvPr id="32" name="Picture 2" descr="D:\Conferences\Tech Ed IT Pro 2009\Materials\phase2 - Copy.png"/>
              <p:cNvPicPr>
                <a:picLocks noChangeAspect="1" noChangeArrowheads="1"/>
              </p:cNvPicPr>
              <p:nvPr/>
            </p:nvPicPr>
            <p:blipFill>
              <a:blip r:embed="rId4"/>
              <a:srcRect/>
              <a:stretch>
                <a:fillRect/>
              </a:stretch>
            </p:blipFill>
            <p:spPr bwMode="auto">
              <a:xfrm>
                <a:off x="381000" y="152400"/>
                <a:ext cx="2032000" cy="2032000"/>
              </a:xfrm>
              <a:prstGeom prst="rect">
                <a:avLst/>
              </a:prstGeom>
              <a:noFill/>
            </p:spPr>
          </p:pic>
          <p:sp>
            <p:nvSpPr>
              <p:cNvPr id="33" name="Oval 32"/>
              <p:cNvSpPr/>
              <p:nvPr/>
            </p:nvSpPr>
            <p:spPr>
              <a:xfrm>
                <a:off x="1186615" y="653234"/>
                <a:ext cx="1005840" cy="100584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p:cNvSpPr txBox="1"/>
            <p:nvPr/>
          </p:nvSpPr>
          <p:spPr>
            <a:xfrm>
              <a:off x="6629400" y="2503713"/>
              <a:ext cx="652743" cy="1200329"/>
            </a:xfrm>
            <a:prstGeom prst="rect">
              <a:avLst/>
            </a:prstGeom>
            <a:noFill/>
          </p:spPr>
          <p:txBody>
            <a:bodyPr wrap="none" rtlCol="0">
              <a:spAutoFit/>
            </a:bodyPr>
            <a:lstStyle/>
            <a:p>
              <a:r>
                <a:rPr lang="en-US" sz="7200" dirty="0" smtClean="0"/>
                <a:t>8</a:t>
              </a:r>
              <a:endParaRPr lang="en-US" sz="7200" dirty="0"/>
            </a:p>
          </p:txBody>
        </p:sp>
      </p:grpSp>
      <p:sp>
        <p:nvSpPr>
          <p:cNvPr id="36" name="TextBox 35"/>
          <p:cNvSpPr txBox="1"/>
          <p:nvPr/>
        </p:nvSpPr>
        <p:spPr>
          <a:xfrm>
            <a:off x="898069" y="3760746"/>
            <a:ext cx="7685314" cy="1569660"/>
          </a:xfrm>
          <a:prstGeom prst="rect">
            <a:avLst/>
          </a:prstGeom>
          <a:noFill/>
        </p:spPr>
        <p:txBody>
          <a:bodyPr wrap="square" rtlCol="0">
            <a:spAutoFit/>
          </a:bodyPr>
          <a:lstStyle/>
          <a:p>
            <a:r>
              <a:rPr lang="en-US" sz="2400" dirty="0" smtClean="0"/>
              <a:t>Catalog		Healthy</a:t>
            </a:r>
          </a:p>
          <a:p>
            <a:r>
              <a:rPr lang="en-US" sz="2400" dirty="0" smtClean="0"/>
              <a:t>Copy status		Healthy, </a:t>
            </a:r>
            <a:r>
              <a:rPr lang="en-US" sz="2400" dirty="0" err="1" smtClean="0"/>
              <a:t>DisconnectedAndHealthy</a:t>
            </a:r>
            <a:r>
              <a:rPr lang="en-US" sz="2400" dirty="0" smtClean="0"/>
              <a:t>,</a:t>
            </a:r>
            <a:br>
              <a:rPr lang="en-US" sz="2400" dirty="0" smtClean="0"/>
            </a:br>
            <a:r>
              <a:rPr lang="en-US" sz="2400" dirty="0" smtClean="0"/>
              <a:t>			</a:t>
            </a:r>
            <a:r>
              <a:rPr lang="en-US" sz="2400" dirty="0" err="1" smtClean="0"/>
              <a:t>DisconnectedAndResynchronizing</a:t>
            </a:r>
            <a:r>
              <a:rPr lang="en-US" sz="2400" dirty="0" smtClean="0"/>
              <a:t>, or</a:t>
            </a:r>
            <a:br>
              <a:rPr lang="en-US" sz="2400" dirty="0" smtClean="0"/>
            </a:br>
            <a:r>
              <a:rPr lang="en-US" sz="2400" dirty="0" smtClean="0"/>
              <a:t>			</a:t>
            </a:r>
            <a:r>
              <a:rPr lang="en-US" sz="2400" dirty="0" err="1" smtClean="0"/>
              <a:t>SeedingSource</a:t>
            </a:r>
            <a:endParaRPr lang="en-US" sz="2400" dirty="0" smtClean="0"/>
          </a:p>
        </p:txBody>
      </p:sp>
      <p:grpSp>
        <p:nvGrpSpPr>
          <p:cNvPr id="31" name="Group 40"/>
          <p:cNvGrpSpPr/>
          <p:nvPr/>
        </p:nvGrpSpPr>
        <p:grpSpPr>
          <a:xfrm>
            <a:off x="6443852" y="2192897"/>
            <a:ext cx="1901952" cy="1901952"/>
            <a:chOff x="5701442" y="2196242"/>
            <a:chExt cx="1901952" cy="1901952"/>
          </a:xfrm>
        </p:grpSpPr>
        <p:grpSp>
          <p:nvGrpSpPr>
            <p:cNvPr id="35" name="Group 36"/>
            <p:cNvGrpSpPr/>
            <p:nvPr/>
          </p:nvGrpSpPr>
          <p:grpSpPr>
            <a:xfrm>
              <a:off x="5701442" y="2196242"/>
              <a:ext cx="1901952" cy="1901952"/>
              <a:chOff x="381000" y="152400"/>
              <a:chExt cx="2032000" cy="2032000"/>
            </a:xfrm>
          </p:grpSpPr>
          <p:pic>
            <p:nvPicPr>
              <p:cNvPr id="38" name="Picture 2" descr="D:\Conferences\Tech Ed IT Pro 2009\Materials\phase2 - Copy.png"/>
              <p:cNvPicPr>
                <a:picLocks noChangeAspect="1" noChangeArrowheads="1"/>
              </p:cNvPicPr>
              <p:nvPr/>
            </p:nvPicPr>
            <p:blipFill>
              <a:blip r:embed="rId4"/>
              <a:srcRect/>
              <a:stretch>
                <a:fillRect/>
              </a:stretch>
            </p:blipFill>
            <p:spPr bwMode="auto">
              <a:xfrm>
                <a:off x="381000" y="152400"/>
                <a:ext cx="2032000" cy="2032000"/>
              </a:xfrm>
              <a:prstGeom prst="rect">
                <a:avLst/>
              </a:prstGeom>
              <a:noFill/>
            </p:spPr>
          </p:pic>
          <p:sp>
            <p:nvSpPr>
              <p:cNvPr id="39" name="Oval 38"/>
              <p:cNvSpPr/>
              <p:nvPr/>
            </p:nvSpPr>
            <p:spPr>
              <a:xfrm>
                <a:off x="1198246" y="653234"/>
                <a:ext cx="1005840" cy="100584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6618514" y="2514599"/>
              <a:ext cx="652743" cy="1200329"/>
            </a:xfrm>
            <a:prstGeom prst="rect">
              <a:avLst/>
            </a:prstGeom>
            <a:noFill/>
          </p:spPr>
          <p:txBody>
            <a:bodyPr wrap="none" rtlCol="0">
              <a:spAutoFit/>
            </a:bodyPr>
            <a:lstStyle/>
            <a:p>
              <a:r>
                <a:rPr lang="en-US" sz="7200" dirty="0" smtClean="0"/>
                <a:t>9</a:t>
              </a:r>
              <a:endParaRPr lang="en-US" sz="7200" dirty="0"/>
            </a:p>
          </p:txBody>
        </p:sp>
      </p:grpSp>
      <p:sp>
        <p:nvSpPr>
          <p:cNvPr id="42" name="TextBox 41"/>
          <p:cNvSpPr txBox="1"/>
          <p:nvPr/>
        </p:nvSpPr>
        <p:spPr>
          <a:xfrm>
            <a:off x="898077" y="3760746"/>
            <a:ext cx="7685314" cy="1569660"/>
          </a:xfrm>
          <a:prstGeom prst="rect">
            <a:avLst/>
          </a:prstGeom>
          <a:noFill/>
        </p:spPr>
        <p:txBody>
          <a:bodyPr wrap="square" rtlCol="0">
            <a:spAutoFit/>
          </a:bodyPr>
          <a:lstStyle/>
          <a:p>
            <a:r>
              <a:rPr lang="en-US" sz="2400" dirty="0" smtClean="0"/>
              <a:t>Catalog		Crawling</a:t>
            </a:r>
          </a:p>
          <a:p>
            <a:r>
              <a:rPr lang="en-US" sz="2400" dirty="0" smtClean="0"/>
              <a:t>Copy status		Healthy, </a:t>
            </a:r>
            <a:r>
              <a:rPr lang="en-US" sz="2400" dirty="0" err="1" smtClean="0"/>
              <a:t>DisconnectedAndHealthy</a:t>
            </a:r>
            <a:r>
              <a:rPr lang="en-US" sz="2400" dirty="0" smtClean="0"/>
              <a:t>,</a:t>
            </a:r>
            <a:br>
              <a:rPr lang="en-US" sz="2400" dirty="0" smtClean="0"/>
            </a:br>
            <a:r>
              <a:rPr lang="en-US" sz="2400" dirty="0" smtClean="0"/>
              <a:t>			</a:t>
            </a:r>
            <a:r>
              <a:rPr lang="en-US" sz="2400" dirty="0" err="1" smtClean="0"/>
              <a:t>DisconnectedAndResynchronizing</a:t>
            </a:r>
            <a:r>
              <a:rPr lang="en-US" sz="2400" dirty="0" smtClean="0"/>
              <a:t>, or</a:t>
            </a:r>
            <a:br>
              <a:rPr lang="en-US" sz="2400" dirty="0" smtClean="0"/>
            </a:br>
            <a:r>
              <a:rPr lang="en-US" sz="2400" dirty="0" smtClean="0"/>
              <a:t>			</a:t>
            </a:r>
            <a:r>
              <a:rPr lang="en-US" sz="2400" dirty="0" err="1" smtClean="0"/>
              <a:t>SeedingSource</a:t>
            </a:r>
            <a:endParaRPr lang="en-US" sz="2400" dirty="0" smtClean="0"/>
          </a:p>
        </p:txBody>
      </p:sp>
      <p:grpSp>
        <p:nvGrpSpPr>
          <p:cNvPr id="37" name="Group 46"/>
          <p:cNvGrpSpPr/>
          <p:nvPr/>
        </p:nvGrpSpPr>
        <p:grpSpPr>
          <a:xfrm>
            <a:off x="6443852" y="2192897"/>
            <a:ext cx="1901952" cy="1901952"/>
            <a:chOff x="5702016" y="2192897"/>
            <a:chExt cx="1901952" cy="1901952"/>
          </a:xfrm>
        </p:grpSpPr>
        <p:grpSp>
          <p:nvGrpSpPr>
            <p:cNvPr id="41" name="Group 42"/>
            <p:cNvGrpSpPr/>
            <p:nvPr/>
          </p:nvGrpSpPr>
          <p:grpSpPr>
            <a:xfrm>
              <a:off x="5702016" y="2192897"/>
              <a:ext cx="1901952" cy="1901952"/>
              <a:chOff x="381000" y="152400"/>
              <a:chExt cx="2032000" cy="2032000"/>
            </a:xfrm>
          </p:grpSpPr>
          <p:pic>
            <p:nvPicPr>
              <p:cNvPr id="44" name="Picture 2" descr="D:\Conferences\Tech Ed IT Pro 2009\Materials\phase2 - Copy.png"/>
              <p:cNvPicPr>
                <a:picLocks noChangeAspect="1" noChangeArrowheads="1"/>
              </p:cNvPicPr>
              <p:nvPr/>
            </p:nvPicPr>
            <p:blipFill>
              <a:blip r:embed="rId4"/>
              <a:srcRect/>
              <a:stretch>
                <a:fillRect/>
              </a:stretch>
            </p:blipFill>
            <p:spPr bwMode="auto">
              <a:xfrm>
                <a:off x="381000" y="152400"/>
                <a:ext cx="2032000" cy="2032000"/>
              </a:xfrm>
              <a:prstGeom prst="rect">
                <a:avLst/>
              </a:prstGeom>
              <a:noFill/>
            </p:spPr>
          </p:pic>
          <p:sp>
            <p:nvSpPr>
              <p:cNvPr id="45" name="Oval 44"/>
              <p:cNvSpPr/>
              <p:nvPr/>
            </p:nvSpPr>
            <p:spPr>
              <a:xfrm>
                <a:off x="1198246" y="653234"/>
                <a:ext cx="1005840" cy="100584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p:cNvSpPr txBox="1"/>
            <p:nvPr/>
          </p:nvSpPr>
          <p:spPr>
            <a:xfrm>
              <a:off x="6444345" y="2579916"/>
              <a:ext cx="989373" cy="1046440"/>
            </a:xfrm>
            <a:prstGeom prst="rect">
              <a:avLst/>
            </a:prstGeom>
            <a:noFill/>
          </p:spPr>
          <p:txBody>
            <a:bodyPr wrap="none" rtlCol="0">
              <a:spAutoFit/>
            </a:bodyPr>
            <a:lstStyle/>
            <a:p>
              <a:r>
                <a:rPr lang="en-US" sz="6200" dirty="0" smtClean="0"/>
                <a:t>10</a:t>
              </a:r>
              <a:endParaRPr lang="en-US" sz="6200" dirty="0"/>
            </a:p>
          </p:txBody>
        </p:sp>
      </p:grpSp>
      <p:sp>
        <p:nvSpPr>
          <p:cNvPr id="48" name="TextBox 47"/>
          <p:cNvSpPr txBox="1"/>
          <p:nvPr/>
        </p:nvSpPr>
        <p:spPr>
          <a:xfrm>
            <a:off x="898077" y="4130871"/>
            <a:ext cx="7685314" cy="1200329"/>
          </a:xfrm>
          <a:prstGeom prst="rect">
            <a:avLst/>
          </a:prstGeom>
          <a:noFill/>
        </p:spPr>
        <p:txBody>
          <a:bodyPr wrap="square" rtlCol="0">
            <a:spAutoFit/>
          </a:bodyPr>
          <a:lstStyle/>
          <a:p>
            <a:r>
              <a:rPr lang="en-US" sz="2400" dirty="0" smtClean="0"/>
              <a:t>Copy status		Healthy, </a:t>
            </a:r>
            <a:r>
              <a:rPr lang="en-US" sz="2400" dirty="0" err="1" smtClean="0"/>
              <a:t>DisconnectedAndHealthy</a:t>
            </a:r>
            <a:r>
              <a:rPr lang="en-US" sz="2400" dirty="0" smtClean="0"/>
              <a:t>,</a:t>
            </a:r>
            <a:br>
              <a:rPr lang="en-US" sz="2400" dirty="0" smtClean="0"/>
            </a:br>
            <a:r>
              <a:rPr lang="en-US" sz="2400" dirty="0" smtClean="0"/>
              <a:t>			</a:t>
            </a:r>
            <a:r>
              <a:rPr lang="en-US" sz="2400" dirty="0" err="1" smtClean="0"/>
              <a:t>DisconnectedAndResynchronizing</a:t>
            </a:r>
            <a:r>
              <a:rPr lang="en-US" sz="2400" dirty="0" smtClean="0"/>
              <a:t>, or</a:t>
            </a:r>
            <a:br>
              <a:rPr lang="en-US" sz="2400" dirty="0" smtClean="0"/>
            </a:br>
            <a:r>
              <a:rPr lang="en-US" sz="2400" dirty="0" smtClean="0"/>
              <a:t>			</a:t>
            </a:r>
            <a:r>
              <a:rPr lang="en-US" sz="2400" dirty="0" err="1" smtClean="0"/>
              <a:t>SeedingSource</a:t>
            </a:r>
            <a:endParaRPr lang="en-US" sz="2400" dirty="0" smtClean="0"/>
          </a:p>
        </p:txBody>
      </p:sp>
    </p:spTree>
    <p:extLst>
      <p:ext uri="{BB962C8B-B14F-4D97-AF65-F5344CB8AC3E}">
        <p14:creationId xmlns:p14="http://schemas.microsoft.com/office/powerpoint/2010/main" val="137193672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6226"/>
                                        </p:tgtEl>
                                        <p:attrNameLst>
                                          <p:attrName>style.visibility</p:attrName>
                                        </p:attrNameLst>
                                      </p:cBhvr>
                                      <p:to>
                                        <p:strVal val="visible"/>
                                      </p:to>
                                    </p:set>
                                  </p:childTnLst>
                                  <p:subTnLst>
                                    <p:set>
                                      <p:cBhvr override="childStyle">
                                        <p:cTn dur="1" fill="hold" display="0" masterRel="nextClick" afterEffect="1"/>
                                        <p:tgtEl>
                                          <p:spTgt spid="436226"/>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par>
                                <p:cTn id="49" presetID="1"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par>
                                <p:cTn id="55" presetID="1"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subTnLst>
                                    <p:set>
                                      <p:cBhvr override="childStyle">
                                        <p:cTn dur="1" fill="hold" display="0" masterRel="nextClick" afterEffect="1"/>
                                        <p:tgtEl>
                                          <p:spTgt spid="42"/>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8" grpId="0"/>
      <p:bldP spid="24" grpId="0"/>
      <p:bldP spid="30" grpId="0"/>
      <p:bldP spid="36" grpId="0"/>
      <p:bldP spid="42"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34650" y="1190736"/>
            <a:ext cx="3886200" cy="1905000"/>
          </a:xfrm>
          <a:prstGeom prst="rect">
            <a:avLst/>
          </a:prstGeom>
        </p:spPr>
        <p:style>
          <a:lnRef idx="0">
            <a:schemeClr val="accent2"/>
          </a:lnRef>
          <a:fillRef idx="3">
            <a:schemeClr val="accent2"/>
          </a:fillRef>
          <a:effectRef idx="3">
            <a:schemeClr val="accent2"/>
          </a:effectRef>
          <a:fontRef idx="minor">
            <a:schemeClr val="lt1"/>
          </a:fontRef>
        </p:style>
        <p:txBody>
          <a:bodyPr>
            <a:normAutofit lnSpcReduction="10000"/>
          </a:bodyPr>
          <a:lstStyle/>
          <a:p>
            <a:pPr marL="0" lvl="1" indent="-285750" defTabSz="914099" fontAlgn="base">
              <a:spcBef>
                <a:spcPct val="0"/>
              </a:spcBef>
              <a:spcAft>
                <a:spcPct val="0"/>
              </a:spcAft>
              <a:buFont typeface="Arial" pitchFamily="34" charset="0"/>
              <a:buChar char="•"/>
              <a:defRPr/>
            </a:pPr>
            <a:r>
              <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Improved failover granularity</a:t>
            </a:r>
          </a:p>
          <a:p>
            <a:pPr marL="0" lvl="1" indent="-285750" defTabSz="914099" fontAlgn="base">
              <a:spcBef>
                <a:spcPct val="0"/>
              </a:spcBef>
              <a:spcAft>
                <a:spcPct val="0"/>
              </a:spcAft>
              <a:buFont typeface="Arial" pitchFamily="34" charset="0"/>
              <a:buChar char="•"/>
              <a:defRPr/>
            </a:pPr>
            <a:r>
              <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Simplified administration</a:t>
            </a:r>
          </a:p>
          <a:p>
            <a:pPr marL="0" lvl="1" indent="-285750" defTabSz="914099" fontAlgn="base">
              <a:spcBef>
                <a:spcPct val="0"/>
              </a:spcBef>
              <a:spcAft>
                <a:spcPct val="0"/>
              </a:spcAft>
              <a:buFont typeface="Arial" pitchFamily="34" charset="0"/>
              <a:buChar char="•"/>
              <a:defRPr/>
            </a:pPr>
            <a:r>
              <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Incremental deployment</a:t>
            </a:r>
          </a:p>
          <a:p>
            <a:pPr marL="0" lvl="1" indent="-285750" defTabSz="914099" fontAlgn="base">
              <a:spcBef>
                <a:spcPct val="0"/>
              </a:spcBef>
              <a:spcAft>
                <a:spcPct val="0"/>
              </a:spcAft>
              <a:buFont typeface="Arial" pitchFamily="34" charset="0"/>
              <a:buChar char="•"/>
              <a:defRPr/>
            </a:pPr>
            <a:r>
              <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Unification of CCR + SCR</a:t>
            </a:r>
          </a:p>
          <a:p>
            <a:pPr marL="0" lvl="1" indent="-285750" defTabSz="914099" fontAlgn="base">
              <a:spcBef>
                <a:spcPct val="0"/>
              </a:spcBef>
              <a:spcAft>
                <a:spcPct val="0"/>
              </a:spcAft>
              <a:buFont typeface="Arial" pitchFamily="34" charset="0"/>
              <a:buChar char="•"/>
              <a:defRPr/>
            </a:pPr>
            <a:r>
              <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Easy stretching across sites</a:t>
            </a:r>
          </a:p>
          <a:p>
            <a:pPr marL="0" lvl="1" indent="-285750" defTabSz="914099" fontAlgn="base">
              <a:spcBef>
                <a:spcPct val="0"/>
              </a:spcBef>
              <a:spcAft>
                <a:spcPct val="0"/>
              </a:spcAft>
              <a:buFont typeface="Arial" pitchFamily="34" charset="0"/>
              <a:buChar char="•"/>
              <a:defRPr/>
            </a:pPr>
            <a:r>
              <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Up to 16 replicated copies</a:t>
            </a:r>
          </a:p>
        </p:txBody>
      </p:sp>
      <p:sp>
        <p:nvSpPr>
          <p:cNvPr id="8" name="Rectangle 7"/>
          <p:cNvSpPr/>
          <p:nvPr/>
        </p:nvSpPr>
        <p:spPr>
          <a:xfrm>
            <a:off x="4724400" y="1499763"/>
            <a:ext cx="4419600" cy="1446550"/>
          </a:xfrm>
          <a:prstGeom prst="rect">
            <a:avLst/>
          </a:prstGeom>
        </p:spPr>
        <p:txBody>
          <a:bodyPr wrap="square">
            <a:spAutoFit/>
          </a:bodyPr>
          <a:lstStyle/>
          <a:p>
            <a:pPr marL="742950" lvl="1" indent="-285750">
              <a:spcBef>
                <a:spcPct val="20000"/>
              </a:spcBef>
              <a:buFont typeface="Wingdings" pitchFamily="2" charset="2"/>
              <a:buChar char="ü"/>
              <a:defRPr/>
            </a:pPr>
            <a:r>
              <a:rPr lang="en-US" sz="2000" dirty="0" smtClean="0"/>
              <a:t>Easier and cheaper to deploy</a:t>
            </a:r>
          </a:p>
          <a:p>
            <a:pPr marL="742950" lvl="1" indent="-285750">
              <a:spcBef>
                <a:spcPct val="20000"/>
              </a:spcBef>
              <a:buFont typeface="Wingdings" pitchFamily="2" charset="2"/>
              <a:buChar char="ü"/>
              <a:defRPr/>
            </a:pPr>
            <a:r>
              <a:rPr lang="en-US" sz="2000" dirty="0" smtClean="0"/>
              <a:t>Easier and cheaper to manage</a:t>
            </a:r>
          </a:p>
          <a:p>
            <a:pPr marL="742950" lvl="1" indent="-285750">
              <a:spcBef>
                <a:spcPct val="20000"/>
              </a:spcBef>
              <a:buFont typeface="Wingdings" pitchFamily="2" charset="2"/>
              <a:buChar char="ü"/>
              <a:defRPr/>
            </a:pPr>
            <a:r>
              <a:rPr lang="en-US" sz="2000" dirty="0" smtClean="0"/>
              <a:t>Better Service Level Agreements (SLAs)</a:t>
            </a:r>
          </a:p>
        </p:txBody>
      </p:sp>
      <p:sp>
        <p:nvSpPr>
          <p:cNvPr id="10" name="Rectangle 9"/>
          <p:cNvSpPr/>
          <p:nvPr/>
        </p:nvSpPr>
        <p:spPr>
          <a:xfrm>
            <a:off x="4648200" y="3629136"/>
            <a:ext cx="3733800" cy="769441"/>
          </a:xfrm>
          <a:prstGeom prst="rect">
            <a:avLst/>
          </a:prstGeom>
        </p:spPr>
        <p:txBody>
          <a:bodyPr wrap="square">
            <a:spAutoFit/>
          </a:bodyPr>
          <a:lstStyle/>
          <a:p>
            <a:pPr marL="742950" lvl="1" indent="-285750">
              <a:spcBef>
                <a:spcPct val="20000"/>
              </a:spcBef>
              <a:buFont typeface="Wingdings" pitchFamily="2" charset="2"/>
              <a:buChar char="ü"/>
              <a:defRPr/>
            </a:pPr>
            <a:r>
              <a:rPr lang="en-US" sz="2000" dirty="0" smtClean="0"/>
              <a:t>Reduced storage costs</a:t>
            </a:r>
          </a:p>
          <a:p>
            <a:pPr marL="742950" lvl="1" indent="-285750">
              <a:spcBef>
                <a:spcPct val="20000"/>
              </a:spcBef>
              <a:buFont typeface="Wingdings" pitchFamily="2" charset="2"/>
              <a:buChar char="ü"/>
              <a:defRPr/>
            </a:pPr>
            <a:r>
              <a:rPr lang="en-US" sz="2000" dirty="0" smtClean="0"/>
              <a:t>Larger mailboxes</a:t>
            </a:r>
          </a:p>
        </p:txBody>
      </p:sp>
      <p:sp>
        <p:nvSpPr>
          <p:cNvPr id="12" name="Right Arrow 11"/>
          <p:cNvSpPr/>
          <p:nvPr/>
        </p:nvSpPr>
        <p:spPr>
          <a:xfrm>
            <a:off x="4572000" y="1728363"/>
            <a:ext cx="533400" cy="533400"/>
          </a:xfrm>
          <a:prstGeom prs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17" name="Content Placeholder 2"/>
          <p:cNvSpPr txBox="1">
            <a:spLocks/>
          </p:cNvSpPr>
          <p:nvPr/>
        </p:nvSpPr>
        <p:spPr>
          <a:xfrm>
            <a:off x="533400" y="3826506"/>
            <a:ext cx="3886200" cy="793230"/>
          </a:xfrm>
          <a:prstGeom prst="rect">
            <a:avLst/>
          </a:prstGeom>
        </p:spPr>
        <p:style>
          <a:lnRef idx="0">
            <a:schemeClr val="accent2"/>
          </a:lnRef>
          <a:fillRef idx="3">
            <a:schemeClr val="accent2"/>
          </a:fillRef>
          <a:effectRef idx="3">
            <a:schemeClr val="accent2"/>
          </a:effectRef>
          <a:fontRef idx="minor">
            <a:schemeClr val="lt1"/>
          </a:fontRef>
        </p:style>
        <p:txBody>
          <a:bodyPr>
            <a:normAutofit fontScale="85000" lnSpcReduction="20000"/>
          </a:bodyPr>
          <a:lstStyle/>
          <a:p>
            <a:pPr marL="466344" lvl="1" indent="-285750">
              <a:spcBef>
                <a:spcPct val="20000"/>
              </a:spcBef>
              <a:buFont typeface="Arial" pitchFamily="34" charset="0"/>
              <a:buChar char="•"/>
              <a:defRPr/>
            </a:pPr>
            <a:r>
              <a:rPr lang="en-US" sz="1900" dirty="0" smtClean="0">
                <a:effectLst>
                  <a:outerShdw blurRad="38100" dist="38100" dir="2700000" algn="tl">
                    <a:srgbClr xmlns:mc="http://schemas.openxmlformats.org/markup-compatibility/2006" xmlns:a14="http://schemas.microsoft.com/office/drawing/2010/main" val="000000" mc:Ignorable="">
                      <a:alpha val="43137"/>
                    </a:srgbClr>
                  </a:outerShdw>
                </a:effectLst>
              </a:rPr>
              <a:t>Further </a:t>
            </a:r>
            <a:r>
              <a:rPr lang="en-US" sz="190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Input/Output</a:t>
            </a:r>
            <a:r>
              <a:rPr lang="en-US" sz="190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(I/O) reductions </a:t>
            </a:r>
          </a:p>
          <a:p>
            <a:pPr marL="466344" lvl="1" indent="-285750">
              <a:spcBef>
                <a:spcPct val="20000"/>
              </a:spcBef>
              <a:buFont typeface="Arial" pitchFamily="34" charset="0"/>
              <a:buChar char="•"/>
              <a:defRPr/>
            </a:pPr>
            <a:r>
              <a:rPr lang="en-US" sz="1900" dirty="0" smtClean="0">
                <a:effectLst>
                  <a:outerShdw blurRad="38100" dist="38100" dir="2700000" algn="tl">
                    <a:srgbClr xmlns:mc="http://schemas.openxmlformats.org/markup-compatibility/2006" xmlns:a14="http://schemas.microsoft.com/office/drawing/2010/main" val="000000" mc:Ignorable="">
                      <a:alpha val="43137"/>
                    </a:srgbClr>
                  </a:outerShdw>
                </a:effectLst>
              </a:rPr>
              <a:t>RAID*-less/JBOD** support</a:t>
            </a:r>
          </a:p>
          <a:p>
            <a:pPr marL="342900" indent="-342900">
              <a:spcBef>
                <a:spcPct val="20000"/>
              </a:spcBef>
              <a:defRPr/>
            </a:pPr>
            <a:endParaRPr lang="en-US" sz="1900" dirty="0" smtClean="0">
              <a:effectLst>
                <a:outerShdw blurRad="38100" dist="38100" dir="2700000" algn="tl">
                  <a:srgbClr xmlns:mc="http://schemas.openxmlformats.org/markup-compatibility/2006" xmlns:a14="http://schemas.microsoft.com/office/drawing/2010/main" val="000000" mc:Ignorable="">
                    <a:alpha val="43137"/>
                  </a:srgbClr>
                </a:outerShdw>
              </a:effectLst>
            </a:endParaRPr>
          </a:p>
          <a:p>
            <a:pPr marL="342900" indent="-342900">
              <a:spcBef>
                <a:spcPct val="20000"/>
              </a:spcBef>
              <a:defRPr/>
            </a:pPr>
            <a:endParaRPr lang="en-US" sz="1900" dirty="0" smtClean="0">
              <a:effectLst>
                <a:outerShdw blurRad="38100" dist="38100" dir="2700000" algn="tl">
                  <a:srgbClr xmlns:mc="http://schemas.openxmlformats.org/markup-compatibility/2006" xmlns:a14="http://schemas.microsoft.com/office/drawing/2010/main" val="000000" mc:Ignorable="">
                    <a:alpha val="43137"/>
                  </a:srgbClr>
                </a:outerShdw>
              </a:effectLs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900" b="0" i="0" u="none" strike="noStrike" kern="1200" cap="none" spc="0" normalizeH="0" baseline="0" noProof="0" dirty="0" smtClean="0">
              <a:ln>
                <a:noFill/>
              </a:ln>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mn-lt"/>
              <a:ea typeface="+mn-ea"/>
              <a:cs typeface="+mn-cs"/>
            </a:endParaRPr>
          </a:p>
        </p:txBody>
      </p:sp>
      <p:sp>
        <p:nvSpPr>
          <p:cNvPr id="13" name="Right Arrow 12"/>
          <p:cNvSpPr/>
          <p:nvPr/>
        </p:nvSpPr>
        <p:spPr>
          <a:xfrm>
            <a:off x="4572000" y="3712777"/>
            <a:ext cx="533400" cy="533400"/>
          </a:xfrm>
          <a:prstGeom prs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14" name="Right Arrow 13"/>
          <p:cNvSpPr/>
          <p:nvPr/>
        </p:nvSpPr>
        <p:spPr>
          <a:xfrm>
            <a:off x="4572000" y="5381736"/>
            <a:ext cx="533400" cy="533400"/>
          </a:xfrm>
          <a:prstGeom prs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21" name="Title 20"/>
          <p:cNvSpPr>
            <a:spLocks noGrp="1"/>
          </p:cNvSpPr>
          <p:nvPr>
            <p:ph type="title"/>
          </p:nvPr>
        </p:nvSpPr>
        <p:spPr/>
        <p:txBody>
          <a:bodyPr/>
          <a:lstStyle/>
          <a:p>
            <a:r>
              <a:rPr lang="en-US" dirty="0" smtClean="0"/>
              <a:t>Exchange Server Improvements</a:t>
            </a:r>
            <a:endParaRPr lang="en-US" dirty="0"/>
          </a:p>
        </p:txBody>
      </p:sp>
      <p:sp>
        <p:nvSpPr>
          <p:cNvPr id="15" name="TextBox 14"/>
          <p:cNvSpPr txBox="1"/>
          <p:nvPr/>
        </p:nvSpPr>
        <p:spPr>
          <a:xfrm>
            <a:off x="6172200" y="885936"/>
            <a:ext cx="1737976" cy="400110"/>
          </a:xfrm>
          <a:prstGeom prst="rect">
            <a:avLst/>
          </a:prstGeom>
          <a:noFill/>
        </p:spPr>
        <p:txBody>
          <a:bodyPr wrap="none" rtlCol="0">
            <a:spAutoFit/>
          </a:bodyPr>
          <a:lstStyle/>
          <a:p>
            <a:r>
              <a:rPr lang="en-US" sz="2000" b="1" u="sng" dirty="0" smtClean="0"/>
              <a:t>Key Benefits</a:t>
            </a:r>
          </a:p>
        </p:txBody>
      </p:sp>
      <p:sp>
        <p:nvSpPr>
          <p:cNvPr id="22" name="Content Placeholder 2"/>
          <p:cNvSpPr txBox="1">
            <a:spLocks/>
          </p:cNvSpPr>
          <p:nvPr/>
        </p:nvSpPr>
        <p:spPr>
          <a:xfrm>
            <a:off x="533400" y="5364246"/>
            <a:ext cx="3886200" cy="838200"/>
          </a:xfrm>
          <a:prstGeom prst="rect">
            <a:avLst/>
          </a:prstGeom>
        </p:spPr>
        <p:style>
          <a:lnRef idx="0">
            <a:schemeClr val="accent2"/>
          </a:lnRef>
          <a:fillRef idx="3">
            <a:schemeClr val="accent2"/>
          </a:fillRef>
          <a:effectRef idx="3">
            <a:schemeClr val="accent2"/>
          </a:effectRef>
          <a:fontRef idx="minor">
            <a:schemeClr val="lt1"/>
          </a:fontRef>
        </p:style>
        <p:txBody>
          <a:bodyPr>
            <a:normAutofit/>
          </a:bodyPr>
          <a:lstStyle/>
          <a:p>
            <a:pPr marL="466344" lvl="1" indent="-285750">
              <a:spcBef>
                <a:spcPct val="20000"/>
              </a:spcBef>
              <a:buFont typeface="Arial" pitchFamily="34" charset="0"/>
              <a:buChar char="•"/>
              <a:defRPr/>
            </a:pPr>
            <a:r>
              <a:rPr lang="en-US" sz="1900" dirty="0" smtClean="0">
                <a:effectLst>
                  <a:outerShdw blurRad="38100" dist="38100" dir="2700000" algn="tl">
                    <a:srgbClr xmlns:mc="http://schemas.openxmlformats.org/markup-compatibility/2006" xmlns:a14="http://schemas.microsoft.com/office/drawing/2010/main" val="000000" mc:Ignorable="">
                      <a:alpha val="43137"/>
                    </a:srgbClr>
                  </a:outerShdw>
                </a:effectLst>
              </a:rPr>
              <a:t>Online mailbox moves</a:t>
            </a:r>
          </a:p>
          <a:p>
            <a:pPr marL="466344" lvl="1" indent="-285750">
              <a:spcBef>
                <a:spcPct val="20000"/>
              </a:spcBef>
              <a:buFont typeface="Arial" pitchFamily="34" charset="0"/>
              <a:buChar char="•"/>
              <a:defRPr/>
            </a:pPr>
            <a:r>
              <a:rPr lang="en-US" sz="1900" dirty="0" smtClean="0">
                <a:effectLst>
                  <a:outerShdw blurRad="38100" dist="38100" dir="2700000" algn="tl">
                    <a:srgbClr xmlns:mc="http://schemas.openxmlformats.org/markup-compatibility/2006" xmlns:a14="http://schemas.microsoft.com/office/drawing/2010/main" val="000000" mc:Ignorable="">
                      <a:alpha val="43137"/>
                    </a:srgbClr>
                  </a:outerShdw>
                </a:effectLst>
              </a:rPr>
              <a:t>Improved transport resiliency</a:t>
            </a:r>
          </a:p>
        </p:txBody>
      </p:sp>
      <p:sp>
        <p:nvSpPr>
          <p:cNvPr id="23" name="Rectangle 22"/>
          <p:cNvSpPr/>
          <p:nvPr/>
        </p:nvSpPr>
        <p:spPr>
          <a:xfrm>
            <a:off x="4724400" y="5314499"/>
            <a:ext cx="4800600" cy="769441"/>
          </a:xfrm>
          <a:prstGeom prst="rect">
            <a:avLst/>
          </a:prstGeom>
        </p:spPr>
        <p:txBody>
          <a:bodyPr wrap="square">
            <a:spAutoFit/>
          </a:bodyPr>
          <a:lstStyle/>
          <a:p>
            <a:pPr marL="742950" lvl="1" indent="-285750">
              <a:spcBef>
                <a:spcPct val="20000"/>
              </a:spcBef>
              <a:buFont typeface="Wingdings" pitchFamily="2" charset="2"/>
              <a:buChar char="ü"/>
              <a:defRPr/>
            </a:pPr>
            <a:r>
              <a:rPr lang="en-US" sz="2000" dirty="0" smtClean="0"/>
              <a:t>Easier and cheaper to manage</a:t>
            </a:r>
          </a:p>
          <a:p>
            <a:pPr marL="742950" lvl="1" indent="-285750">
              <a:spcBef>
                <a:spcPct val="20000"/>
              </a:spcBef>
              <a:buFont typeface="Wingdings" pitchFamily="2" charset="2"/>
              <a:buChar char="ü"/>
              <a:defRPr/>
            </a:pPr>
            <a:r>
              <a:rPr lang="en-US" sz="2000" dirty="0" smtClean="0"/>
              <a:t>Better SLAs</a:t>
            </a:r>
          </a:p>
        </p:txBody>
      </p:sp>
      <p:sp>
        <p:nvSpPr>
          <p:cNvPr id="16" name="TextBox 15"/>
          <p:cNvSpPr txBox="1"/>
          <p:nvPr/>
        </p:nvSpPr>
        <p:spPr>
          <a:xfrm>
            <a:off x="410980" y="792484"/>
            <a:ext cx="4023610" cy="411480"/>
          </a:xfrm>
          <a:prstGeom prst="rect">
            <a:avLst/>
          </a:prstGeom>
        </p:spPr>
        <p:style>
          <a:lnRef idx="0">
            <a:schemeClr val="accent6"/>
          </a:lnRef>
          <a:fillRef idx="3">
            <a:schemeClr val="accent6"/>
          </a:fillRef>
          <a:effectRef idx="3">
            <a:schemeClr val="accent6"/>
          </a:effectRef>
          <a:fontRef idx="minor">
            <a:schemeClr val="lt1"/>
          </a:fontRef>
        </p:style>
        <p:txBody>
          <a:bodyPr>
            <a:normAutofit/>
          </a:bodyPr>
          <a:lstStyle/>
          <a:p>
            <a:pPr>
              <a:spcBef>
                <a:spcPct val="20000"/>
              </a:spcBef>
              <a:defRPr/>
            </a:pPr>
            <a:r>
              <a:rPr lang="en-US" sz="21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rPr>
              <a:t>Improved mailbox uptime</a:t>
            </a:r>
          </a:p>
        </p:txBody>
      </p:sp>
      <p:sp>
        <p:nvSpPr>
          <p:cNvPr id="18" name="TextBox 17"/>
          <p:cNvSpPr txBox="1"/>
          <p:nvPr/>
        </p:nvSpPr>
        <p:spPr>
          <a:xfrm>
            <a:off x="409730" y="3417788"/>
            <a:ext cx="4023360" cy="411480"/>
          </a:xfrm>
          <a:prstGeom prst="rect">
            <a:avLst/>
          </a:prstGeom>
        </p:spPr>
        <p:style>
          <a:lnRef idx="0">
            <a:schemeClr val="accent6"/>
          </a:lnRef>
          <a:fillRef idx="3">
            <a:schemeClr val="accent6"/>
          </a:fillRef>
          <a:effectRef idx="3">
            <a:schemeClr val="accent6"/>
          </a:effectRef>
          <a:fontRef idx="minor">
            <a:schemeClr val="lt1"/>
          </a:fontRef>
        </p:style>
        <p:txBody>
          <a:bodyPr>
            <a:normAutofit/>
          </a:bodyPr>
          <a:lstStyle/>
          <a:p>
            <a:pPr>
              <a:spcBef>
                <a:spcPct val="20000"/>
              </a:spcBef>
              <a:defRPr/>
            </a:pPr>
            <a:r>
              <a:rPr lang="en-US" sz="21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rPr>
              <a:t>More storage flexibility</a:t>
            </a:r>
          </a:p>
        </p:txBody>
      </p:sp>
      <p:sp>
        <p:nvSpPr>
          <p:cNvPr id="24" name="TextBox 23"/>
          <p:cNvSpPr txBox="1"/>
          <p:nvPr/>
        </p:nvSpPr>
        <p:spPr>
          <a:xfrm>
            <a:off x="409730" y="4970256"/>
            <a:ext cx="4023360" cy="411480"/>
          </a:xfrm>
          <a:prstGeom prst="rect">
            <a:avLst/>
          </a:prstGeom>
        </p:spPr>
        <p:style>
          <a:lnRef idx="0">
            <a:schemeClr val="accent6"/>
          </a:lnRef>
          <a:fillRef idx="3">
            <a:schemeClr val="accent6"/>
          </a:fillRef>
          <a:effectRef idx="3">
            <a:schemeClr val="accent6"/>
          </a:effectRef>
          <a:fontRef idx="minor">
            <a:schemeClr val="lt1"/>
          </a:fontRef>
        </p:style>
        <p:txBody>
          <a:bodyPr>
            <a:normAutofit/>
          </a:bodyPr>
          <a:lstStyle/>
          <a:p>
            <a:pPr>
              <a:spcBef>
                <a:spcPct val="20000"/>
              </a:spcBef>
              <a:defRPr/>
            </a:pPr>
            <a:r>
              <a:rPr lang="en-US" sz="21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rPr>
              <a:t>Better end-to-end availability</a:t>
            </a:r>
          </a:p>
        </p:txBody>
      </p:sp>
      <p:sp>
        <p:nvSpPr>
          <p:cNvPr id="26" name="Slide Number Placeholder 25"/>
          <p:cNvSpPr>
            <a:spLocks noGrp="1"/>
          </p:cNvSpPr>
          <p:nvPr>
            <p:ph type="sldNum" sz="quarter" idx="4294967295"/>
          </p:nvPr>
        </p:nvSpPr>
        <p:spPr>
          <a:xfrm>
            <a:off x="8356600" y="6137386"/>
            <a:ext cx="509239" cy="365125"/>
          </a:xfrm>
          <a:prstGeom prst="rect">
            <a:avLst/>
          </a:prstGeom>
        </p:spPr>
        <p:txBody>
          <a:bodyPr/>
          <a:lstStyle/>
          <a:p>
            <a:fld id="{0686800F-65A3-4649-8B73-7EFFA3F0CB78}" type="slidenum">
              <a:rPr lang="en-US" smtClean="0"/>
              <a:pPr/>
              <a:t>7</a:t>
            </a:fld>
            <a:endParaRPr lang="en-US" dirty="0"/>
          </a:p>
        </p:txBody>
      </p:sp>
      <p:sp>
        <p:nvSpPr>
          <p:cNvPr id="19" name="TextBox 18"/>
          <p:cNvSpPr txBox="1"/>
          <p:nvPr/>
        </p:nvSpPr>
        <p:spPr>
          <a:xfrm>
            <a:off x="904352" y="6400137"/>
            <a:ext cx="8239648" cy="276999"/>
          </a:xfrm>
          <a:prstGeom prst="rect">
            <a:avLst/>
          </a:prstGeom>
          <a:noFill/>
        </p:spPr>
        <p:txBody>
          <a:bodyPr wrap="square" rtlCol="0">
            <a:spAutoFit/>
          </a:bodyPr>
          <a:lstStyle/>
          <a:p>
            <a:r>
              <a:rPr lang="en-US" sz="1200" dirty="0" smtClean="0"/>
              <a:t>*Redundant Array of Independent Disks (RAID)	**Just a Bunch of Disks (JBOD)</a:t>
            </a:r>
            <a:endParaRPr lang="en-US" sz="1200" dirty="0"/>
          </a:p>
        </p:txBody>
      </p:sp>
    </p:spTree>
    <p:extLst>
      <p:ext uri="{BB962C8B-B14F-4D97-AF65-F5344CB8AC3E}">
        <p14:creationId xmlns:p14="http://schemas.microsoft.com/office/powerpoint/2010/main" val="25496851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Can 62"/>
          <p:cNvSpPr/>
          <p:nvPr/>
        </p:nvSpPr>
        <p:spPr>
          <a:xfrm>
            <a:off x="8001547" y="6181872"/>
            <a:ext cx="769434" cy="537066"/>
          </a:xfrm>
          <a:prstGeom prst="can">
            <a:avLst/>
          </a:prstGeom>
          <a:ln w="38100" cmpd="sng">
            <a:solidFill>
              <a:srgbClr xmlns:mc="http://schemas.openxmlformats.org/markup-compatibility/2006" xmlns:a14="http://schemas.microsoft.com/office/drawing/2010/main" val="385D8A" mc:Ignorabl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4" name="TextBox 63"/>
          <p:cNvSpPr txBox="1"/>
          <p:nvPr/>
        </p:nvSpPr>
        <p:spPr>
          <a:xfrm>
            <a:off x="8079606" y="6327830"/>
            <a:ext cx="665323" cy="369332"/>
          </a:xfrm>
          <a:prstGeom prst="rect">
            <a:avLst/>
          </a:prstGeom>
          <a:noFill/>
        </p:spPr>
        <p:txBody>
          <a:bodyPr wrap="square" rtlCol="0">
            <a:spAutoFit/>
          </a:bodyPr>
          <a:lstStyle/>
          <a:p>
            <a:r>
              <a:rPr lang="en-US" b="1" dirty="0" smtClean="0">
                <a:solidFill>
                  <a:srgbClr xmlns:mc="http://schemas.openxmlformats.org/markup-compatibility/2006" xmlns:a14="http://schemas.microsoft.com/office/drawing/2010/main" val="385D8A" mc:Ignorable=""/>
                </a:solidFill>
                <a:effectLst/>
              </a:rPr>
              <a:t>DB1</a:t>
            </a:r>
          </a:p>
        </p:txBody>
      </p:sp>
      <p:sp>
        <p:nvSpPr>
          <p:cNvPr id="70" name="Rectangle 69"/>
          <p:cNvSpPr/>
          <p:nvPr/>
        </p:nvSpPr>
        <p:spPr>
          <a:xfrm>
            <a:off x="8100867" y="6376387"/>
            <a:ext cx="566037" cy="249626"/>
          </a:xfrm>
          <a:prstGeom prst="rect">
            <a:avLst/>
          </a:prstGeom>
          <a:noFill/>
          <a:ln w="47625" cmpd="sng">
            <a:solidFill>
              <a:srgbClr xmlns:mc="http://schemas.openxmlformats.org/markup-compatibility/2006" xmlns:a14="http://schemas.microsoft.com/office/drawing/2010/main" val="3003D7" mc:Ignorable=""/>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381000" y="136059"/>
            <a:ext cx="8382000" cy="886397"/>
          </a:xfrm>
        </p:spPr>
        <p:txBody>
          <a:bodyPr/>
          <a:lstStyle/>
          <a:p>
            <a:r>
              <a:rPr lang="en-US" dirty="0" smtClean="0"/>
              <a:t>Exchange Server 2010 High Availability Fundamentals - </a:t>
            </a:r>
            <a:r>
              <a:rPr lang="en-US" sz="3200" dirty="0" smtClean="0"/>
              <a:t>Incremental </a:t>
            </a:r>
            <a:r>
              <a:rPr lang="en-US" sz="3200" dirty="0" err="1" smtClean="0"/>
              <a:t>Resync</a:t>
            </a:r>
            <a:endParaRPr lang="en-US" sz="3200" dirty="0"/>
          </a:p>
        </p:txBody>
      </p:sp>
      <p:sp>
        <p:nvSpPr>
          <p:cNvPr id="4" name="Content Placeholder 3"/>
          <p:cNvSpPr>
            <a:spLocks noGrp="1"/>
          </p:cNvSpPr>
          <p:nvPr>
            <p:ph type="body" sz="quarter" idx="10"/>
          </p:nvPr>
        </p:nvSpPr>
        <p:spPr>
          <a:xfrm>
            <a:off x="362929" y="1356592"/>
            <a:ext cx="8382000" cy="4512004"/>
          </a:xfrm>
        </p:spPr>
        <p:txBody>
          <a:bodyPr/>
          <a:lstStyle/>
          <a:p>
            <a:r>
              <a:rPr lang="en-US" sz="2000" dirty="0" smtClean="0"/>
              <a:t>Incremental reseed scenario</a:t>
            </a:r>
          </a:p>
          <a:p>
            <a:pPr lvl="1"/>
            <a:r>
              <a:rPr lang="en-US" sz="1800" dirty="0" smtClean="0"/>
              <a:t>Active DB1 on server1 fails</a:t>
            </a:r>
          </a:p>
          <a:p>
            <a:pPr lvl="1"/>
            <a:r>
              <a:rPr lang="en-US" sz="1800" dirty="0" smtClean="0"/>
              <a:t>Passive DB1 on server3 takes over service</a:t>
            </a:r>
          </a:p>
          <a:p>
            <a:pPr lvl="1"/>
            <a:r>
              <a:rPr lang="en-US" sz="1800" dirty="0" smtClean="0"/>
              <a:t>Sometime later, failed DB1 on server1 comes back as passive – contains inconsistent data</a:t>
            </a:r>
          </a:p>
          <a:p>
            <a:pPr lvl="1"/>
            <a:r>
              <a:rPr lang="en-US" sz="1800" dirty="0" smtClean="0"/>
              <a:t>Make DB1 on server1 consistent with new active</a:t>
            </a:r>
          </a:p>
          <a:p>
            <a:r>
              <a:rPr lang="en-US" sz="2000" dirty="0" smtClean="0"/>
              <a:t>Transaction logs of active and failed copy are compared to find divergence point</a:t>
            </a:r>
          </a:p>
          <a:p>
            <a:r>
              <a:rPr lang="en-US" sz="2000" dirty="0" smtClean="0"/>
              <a:t>Determines from logs the database pages that changed after divergent point</a:t>
            </a:r>
          </a:p>
          <a:p>
            <a:r>
              <a:rPr lang="en-US" sz="2000" dirty="0" smtClean="0"/>
              <a:t>Copies database pages from active to failed copy, then play new logs, until in-sync</a:t>
            </a:r>
          </a:p>
          <a:p>
            <a:r>
              <a:rPr lang="en-US" sz="2000" dirty="0" smtClean="0"/>
              <a:t>Replaces Exchange Server </a:t>
            </a:r>
            <a:br>
              <a:rPr lang="en-US" sz="2000" dirty="0" smtClean="0"/>
            </a:br>
            <a:r>
              <a:rPr lang="en-US" sz="2000" dirty="0" smtClean="0"/>
              <a:t>2007’s Lost Log Resilience (LLR)</a:t>
            </a:r>
          </a:p>
          <a:p>
            <a:pPr lvl="1"/>
            <a:r>
              <a:rPr lang="en-US" sz="1800" dirty="0" smtClean="0"/>
              <a:t>LLR is set to 1</a:t>
            </a:r>
            <a:endParaRPr lang="en-US" sz="1800" dirty="0"/>
          </a:p>
        </p:txBody>
      </p:sp>
      <p:sp>
        <p:nvSpPr>
          <p:cNvPr id="7" name="Rounded Rectangle 6"/>
          <p:cNvSpPr/>
          <p:nvPr/>
        </p:nvSpPr>
        <p:spPr>
          <a:xfrm>
            <a:off x="5079928" y="5325035"/>
            <a:ext cx="3947531" cy="779986"/>
          </a:xfrm>
          <a:prstGeom prst="roundRect">
            <a:avLst/>
          </a:prstGeom>
          <a:solidFill>
            <a:schemeClr val="tx1">
              <a:lumMod val="75000"/>
            </a:schemeClr>
          </a:solidFill>
          <a:ln w="28575">
            <a:solidFill>
              <a:schemeClr val="bg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Can 7"/>
          <p:cNvSpPr/>
          <p:nvPr/>
        </p:nvSpPr>
        <p:spPr>
          <a:xfrm>
            <a:off x="5350286" y="6175641"/>
            <a:ext cx="768096" cy="539496"/>
          </a:xfrm>
          <a:prstGeom prst="can">
            <a:avLst/>
          </a:prstGeom>
          <a:ln w="38100" cmpd="sng">
            <a:solidFill>
              <a:srgbClr xmlns:mc="http://schemas.openxmlformats.org/markup-compatibility/2006" xmlns:a14="http://schemas.microsoft.com/office/drawing/2010/main" val="385D8A" mc:Ignorabl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Can 12"/>
          <p:cNvSpPr/>
          <p:nvPr/>
        </p:nvSpPr>
        <p:spPr>
          <a:xfrm>
            <a:off x="6663403" y="6196736"/>
            <a:ext cx="768096" cy="539496"/>
          </a:xfrm>
          <a:prstGeom prst="can">
            <a:avLst/>
          </a:prstGeom>
          <a:ln w="38100" cmpd="sng">
            <a:solidFill>
              <a:srgbClr xmlns:mc="http://schemas.openxmlformats.org/markup-compatibility/2006" xmlns:a14="http://schemas.microsoft.com/office/drawing/2010/main" val="385D8A" mc:Ignorabl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TextBox 16"/>
          <p:cNvSpPr txBox="1"/>
          <p:nvPr/>
        </p:nvSpPr>
        <p:spPr>
          <a:xfrm>
            <a:off x="6743572" y="6331548"/>
            <a:ext cx="678103" cy="369332"/>
          </a:xfrm>
          <a:prstGeom prst="rect">
            <a:avLst/>
          </a:prstGeom>
          <a:noFill/>
        </p:spPr>
        <p:txBody>
          <a:bodyPr wrap="square" rtlCol="0">
            <a:spAutoFit/>
          </a:bodyPr>
          <a:lstStyle/>
          <a:p>
            <a:r>
              <a:rPr lang="en-US" b="1" dirty="0" smtClean="0">
                <a:solidFill>
                  <a:srgbClr xmlns:mc="http://schemas.openxmlformats.org/markup-compatibility/2006" xmlns:a14="http://schemas.microsoft.com/office/drawing/2010/main" val="385D8A" mc:Ignorable=""/>
                </a:solidFill>
                <a:effectLst/>
              </a:rPr>
              <a:t>DB1</a:t>
            </a:r>
          </a:p>
        </p:txBody>
      </p:sp>
      <p:sp>
        <p:nvSpPr>
          <p:cNvPr id="19" name="Rectangle 18"/>
          <p:cNvSpPr/>
          <p:nvPr/>
        </p:nvSpPr>
        <p:spPr>
          <a:xfrm>
            <a:off x="5227694" y="5430574"/>
            <a:ext cx="1007253" cy="575188"/>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Mailbox Server 1</a:t>
            </a:r>
            <a:endParaRPr lang="en-US" sz="16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0" name="Rectangle 19"/>
          <p:cNvSpPr/>
          <p:nvPr/>
        </p:nvSpPr>
        <p:spPr>
          <a:xfrm>
            <a:off x="6544898" y="5430574"/>
            <a:ext cx="1005840" cy="575188"/>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Mailbox Server 2</a:t>
            </a:r>
            <a:endParaRPr lang="en-US" sz="16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1" name="Rectangle 20"/>
          <p:cNvSpPr/>
          <p:nvPr/>
        </p:nvSpPr>
        <p:spPr>
          <a:xfrm>
            <a:off x="7861564" y="5430574"/>
            <a:ext cx="1005840" cy="575188"/>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Mailbox Server 3</a:t>
            </a:r>
            <a:endParaRPr lang="en-US" sz="16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cxnSp>
        <p:nvCxnSpPr>
          <p:cNvPr id="22" name="Straight Arrow Connector 21"/>
          <p:cNvCxnSpPr>
            <a:stCxn id="19" idx="2"/>
            <a:endCxn id="8" idx="1"/>
          </p:cNvCxnSpPr>
          <p:nvPr/>
        </p:nvCxnSpPr>
        <p:spPr>
          <a:xfrm rot="16200000" flipH="1">
            <a:off x="5647888" y="6089194"/>
            <a:ext cx="169879" cy="3013"/>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0" idx="2"/>
            <a:endCxn id="13" idx="1"/>
          </p:cNvCxnSpPr>
          <p:nvPr/>
        </p:nvCxnSpPr>
        <p:spPr>
          <a:xfrm rot="5400000">
            <a:off x="6952148" y="6101066"/>
            <a:ext cx="190974" cy="367"/>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416659" y="6310448"/>
            <a:ext cx="733801" cy="369332"/>
          </a:xfrm>
          <a:prstGeom prst="rect">
            <a:avLst/>
          </a:prstGeom>
          <a:noFill/>
        </p:spPr>
        <p:txBody>
          <a:bodyPr wrap="square" rtlCol="0">
            <a:spAutoFit/>
          </a:bodyPr>
          <a:lstStyle/>
          <a:p>
            <a:r>
              <a:rPr lang="en-US" b="1" dirty="0" smtClean="0">
                <a:solidFill>
                  <a:srgbClr xmlns:mc="http://schemas.openxmlformats.org/markup-compatibility/2006" xmlns:a14="http://schemas.microsoft.com/office/drawing/2010/main" val="00B050" mc:Ignorable=""/>
                </a:solidFill>
                <a:effectLst/>
              </a:rPr>
              <a:t>DB1</a:t>
            </a:r>
            <a:endParaRPr lang="en-US" b="1" dirty="0">
              <a:solidFill>
                <a:srgbClr xmlns:mc="http://schemas.openxmlformats.org/markup-compatibility/2006" xmlns:a14="http://schemas.microsoft.com/office/drawing/2010/main" val="00B050" mc:Ignorable=""/>
              </a:solidFill>
              <a:effectLst/>
            </a:endParaRPr>
          </a:p>
        </p:txBody>
      </p:sp>
      <p:sp>
        <p:nvSpPr>
          <p:cNvPr id="32" name="Rectangle 31"/>
          <p:cNvSpPr/>
          <p:nvPr/>
        </p:nvSpPr>
        <p:spPr>
          <a:xfrm>
            <a:off x="5447917" y="6373249"/>
            <a:ext cx="557562" cy="256479"/>
          </a:xfrm>
          <a:prstGeom prst="rect">
            <a:avLst/>
          </a:prstGeom>
          <a:noFill/>
          <a:ln>
            <a:solidFill>
              <a:srgbClr xmlns:mc="http://schemas.openxmlformats.org/markup-compatibility/2006" xmlns:a14="http://schemas.microsoft.com/office/drawing/2010/main" val="00B050" mc:Ignorable=""/>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cxnSp>
        <p:nvCxnSpPr>
          <p:cNvPr id="45" name="Straight Arrow Connector 44"/>
          <p:cNvCxnSpPr>
            <a:stCxn id="21" idx="2"/>
          </p:cNvCxnSpPr>
          <p:nvPr/>
        </p:nvCxnSpPr>
        <p:spPr>
          <a:xfrm rot="16200000" flipH="1">
            <a:off x="8242694" y="6127551"/>
            <a:ext cx="250174" cy="6595"/>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6777589" y="6391253"/>
            <a:ext cx="566037" cy="249626"/>
          </a:xfrm>
          <a:prstGeom prst="rect">
            <a:avLst/>
          </a:prstGeom>
          <a:noFill/>
          <a:ln w="47625" cmpd="sng">
            <a:solidFill>
              <a:srgbClr xmlns:mc="http://schemas.openxmlformats.org/markup-compatibility/2006" xmlns:a14="http://schemas.microsoft.com/office/drawing/2010/main" val="3003D7" mc:Ignorable=""/>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72" name="Rectangle 71"/>
          <p:cNvSpPr/>
          <p:nvPr/>
        </p:nvSpPr>
        <p:spPr>
          <a:xfrm>
            <a:off x="5446877" y="6365234"/>
            <a:ext cx="566037" cy="249626"/>
          </a:xfrm>
          <a:prstGeom prst="rect">
            <a:avLst/>
          </a:prstGeom>
          <a:noFill/>
          <a:ln w="47625" cmpd="sng">
            <a:solidFill>
              <a:srgbClr xmlns:mc="http://schemas.openxmlformats.org/markup-compatibility/2006" xmlns:a14="http://schemas.microsoft.com/office/drawing/2010/main" val="3003D7" mc:Ignorable=""/>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27" name="Slide Number Placeholder 26"/>
          <p:cNvSpPr>
            <a:spLocks noGrp="1"/>
          </p:cNvSpPr>
          <p:nvPr>
            <p:ph type="sldNum" sz="quarter" idx="4294967295"/>
          </p:nvPr>
        </p:nvSpPr>
        <p:spPr>
          <a:xfrm>
            <a:off x="8382000" y="6330950"/>
            <a:ext cx="509239" cy="365125"/>
          </a:xfrm>
          <a:prstGeom prst="rect">
            <a:avLst/>
          </a:prstGeom>
        </p:spPr>
        <p:txBody>
          <a:bodyPr/>
          <a:lstStyle/>
          <a:p>
            <a:fld id="{0686800F-65A3-4649-8B73-7EFFA3F0CB78}" type="slidenum">
              <a:rPr lang="en-US" smtClean="0"/>
              <a:pPr/>
              <a:t>70</a:t>
            </a:fld>
            <a:endParaRPr lang="en-US" dirty="0"/>
          </a:p>
        </p:txBody>
      </p:sp>
      <p:sp>
        <p:nvSpPr>
          <p:cNvPr id="71" name="TextBox 70"/>
          <p:cNvSpPr txBox="1"/>
          <p:nvPr/>
        </p:nvSpPr>
        <p:spPr>
          <a:xfrm>
            <a:off x="5460704" y="6134761"/>
            <a:ext cx="544774" cy="707886"/>
          </a:xfrm>
          <a:prstGeom prst="rect">
            <a:avLst/>
          </a:prstGeom>
          <a:noFill/>
        </p:spPr>
        <p:txBody>
          <a:bodyPr wrap="square" rtlCol="0">
            <a:spAutoFit/>
          </a:bodyPr>
          <a:lstStyle/>
          <a:p>
            <a:r>
              <a:rPr lang="en-US" sz="4000" b="1" dirty="0" smtClean="0">
                <a:solidFill>
                  <a:srgbClr xmlns:mc="http://schemas.openxmlformats.org/markup-compatibility/2006" xmlns:a14="http://schemas.microsoft.com/office/drawing/2010/main" val="FF0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rPr>
              <a:t>X</a:t>
            </a:r>
          </a:p>
        </p:txBody>
      </p:sp>
    </p:spTree>
    <p:extLst>
      <p:ext uri="{BB962C8B-B14F-4D97-AF65-F5344CB8AC3E}">
        <p14:creationId xmlns:p14="http://schemas.microsoft.com/office/powerpoint/2010/main" val="340406027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linds(horizontal)">
                                      <p:cBhvr>
                                        <p:cTn id="16" dur="500"/>
                                        <p:tgtEl>
                                          <p:spTgt spid="21"/>
                                        </p:tgtEl>
                                      </p:cBhvr>
                                    </p:animEffect>
                                  </p:childTnLst>
                                </p:cTn>
                              </p:par>
                              <p:par>
                                <p:cTn id="17" presetID="3" presetClass="entr" presetSubtype="1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linds(horizontal)">
                                      <p:cBhvr>
                                        <p:cTn id="19" dur="500"/>
                                        <p:tgtEl>
                                          <p:spTgt spid="22"/>
                                        </p:tgtEl>
                                      </p:cBhvr>
                                    </p:animEffect>
                                  </p:childTnLst>
                                </p:cTn>
                              </p:par>
                              <p:par>
                                <p:cTn id="20" presetID="3" presetClass="entr" presetSubtype="1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par>
                                <p:cTn id="23" presetID="3" presetClass="entr" presetSubtype="1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blinds(horizontal)">
                                      <p:cBhvr>
                                        <p:cTn id="25" dur="500"/>
                                        <p:tgtEl>
                                          <p:spTgt spid="4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linds(horizontal)">
                                      <p:cBhvr>
                                        <p:cTn id="31" dur="500"/>
                                        <p:tgtEl>
                                          <p:spTgt spid="1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linds(horizontal)">
                                      <p:cBhvr>
                                        <p:cTn id="34" dur="500"/>
                                        <p:tgtEl>
                                          <p:spTgt spid="8"/>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blinds(horizontal)">
                                      <p:cBhvr>
                                        <p:cTn id="37" dur="500"/>
                                        <p:tgtEl>
                                          <p:spTgt spid="63"/>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blinds(horizontal)">
                                      <p:cBhvr>
                                        <p:cTn id="40" dur="500"/>
                                        <p:tgtEl>
                                          <p:spTgt spid="64"/>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linds(horizontal)">
                                      <p:cBhvr>
                                        <p:cTn id="43" dur="500"/>
                                        <p:tgtEl>
                                          <p:spTgt spid="26"/>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blinds(horizontal)">
                                      <p:cBhvr>
                                        <p:cTn id="46" dur="1000"/>
                                        <p:tgtEl>
                                          <p:spTgt spid="32"/>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blinds(horizontal)">
                                      <p:cBhvr>
                                        <p:cTn id="49" dur="500"/>
                                        <p:tgtEl>
                                          <p:spTgt spid="50"/>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blinds(horizontal)">
                                      <p:cBhvr>
                                        <p:cTn id="52" dur="500"/>
                                        <p:tgtEl>
                                          <p:spTgt spid="7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blinds(horizontal)">
                                      <p:cBhvr>
                                        <p:cTn id="57" dur="500"/>
                                        <p:tgtEl>
                                          <p:spTgt spid="71"/>
                                        </p:tgtEl>
                                      </p:cBhvr>
                                    </p:animEffect>
                                  </p:childTnLst>
                                </p:cTn>
                              </p:par>
                              <p:par>
                                <p:cTn id="58" presetID="3" presetClass="emph" presetSubtype="2" fill="hold" grpId="2" nodeType="withEffect">
                                  <p:stCondLst>
                                    <p:cond delay="0"/>
                                  </p:stCondLst>
                                  <p:childTnLst>
                                    <p:animClr clrSpc="rgb" dir="cw">
                                      <p:cBhvr override="childStyle">
                                        <p:cTn id="59" dur="2000" fill="hold"/>
                                        <p:tgtEl>
                                          <p:spTgt spid="26"/>
                                        </p:tgtEl>
                                        <p:attrNameLst>
                                          <p:attrName>style.color</p:attrName>
                                        </p:attrNameLst>
                                      </p:cBhvr>
                                      <p:to>
                                        <a:srgbClr xmlns:mc="http://schemas.openxmlformats.org/markup-compatibility/2006" xmlns:a14="http://schemas.microsoft.com/office/drawing/2010/main" val="FF0000" mc:Ignorable=""/>
                                      </p:to>
                                    </p:animClr>
                                  </p:childTnLst>
                                </p:cTn>
                              </p:par>
                            </p:childTnLst>
                          </p:cTn>
                        </p:par>
                        <p:par>
                          <p:cTn id="60" fill="hold">
                            <p:stCondLst>
                              <p:cond delay="2000"/>
                            </p:stCondLst>
                            <p:childTnLst>
                              <p:par>
                                <p:cTn id="61" presetID="0" presetClass="path" presetSubtype="0" accel="50000" decel="50000" fill="hold" nodeType="afterEffect">
                                  <p:stCondLst>
                                    <p:cond delay="500"/>
                                  </p:stCondLst>
                                  <p:childTnLst>
                                    <p:animMotion origin="layout" path="M -1.66667E-6 -4.81481E-6 L 0.29028 0.00163 " pathEditMode="relative" rAng="0" ptsTypes="AA">
                                      <p:cBhvr>
                                        <p:cTn id="62" dur="1000" fill="hold"/>
                                        <p:tgtEl>
                                          <p:spTgt spid="32"/>
                                        </p:tgtEl>
                                        <p:attrNameLst>
                                          <p:attrName>ppt_x</p:attrName>
                                          <p:attrName>ppt_y</p:attrName>
                                        </p:attrNameLst>
                                      </p:cBhvr>
                                      <p:rCtr x="14500" y="100"/>
                                    </p:animMotion>
                                  </p:childTnLst>
                                </p:cTn>
                              </p:par>
                              <p:par>
                                <p:cTn id="63" presetID="3" presetClass="exit" presetSubtype="10" fill="hold" grpId="1" nodeType="withEffect">
                                  <p:stCondLst>
                                    <p:cond delay="0"/>
                                  </p:stCondLst>
                                  <p:childTnLst>
                                    <p:animEffect transition="out" filter="blinds(horizontal)">
                                      <p:cBhvr>
                                        <p:cTn id="64" dur="500"/>
                                        <p:tgtEl>
                                          <p:spTgt spid="70"/>
                                        </p:tgtEl>
                                      </p:cBhvr>
                                    </p:animEffect>
                                    <p:set>
                                      <p:cBhvr>
                                        <p:cTn id="65" dur="1" fill="hold">
                                          <p:stCondLst>
                                            <p:cond delay="499"/>
                                          </p:stCondLst>
                                        </p:cTn>
                                        <p:tgtEl>
                                          <p:spTgt spid="70"/>
                                        </p:tgtEl>
                                        <p:attrNameLst>
                                          <p:attrName>style.visibility</p:attrName>
                                        </p:attrNameLst>
                                      </p:cBhvr>
                                      <p:to>
                                        <p:strVal val="hidden"/>
                                      </p:to>
                                    </p:set>
                                  </p:childTnLst>
                                </p:cTn>
                              </p:par>
                              <p:par>
                                <p:cTn id="66" presetID="3" presetClass="emph" presetSubtype="2" fill="hold" grpId="1" nodeType="withEffect">
                                  <p:stCondLst>
                                    <p:cond delay="0"/>
                                  </p:stCondLst>
                                  <p:childTnLst>
                                    <p:animClr clrSpc="rgb" dir="cw">
                                      <p:cBhvr override="childStyle">
                                        <p:cTn id="67" dur="500" fill="hold"/>
                                        <p:tgtEl>
                                          <p:spTgt spid="26"/>
                                        </p:tgtEl>
                                        <p:attrNameLst>
                                          <p:attrName>style.color</p:attrName>
                                        </p:attrNameLst>
                                      </p:cBhvr>
                                      <p:to>
                                        <a:srgbClr xmlns:mc="http://schemas.openxmlformats.org/markup-compatibility/2006" xmlns:a14="http://schemas.microsoft.com/office/drawing/2010/main" val="FF0000" mc:Ignorable=""/>
                                      </p:to>
                                    </p:animClr>
                                  </p:childTnLst>
                                </p:cTn>
                              </p:par>
                              <p:par>
                                <p:cTn id="68" presetID="3" presetClass="emph" presetSubtype="2" fill="hold" grpId="1" nodeType="withEffect">
                                  <p:stCondLst>
                                    <p:cond delay="0"/>
                                  </p:stCondLst>
                                  <p:childTnLst>
                                    <p:animClr clrSpc="rgb" dir="cw">
                                      <p:cBhvr override="childStyle">
                                        <p:cTn id="69" dur="1000" fill="hold"/>
                                        <p:tgtEl>
                                          <p:spTgt spid="64"/>
                                        </p:tgtEl>
                                        <p:attrNameLst>
                                          <p:attrName>style.color</p:attrName>
                                        </p:attrNameLst>
                                      </p:cBhvr>
                                      <p:to>
                                        <a:srgbClr xmlns:mc="http://schemas.openxmlformats.org/markup-compatibility/2006" xmlns:a14="http://schemas.microsoft.com/office/drawing/2010/main" val="00B050" mc:Ignorable=""/>
                                      </p:to>
                                    </p:animClr>
                                  </p:childTnLst>
                                </p:cTn>
                              </p:par>
                            </p:childTnLst>
                          </p:cTn>
                        </p:par>
                      </p:childTnLst>
                    </p:cTn>
                  </p:par>
                  <p:par>
                    <p:cTn id="70" fill="hold">
                      <p:stCondLst>
                        <p:cond delay="indefinite"/>
                      </p:stCondLst>
                      <p:childTnLst>
                        <p:par>
                          <p:cTn id="71" fill="hold">
                            <p:stCondLst>
                              <p:cond delay="0"/>
                            </p:stCondLst>
                            <p:childTnLst>
                              <p:par>
                                <p:cTn id="72" presetID="3" presetClass="exit" presetSubtype="10" fill="hold" grpId="1" nodeType="clickEffect">
                                  <p:stCondLst>
                                    <p:cond delay="0"/>
                                  </p:stCondLst>
                                  <p:childTnLst>
                                    <p:animEffect transition="out" filter="blinds(horizontal)">
                                      <p:cBhvr>
                                        <p:cTn id="73" dur="500"/>
                                        <p:tgtEl>
                                          <p:spTgt spid="71"/>
                                        </p:tgtEl>
                                      </p:cBhvr>
                                    </p:animEffect>
                                    <p:set>
                                      <p:cBhvr>
                                        <p:cTn id="74" dur="1" fill="hold">
                                          <p:stCondLst>
                                            <p:cond delay="499"/>
                                          </p:stCondLst>
                                        </p:cTn>
                                        <p:tgtEl>
                                          <p:spTgt spid="71"/>
                                        </p:tgtEl>
                                        <p:attrNameLst>
                                          <p:attrName>style.visibility</p:attrName>
                                        </p:attrNameLst>
                                      </p:cBhvr>
                                      <p:to>
                                        <p:strVal val="hidden"/>
                                      </p:to>
                                    </p:set>
                                  </p:childTnLst>
                                </p:cTn>
                              </p:par>
                              <p:par>
                                <p:cTn id="75" presetID="3" presetClass="emph" presetSubtype="2" fill="hold" grpId="4" nodeType="withEffect">
                                  <p:stCondLst>
                                    <p:cond delay="0"/>
                                  </p:stCondLst>
                                  <p:childTnLst>
                                    <p:animClr clrSpc="rgb" dir="cw">
                                      <p:cBhvr override="childStyle">
                                        <p:cTn id="76" dur="1000" fill="hold"/>
                                        <p:tgtEl>
                                          <p:spTgt spid="26"/>
                                        </p:tgtEl>
                                        <p:attrNameLst>
                                          <p:attrName>style.color</p:attrName>
                                        </p:attrNameLst>
                                      </p:cBhvr>
                                      <p:to>
                                        <a:schemeClr val="bg1"/>
                                      </p:to>
                                    </p:animClr>
                                  </p:childTnLst>
                                </p:cTn>
                              </p:par>
                            </p:childTnLst>
                          </p:cTn>
                        </p:par>
                      </p:childTnLst>
                    </p:cTn>
                  </p:par>
                  <p:par>
                    <p:cTn id="77" fill="hold">
                      <p:stCondLst>
                        <p:cond delay="indefinite"/>
                      </p:stCondLst>
                      <p:childTnLst>
                        <p:par>
                          <p:cTn id="78" fill="hold">
                            <p:stCondLst>
                              <p:cond delay="0"/>
                            </p:stCondLst>
                            <p:childTnLst>
                              <p:par>
                                <p:cTn id="79" presetID="3" presetClass="emph" presetSubtype="2" fill="hold" grpId="3" nodeType="clickEffect">
                                  <p:stCondLst>
                                    <p:cond delay="0"/>
                                  </p:stCondLst>
                                  <p:childTnLst>
                                    <p:animClr clrSpc="rgb" dir="cw">
                                      <p:cBhvr override="childStyle">
                                        <p:cTn id="80" dur="500" fill="hold"/>
                                        <p:tgtEl>
                                          <p:spTgt spid="26"/>
                                        </p:tgtEl>
                                        <p:attrNameLst>
                                          <p:attrName>style.color</p:attrName>
                                        </p:attrNameLst>
                                      </p:cBhvr>
                                      <p:to>
                                        <a:srgbClr xmlns:mc="http://schemas.openxmlformats.org/markup-compatibility/2006" xmlns:a14="http://schemas.microsoft.com/office/drawing/2010/main" val="385D8A" mc:Ignorable=""/>
                                      </p:to>
                                    </p:animClr>
                                  </p:childTnLst>
                                </p:cTn>
                              </p:par>
                              <p:par>
                                <p:cTn id="81" presetID="3" presetClass="entr" presetSubtype="10" fill="hold" grpId="0" nodeType="withEffect">
                                  <p:stCondLst>
                                    <p:cond delay="0"/>
                                  </p:stCondLst>
                                  <p:childTnLst>
                                    <p:set>
                                      <p:cBhvr>
                                        <p:cTn id="82" dur="1" fill="hold">
                                          <p:stCondLst>
                                            <p:cond delay="0"/>
                                          </p:stCondLst>
                                        </p:cTn>
                                        <p:tgtEl>
                                          <p:spTgt spid="72"/>
                                        </p:tgtEl>
                                        <p:attrNameLst>
                                          <p:attrName>style.visibility</p:attrName>
                                        </p:attrNameLst>
                                      </p:cBhvr>
                                      <p:to>
                                        <p:strVal val="visible"/>
                                      </p:to>
                                    </p:set>
                                    <p:animEffect transition="in" filter="blinds(horizontal)">
                                      <p:cBhvr>
                                        <p:cTn id="83" dur="500"/>
                                        <p:tgtEl>
                                          <p:spTgt spid="72"/>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4">
                                            <p:txEl>
                                              <p:pRg st="5" end="5"/>
                                            </p:txEl>
                                          </p:spTgt>
                                        </p:tgtEl>
                                        <p:attrNameLst>
                                          <p:attrName>style.visibility</p:attrName>
                                        </p:attrNameLst>
                                      </p:cBhvr>
                                      <p:to>
                                        <p:strVal val="visible"/>
                                      </p:to>
                                    </p:set>
                                    <p:anim calcmode="lin" valueType="num">
                                      <p:cBhvr additive="base">
                                        <p:cTn id="8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4">
                                            <p:txEl>
                                              <p:pRg st="6" end="6"/>
                                            </p:txEl>
                                          </p:spTgt>
                                        </p:tgtEl>
                                        <p:attrNameLst>
                                          <p:attrName>style.visibility</p:attrName>
                                        </p:attrNameLst>
                                      </p:cBhvr>
                                      <p:to>
                                        <p:strVal val="visible"/>
                                      </p:to>
                                    </p:set>
                                    <p:anim calcmode="lin" valueType="num">
                                      <p:cBhvr additive="base">
                                        <p:cTn id="9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4">
                                            <p:txEl>
                                              <p:pRg st="7" end="7"/>
                                            </p:txEl>
                                          </p:spTgt>
                                        </p:tgtEl>
                                        <p:attrNameLst>
                                          <p:attrName>style.visibility</p:attrName>
                                        </p:attrNameLst>
                                      </p:cBhvr>
                                      <p:to>
                                        <p:strVal val="visible"/>
                                      </p:to>
                                    </p:set>
                                    <p:anim calcmode="lin" valueType="num">
                                      <p:cBhvr additive="base">
                                        <p:cTn id="100"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4">
                                            <p:txEl>
                                              <p:pRg st="8" end="8"/>
                                            </p:txEl>
                                          </p:spTgt>
                                        </p:tgtEl>
                                        <p:attrNameLst>
                                          <p:attrName>style.visibility</p:attrName>
                                        </p:attrNameLst>
                                      </p:cBhvr>
                                      <p:to>
                                        <p:strVal val="visible"/>
                                      </p:to>
                                    </p:set>
                                    <p:anim calcmode="lin" valueType="num">
                                      <p:cBhvr additive="base">
                                        <p:cTn id="106"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107" dur="500" fill="hold"/>
                                        <p:tgtEl>
                                          <p:spTgt spid="4">
                                            <p:txEl>
                                              <p:pRg st="8" end="8"/>
                                            </p:txEl>
                                          </p:spTgt>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
                                            <p:txEl>
                                              <p:pRg st="9" end="9"/>
                                            </p:txEl>
                                          </p:spTgt>
                                        </p:tgtEl>
                                        <p:attrNameLst>
                                          <p:attrName>style.visibility</p:attrName>
                                        </p:attrNameLst>
                                      </p:cBhvr>
                                      <p:to>
                                        <p:strVal val="visible"/>
                                      </p:to>
                                    </p:set>
                                    <p:anim calcmode="lin" valueType="num">
                                      <p:cBhvr additive="base">
                                        <p:cTn id="110"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p:bldP spid="64" grpId="1"/>
      <p:bldP spid="70" grpId="0" animBg="1"/>
      <p:bldP spid="70" grpId="1" animBg="1"/>
      <p:bldP spid="4" grpId="0" build="p"/>
      <p:bldP spid="7" grpId="0" animBg="1"/>
      <p:bldP spid="8" grpId="0" animBg="1"/>
      <p:bldP spid="13" grpId="0" animBg="1"/>
      <p:bldP spid="17" grpId="0"/>
      <p:bldP spid="19" grpId="0" animBg="1"/>
      <p:bldP spid="20" grpId="0" animBg="1"/>
      <p:bldP spid="21" grpId="0" animBg="1"/>
      <p:bldP spid="26" grpId="0"/>
      <p:bldP spid="26" grpId="1"/>
      <p:bldP spid="26" grpId="2"/>
      <p:bldP spid="26" grpId="3"/>
      <p:bldP spid="26" grpId="4"/>
      <p:bldP spid="32" grpId="0" animBg="1"/>
      <p:bldP spid="50" grpId="0" animBg="1"/>
      <p:bldP spid="72" grpId="0" animBg="1"/>
      <p:bldP spid="71" grpId="0"/>
      <p:bldP spid="71" grpId="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Split Brain Management</a:t>
            </a:r>
            <a:endParaRPr lang="en-US" dirty="0"/>
          </a:p>
        </p:txBody>
      </p:sp>
      <p:sp>
        <p:nvSpPr>
          <p:cNvPr id="3" name="Content Placeholder 2"/>
          <p:cNvSpPr>
            <a:spLocks noGrp="1"/>
          </p:cNvSpPr>
          <p:nvPr>
            <p:ph type="body" sz="quarter" idx="10"/>
          </p:nvPr>
        </p:nvSpPr>
        <p:spPr>
          <a:xfrm>
            <a:off x="381000" y="979488"/>
            <a:ext cx="8382000" cy="4736681"/>
          </a:xfrm>
        </p:spPr>
        <p:txBody>
          <a:bodyPr/>
          <a:lstStyle/>
          <a:p>
            <a:r>
              <a:rPr lang="en-US" altLang="zh-CN" sz="2400" dirty="0" smtClean="0"/>
              <a:t>Two datacenter *</a:t>
            </a:r>
            <a:r>
              <a:rPr lang="en-US" altLang="zh-CN" sz="2400" dirty="0" err="1" smtClean="0"/>
              <a:t>overs</a:t>
            </a:r>
            <a:r>
              <a:rPr lang="en-US" altLang="zh-CN" sz="2400" dirty="0" smtClean="0"/>
              <a:t> have a risk of split brain</a:t>
            </a:r>
          </a:p>
          <a:p>
            <a:r>
              <a:rPr lang="en-US" altLang="zh-CN" sz="2400" dirty="0" smtClean="0"/>
              <a:t>Primary datacenter power outage is classic example</a:t>
            </a:r>
          </a:p>
          <a:p>
            <a:r>
              <a:rPr lang="en-US" altLang="zh-CN" sz="2400" dirty="0" smtClean="0"/>
              <a:t>Exchange Server 2010 datacenter failovers maintain DAG membership but shrink cluster membership to create a new, “available topology” in the standby datacenter</a:t>
            </a:r>
          </a:p>
          <a:p>
            <a:r>
              <a:rPr lang="en-US" altLang="zh-CN" sz="2400" dirty="0" smtClean="0"/>
              <a:t>Exchange Server 2010 provides a safe answer with datacenter activation coordination (DAC) mode</a:t>
            </a:r>
          </a:p>
          <a:p>
            <a:pPr lvl="1"/>
            <a:r>
              <a:rPr lang="en-US" altLang="zh-CN" sz="2200" dirty="0" smtClean="0"/>
              <a:t>Requires a DAG with three nodes</a:t>
            </a:r>
          </a:p>
          <a:p>
            <a:pPr lvl="1"/>
            <a:r>
              <a:rPr lang="en-US" altLang="zh-CN" sz="2200" dirty="0" smtClean="0"/>
              <a:t>Requires activation in partial datacenter failure cases is “done right” </a:t>
            </a:r>
          </a:p>
          <a:p>
            <a:pPr lvl="3"/>
            <a:r>
              <a:rPr lang="en-US" altLang="zh-CN" sz="2000" dirty="0" smtClean="0"/>
              <a:t>Mailbox servers must be “stopped” or powered off</a:t>
            </a:r>
          </a:p>
          <a:p>
            <a:pPr lvl="1"/>
            <a:r>
              <a:rPr lang="en-US" altLang="zh-CN" sz="2200" dirty="0" smtClean="0"/>
              <a:t>Implements a “Mommy may I protocol” before active manager mounts databases</a:t>
            </a:r>
            <a:endParaRPr lang="en-US" altLang="zh-CN" sz="2200" dirty="0"/>
          </a:p>
        </p:txBody>
      </p:sp>
      <p:sp>
        <p:nvSpPr>
          <p:cNvPr id="7" name="Slide Number Placeholder 6"/>
          <p:cNvSpPr>
            <a:spLocks noGrp="1"/>
          </p:cNvSpPr>
          <p:nvPr>
            <p:ph type="sldNum" sz="quarter" idx="4294967295"/>
          </p:nvPr>
        </p:nvSpPr>
        <p:spPr>
          <a:xfrm>
            <a:off x="8382000" y="6330950"/>
            <a:ext cx="509239" cy="365125"/>
          </a:xfrm>
          <a:prstGeom prst="rect">
            <a:avLst/>
          </a:prstGeom>
        </p:spPr>
        <p:txBody>
          <a:bodyPr/>
          <a:lstStyle/>
          <a:p>
            <a:fld id="{0686800F-65A3-4649-8B73-7EFFA3F0CB78}" type="slidenum">
              <a:rPr lang="en-US" smtClean="0"/>
              <a:pPr/>
              <a:t>71</a:t>
            </a:fld>
            <a:endParaRPr lang="en-US" dirty="0"/>
          </a:p>
        </p:txBody>
      </p:sp>
    </p:spTree>
    <p:extLst>
      <p:ext uri="{BB962C8B-B14F-4D97-AF65-F5344CB8AC3E}">
        <p14:creationId xmlns:p14="http://schemas.microsoft.com/office/powerpoint/2010/main" val="293864734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Split Brain Management (Cont’d)</a:t>
            </a:r>
            <a:endParaRPr lang="en-US" dirty="0"/>
          </a:p>
        </p:txBody>
      </p:sp>
      <p:sp>
        <p:nvSpPr>
          <p:cNvPr id="11" name="Text Placeholder 10"/>
          <p:cNvSpPr>
            <a:spLocks noGrp="1"/>
          </p:cNvSpPr>
          <p:nvPr>
            <p:ph type="body" sz="quarter" idx="10"/>
          </p:nvPr>
        </p:nvSpPr>
        <p:spPr>
          <a:xfrm>
            <a:off x="381000" y="1411552"/>
            <a:ext cx="8382000" cy="2806922"/>
          </a:xfrm>
        </p:spPr>
        <p:txBody>
          <a:bodyPr/>
          <a:lstStyle/>
          <a:p>
            <a:r>
              <a:rPr lang="en-US" sz="2400" dirty="0" smtClean="0"/>
              <a:t>If DAC is not enabled, the DAG will not restart and mount databases until a majority of servers are restored</a:t>
            </a:r>
          </a:p>
          <a:p>
            <a:r>
              <a:rPr lang="en-US" sz="2400" dirty="0" smtClean="0"/>
              <a:t>If DAC is enabled, the “Mommy May I Protocol” is used to coordinate with Active Managers in DAG to determine state and recoverability</a:t>
            </a:r>
          </a:p>
          <a:p>
            <a:r>
              <a:rPr lang="en-US" sz="2400" dirty="0" smtClean="0"/>
              <a:t>There are several requirements that must be satisfied to prevent split brain between datacenters after datacenter failover</a:t>
            </a:r>
            <a:endParaRPr lang="en-US" sz="2400" dirty="0"/>
          </a:p>
        </p:txBody>
      </p:sp>
      <p:sp>
        <p:nvSpPr>
          <p:cNvPr id="7" name="Slide Number Placeholder 6"/>
          <p:cNvSpPr>
            <a:spLocks noGrp="1"/>
          </p:cNvSpPr>
          <p:nvPr>
            <p:ph type="sldNum" sz="quarter" idx="4294967295"/>
          </p:nvPr>
        </p:nvSpPr>
        <p:spPr>
          <a:xfrm>
            <a:off x="8382000" y="6330950"/>
            <a:ext cx="509239" cy="365125"/>
          </a:xfrm>
          <a:prstGeom prst="rect">
            <a:avLst/>
          </a:prstGeom>
        </p:spPr>
        <p:txBody>
          <a:bodyPr/>
          <a:lstStyle/>
          <a:p>
            <a:fld id="{0686800F-65A3-4649-8B73-7EFFA3F0CB78}" type="slidenum">
              <a:rPr lang="en-US" smtClean="0"/>
              <a:pPr/>
              <a:t>72</a:t>
            </a:fld>
            <a:endParaRPr lang="en-US" dirty="0"/>
          </a:p>
        </p:txBody>
      </p:sp>
    </p:spTree>
    <p:extLst>
      <p:ext uri="{BB962C8B-B14F-4D97-AF65-F5344CB8AC3E}">
        <p14:creationId xmlns:p14="http://schemas.microsoft.com/office/powerpoint/2010/main" val="48303250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Freeform 6"/>
          <p:cNvSpPr>
            <a:spLocks/>
          </p:cNvSpPr>
          <p:nvPr/>
        </p:nvSpPr>
        <p:spPr bwMode="auto">
          <a:xfrm>
            <a:off x="236018" y="2228850"/>
            <a:ext cx="8683348" cy="4448940"/>
          </a:xfrm>
          <a:custGeom>
            <a:avLst/>
            <a:gdLst/>
            <a:ahLst/>
            <a:cxnLst>
              <a:cxn ang="0">
                <a:pos x="1806" y="544"/>
              </a:cxn>
              <a:cxn ang="0">
                <a:pos x="1806" y="0"/>
              </a:cxn>
              <a:cxn ang="0">
                <a:pos x="0" y="0"/>
              </a:cxn>
              <a:cxn ang="0">
                <a:pos x="0" y="544"/>
              </a:cxn>
              <a:cxn ang="0">
                <a:pos x="0" y="1592"/>
              </a:cxn>
              <a:cxn ang="0">
                <a:pos x="0" y="2136"/>
              </a:cxn>
              <a:cxn ang="0">
                <a:pos x="4169" y="2136"/>
              </a:cxn>
              <a:cxn ang="0">
                <a:pos x="4169" y="544"/>
              </a:cxn>
              <a:cxn ang="0">
                <a:pos x="1806" y="544"/>
              </a:cxn>
            </a:cxnLst>
            <a:rect l="0" t="0" r="r" b="b"/>
            <a:pathLst>
              <a:path w="4169" h="2136">
                <a:moveTo>
                  <a:pt x="1806" y="544"/>
                </a:moveTo>
                <a:lnTo>
                  <a:pt x="1806" y="0"/>
                </a:lnTo>
                <a:lnTo>
                  <a:pt x="0" y="0"/>
                </a:lnTo>
                <a:lnTo>
                  <a:pt x="0" y="544"/>
                </a:lnTo>
                <a:lnTo>
                  <a:pt x="0" y="1592"/>
                </a:lnTo>
                <a:lnTo>
                  <a:pt x="0" y="2136"/>
                </a:lnTo>
                <a:lnTo>
                  <a:pt x="4169" y="2136"/>
                </a:lnTo>
                <a:lnTo>
                  <a:pt x="4169" y="544"/>
                </a:lnTo>
                <a:lnTo>
                  <a:pt x="1806" y="544"/>
                </a:lnTo>
                <a:close/>
              </a:path>
            </a:pathLst>
          </a:cu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403" name="Freeform 17"/>
          <p:cNvSpPr>
            <a:spLocks/>
          </p:cNvSpPr>
          <p:nvPr/>
        </p:nvSpPr>
        <p:spPr bwMode="auto">
          <a:xfrm>
            <a:off x="292609" y="3690139"/>
            <a:ext cx="6688950" cy="1171288"/>
          </a:xfrm>
          <a:custGeom>
            <a:avLst/>
            <a:gdLst/>
            <a:ahLst/>
            <a:cxnLst>
              <a:cxn ang="0">
                <a:pos x="3803" y="0"/>
              </a:cxn>
              <a:cxn ang="0">
                <a:pos x="0" y="0"/>
              </a:cxn>
              <a:cxn ang="0">
                <a:pos x="0" y="806"/>
              </a:cxn>
              <a:cxn ang="0">
                <a:pos x="3803" y="806"/>
              </a:cxn>
              <a:cxn ang="0">
                <a:pos x="4766" y="806"/>
              </a:cxn>
              <a:cxn ang="0">
                <a:pos x="4766" y="0"/>
              </a:cxn>
              <a:cxn ang="0">
                <a:pos x="3803" y="0"/>
              </a:cxn>
            </a:cxnLst>
            <a:rect l="0" t="0" r="r" b="b"/>
            <a:pathLst>
              <a:path w="4766" h="806">
                <a:moveTo>
                  <a:pt x="3803" y="0"/>
                </a:moveTo>
                <a:lnTo>
                  <a:pt x="0" y="0"/>
                </a:lnTo>
                <a:lnTo>
                  <a:pt x="0" y="806"/>
                </a:lnTo>
                <a:lnTo>
                  <a:pt x="3803" y="806"/>
                </a:lnTo>
                <a:lnTo>
                  <a:pt x="4766" y="806"/>
                </a:lnTo>
                <a:lnTo>
                  <a:pt x="4766" y="0"/>
                </a:lnTo>
                <a:lnTo>
                  <a:pt x="3803" y="0"/>
                </a:lnTo>
                <a:close/>
              </a:path>
            </a:pathLst>
          </a:custGeom>
          <a:solidFill>
            <a:schemeClr val="accent3">
              <a:lumMod val="60000"/>
              <a:lumOff val="40000"/>
            </a:schemeClr>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700" dirty="0" smtClean="0">
              <a:gradFill>
                <a:gsLst>
                  <a:gs pos="0">
                    <a:schemeClr val="bg1"/>
                  </a:gs>
                  <a:gs pos="100000">
                    <a:schemeClr val="bg1"/>
                  </a:gs>
                </a:gsLst>
                <a:lin ang="13500000" scaled="1"/>
              </a:gradFill>
              <a:latin typeface="Segoe Semibold" pitchFamily="34" charset="0"/>
            </a:endParaRPr>
          </a:p>
        </p:txBody>
      </p:sp>
      <p:grpSp>
        <p:nvGrpSpPr>
          <p:cNvPr id="145" name="Group 80"/>
          <p:cNvGrpSpPr/>
          <p:nvPr/>
        </p:nvGrpSpPr>
        <p:grpSpPr>
          <a:xfrm flipV="1">
            <a:off x="304803" y="4374233"/>
            <a:ext cx="6553200" cy="357636"/>
            <a:chOff x="1845840" y="2207421"/>
            <a:chExt cx="3637823" cy="535779"/>
          </a:xfrm>
          <a:effectLst>
            <a:outerShdw blurRad="50800" dist="38100" dir="8100000" algn="tr" rotWithShape="0">
              <a:prstClr val="black">
                <a:alpha val="40000"/>
              </a:prstClr>
            </a:outerShdw>
          </a:effectLst>
        </p:grpSpPr>
        <p:cxnSp>
          <p:nvCxnSpPr>
            <p:cNvPr id="146" name="Straight Connector 145"/>
            <p:cNvCxnSpPr>
              <a:stCxn id="148" idx="0"/>
              <a:endCxn id="147" idx="0"/>
            </p:cNvCxnSpPr>
            <p:nvPr/>
          </p:nvCxnSpPr>
          <p:spPr>
            <a:xfrm flipV="1">
              <a:off x="2184620" y="2207421"/>
              <a:ext cx="3033713" cy="2379"/>
            </a:xfrm>
            <a:prstGeom prst="line">
              <a:avLst/>
            </a:prstGeom>
            <a:ln w="19050">
              <a:solidFill>
                <a:srgbClr xmlns:mc="http://schemas.openxmlformats.org/markup-compatibility/2006" xmlns:a14="http://schemas.microsoft.com/office/drawing/2010/main" val="FF0000" mc:Ignorable=""/>
              </a:solidFill>
              <a:prstDash val="sysDot"/>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7" name="Arc 146"/>
            <p:cNvSpPr/>
            <p:nvPr/>
          </p:nvSpPr>
          <p:spPr>
            <a:xfrm>
              <a:off x="4953001" y="2209800"/>
              <a:ext cx="530662" cy="533400"/>
            </a:xfrm>
            <a:prstGeom prst="arc">
              <a:avLst>
                <a:gd name="adj1" fmla="val 16200000"/>
                <a:gd name="adj2" fmla="val 1230439"/>
              </a:avLst>
            </a:prstGeom>
            <a:ln w="19050">
              <a:solidFill>
                <a:srgbClr xmlns:mc="http://schemas.openxmlformats.org/markup-compatibility/2006" xmlns:a14="http://schemas.microsoft.com/office/drawing/2010/main" val="FF0000" mc:Ignorable=""/>
              </a:solidFill>
              <a:prstDash val="sysDot"/>
              <a:headEnd type="non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8" name="Arc 147"/>
            <p:cNvSpPr/>
            <p:nvPr/>
          </p:nvSpPr>
          <p:spPr>
            <a:xfrm flipH="1">
              <a:off x="1845840" y="2209800"/>
              <a:ext cx="677559" cy="533400"/>
            </a:xfrm>
            <a:prstGeom prst="arc">
              <a:avLst>
                <a:gd name="adj1" fmla="val 16200000"/>
                <a:gd name="adj2" fmla="val 1187635"/>
              </a:avLst>
            </a:prstGeom>
            <a:ln w="19050">
              <a:solidFill>
                <a:srgbClr xmlns:mc="http://schemas.openxmlformats.org/markup-compatibility/2006" xmlns:a14="http://schemas.microsoft.com/office/drawing/2010/main" val="FF0000" mc:Ignorable=""/>
              </a:solidFill>
              <a:prstDash val="sysDot"/>
              <a:headEnd type="non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319" name="Straight Arrow Connector 318"/>
          <p:cNvCxnSpPr>
            <a:endCxn id="313" idx="0"/>
          </p:cNvCxnSpPr>
          <p:nvPr/>
        </p:nvCxnSpPr>
        <p:spPr>
          <a:xfrm rot="16200000" flipH="1">
            <a:off x="1796618" y="2192081"/>
            <a:ext cx="1196462" cy="65298"/>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1" name="Title 160"/>
          <p:cNvSpPr>
            <a:spLocks noGrp="1"/>
          </p:cNvSpPr>
          <p:nvPr>
            <p:ph type="title"/>
          </p:nvPr>
        </p:nvSpPr>
        <p:spPr/>
        <p:txBody>
          <a:bodyPr/>
          <a:lstStyle/>
          <a:p>
            <a:r>
              <a:rPr lang="en-US" spc="-50" dirty="0" smtClean="0"/>
              <a:t>Exchange 2010 Mailbox Resiliency Overview </a:t>
            </a:r>
            <a:endParaRPr lang="en-US" spc="-50" dirty="0"/>
          </a:p>
        </p:txBody>
      </p:sp>
      <p:sp>
        <p:nvSpPr>
          <p:cNvPr id="314" name="Rectangle 313"/>
          <p:cNvSpPr/>
          <p:nvPr/>
        </p:nvSpPr>
        <p:spPr>
          <a:xfrm>
            <a:off x="520854" y="4074612"/>
            <a:ext cx="1007253"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1</a:t>
            </a:r>
            <a:endParaRPr lang="en-US" sz="1200" dirty="0">
              <a:gradFill>
                <a:gsLst>
                  <a:gs pos="0">
                    <a:schemeClr val="bg1"/>
                  </a:gs>
                  <a:gs pos="100000">
                    <a:schemeClr val="bg1"/>
                  </a:gs>
                </a:gsLst>
                <a:lin ang="13500000" scaled="1"/>
              </a:gradFill>
              <a:latin typeface="Segoe Semibold" pitchFamily="34" charset="0"/>
            </a:endParaRPr>
          </a:p>
        </p:txBody>
      </p:sp>
      <p:sp>
        <p:nvSpPr>
          <p:cNvPr id="315" name="Rectangle 314"/>
          <p:cNvSpPr/>
          <p:nvPr/>
        </p:nvSpPr>
        <p:spPr>
          <a:xfrm>
            <a:off x="1838058"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2</a:t>
            </a:r>
            <a:endParaRPr lang="en-US" sz="1200" dirty="0">
              <a:gradFill>
                <a:gsLst>
                  <a:gs pos="0">
                    <a:schemeClr val="bg1"/>
                  </a:gs>
                  <a:gs pos="100000">
                    <a:schemeClr val="bg1"/>
                  </a:gs>
                </a:gsLst>
                <a:lin ang="13500000" scaled="1"/>
              </a:gradFill>
              <a:latin typeface="Segoe Semibold" pitchFamily="34" charset="0"/>
            </a:endParaRPr>
          </a:p>
        </p:txBody>
      </p:sp>
      <p:sp>
        <p:nvSpPr>
          <p:cNvPr id="316" name="Rectangle 315"/>
          <p:cNvSpPr/>
          <p:nvPr/>
        </p:nvSpPr>
        <p:spPr>
          <a:xfrm>
            <a:off x="3154724"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3</a:t>
            </a:r>
            <a:endParaRPr lang="en-US" sz="1200" dirty="0">
              <a:gradFill>
                <a:gsLst>
                  <a:gs pos="0">
                    <a:schemeClr val="bg1"/>
                  </a:gs>
                  <a:gs pos="100000">
                    <a:schemeClr val="bg1"/>
                  </a:gs>
                </a:gsLst>
                <a:lin ang="13500000" scaled="1"/>
              </a:gradFill>
              <a:latin typeface="Segoe Semibold" pitchFamily="34" charset="0"/>
            </a:endParaRPr>
          </a:p>
        </p:txBody>
      </p:sp>
      <p:cxnSp>
        <p:nvCxnSpPr>
          <p:cNvPr id="317" name="Straight Arrow Connector 316"/>
          <p:cNvCxnSpPr>
            <a:stCxn id="315" idx="2"/>
          </p:cNvCxnSpPr>
          <p:nvPr/>
        </p:nvCxnSpPr>
        <p:spPr>
          <a:xfrm rot="16200000" flipH="1">
            <a:off x="2146909" y="4843868"/>
            <a:ext cx="391150" cy="3013"/>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0" name="Straight Arrow Connector 319"/>
          <p:cNvCxnSpPr>
            <a:stCxn id="313" idx="2"/>
            <a:endCxn id="314" idx="0"/>
          </p:cNvCxnSpPr>
          <p:nvPr/>
        </p:nvCxnSpPr>
        <p:spPr>
          <a:xfrm rot="5400000">
            <a:off x="1387759" y="3034872"/>
            <a:ext cx="676463" cy="1403017"/>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2" name="Straight Arrow Connector 321"/>
          <p:cNvCxnSpPr>
            <a:stCxn id="313" idx="2"/>
            <a:endCxn id="316" idx="0"/>
          </p:cNvCxnSpPr>
          <p:nvPr/>
        </p:nvCxnSpPr>
        <p:spPr>
          <a:xfrm rot="16200000" flipH="1">
            <a:off x="2704340" y="3121307"/>
            <a:ext cx="676463" cy="1230146"/>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3" name="Rectangle 322"/>
          <p:cNvSpPr/>
          <p:nvPr/>
        </p:nvSpPr>
        <p:spPr>
          <a:xfrm>
            <a:off x="4477928"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4</a:t>
            </a:r>
            <a:endParaRPr lang="en-US" sz="1200" dirty="0">
              <a:gradFill>
                <a:gsLst>
                  <a:gs pos="0">
                    <a:schemeClr val="bg1"/>
                  </a:gs>
                  <a:gs pos="100000">
                    <a:schemeClr val="bg1"/>
                  </a:gs>
                </a:gsLst>
                <a:lin ang="13500000" scaled="1"/>
              </a:gradFill>
              <a:latin typeface="Segoe Semibold" pitchFamily="34" charset="0"/>
            </a:endParaRPr>
          </a:p>
        </p:txBody>
      </p:sp>
      <p:sp>
        <p:nvSpPr>
          <p:cNvPr id="324" name="Rectangle 323"/>
          <p:cNvSpPr/>
          <p:nvPr/>
        </p:nvSpPr>
        <p:spPr>
          <a:xfrm>
            <a:off x="5715000"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5</a:t>
            </a:r>
            <a:endParaRPr lang="en-US" sz="1200" dirty="0">
              <a:gradFill>
                <a:gsLst>
                  <a:gs pos="0">
                    <a:schemeClr val="bg1"/>
                  </a:gs>
                  <a:gs pos="100000">
                    <a:schemeClr val="bg1"/>
                  </a:gs>
                </a:gsLst>
                <a:lin ang="13500000" scaled="1"/>
              </a:gradFill>
              <a:latin typeface="Segoe Semibold" pitchFamily="34" charset="0"/>
            </a:endParaRPr>
          </a:p>
        </p:txBody>
      </p:sp>
      <p:cxnSp>
        <p:nvCxnSpPr>
          <p:cNvPr id="327" name="Straight Arrow Connector 326"/>
          <p:cNvCxnSpPr>
            <a:stCxn id="313" idx="2"/>
            <a:endCxn id="323" idx="0"/>
          </p:cNvCxnSpPr>
          <p:nvPr/>
        </p:nvCxnSpPr>
        <p:spPr>
          <a:xfrm rot="16200000" flipH="1">
            <a:off x="3365942" y="2459705"/>
            <a:ext cx="676463" cy="2553350"/>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8" name="Straight Arrow Connector 327"/>
          <p:cNvCxnSpPr>
            <a:stCxn id="313" idx="2"/>
            <a:endCxn id="324" idx="0"/>
          </p:cNvCxnSpPr>
          <p:nvPr/>
        </p:nvCxnSpPr>
        <p:spPr>
          <a:xfrm rot="16200000" flipH="1">
            <a:off x="3984478" y="1841169"/>
            <a:ext cx="676463" cy="3790422"/>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a:stCxn id="315" idx="3"/>
            <a:endCxn id="316" idx="1"/>
          </p:cNvCxnSpPr>
          <p:nvPr/>
        </p:nvCxnSpPr>
        <p:spPr>
          <a:xfrm>
            <a:off x="2843898" y="4362206"/>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0" name="Straight Arrow Connector 329"/>
          <p:cNvCxnSpPr/>
          <p:nvPr/>
        </p:nvCxnSpPr>
        <p:spPr>
          <a:xfrm>
            <a:off x="1533258"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a:off x="4165002"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2" name="Straight Arrow Connector 331"/>
          <p:cNvCxnSpPr/>
          <p:nvPr/>
        </p:nvCxnSpPr>
        <p:spPr>
          <a:xfrm>
            <a:off x="5405810"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33" name="TextBox 332"/>
          <p:cNvSpPr txBox="1"/>
          <p:nvPr/>
        </p:nvSpPr>
        <p:spPr>
          <a:xfrm>
            <a:off x="7014715" y="5105121"/>
            <a:ext cx="1805023" cy="535531"/>
          </a:xfrm>
          <a:prstGeom prst="rect">
            <a:avLst/>
          </a:prstGeom>
          <a:noFill/>
        </p:spPr>
        <p:txBody>
          <a:bodyPr wrap="square" rtlCol="0">
            <a:spAutoFit/>
          </a:bodyPr>
          <a:lstStyle/>
          <a:p>
            <a:pPr defTabSz="914363">
              <a:lnSpc>
                <a:spcPct val="90000"/>
              </a:lnSpc>
              <a:spcAft>
                <a:spcPts val="400"/>
              </a:spcAft>
              <a:buSzPct val="85000"/>
            </a:pPr>
            <a:r>
              <a:rPr lang="en-US" sz="1600" dirty="0" smtClean="0">
                <a:gradFill>
                  <a:gsLst>
                    <a:gs pos="0">
                      <a:schemeClr val="tx1"/>
                    </a:gs>
                    <a:gs pos="81000">
                      <a:schemeClr val="tx1"/>
                    </a:gs>
                  </a:gsLst>
                  <a:lin ang="13500000" scaled="1"/>
                </a:gradFill>
                <a:latin typeface="Segoe" pitchFamily="34" charset="0"/>
              </a:rPr>
              <a:t>Database Availability Group</a:t>
            </a:r>
          </a:p>
        </p:txBody>
      </p:sp>
      <p:sp>
        <p:nvSpPr>
          <p:cNvPr id="334" name="TextBox 333"/>
          <p:cNvSpPr txBox="1"/>
          <p:nvPr/>
        </p:nvSpPr>
        <p:spPr>
          <a:xfrm>
            <a:off x="1164573" y="1326577"/>
            <a:ext cx="713742" cy="286232"/>
          </a:xfrm>
          <a:prstGeom prst="rect">
            <a:avLst/>
          </a:prstGeom>
          <a:noFill/>
        </p:spPr>
        <p:txBody>
          <a:bodyPr wrap="square" rtlCol="0">
            <a:spAutoFit/>
          </a:bodyPr>
          <a:lstStyle/>
          <a:p>
            <a:pPr defTabSz="914363">
              <a:lnSpc>
                <a:spcPct val="90000"/>
              </a:lnSpc>
              <a:spcAft>
                <a:spcPts val="400"/>
              </a:spcAft>
              <a:buSzPct val="85000"/>
            </a:pPr>
            <a:r>
              <a:rPr lang="en-US" sz="1400" dirty="0" smtClean="0">
                <a:gradFill>
                  <a:gsLst>
                    <a:gs pos="0">
                      <a:schemeClr val="tx1"/>
                    </a:gs>
                    <a:gs pos="81000">
                      <a:schemeClr val="tx1"/>
                    </a:gs>
                  </a:gsLst>
                  <a:lin ang="13500000" scaled="1"/>
                </a:gradFill>
                <a:latin typeface="Segoe" pitchFamily="34" charset="0"/>
              </a:rPr>
              <a:t>Client</a:t>
            </a:r>
          </a:p>
        </p:txBody>
      </p:sp>
      <p:cxnSp>
        <p:nvCxnSpPr>
          <p:cNvPr id="336" name="Straight Arrow Connector 335"/>
          <p:cNvCxnSpPr/>
          <p:nvPr/>
        </p:nvCxnSpPr>
        <p:spPr>
          <a:xfrm rot="5400000">
            <a:off x="786658" y="4868084"/>
            <a:ext cx="478688" cy="3067"/>
          </a:xfrm>
          <a:prstGeom prst="straightConnector1">
            <a:avLst/>
          </a:prstGeom>
          <a:ln w="25400">
            <a:solidFill>
              <a:schemeClr val="accent1"/>
            </a:solidFill>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1" name="Straight Arrow Connector 350"/>
          <p:cNvCxnSpPr>
            <a:stCxn id="316" idx="2"/>
          </p:cNvCxnSpPr>
          <p:nvPr/>
        </p:nvCxnSpPr>
        <p:spPr>
          <a:xfrm rot="16200000" flipH="1">
            <a:off x="3453531" y="4853912"/>
            <a:ext cx="412416" cy="4191"/>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2" name="Straight Arrow Connector 351"/>
          <p:cNvCxnSpPr>
            <a:stCxn id="323" idx="2"/>
          </p:cNvCxnSpPr>
          <p:nvPr/>
        </p:nvCxnSpPr>
        <p:spPr>
          <a:xfrm rot="16200000" flipH="1">
            <a:off x="4775533" y="4855115"/>
            <a:ext cx="412416" cy="1786"/>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3" name="Straight Arrow Connector 352"/>
          <p:cNvCxnSpPr>
            <a:stCxn id="324" idx="2"/>
          </p:cNvCxnSpPr>
          <p:nvPr/>
        </p:nvCxnSpPr>
        <p:spPr>
          <a:xfrm rot="16200000" flipH="1">
            <a:off x="6012531" y="4855189"/>
            <a:ext cx="412416" cy="1638"/>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77" name="Picture 376" descr="Computer.png"/>
          <p:cNvPicPr>
            <a:picLocks noChangeAspect="1"/>
          </p:cNvPicPr>
          <p:nvPr/>
        </p:nvPicPr>
        <p:blipFill>
          <a:blip r:embed="rId3" cstate="print"/>
          <a:stretch>
            <a:fillRect/>
          </a:stretch>
        </p:blipFill>
        <p:spPr>
          <a:xfrm>
            <a:off x="1809571" y="838200"/>
            <a:ext cx="960405" cy="960405"/>
          </a:xfrm>
          <a:prstGeom prst="rect">
            <a:avLst/>
          </a:prstGeom>
        </p:spPr>
      </p:pic>
      <p:grpSp>
        <p:nvGrpSpPr>
          <p:cNvPr id="5" name="Group 203"/>
          <p:cNvGrpSpPr/>
          <p:nvPr/>
        </p:nvGrpSpPr>
        <p:grpSpPr>
          <a:xfrm>
            <a:off x="236018" y="1908919"/>
            <a:ext cx="1931804" cy="297833"/>
            <a:chOff x="10685322" y="730254"/>
            <a:chExt cx="1931804" cy="367932"/>
          </a:xfrm>
        </p:grpSpPr>
        <p:sp>
          <p:nvSpPr>
            <p:cNvPr id="389" name="Snip Single Corner Rectangle 388"/>
            <p:cNvSpPr/>
            <p:nvPr/>
          </p:nvSpPr>
          <p:spPr>
            <a:xfrm>
              <a:off x="10685322" y="730254"/>
              <a:ext cx="1668658" cy="367932"/>
            </a:xfrm>
            <a:prstGeom prst="snip1Rect">
              <a:avLst>
                <a:gd name="adj" fmla="val 42163"/>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pPr>
              <a:endParaRPr lang="en-US" dirty="0" smtClean="0">
                <a:gradFill>
                  <a:gsLst>
                    <a:gs pos="0">
                      <a:schemeClr val="bg1"/>
                    </a:gs>
                    <a:gs pos="100000">
                      <a:schemeClr val="bg1"/>
                    </a:gs>
                  </a:gsLst>
                  <a:lin ang="13500000" scaled="1"/>
                </a:gradFill>
                <a:latin typeface="Segoe" pitchFamily="34" charset="0"/>
              </a:endParaRPr>
            </a:p>
          </p:txBody>
        </p:sp>
        <p:sp>
          <p:nvSpPr>
            <p:cNvPr id="390" name="Rectangle 389"/>
            <p:cNvSpPr/>
            <p:nvPr/>
          </p:nvSpPr>
          <p:spPr>
            <a:xfrm>
              <a:off x="10780321" y="744943"/>
              <a:ext cx="1836805" cy="276999"/>
            </a:xfrm>
            <a:prstGeom prst="rect">
              <a:avLst/>
            </a:prstGeom>
          </p:spPr>
          <p:txBody>
            <a:bodyPr wrap="square">
              <a:spAutoFit/>
            </a:bodyPr>
            <a:lstStyle/>
            <a:p>
              <a:pPr>
                <a:spcBef>
                  <a:spcPct val="20000"/>
                </a:spcBef>
                <a:spcAft>
                  <a:spcPts val="1200"/>
                </a:spcAft>
                <a:buClr>
                  <a:srgbClr xmlns:mc="http://schemas.openxmlformats.org/markup-compatibility/2006" xmlns:a14="http://schemas.microsoft.com/office/drawing/2010/main" val="FF5B00" mc:Ignorable=""/>
                </a:buClr>
              </a:pPr>
              <a:r>
                <a:rPr lang="en-US" sz="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cs typeface="Segoe UI" pitchFamily="34" charset="0"/>
                </a:rPr>
                <a:t>AD site: San Jose</a:t>
              </a:r>
            </a:p>
          </p:txBody>
        </p:sp>
      </p:grpSp>
      <p:sp>
        <p:nvSpPr>
          <p:cNvPr id="105" name="Rectangle 104"/>
          <p:cNvSpPr/>
          <p:nvPr/>
        </p:nvSpPr>
        <p:spPr>
          <a:xfrm>
            <a:off x="707250" y="5032761"/>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6" name="Rectangle 105"/>
          <p:cNvSpPr/>
          <p:nvPr/>
        </p:nvSpPr>
        <p:spPr>
          <a:xfrm>
            <a:off x="2013283" y="5040950"/>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7" name="Rectangle 106"/>
          <p:cNvSpPr/>
          <p:nvPr/>
        </p:nvSpPr>
        <p:spPr>
          <a:xfrm>
            <a:off x="3331127"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8" name="Rectangle 107"/>
          <p:cNvSpPr/>
          <p:nvPr/>
        </p:nvSpPr>
        <p:spPr>
          <a:xfrm>
            <a:off x="4651926"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9" name="Rectangle 108"/>
          <p:cNvSpPr/>
          <p:nvPr/>
        </p:nvSpPr>
        <p:spPr>
          <a:xfrm>
            <a:off x="5888850"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cxnSp>
        <p:nvCxnSpPr>
          <p:cNvPr id="110" name="Straight Arrow Connector 109"/>
          <p:cNvCxnSpPr/>
          <p:nvPr/>
        </p:nvCxnSpPr>
        <p:spPr>
          <a:xfrm rot="16200000" flipH="1">
            <a:off x="3481433" y="5303761"/>
            <a:ext cx="387070" cy="6595"/>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16200000" flipH="1">
            <a:off x="4760819" y="5307030"/>
            <a:ext cx="387070" cy="57"/>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5400000">
            <a:off x="6051880" y="5305843"/>
            <a:ext cx="388839" cy="4200"/>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3" name="Can 112"/>
          <p:cNvSpPr/>
          <p:nvPr/>
        </p:nvSpPr>
        <p:spPr bwMode="auto">
          <a:xfrm>
            <a:off x="839838"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4" name="Can 113"/>
          <p:cNvSpPr/>
          <p:nvPr/>
        </p:nvSpPr>
        <p:spPr bwMode="auto">
          <a:xfrm>
            <a:off x="858290" y="6020678"/>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5" name="Can 114"/>
          <p:cNvSpPr/>
          <p:nvPr/>
        </p:nvSpPr>
        <p:spPr bwMode="auto">
          <a:xfrm>
            <a:off x="839838" y="5117422"/>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6" name="Can 115"/>
          <p:cNvSpPr/>
          <p:nvPr/>
        </p:nvSpPr>
        <p:spPr bwMode="auto">
          <a:xfrm>
            <a:off x="2145871" y="5117422"/>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7" name="Can 116"/>
          <p:cNvSpPr/>
          <p:nvPr/>
        </p:nvSpPr>
        <p:spPr bwMode="auto">
          <a:xfrm>
            <a:off x="2145871"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8" name="Can 117"/>
          <p:cNvSpPr/>
          <p:nvPr/>
        </p:nvSpPr>
        <p:spPr bwMode="auto">
          <a:xfrm>
            <a:off x="3463715" y="5117422"/>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9" name="Can 118"/>
          <p:cNvSpPr/>
          <p:nvPr/>
        </p:nvSpPr>
        <p:spPr bwMode="auto">
          <a:xfrm>
            <a:off x="3463715"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0" name="Can 119"/>
          <p:cNvSpPr/>
          <p:nvPr/>
        </p:nvSpPr>
        <p:spPr bwMode="auto">
          <a:xfrm>
            <a:off x="3463715"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1" name="Can 120"/>
          <p:cNvSpPr/>
          <p:nvPr/>
        </p:nvSpPr>
        <p:spPr bwMode="auto">
          <a:xfrm>
            <a:off x="4784514" y="5117422"/>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2" name="Can 121"/>
          <p:cNvSpPr/>
          <p:nvPr/>
        </p:nvSpPr>
        <p:spPr bwMode="auto">
          <a:xfrm>
            <a:off x="4784514"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3" name="Can 122"/>
          <p:cNvSpPr/>
          <p:nvPr/>
        </p:nvSpPr>
        <p:spPr bwMode="auto">
          <a:xfrm>
            <a:off x="4784514"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4" name="Can 123"/>
          <p:cNvSpPr/>
          <p:nvPr/>
        </p:nvSpPr>
        <p:spPr bwMode="auto">
          <a:xfrm>
            <a:off x="6021438" y="5117422"/>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5" name="Can 124"/>
          <p:cNvSpPr/>
          <p:nvPr/>
        </p:nvSpPr>
        <p:spPr bwMode="auto">
          <a:xfrm>
            <a:off x="6021438" y="5569953"/>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6" name="Can 125"/>
          <p:cNvSpPr/>
          <p:nvPr/>
        </p:nvSpPr>
        <p:spPr bwMode="auto">
          <a:xfrm>
            <a:off x="6021438"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7" name="Can 126"/>
          <p:cNvSpPr/>
          <p:nvPr/>
        </p:nvSpPr>
        <p:spPr bwMode="auto">
          <a:xfrm>
            <a:off x="2145871"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8" name="TextBox 127"/>
          <p:cNvSpPr txBox="1"/>
          <p:nvPr/>
        </p:nvSpPr>
        <p:spPr>
          <a:xfrm>
            <a:off x="818100"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29" name="TextBox 128"/>
          <p:cNvSpPr txBox="1"/>
          <p:nvPr/>
        </p:nvSpPr>
        <p:spPr>
          <a:xfrm>
            <a:off x="830856"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30" name="TextBox 129"/>
          <p:cNvSpPr txBox="1"/>
          <p:nvPr/>
        </p:nvSpPr>
        <p:spPr>
          <a:xfrm>
            <a:off x="827104"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sp>
        <p:nvSpPr>
          <p:cNvPr id="131" name="TextBox 130"/>
          <p:cNvSpPr txBox="1"/>
          <p:nvPr/>
        </p:nvSpPr>
        <p:spPr>
          <a:xfrm>
            <a:off x="2133707"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32" name="TextBox 131"/>
          <p:cNvSpPr txBox="1"/>
          <p:nvPr/>
        </p:nvSpPr>
        <p:spPr>
          <a:xfrm>
            <a:off x="2133707"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33" name="TextBox 132"/>
          <p:cNvSpPr txBox="1"/>
          <p:nvPr/>
        </p:nvSpPr>
        <p:spPr>
          <a:xfrm>
            <a:off x="3451551"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34" name="TextBox 133"/>
          <p:cNvSpPr txBox="1"/>
          <p:nvPr/>
        </p:nvSpPr>
        <p:spPr>
          <a:xfrm>
            <a:off x="3451551"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35" name="TextBox 134"/>
          <p:cNvSpPr txBox="1"/>
          <p:nvPr/>
        </p:nvSpPr>
        <p:spPr>
          <a:xfrm>
            <a:off x="3451551"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36" name="TextBox 135"/>
          <p:cNvSpPr txBox="1"/>
          <p:nvPr/>
        </p:nvSpPr>
        <p:spPr>
          <a:xfrm>
            <a:off x="4772350"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37" name="TextBox 136"/>
          <p:cNvSpPr txBox="1"/>
          <p:nvPr/>
        </p:nvSpPr>
        <p:spPr>
          <a:xfrm>
            <a:off x="4772350"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sp>
        <p:nvSpPr>
          <p:cNvPr id="138" name="TextBox 137"/>
          <p:cNvSpPr txBox="1"/>
          <p:nvPr/>
        </p:nvSpPr>
        <p:spPr>
          <a:xfrm>
            <a:off x="4772350"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39" name="TextBox 138"/>
          <p:cNvSpPr txBox="1"/>
          <p:nvPr/>
        </p:nvSpPr>
        <p:spPr>
          <a:xfrm>
            <a:off x="6015597"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40" name="TextBox 139"/>
          <p:cNvSpPr txBox="1"/>
          <p:nvPr/>
        </p:nvSpPr>
        <p:spPr>
          <a:xfrm>
            <a:off x="6015597" y="5652063"/>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41" name="TextBox 140"/>
          <p:cNvSpPr txBox="1"/>
          <p:nvPr/>
        </p:nvSpPr>
        <p:spPr>
          <a:xfrm>
            <a:off x="6015597"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42" name="TextBox 141"/>
          <p:cNvSpPr txBox="1"/>
          <p:nvPr/>
        </p:nvSpPr>
        <p:spPr>
          <a:xfrm>
            <a:off x="2133707"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cxnSp>
        <p:nvCxnSpPr>
          <p:cNvPr id="321" name="Straight Arrow Connector 320"/>
          <p:cNvCxnSpPr>
            <a:stCxn id="313" idx="2"/>
            <a:endCxn id="315" idx="0"/>
          </p:cNvCxnSpPr>
          <p:nvPr/>
        </p:nvCxnSpPr>
        <p:spPr>
          <a:xfrm rot="5400000">
            <a:off x="2046007" y="3693120"/>
            <a:ext cx="676463" cy="86520"/>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13" name="Rectangle 312"/>
          <p:cNvSpPr/>
          <p:nvPr/>
        </p:nvSpPr>
        <p:spPr>
          <a:xfrm>
            <a:off x="1654596" y="2822961"/>
            <a:ext cx="1545804"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chemeClr val="bg1"/>
                    </a:gs>
                    <a:gs pos="100000">
                      <a:schemeClr val="bg1"/>
                    </a:gs>
                  </a:gsLst>
                  <a:lin ang="13500000" scaled="1"/>
                </a:gradFill>
                <a:latin typeface="Segoe Semibold" pitchFamily="34" charset="0"/>
              </a:rPr>
              <a:t>Client </a:t>
            </a:r>
            <a:br>
              <a:rPr lang="en-US" sz="1400" dirty="0" smtClean="0">
                <a:gradFill>
                  <a:gsLst>
                    <a:gs pos="0">
                      <a:schemeClr val="bg1"/>
                    </a:gs>
                    <a:gs pos="100000">
                      <a:schemeClr val="bg1"/>
                    </a:gs>
                  </a:gsLst>
                  <a:lin ang="13500000" scaled="1"/>
                </a:gradFill>
                <a:latin typeface="Segoe Semibold" pitchFamily="34" charset="0"/>
              </a:rPr>
            </a:br>
            <a:r>
              <a:rPr lang="en-US" sz="1400" dirty="0" smtClean="0">
                <a:gradFill>
                  <a:gsLst>
                    <a:gs pos="0">
                      <a:schemeClr val="bg1"/>
                    </a:gs>
                    <a:gs pos="100000">
                      <a:schemeClr val="bg1"/>
                    </a:gs>
                  </a:gsLst>
                  <a:lin ang="13500000" scaled="1"/>
                </a:gradFill>
                <a:latin typeface="Segoe Semibold" pitchFamily="34" charset="0"/>
              </a:rPr>
              <a:t>Access Server</a:t>
            </a:r>
          </a:p>
        </p:txBody>
      </p:sp>
      <p:sp>
        <p:nvSpPr>
          <p:cNvPr id="75" name="Freeform 6"/>
          <p:cNvSpPr>
            <a:spLocks noEditPoints="1"/>
          </p:cNvSpPr>
          <p:nvPr/>
        </p:nvSpPr>
        <p:spPr bwMode="auto">
          <a:xfrm>
            <a:off x="8203475" y="180699"/>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Freeform 6"/>
          <p:cNvSpPr>
            <a:spLocks/>
          </p:cNvSpPr>
          <p:nvPr/>
        </p:nvSpPr>
        <p:spPr bwMode="auto">
          <a:xfrm>
            <a:off x="236018" y="2228850"/>
            <a:ext cx="8683348" cy="4448940"/>
          </a:xfrm>
          <a:custGeom>
            <a:avLst/>
            <a:gdLst/>
            <a:ahLst/>
            <a:cxnLst>
              <a:cxn ang="0">
                <a:pos x="1806" y="544"/>
              </a:cxn>
              <a:cxn ang="0">
                <a:pos x="1806" y="0"/>
              </a:cxn>
              <a:cxn ang="0">
                <a:pos x="0" y="0"/>
              </a:cxn>
              <a:cxn ang="0">
                <a:pos x="0" y="544"/>
              </a:cxn>
              <a:cxn ang="0">
                <a:pos x="0" y="1592"/>
              </a:cxn>
              <a:cxn ang="0">
                <a:pos x="0" y="2136"/>
              </a:cxn>
              <a:cxn ang="0">
                <a:pos x="4169" y="2136"/>
              </a:cxn>
              <a:cxn ang="0">
                <a:pos x="4169" y="544"/>
              </a:cxn>
              <a:cxn ang="0">
                <a:pos x="1806" y="544"/>
              </a:cxn>
            </a:cxnLst>
            <a:rect l="0" t="0" r="r" b="b"/>
            <a:pathLst>
              <a:path w="4169" h="2136">
                <a:moveTo>
                  <a:pt x="1806" y="544"/>
                </a:moveTo>
                <a:lnTo>
                  <a:pt x="1806" y="0"/>
                </a:lnTo>
                <a:lnTo>
                  <a:pt x="0" y="0"/>
                </a:lnTo>
                <a:lnTo>
                  <a:pt x="0" y="544"/>
                </a:lnTo>
                <a:lnTo>
                  <a:pt x="0" y="1592"/>
                </a:lnTo>
                <a:lnTo>
                  <a:pt x="0" y="2136"/>
                </a:lnTo>
                <a:lnTo>
                  <a:pt x="4169" y="2136"/>
                </a:lnTo>
                <a:lnTo>
                  <a:pt x="4169" y="544"/>
                </a:lnTo>
                <a:lnTo>
                  <a:pt x="1806" y="544"/>
                </a:lnTo>
                <a:close/>
              </a:path>
            </a:pathLst>
          </a:cu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403" name="Freeform 17"/>
          <p:cNvSpPr>
            <a:spLocks/>
          </p:cNvSpPr>
          <p:nvPr/>
        </p:nvSpPr>
        <p:spPr bwMode="auto">
          <a:xfrm>
            <a:off x="292609" y="3690139"/>
            <a:ext cx="6688950" cy="1171288"/>
          </a:xfrm>
          <a:custGeom>
            <a:avLst/>
            <a:gdLst/>
            <a:ahLst/>
            <a:cxnLst>
              <a:cxn ang="0">
                <a:pos x="3803" y="0"/>
              </a:cxn>
              <a:cxn ang="0">
                <a:pos x="0" y="0"/>
              </a:cxn>
              <a:cxn ang="0">
                <a:pos x="0" y="806"/>
              </a:cxn>
              <a:cxn ang="0">
                <a:pos x="3803" y="806"/>
              </a:cxn>
              <a:cxn ang="0">
                <a:pos x="4766" y="806"/>
              </a:cxn>
              <a:cxn ang="0">
                <a:pos x="4766" y="0"/>
              </a:cxn>
              <a:cxn ang="0">
                <a:pos x="3803" y="0"/>
              </a:cxn>
            </a:cxnLst>
            <a:rect l="0" t="0" r="r" b="b"/>
            <a:pathLst>
              <a:path w="4766" h="806">
                <a:moveTo>
                  <a:pt x="3803" y="0"/>
                </a:moveTo>
                <a:lnTo>
                  <a:pt x="0" y="0"/>
                </a:lnTo>
                <a:lnTo>
                  <a:pt x="0" y="806"/>
                </a:lnTo>
                <a:lnTo>
                  <a:pt x="3803" y="806"/>
                </a:lnTo>
                <a:lnTo>
                  <a:pt x="4766" y="806"/>
                </a:lnTo>
                <a:lnTo>
                  <a:pt x="4766" y="0"/>
                </a:lnTo>
                <a:lnTo>
                  <a:pt x="3803" y="0"/>
                </a:lnTo>
                <a:close/>
              </a:path>
            </a:pathLst>
          </a:custGeom>
          <a:solidFill>
            <a:schemeClr val="accent3">
              <a:lumMod val="60000"/>
              <a:lumOff val="40000"/>
            </a:schemeClr>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700" dirty="0" smtClean="0">
              <a:gradFill>
                <a:gsLst>
                  <a:gs pos="0">
                    <a:schemeClr val="bg1"/>
                  </a:gs>
                  <a:gs pos="100000">
                    <a:schemeClr val="bg1"/>
                  </a:gs>
                </a:gsLst>
                <a:lin ang="13500000" scaled="1"/>
              </a:gradFill>
              <a:latin typeface="Segoe Semibold" pitchFamily="34" charset="0"/>
            </a:endParaRPr>
          </a:p>
        </p:txBody>
      </p:sp>
      <p:grpSp>
        <p:nvGrpSpPr>
          <p:cNvPr id="2" name="Group 80"/>
          <p:cNvGrpSpPr/>
          <p:nvPr/>
        </p:nvGrpSpPr>
        <p:grpSpPr>
          <a:xfrm flipV="1">
            <a:off x="304803" y="4374233"/>
            <a:ext cx="6553200" cy="357636"/>
            <a:chOff x="1845840" y="2207421"/>
            <a:chExt cx="3637823" cy="535779"/>
          </a:xfrm>
          <a:effectLst>
            <a:outerShdw blurRad="50800" dist="38100" dir="8100000" algn="tr" rotWithShape="0">
              <a:prstClr val="black">
                <a:alpha val="40000"/>
              </a:prstClr>
            </a:outerShdw>
          </a:effectLst>
        </p:grpSpPr>
        <p:cxnSp>
          <p:nvCxnSpPr>
            <p:cNvPr id="146" name="Straight Connector 145"/>
            <p:cNvCxnSpPr>
              <a:stCxn id="148" idx="0"/>
              <a:endCxn id="147" idx="0"/>
            </p:cNvCxnSpPr>
            <p:nvPr/>
          </p:nvCxnSpPr>
          <p:spPr>
            <a:xfrm flipV="1">
              <a:off x="2184620" y="2207421"/>
              <a:ext cx="3033713" cy="2379"/>
            </a:xfrm>
            <a:prstGeom prst="line">
              <a:avLst/>
            </a:prstGeom>
            <a:ln w="19050">
              <a:solidFill>
                <a:srgbClr xmlns:mc="http://schemas.openxmlformats.org/markup-compatibility/2006" xmlns:a14="http://schemas.microsoft.com/office/drawing/2010/main" val="FF0000" mc:Ignorable=""/>
              </a:solidFill>
              <a:prstDash val="sysDot"/>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7" name="Arc 146"/>
            <p:cNvSpPr/>
            <p:nvPr/>
          </p:nvSpPr>
          <p:spPr>
            <a:xfrm>
              <a:off x="4953001" y="2209800"/>
              <a:ext cx="530662" cy="533400"/>
            </a:xfrm>
            <a:prstGeom prst="arc">
              <a:avLst>
                <a:gd name="adj1" fmla="val 16200000"/>
                <a:gd name="adj2" fmla="val 1230439"/>
              </a:avLst>
            </a:prstGeom>
            <a:ln w="19050">
              <a:solidFill>
                <a:srgbClr xmlns:mc="http://schemas.openxmlformats.org/markup-compatibility/2006" xmlns:a14="http://schemas.microsoft.com/office/drawing/2010/main" val="FF0000" mc:Ignorable=""/>
              </a:solidFill>
              <a:prstDash val="sysDot"/>
              <a:headEnd type="non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8" name="Arc 147"/>
            <p:cNvSpPr/>
            <p:nvPr/>
          </p:nvSpPr>
          <p:spPr>
            <a:xfrm flipH="1">
              <a:off x="1845840" y="2209800"/>
              <a:ext cx="677559" cy="533400"/>
            </a:xfrm>
            <a:prstGeom prst="arc">
              <a:avLst>
                <a:gd name="adj1" fmla="val 16200000"/>
                <a:gd name="adj2" fmla="val 1187635"/>
              </a:avLst>
            </a:prstGeom>
            <a:ln w="19050">
              <a:solidFill>
                <a:srgbClr xmlns:mc="http://schemas.openxmlformats.org/markup-compatibility/2006" xmlns:a14="http://schemas.microsoft.com/office/drawing/2010/main" val="FF0000" mc:Ignorable=""/>
              </a:solidFill>
              <a:prstDash val="sysDot"/>
              <a:headEnd type="non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319" name="Straight Arrow Connector 318"/>
          <p:cNvCxnSpPr>
            <a:endCxn id="313" idx="0"/>
          </p:cNvCxnSpPr>
          <p:nvPr/>
        </p:nvCxnSpPr>
        <p:spPr>
          <a:xfrm rot="16200000" flipH="1">
            <a:off x="1796618" y="2192081"/>
            <a:ext cx="1196462" cy="65298"/>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1" name="Title 160"/>
          <p:cNvSpPr>
            <a:spLocks noGrp="1"/>
          </p:cNvSpPr>
          <p:nvPr>
            <p:ph type="title"/>
          </p:nvPr>
        </p:nvSpPr>
        <p:spPr/>
        <p:txBody>
          <a:bodyPr/>
          <a:lstStyle/>
          <a:p>
            <a:r>
              <a:rPr lang="en-US" spc="-50" dirty="0" smtClean="0"/>
              <a:t>Exchange 2010 Mailbox Resiliency Overview </a:t>
            </a:r>
            <a:endParaRPr lang="en-US" spc="-50" dirty="0"/>
          </a:p>
        </p:txBody>
      </p:sp>
      <p:sp>
        <p:nvSpPr>
          <p:cNvPr id="314" name="Rectangle 313"/>
          <p:cNvSpPr/>
          <p:nvPr/>
        </p:nvSpPr>
        <p:spPr>
          <a:xfrm>
            <a:off x="520854" y="4074612"/>
            <a:ext cx="1007253"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1</a:t>
            </a:r>
            <a:endParaRPr lang="en-US" sz="1200" dirty="0">
              <a:gradFill>
                <a:gsLst>
                  <a:gs pos="0">
                    <a:schemeClr val="bg1"/>
                  </a:gs>
                  <a:gs pos="100000">
                    <a:schemeClr val="bg1"/>
                  </a:gs>
                </a:gsLst>
                <a:lin ang="13500000" scaled="1"/>
              </a:gradFill>
              <a:latin typeface="Segoe Semibold" pitchFamily="34" charset="0"/>
            </a:endParaRPr>
          </a:p>
        </p:txBody>
      </p:sp>
      <p:sp>
        <p:nvSpPr>
          <p:cNvPr id="315" name="Rectangle 314"/>
          <p:cNvSpPr/>
          <p:nvPr/>
        </p:nvSpPr>
        <p:spPr>
          <a:xfrm>
            <a:off x="1838058"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2</a:t>
            </a:r>
            <a:endParaRPr lang="en-US" sz="1200" dirty="0">
              <a:gradFill>
                <a:gsLst>
                  <a:gs pos="0">
                    <a:schemeClr val="bg1"/>
                  </a:gs>
                  <a:gs pos="100000">
                    <a:schemeClr val="bg1"/>
                  </a:gs>
                </a:gsLst>
                <a:lin ang="13500000" scaled="1"/>
              </a:gradFill>
              <a:latin typeface="Segoe Semibold" pitchFamily="34" charset="0"/>
            </a:endParaRPr>
          </a:p>
        </p:txBody>
      </p:sp>
      <p:sp>
        <p:nvSpPr>
          <p:cNvPr id="316" name="Rectangle 315"/>
          <p:cNvSpPr/>
          <p:nvPr/>
        </p:nvSpPr>
        <p:spPr>
          <a:xfrm>
            <a:off x="3154724"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3</a:t>
            </a:r>
            <a:endParaRPr lang="en-US" sz="1200" dirty="0">
              <a:gradFill>
                <a:gsLst>
                  <a:gs pos="0">
                    <a:schemeClr val="bg1"/>
                  </a:gs>
                  <a:gs pos="100000">
                    <a:schemeClr val="bg1"/>
                  </a:gs>
                </a:gsLst>
                <a:lin ang="13500000" scaled="1"/>
              </a:gradFill>
              <a:latin typeface="Segoe Semibold" pitchFamily="34" charset="0"/>
            </a:endParaRPr>
          </a:p>
        </p:txBody>
      </p:sp>
      <p:cxnSp>
        <p:nvCxnSpPr>
          <p:cNvPr id="317" name="Straight Arrow Connector 316"/>
          <p:cNvCxnSpPr>
            <a:stCxn id="315" idx="2"/>
          </p:cNvCxnSpPr>
          <p:nvPr/>
        </p:nvCxnSpPr>
        <p:spPr>
          <a:xfrm rot="16200000" flipH="1">
            <a:off x="2146909" y="4843868"/>
            <a:ext cx="391150" cy="3013"/>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0" name="Straight Arrow Connector 319"/>
          <p:cNvCxnSpPr>
            <a:stCxn id="313" idx="2"/>
            <a:endCxn id="314" idx="0"/>
          </p:cNvCxnSpPr>
          <p:nvPr/>
        </p:nvCxnSpPr>
        <p:spPr>
          <a:xfrm rot="5400000">
            <a:off x="1387759" y="3034872"/>
            <a:ext cx="676463" cy="1403017"/>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2" name="Straight Arrow Connector 321"/>
          <p:cNvCxnSpPr>
            <a:stCxn id="313" idx="2"/>
            <a:endCxn id="316" idx="0"/>
          </p:cNvCxnSpPr>
          <p:nvPr/>
        </p:nvCxnSpPr>
        <p:spPr>
          <a:xfrm rot="16200000" flipH="1">
            <a:off x="2704340" y="3121307"/>
            <a:ext cx="676463" cy="1230146"/>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3" name="Rectangle 322"/>
          <p:cNvSpPr/>
          <p:nvPr/>
        </p:nvSpPr>
        <p:spPr>
          <a:xfrm>
            <a:off x="4477928"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4</a:t>
            </a:r>
            <a:endParaRPr lang="en-US" sz="1200" dirty="0">
              <a:gradFill>
                <a:gsLst>
                  <a:gs pos="0">
                    <a:schemeClr val="bg1"/>
                  </a:gs>
                  <a:gs pos="100000">
                    <a:schemeClr val="bg1"/>
                  </a:gs>
                </a:gsLst>
                <a:lin ang="13500000" scaled="1"/>
              </a:gradFill>
              <a:latin typeface="Segoe Semibold" pitchFamily="34" charset="0"/>
            </a:endParaRPr>
          </a:p>
        </p:txBody>
      </p:sp>
      <p:sp>
        <p:nvSpPr>
          <p:cNvPr id="324" name="Rectangle 323"/>
          <p:cNvSpPr/>
          <p:nvPr/>
        </p:nvSpPr>
        <p:spPr>
          <a:xfrm>
            <a:off x="5715000" y="4074612"/>
            <a:ext cx="1005840"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Semibold" pitchFamily="34" charset="0"/>
              </a:rPr>
              <a:t>Mailbox Server 5</a:t>
            </a:r>
            <a:endParaRPr lang="en-US" sz="1200" dirty="0">
              <a:gradFill>
                <a:gsLst>
                  <a:gs pos="0">
                    <a:schemeClr val="bg1"/>
                  </a:gs>
                  <a:gs pos="100000">
                    <a:schemeClr val="bg1"/>
                  </a:gs>
                </a:gsLst>
                <a:lin ang="13500000" scaled="1"/>
              </a:gradFill>
              <a:latin typeface="Segoe Semibold" pitchFamily="34" charset="0"/>
            </a:endParaRPr>
          </a:p>
        </p:txBody>
      </p:sp>
      <p:cxnSp>
        <p:nvCxnSpPr>
          <p:cNvPr id="327" name="Straight Arrow Connector 326"/>
          <p:cNvCxnSpPr>
            <a:stCxn id="313" idx="2"/>
            <a:endCxn id="323" idx="0"/>
          </p:cNvCxnSpPr>
          <p:nvPr/>
        </p:nvCxnSpPr>
        <p:spPr>
          <a:xfrm rot="16200000" flipH="1">
            <a:off x="3365942" y="2459705"/>
            <a:ext cx="676463" cy="2553350"/>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8" name="Straight Arrow Connector 327"/>
          <p:cNvCxnSpPr>
            <a:stCxn id="313" idx="2"/>
            <a:endCxn id="324" idx="0"/>
          </p:cNvCxnSpPr>
          <p:nvPr/>
        </p:nvCxnSpPr>
        <p:spPr>
          <a:xfrm rot="16200000" flipH="1">
            <a:off x="3984478" y="1841169"/>
            <a:ext cx="676463" cy="3790422"/>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a:stCxn id="315" idx="3"/>
            <a:endCxn id="316" idx="1"/>
          </p:cNvCxnSpPr>
          <p:nvPr/>
        </p:nvCxnSpPr>
        <p:spPr>
          <a:xfrm>
            <a:off x="2843898" y="4362206"/>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0" name="Straight Arrow Connector 329"/>
          <p:cNvCxnSpPr/>
          <p:nvPr/>
        </p:nvCxnSpPr>
        <p:spPr>
          <a:xfrm>
            <a:off x="1533258"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a:off x="4165002"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2" name="Straight Arrow Connector 331"/>
          <p:cNvCxnSpPr/>
          <p:nvPr/>
        </p:nvCxnSpPr>
        <p:spPr>
          <a:xfrm>
            <a:off x="5405810" y="4340437"/>
            <a:ext cx="310826" cy="1588"/>
          </a:xfrm>
          <a:prstGeom prst="straightConnector1">
            <a:avLst/>
          </a:prstGeom>
          <a:ln w="19050">
            <a:solidFill>
              <a:srgbClr xmlns:mc="http://schemas.openxmlformats.org/markup-compatibility/2006" xmlns:a14="http://schemas.microsoft.com/office/drawing/2010/main" val="FF0000" mc:Ignorable=""/>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33" name="TextBox 332"/>
          <p:cNvSpPr txBox="1"/>
          <p:nvPr/>
        </p:nvSpPr>
        <p:spPr>
          <a:xfrm>
            <a:off x="7014715" y="5105121"/>
            <a:ext cx="1805023" cy="535531"/>
          </a:xfrm>
          <a:prstGeom prst="rect">
            <a:avLst/>
          </a:prstGeom>
          <a:noFill/>
        </p:spPr>
        <p:txBody>
          <a:bodyPr wrap="square" rtlCol="0">
            <a:spAutoFit/>
          </a:bodyPr>
          <a:lstStyle/>
          <a:p>
            <a:pPr defTabSz="914363">
              <a:lnSpc>
                <a:spcPct val="90000"/>
              </a:lnSpc>
              <a:spcAft>
                <a:spcPts val="400"/>
              </a:spcAft>
              <a:buSzPct val="85000"/>
            </a:pPr>
            <a:r>
              <a:rPr lang="en-US" sz="1600" dirty="0" smtClean="0">
                <a:gradFill>
                  <a:gsLst>
                    <a:gs pos="0">
                      <a:schemeClr val="tx1"/>
                    </a:gs>
                    <a:gs pos="81000">
                      <a:schemeClr val="tx1"/>
                    </a:gs>
                  </a:gsLst>
                  <a:lin ang="13500000" scaled="1"/>
                </a:gradFill>
                <a:latin typeface="Segoe" pitchFamily="34" charset="0"/>
              </a:rPr>
              <a:t>Database Availability Group</a:t>
            </a:r>
          </a:p>
        </p:txBody>
      </p:sp>
      <p:sp>
        <p:nvSpPr>
          <p:cNvPr id="334" name="TextBox 333"/>
          <p:cNvSpPr txBox="1"/>
          <p:nvPr/>
        </p:nvSpPr>
        <p:spPr>
          <a:xfrm>
            <a:off x="1164573" y="1326577"/>
            <a:ext cx="713742" cy="286232"/>
          </a:xfrm>
          <a:prstGeom prst="rect">
            <a:avLst/>
          </a:prstGeom>
          <a:noFill/>
        </p:spPr>
        <p:txBody>
          <a:bodyPr wrap="square" rtlCol="0">
            <a:spAutoFit/>
          </a:bodyPr>
          <a:lstStyle/>
          <a:p>
            <a:pPr defTabSz="914363">
              <a:lnSpc>
                <a:spcPct val="90000"/>
              </a:lnSpc>
              <a:spcAft>
                <a:spcPts val="400"/>
              </a:spcAft>
              <a:buSzPct val="85000"/>
            </a:pPr>
            <a:r>
              <a:rPr lang="en-US" sz="1400" dirty="0" smtClean="0">
                <a:gradFill>
                  <a:gsLst>
                    <a:gs pos="0">
                      <a:schemeClr val="tx1"/>
                    </a:gs>
                    <a:gs pos="81000">
                      <a:schemeClr val="tx1"/>
                    </a:gs>
                  </a:gsLst>
                  <a:lin ang="13500000" scaled="1"/>
                </a:gradFill>
                <a:latin typeface="Segoe" pitchFamily="34" charset="0"/>
              </a:rPr>
              <a:t>Client</a:t>
            </a:r>
          </a:p>
        </p:txBody>
      </p:sp>
      <p:cxnSp>
        <p:nvCxnSpPr>
          <p:cNvPr id="336" name="Straight Arrow Connector 335"/>
          <p:cNvCxnSpPr/>
          <p:nvPr/>
        </p:nvCxnSpPr>
        <p:spPr>
          <a:xfrm rot="5400000">
            <a:off x="786658" y="4868084"/>
            <a:ext cx="478688" cy="3067"/>
          </a:xfrm>
          <a:prstGeom prst="straightConnector1">
            <a:avLst/>
          </a:prstGeom>
          <a:ln w="25400">
            <a:solidFill>
              <a:schemeClr val="accent1"/>
            </a:solidFill>
            <a:headEnd type="none"/>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1" name="Straight Arrow Connector 350"/>
          <p:cNvCxnSpPr>
            <a:stCxn id="316" idx="2"/>
          </p:cNvCxnSpPr>
          <p:nvPr/>
        </p:nvCxnSpPr>
        <p:spPr>
          <a:xfrm rot="16200000" flipH="1">
            <a:off x="3453531" y="4853912"/>
            <a:ext cx="412416" cy="4191"/>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2" name="Straight Arrow Connector 351"/>
          <p:cNvCxnSpPr>
            <a:stCxn id="323" idx="2"/>
          </p:cNvCxnSpPr>
          <p:nvPr/>
        </p:nvCxnSpPr>
        <p:spPr>
          <a:xfrm rot="16200000" flipH="1">
            <a:off x="4775533" y="4855115"/>
            <a:ext cx="412416" cy="1786"/>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3" name="Straight Arrow Connector 352"/>
          <p:cNvCxnSpPr>
            <a:stCxn id="324" idx="2"/>
          </p:cNvCxnSpPr>
          <p:nvPr/>
        </p:nvCxnSpPr>
        <p:spPr>
          <a:xfrm rot="16200000" flipH="1">
            <a:off x="6012531" y="4855189"/>
            <a:ext cx="412416" cy="1638"/>
          </a:xfrm>
          <a:prstGeom prst="straightConnector1">
            <a:avLst/>
          </a:prstGeom>
          <a:ln w="25400">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6" name="Snip Single Corner Rectangle 375"/>
          <p:cNvSpPr/>
          <p:nvPr/>
        </p:nvSpPr>
        <p:spPr bwMode="auto">
          <a:xfrm>
            <a:off x="7044088" y="4267647"/>
            <a:ext cx="1815854" cy="593780"/>
          </a:xfrm>
          <a:prstGeom prst="snip1Rect">
            <a:avLst/>
          </a:prstGeom>
          <a:solidFill>
            <a:srgbClr xmlns:mc="http://schemas.openxmlformats.org/markup-compatibility/2006" xmlns:a14="http://schemas.microsoft.com/office/drawing/2010/main" val="0066CC" mc:Ignorable=""/>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45720"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30" dirty="0" smtClean="0">
                <a:gradFill>
                  <a:gsLst>
                    <a:gs pos="0">
                      <a:schemeClr val="bg1"/>
                    </a:gs>
                    <a:gs pos="100000">
                      <a:schemeClr val="bg1"/>
                    </a:gs>
                  </a:gsLst>
                  <a:lin ang="13500000" scaled="1"/>
                </a:gradFill>
                <a:latin typeface="Segoe Semibold" pitchFamily="34" charset="0"/>
              </a:rPr>
              <a:t>Failover managed within Exchange</a:t>
            </a:r>
            <a:endParaRPr lang="en-US" sz="1600" spc="-30" dirty="0">
              <a:gradFill>
                <a:gsLst>
                  <a:gs pos="0">
                    <a:schemeClr val="bg1"/>
                  </a:gs>
                  <a:gs pos="100000">
                    <a:schemeClr val="bg1"/>
                  </a:gs>
                </a:gsLst>
                <a:lin ang="13500000" scaled="1"/>
              </a:gradFill>
              <a:latin typeface="Segoe Semibold" pitchFamily="34" charset="0"/>
            </a:endParaRPr>
          </a:p>
        </p:txBody>
      </p:sp>
      <p:pic>
        <p:nvPicPr>
          <p:cNvPr id="377" name="Picture 376" descr="Computer.png"/>
          <p:cNvPicPr>
            <a:picLocks noChangeAspect="1"/>
          </p:cNvPicPr>
          <p:nvPr/>
        </p:nvPicPr>
        <p:blipFill>
          <a:blip r:embed="rId3" cstate="print"/>
          <a:stretch>
            <a:fillRect/>
          </a:stretch>
        </p:blipFill>
        <p:spPr>
          <a:xfrm>
            <a:off x="1809571" y="838200"/>
            <a:ext cx="960405" cy="960405"/>
          </a:xfrm>
          <a:prstGeom prst="rect">
            <a:avLst/>
          </a:prstGeom>
        </p:spPr>
      </p:pic>
      <p:grpSp>
        <p:nvGrpSpPr>
          <p:cNvPr id="3" name="Group 203"/>
          <p:cNvGrpSpPr/>
          <p:nvPr/>
        </p:nvGrpSpPr>
        <p:grpSpPr>
          <a:xfrm>
            <a:off x="236018" y="1908919"/>
            <a:ext cx="1931804" cy="297833"/>
            <a:chOff x="10685322" y="730254"/>
            <a:chExt cx="1931804" cy="367932"/>
          </a:xfrm>
        </p:grpSpPr>
        <p:sp>
          <p:nvSpPr>
            <p:cNvPr id="389" name="Snip Single Corner Rectangle 388"/>
            <p:cNvSpPr/>
            <p:nvPr/>
          </p:nvSpPr>
          <p:spPr>
            <a:xfrm>
              <a:off x="10685322" y="730254"/>
              <a:ext cx="1668658" cy="367932"/>
            </a:xfrm>
            <a:prstGeom prst="snip1Rect">
              <a:avLst>
                <a:gd name="adj" fmla="val 42163"/>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pPr>
              <a:endParaRPr lang="en-US" dirty="0" smtClean="0">
                <a:gradFill>
                  <a:gsLst>
                    <a:gs pos="0">
                      <a:schemeClr val="bg1"/>
                    </a:gs>
                    <a:gs pos="100000">
                      <a:schemeClr val="bg1"/>
                    </a:gs>
                  </a:gsLst>
                  <a:lin ang="13500000" scaled="1"/>
                </a:gradFill>
                <a:latin typeface="Segoe" pitchFamily="34" charset="0"/>
              </a:endParaRPr>
            </a:p>
          </p:txBody>
        </p:sp>
        <p:sp>
          <p:nvSpPr>
            <p:cNvPr id="390" name="Rectangle 389"/>
            <p:cNvSpPr/>
            <p:nvPr/>
          </p:nvSpPr>
          <p:spPr>
            <a:xfrm>
              <a:off x="10780321" y="744943"/>
              <a:ext cx="1836805" cy="276999"/>
            </a:xfrm>
            <a:prstGeom prst="rect">
              <a:avLst/>
            </a:prstGeom>
          </p:spPr>
          <p:txBody>
            <a:bodyPr wrap="square">
              <a:spAutoFit/>
            </a:bodyPr>
            <a:lstStyle/>
            <a:p>
              <a:pPr>
                <a:spcBef>
                  <a:spcPct val="20000"/>
                </a:spcBef>
                <a:spcAft>
                  <a:spcPts val="1200"/>
                </a:spcAft>
                <a:buClr>
                  <a:srgbClr xmlns:mc="http://schemas.openxmlformats.org/markup-compatibility/2006" xmlns:a14="http://schemas.microsoft.com/office/drawing/2010/main" val="FF5B00" mc:Ignorable=""/>
                </a:buClr>
              </a:pPr>
              <a:r>
                <a:rPr lang="en-US" sz="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cs typeface="Segoe UI" pitchFamily="34" charset="0"/>
                </a:rPr>
                <a:t>AD site: San Jose</a:t>
              </a:r>
            </a:p>
          </p:txBody>
        </p:sp>
      </p:grpSp>
      <p:sp>
        <p:nvSpPr>
          <p:cNvPr id="105" name="Rectangle 104"/>
          <p:cNvSpPr/>
          <p:nvPr/>
        </p:nvSpPr>
        <p:spPr>
          <a:xfrm>
            <a:off x="707250" y="5032761"/>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6" name="Rectangle 105"/>
          <p:cNvSpPr/>
          <p:nvPr/>
        </p:nvSpPr>
        <p:spPr>
          <a:xfrm>
            <a:off x="2013283" y="5040950"/>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7" name="Rectangle 106"/>
          <p:cNvSpPr/>
          <p:nvPr/>
        </p:nvSpPr>
        <p:spPr>
          <a:xfrm>
            <a:off x="3331127"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8" name="Rectangle 107"/>
          <p:cNvSpPr/>
          <p:nvPr/>
        </p:nvSpPr>
        <p:spPr>
          <a:xfrm>
            <a:off x="4651926"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9" name="Rectangle 108"/>
          <p:cNvSpPr/>
          <p:nvPr/>
        </p:nvSpPr>
        <p:spPr>
          <a:xfrm>
            <a:off x="5888850" y="5062216"/>
            <a:ext cx="685799" cy="1422321"/>
          </a:xfrm>
          <a:prstGeom prst="rect">
            <a:avLst/>
          </a:prstGeom>
          <a:solidFill>
            <a:srgbClr xmlns:mc="http://schemas.openxmlformats.org/markup-compatibility/2006" xmlns:a14="http://schemas.microsoft.com/office/drawing/2010/main" val="FF7325"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cxnSp>
        <p:nvCxnSpPr>
          <p:cNvPr id="110" name="Straight Arrow Connector 109"/>
          <p:cNvCxnSpPr/>
          <p:nvPr/>
        </p:nvCxnSpPr>
        <p:spPr>
          <a:xfrm rot="16200000" flipH="1">
            <a:off x="3481433" y="5303761"/>
            <a:ext cx="387070" cy="6595"/>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16200000" flipH="1">
            <a:off x="4760819" y="5307030"/>
            <a:ext cx="387070" cy="57"/>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5400000">
            <a:off x="6051880" y="5305843"/>
            <a:ext cx="388839" cy="4200"/>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3" name="Can 112"/>
          <p:cNvSpPr/>
          <p:nvPr/>
        </p:nvSpPr>
        <p:spPr bwMode="auto">
          <a:xfrm>
            <a:off x="839838"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4" name="Can 113"/>
          <p:cNvSpPr/>
          <p:nvPr/>
        </p:nvSpPr>
        <p:spPr bwMode="auto">
          <a:xfrm>
            <a:off x="858290" y="6020678"/>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5" name="Can 114"/>
          <p:cNvSpPr/>
          <p:nvPr/>
        </p:nvSpPr>
        <p:spPr bwMode="auto">
          <a:xfrm>
            <a:off x="839838" y="5117422"/>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6" name="Can 115"/>
          <p:cNvSpPr/>
          <p:nvPr/>
        </p:nvSpPr>
        <p:spPr bwMode="auto">
          <a:xfrm>
            <a:off x="2145871" y="5117422"/>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7" name="Can 116"/>
          <p:cNvSpPr/>
          <p:nvPr/>
        </p:nvSpPr>
        <p:spPr bwMode="auto">
          <a:xfrm>
            <a:off x="2145871"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8" name="Can 117"/>
          <p:cNvSpPr/>
          <p:nvPr/>
        </p:nvSpPr>
        <p:spPr bwMode="auto">
          <a:xfrm>
            <a:off x="3463715" y="5117422"/>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9" name="Can 118"/>
          <p:cNvSpPr/>
          <p:nvPr/>
        </p:nvSpPr>
        <p:spPr bwMode="auto">
          <a:xfrm>
            <a:off x="3463715"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0" name="Can 119"/>
          <p:cNvSpPr/>
          <p:nvPr/>
        </p:nvSpPr>
        <p:spPr bwMode="auto">
          <a:xfrm>
            <a:off x="3463715"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1" name="Can 120"/>
          <p:cNvSpPr/>
          <p:nvPr/>
        </p:nvSpPr>
        <p:spPr bwMode="auto">
          <a:xfrm>
            <a:off x="4784514" y="5117422"/>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2" name="Can 121"/>
          <p:cNvSpPr/>
          <p:nvPr/>
        </p:nvSpPr>
        <p:spPr bwMode="auto">
          <a:xfrm>
            <a:off x="4784514" y="5567244"/>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3" name="Can 122"/>
          <p:cNvSpPr/>
          <p:nvPr/>
        </p:nvSpPr>
        <p:spPr bwMode="auto">
          <a:xfrm>
            <a:off x="4784514"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4" name="Can 123"/>
          <p:cNvSpPr/>
          <p:nvPr/>
        </p:nvSpPr>
        <p:spPr bwMode="auto">
          <a:xfrm>
            <a:off x="6021438" y="5117422"/>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5" name="Can 124"/>
          <p:cNvSpPr/>
          <p:nvPr/>
        </p:nvSpPr>
        <p:spPr bwMode="auto">
          <a:xfrm>
            <a:off x="6021438" y="5569953"/>
            <a:ext cx="396239" cy="393192"/>
          </a:xfrm>
          <a:prstGeom prst="can">
            <a:avLst/>
          </a:prstGeom>
          <a:solidFill>
            <a:srgbClr xmlns:mc="http://schemas.openxmlformats.org/markup-compatibility/2006" xmlns:a14="http://schemas.microsoft.com/office/drawing/2010/main" val="00A24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6" name="Can 125"/>
          <p:cNvSpPr/>
          <p:nvPr/>
        </p:nvSpPr>
        <p:spPr bwMode="auto">
          <a:xfrm>
            <a:off x="6021438"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7" name="Can 126"/>
          <p:cNvSpPr/>
          <p:nvPr/>
        </p:nvSpPr>
        <p:spPr bwMode="auto">
          <a:xfrm>
            <a:off x="2145871" y="6020678"/>
            <a:ext cx="396239" cy="393192"/>
          </a:xfrm>
          <a:prstGeom prst="can">
            <a:avLst/>
          </a:prstGeom>
          <a:solidFill>
            <a:srgbClr xmlns:mc="http://schemas.openxmlformats.org/markup-compatibility/2006" xmlns:a14="http://schemas.microsoft.com/office/drawing/2010/main" val="0063E9"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8" name="TextBox 127"/>
          <p:cNvSpPr txBox="1"/>
          <p:nvPr/>
        </p:nvSpPr>
        <p:spPr>
          <a:xfrm>
            <a:off x="818100"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29" name="TextBox 128"/>
          <p:cNvSpPr txBox="1"/>
          <p:nvPr/>
        </p:nvSpPr>
        <p:spPr>
          <a:xfrm>
            <a:off x="830856"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30" name="TextBox 129"/>
          <p:cNvSpPr txBox="1"/>
          <p:nvPr/>
        </p:nvSpPr>
        <p:spPr>
          <a:xfrm>
            <a:off x="827104"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sp>
        <p:nvSpPr>
          <p:cNvPr id="131" name="TextBox 130"/>
          <p:cNvSpPr txBox="1"/>
          <p:nvPr/>
        </p:nvSpPr>
        <p:spPr>
          <a:xfrm>
            <a:off x="2133707"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32" name="TextBox 131"/>
          <p:cNvSpPr txBox="1"/>
          <p:nvPr/>
        </p:nvSpPr>
        <p:spPr>
          <a:xfrm>
            <a:off x="2133707"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33" name="TextBox 132"/>
          <p:cNvSpPr txBox="1"/>
          <p:nvPr/>
        </p:nvSpPr>
        <p:spPr>
          <a:xfrm>
            <a:off x="3451551"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34" name="TextBox 133"/>
          <p:cNvSpPr txBox="1"/>
          <p:nvPr/>
        </p:nvSpPr>
        <p:spPr>
          <a:xfrm>
            <a:off x="3451551"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35" name="TextBox 134"/>
          <p:cNvSpPr txBox="1"/>
          <p:nvPr/>
        </p:nvSpPr>
        <p:spPr>
          <a:xfrm>
            <a:off x="3451551"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36" name="TextBox 135"/>
          <p:cNvSpPr txBox="1"/>
          <p:nvPr/>
        </p:nvSpPr>
        <p:spPr>
          <a:xfrm>
            <a:off x="4772350"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37" name="TextBox 136"/>
          <p:cNvSpPr txBox="1"/>
          <p:nvPr/>
        </p:nvSpPr>
        <p:spPr>
          <a:xfrm>
            <a:off x="4772350" y="5673738"/>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sp>
        <p:nvSpPr>
          <p:cNvPr id="138" name="TextBox 137"/>
          <p:cNvSpPr txBox="1"/>
          <p:nvPr/>
        </p:nvSpPr>
        <p:spPr>
          <a:xfrm>
            <a:off x="4772350"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DB2</a:t>
            </a:r>
          </a:p>
        </p:txBody>
      </p:sp>
      <p:sp>
        <p:nvSpPr>
          <p:cNvPr id="139" name="TextBox 138"/>
          <p:cNvSpPr txBox="1"/>
          <p:nvPr/>
        </p:nvSpPr>
        <p:spPr>
          <a:xfrm>
            <a:off x="6015597" y="5205984"/>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DB3</a:t>
            </a:r>
          </a:p>
        </p:txBody>
      </p:sp>
      <p:sp>
        <p:nvSpPr>
          <p:cNvPr id="140" name="TextBox 139"/>
          <p:cNvSpPr txBox="1"/>
          <p:nvPr/>
        </p:nvSpPr>
        <p:spPr>
          <a:xfrm>
            <a:off x="6015597" y="5652063"/>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DB4</a:t>
            </a:r>
          </a:p>
        </p:txBody>
      </p:sp>
      <p:sp>
        <p:nvSpPr>
          <p:cNvPr id="141" name="TextBox 140"/>
          <p:cNvSpPr txBox="1"/>
          <p:nvPr/>
        </p:nvSpPr>
        <p:spPr>
          <a:xfrm>
            <a:off x="6015597"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DB5</a:t>
            </a:r>
          </a:p>
        </p:txBody>
      </p:sp>
      <p:sp>
        <p:nvSpPr>
          <p:cNvPr id="142" name="TextBox 141"/>
          <p:cNvSpPr txBox="1"/>
          <p:nvPr/>
        </p:nvSpPr>
        <p:spPr>
          <a:xfrm>
            <a:off x="2133707" y="6115351"/>
            <a:ext cx="426722" cy="276999"/>
          </a:xfrm>
          <a:prstGeom prst="rect">
            <a:avLst/>
          </a:prstGeom>
          <a:noFill/>
        </p:spPr>
        <p:txBody>
          <a:bodyPr wrap="square" lIns="0" rIns="0" rtlCol="0">
            <a:spAutoFit/>
          </a:bodyPr>
          <a:lstStyle/>
          <a:p>
            <a:pPr algn="ctr"/>
            <a:r>
              <a:rPr lang="en-US" sz="1200" dirty="0" smtClean="0">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DB1</a:t>
            </a:r>
          </a:p>
        </p:txBody>
      </p:sp>
      <p:cxnSp>
        <p:nvCxnSpPr>
          <p:cNvPr id="321" name="Straight Arrow Connector 320"/>
          <p:cNvCxnSpPr>
            <a:stCxn id="313" idx="2"/>
            <a:endCxn id="315" idx="0"/>
          </p:cNvCxnSpPr>
          <p:nvPr/>
        </p:nvCxnSpPr>
        <p:spPr>
          <a:xfrm rot="5400000">
            <a:off x="2046007" y="3693120"/>
            <a:ext cx="676463" cy="86520"/>
          </a:xfrm>
          <a:prstGeom prst="straightConnector1">
            <a:avLst/>
          </a:prstGeom>
          <a:ln w="19050">
            <a:solidFill>
              <a:schemeClr val="tx1"/>
            </a:solidFill>
            <a:prstDash val="sysDot"/>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13" name="Rectangle 312"/>
          <p:cNvSpPr/>
          <p:nvPr/>
        </p:nvSpPr>
        <p:spPr>
          <a:xfrm>
            <a:off x="1654596" y="2822961"/>
            <a:ext cx="1545804" cy="575188"/>
          </a:xfrm>
          <a:prstGeom prst="rect">
            <a:avLst/>
          </a:prstGeom>
          <a:solidFill>
            <a:srgbClr xmlns:mc="http://schemas.openxmlformats.org/markup-compatibility/2006" xmlns:a14="http://schemas.microsoft.com/office/drawing/2010/main" val="FF4D00" mc:Ignorable=""/>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chemeClr val="bg1"/>
                    </a:gs>
                    <a:gs pos="100000">
                      <a:schemeClr val="bg1"/>
                    </a:gs>
                  </a:gsLst>
                  <a:lin ang="13500000" scaled="1"/>
                </a:gradFill>
                <a:latin typeface="Segoe Semibold" pitchFamily="34" charset="0"/>
              </a:rPr>
              <a:t>Client </a:t>
            </a:r>
            <a:br>
              <a:rPr lang="en-US" sz="1400" dirty="0" smtClean="0">
                <a:gradFill>
                  <a:gsLst>
                    <a:gs pos="0">
                      <a:schemeClr val="bg1"/>
                    </a:gs>
                    <a:gs pos="100000">
                      <a:schemeClr val="bg1"/>
                    </a:gs>
                  </a:gsLst>
                  <a:lin ang="13500000" scaled="1"/>
                </a:gradFill>
                <a:latin typeface="Segoe Semibold" pitchFamily="34" charset="0"/>
              </a:rPr>
            </a:br>
            <a:r>
              <a:rPr lang="en-US" sz="1400" dirty="0" smtClean="0">
                <a:gradFill>
                  <a:gsLst>
                    <a:gs pos="0">
                      <a:schemeClr val="bg1"/>
                    </a:gs>
                    <a:gs pos="100000">
                      <a:schemeClr val="bg1"/>
                    </a:gs>
                  </a:gsLst>
                  <a:lin ang="13500000" scaled="1"/>
                </a:gradFill>
                <a:latin typeface="Segoe Semibold" pitchFamily="34" charset="0"/>
              </a:rPr>
              <a:t>Access Server</a:t>
            </a:r>
          </a:p>
        </p:txBody>
      </p:sp>
      <p:sp>
        <p:nvSpPr>
          <p:cNvPr id="75" name="Freeform 6"/>
          <p:cNvSpPr>
            <a:spLocks noEditPoints="1"/>
          </p:cNvSpPr>
          <p:nvPr/>
        </p:nvSpPr>
        <p:spPr bwMode="auto">
          <a:xfrm>
            <a:off x="8203475" y="180699"/>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1.3|2.5|3.3|2.1"/>
</p:tagLst>
</file>

<file path=ppt/tags/tag10.xml><?xml version="1.0" encoding="utf-8"?>
<p:tagLst xmlns:a="http://schemas.openxmlformats.org/drawingml/2006/main" xmlns:r="http://schemas.openxmlformats.org/officeDocument/2006/relationships" xmlns:p="http://schemas.openxmlformats.org/presentationml/2006/main">
  <p:tag name="TIMING" val="|55.1|4.1|16.8|11.4|5.3|13|7.3|19.9|2.1|22.8"/>
</p:tagLst>
</file>

<file path=ppt/tags/tag2.xml><?xml version="1.0" encoding="utf-8"?>
<p:tagLst xmlns:a="http://schemas.openxmlformats.org/drawingml/2006/main" xmlns:r="http://schemas.openxmlformats.org/officeDocument/2006/relationships" xmlns:p="http://schemas.openxmlformats.org/presentationml/2006/main">
  <p:tag name="TIMING" val="|30.1|8.3|8.8|20.2|6.1"/>
</p:tagLst>
</file>

<file path=ppt/tags/tag3.xml><?xml version="1.0" encoding="utf-8"?>
<p:tagLst xmlns:a="http://schemas.openxmlformats.org/drawingml/2006/main" xmlns:r="http://schemas.openxmlformats.org/officeDocument/2006/relationships" xmlns:p="http://schemas.openxmlformats.org/presentationml/2006/main">
  <p:tag name="TIMING" val="|48.5"/>
</p:tagLst>
</file>

<file path=ppt/tags/tag4.xml><?xml version="1.0" encoding="utf-8"?>
<p:tagLst xmlns:a="http://schemas.openxmlformats.org/drawingml/2006/main" xmlns:r="http://schemas.openxmlformats.org/officeDocument/2006/relationships" xmlns:p="http://schemas.openxmlformats.org/presentationml/2006/main">
  <p:tag name="TIMING" val="|32.5|5.1|4.3|11.9|6.1|4.7|22.3"/>
</p:tagLst>
</file>

<file path=ppt/tags/tag5.xml><?xml version="1.0" encoding="utf-8"?>
<p:tagLst xmlns:a="http://schemas.openxmlformats.org/drawingml/2006/main" xmlns:r="http://schemas.openxmlformats.org/officeDocument/2006/relationships" xmlns:p="http://schemas.openxmlformats.org/presentationml/2006/main">
  <p:tag name="TIMING" val="|32.5|5.1|4.3|11.9|6.1|4.7|22.3"/>
</p:tagLst>
</file>

<file path=ppt/tags/tag6.xml><?xml version="1.0" encoding="utf-8"?>
<p:tagLst xmlns:a="http://schemas.openxmlformats.org/drawingml/2006/main" xmlns:r="http://schemas.openxmlformats.org/officeDocument/2006/relationships" xmlns:p="http://schemas.openxmlformats.org/presentationml/2006/main">
  <p:tag name="TIMING" val="|32.5|5.1|4.3|11.9|6.1|4.7|22.3"/>
</p:tagLst>
</file>

<file path=ppt/tags/tag7.xml><?xml version="1.0" encoding="utf-8"?>
<p:tagLst xmlns:a="http://schemas.openxmlformats.org/drawingml/2006/main" xmlns:r="http://schemas.openxmlformats.org/officeDocument/2006/relationships" xmlns:p="http://schemas.openxmlformats.org/presentationml/2006/main">
  <p:tag name="TIMING" val="|32.5|5.1|4.3|11.9|6.1|4.7|22.3"/>
</p:tagLst>
</file>

<file path=ppt/tags/tag8.xml><?xml version="1.0" encoding="utf-8"?>
<p:tagLst xmlns:a="http://schemas.openxmlformats.org/drawingml/2006/main" xmlns:r="http://schemas.openxmlformats.org/officeDocument/2006/relationships" xmlns:p="http://schemas.openxmlformats.org/presentationml/2006/main">
  <p:tag name="TIMING" val="|32.5|5.1|4.3|11.9|6.1|4.7|22.3"/>
</p:tagLst>
</file>

<file path=ppt/tags/tag9.xml><?xml version="1.0" encoding="utf-8"?>
<p:tagLst xmlns:a="http://schemas.openxmlformats.org/drawingml/2006/main" xmlns:r="http://schemas.openxmlformats.org/officeDocument/2006/relationships" xmlns:p="http://schemas.openxmlformats.org/presentationml/2006/main">
  <p:tag name="TIMING" val="|32.5|5.1|4.3|11.9|6.1|4.7|22.3"/>
</p:tagLst>
</file>

<file path=ppt/theme/theme1.xml><?xml version="1.0" encoding="utf-8"?>
<a:theme xmlns:a="http://schemas.openxmlformats.org/drawingml/2006/main" name="White with Consolas font for code slides">
  <a:themeElements>
    <a:clrScheme name="Blue Template-Tempalte">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70C0" mc:Ignorable=""/>
      </a:dk2>
      <a:lt2>
        <a:srgbClr xmlns:mc="http://schemas.openxmlformats.org/markup-compatibility/2006" xmlns:a14="http://schemas.microsoft.com/office/drawing/2010/main" val="BDE3FF" mc:Ignorable=""/>
      </a:lt2>
      <a:accent1>
        <a:srgbClr xmlns:mc="http://schemas.openxmlformats.org/markup-compatibility/2006" xmlns:a14="http://schemas.microsoft.com/office/drawing/2010/main" val="FFC000" mc:Ignorable=""/>
      </a:accent1>
      <a:accent2>
        <a:srgbClr xmlns:mc="http://schemas.openxmlformats.org/markup-compatibility/2006" xmlns:a14="http://schemas.microsoft.com/office/drawing/2010/main" val="2DA33B" mc:Ignorable=""/>
      </a:accent2>
      <a:accent3>
        <a:srgbClr xmlns:mc="http://schemas.openxmlformats.org/markup-compatibility/2006" xmlns:a14="http://schemas.microsoft.com/office/drawing/2010/main" val="DF8045" mc:Ignorable=""/>
      </a:accent3>
      <a:accent4>
        <a:srgbClr xmlns:mc="http://schemas.openxmlformats.org/markup-compatibility/2006" xmlns:a14="http://schemas.microsoft.com/office/drawing/2010/main" val="2D86E7" mc:Ignorable=""/>
      </a:accent4>
      <a:accent5>
        <a:srgbClr xmlns:mc="http://schemas.openxmlformats.org/markup-compatibility/2006" xmlns:a14="http://schemas.microsoft.com/office/drawing/2010/main" val="755DCB" mc:Ignorable=""/>
      </a:accent5>
      <a:accent6>
        <a:srgbClr xmlns:mc="http://schemas.openxmlformats.org/markup-compatibility/2006" xmlns:a14="http://schemas.microsoft.com/office/drawing/2010/main" val="777777" mc:Ignorable=""/>
      </a:accent6>
      <a:hlink>
        <a:srgbClr xmlns:mc="http://schemas.openxmlformats.org/markup-compatibility/2006" xmlns:a14="http://schemas.microsoft.com/office/drawing/2010/main" val="F0ED7B" mc:Ignorable=""/>
      </a:hlink>
      <a:folHlink>
        <a:srgbClr xmlns:mc="http://schemas.openxmlformats.org/markup-compatibility/2006" xmlns:a14="http://schemas.microsoft.com/office/drawing/2010/main" val="F3EB4F" mc:Ignorable=""/>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10/main" val="000000" mc:Ignorable="">
                <a:alpha val="43137"/>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43137"/>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Joint_Business_Launch_2009_Template">
  <a:themeElements>
    <a:clrScheme name="Custom 4">
      <a:dk1>
        <a:srgbClr xmlns:mc="http://schemas.openxmlformats.org/markup-compatibility/2006" xmlns:a14="http://schemas.microsoft.com/office/drawing/2010/main" val="373737"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FFEC19" mc:Ignorable=""/>
      </a:dk2>
      <a:lt2>
        <a:srgbClr xmlns:mc="http://schemas.openxmlformats.org/markup-compatibility/2006" xmlns:a14="http://schemas.microsoft.com/office/drawing/2010/main" val="4D4D4D" mc:Ignorable=""/>
      </a:lt2>
      <a:accent1>
        <a:srgbClr xmlns:mc="http://schemas.openxmlformats.org/markup-compatibility/2006" xmlns:a14="http://schemas.microsoft.com/office/drawing/2010/main" val="FF5B00" mc:Ignorable=""/>
      </a:accent1>
      <a:accent2>
        <a:srgbClr xmlns:mc="http://schemas.openxmlformats.org/markup-compatibility/2006" xmlns:a14="http://schemas.microsoft.com/office/drawing/2010/main" val="0066CC" mc:Ignorable=""/>
      </a:accent2>
      <a:accent3>
        <a:srgbClr xmlns:mc="http://schemas.openxmlformats.org/markup-compatibility/2006" xmlns:a14="http://schemas.microsoft.com/office/drawing/2010/main" val="4D4D4D" mc:Ignorable=""/>
      </a:accent3>
      <a:accent4>
        <a:srgbClr xmlns:mc="http://schemas.openxmlformats.org/markup-compatibility/2006" xmlns:a14="http://schemas.microsoft.com/office/drawing/2010/main" val="68C33B" mc:Ignorable=""/>
      </a:accent4>
      <a:accent5>
        <a:srgbClr xmlns:mc="http://schemas.openxmlformats.org/markup-compatibility/2006" xmlns:a14="http://schemas.microsoft.com/office/drawing/2010/main" val="FFC000" mc:Ignorable=""/>
      </a:accent5>
      <a:accent6>
        <a:srgbClr xmlns:mc="http://schemas.openxmlformats.org/markup-compatibility/2006" xmlns:a14="http://schemas.microsoft.com/office/drawing/2010/main" val="09BED1" mc:Ignorable=""/>
      </a:accent6>
      <a:hlink>
        <a:srgbClr xmlns:mc="http://schemas.openxmlformats.org/markup-compatibility/2006" xmlns:a14="http://schemas.microsoft.com/office/drawing/2010/main" val="2A69AE" mc:Ignorable=""/>
      </a:hlink>
      <a:folHlink>
        <a:srgbClr xmlns:mc="http://schemas.openxmlformats.org/markup-compatibility/2006" xmlns:a14="http://schemas.microsoft.com/office/drawing/2010/main" val="68C33B" mc:Ignorable=""/>
      </a:folHlink>
    </a:clrScheme>
    <a:fontScheme name="Custom 3">
      <a:majorFont>
        <a:latin typeface="Segoe Semibold"/>
        <a:ea typeface=""/>
        <a:cs typeface=""/>
      </a:majorFont>
      <a:minorFont>
        <a:latin typeface="Segoe"/>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10/main" val="000000" mc:Ignorable="">
                <a:alpha val="43137"/>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43137"/>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defRPr>
        </a:defPPr>
      </a:lstStyle>
      <a:style>
        <a:lnRef idx="0">
          <a:schemeClr val="accent3"/>
        </a:lnRef>
        <a:fillRef idx="3">
          <a:schemeClr val="accent3"/>
        </a:fillRef>
        <a:effectRef idx="3">
          <a:schemeClr val="accent3"/>
        </a:effectRef>
        <a:fontRef idx="minor">
          <a:schemeClr val="lt1"/>
        </a:fontRef>
      </a:style>
    </a:spDef>
    <a:lnDef>
      <a:spPr>
        <a:ln w="38100"/>
        <a:effectLst>
          <a:outerShdw blurRad="50800" dist="38100" dir="8100000" algn="tr" rotWithShape="0">
            <a:prstClr val="black">
              <a:alpha val="40000"/>
            </a:prstClr>
          </a:outerShdw>
        </a:effectLst>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3.xml><?xml version="1.0" encoding="utf-8"?>
<a:theme xmlns:a="http://schemas.openxmlformats.org/drawingml/2006/main" name="1_White with Consolas font for code slides">
  <a:themeElements>
    <a:clrScheme name="White-Light Template-Template">
      <a:dk1>
        <a:srgbClr xmlns:mc="http://schemas.openxmlformats.org/markup-compatibility/2006" xmlns:a14="http://schemas.microsoft.com/office/drawing/2010/main" val="292929"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535965" mc:Ignorable=""/>
      </a:dk2>
      <a:lt2>
        <a:srgbClr xmlns:mc="http://schemas.openxmlformats.org/markup-compatibility/2006" xmlns:a14="http://schemas.microsoft.com/office/drawing/2010/main" val="C5E9FF" mc:Ignorable=""/>
      </a:lt2>
      <a:accent1>
        <a:srgbClr xmlns:mc="http://schemas.openxmlformats.org/markup-compatibility/2006" xmlns:a14="http://schemas.microsoft.com/office/drawing/2010/main" val="FFC000" mc:Ignorable=""/>
      </a:accent1>
      <a:accent2>
        <a:srgbClr xmlns:mc="http://schemas.openxmlformats.org/markup-compatibility/2006" xmlns:a14="http://schemas.microsoft.com/office/drawing/2010/main" val="699F37" mc:Ignorable=""/>
      </a:accent2>
      <a:accent3>
        <a:srgbClr xmlns:mc="http://schemas.openxmlformats.org/markup-compatibility/2006" xmlns:a14="http://schemas.microsoft.com/office/drawing/2010/main" val="DF8045" mc:Ignorable=""/>
      </a:accent3>
      <a:accent4>
        <a:srgbClr xmlns:mc="http://schemas.openxmlformats.org/markup-compatibility/2006" xmlns:a14="http://schemas.microsoft.com/office/drawing/2010/main" val="3C8EE8" mc:Ignorable=""/>
      </a:accent4>
      <a:accent5>
        <a:srgbClr xmlns:mc="http://schemas.openxmlformats.org/markup-compatibility/2006" xmlns:a14="http://schemas.microsoft.com/office/drawing/2010/main" val="777777" mc:Ignorable=""/>
      </a:accent5>
      <a:accent6>
        <a:srgbClr xmlns:mc="http://schemas.openxmlformats.org/markup-compatibility/2006" xmlns:a14="http://schemas.microsoft.com/office/drawing/2010/main" val="8993F3" mc:Ignorable=""/>
      </a:accent6>
      <a:hlink>
        <a:srgbClr xmlns:mc="http://schemas.openxmlformats.org/markup-compatibility/2006" xmlns:a14="http://schemas.microsoft.com/office/drawing/2010/main" val="3F3F9B" mc:Ignorable=""/>
      </a:hlink>
      <a:folHlink>
        <a:srgbClr xmlns:mc="http://schemas.openxmlformats.org/markup-compatibility/2006" xmlns:a14="http://schemas.microsoft.com/office/drawing/2010/main" val="3F3F9B" mc:Ignorable=""/>
      </a:folHlink>
    </a:clrScheme>
    <a:fontScheme name="Custom 4">
      <a:majorFont>
        <a:latin typeface="Segoe Semibold"/>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10/main" val="000000" mc:Ignorable="">
                <a:alpha val="35000"/>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35000"/>
              </a:srgbClr>
            </a:outerShdw>
          </a:effectLst>
        </a:effectStyle>
        <a:effectStyle>
          <a:effectLst>
            <a:outerShdw blurRad="63500" dist="38100" dir="5400000" rotWithShape="0">
              <a:srgbClr xmlns:mc="http://schemas.openxmlformats.org/markup-compatibility/2006" xmlns:a14="http://schemas.microsoft.com/office/drawing/2010/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Joint Launch PPT Template - LSabow - DRAFT - 003</Template>
  <TotalTime>0</TotalTime>
  <Words>4768</Words>
  <Application>Microsoft Office PowerPoint</Application>
  <PresentationFormat>On-screen Show (4:3)</PresentationFormat>
  <Paragraphs>1400</Paragraphs>
  <Slides>72</Slides>
  <Notes>72</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72</vt:i4>
      </vt:variant>
    </vt:vector>
  </HeadingPairs>
  <TitlesOfParts>
    <vt:vector size="76" baseType="lpstr">
      <vt:lpstr>White with Consolas font for code slides</vt:lpstr>
      <vt:lpstr>Joint_Business_Launch_2009_Template</vt:lpstr>
      <vt:lpstr>1_White with Consolas font for code slides</vt:lpstr>
      <vt:lpstr>Visio</vt:lpstr>
      <vt:lpstr>Exchange 2010 High Availability</vt:lpstr>
      <vt:lpstr>Why is E-mail Availability Important?</vt:lpstr>
      <vt:lpstr>Exchange Server 2007 Continuous Replication</vt:lpstr>
      <vt:lpstr>Exchange Server 2007 CCR + SCR</vt:lpstr>
      <vt:lpstr>Simplified Mailbox High Availability,  Disaster Recovery, and Backup</vt:lpstr>
      <vt:lpstr>Exchange Server 2010  High Availability Goals</vt:lpstr>
      <vt:lpstr>Exchange Server Improvements</vt:lpstr>
      <vt:lpstr>Exchange 2010 Mailbox Resiliency Overview </vt:lpstr>
      <vt:lpstr>Exchange 2010 Mailbox Resiliency Overview </vt:lpstr>
      <vt:lpstr>Exchange 2010 Mailbox Resiliency Overview </vt:lpstr>
      <vt:lpstr>Exchange 2010 Mailbox Resiliency Overview </vt:lpstr>
      <vt:lpstr>Exchange 2010 Mailbox Resiliency Overview </vt:lpstr>
      <vt:lpstr>Exchange 2010 Mailbox Resiliency Overview </vt:lpstr>
      <vt:lpstr>Exchange 2010 Mailbox Resiliency Overview </vt:lpstr>
      <vt:lpstr>Exchange 2010 Mailbox Resiliency Overview </vt:lpstr>
      <vt:lpstr>Exchange 2010 Mailbox Resiliency Overview </vt:lpstr>
      <vt:lpstr>Exchange 2010 Mailbox Resiliency Overview </vt:lpstr>
      <vt:lpstr>Exchange 2010 Mailbox Resiliency Overview </vt:lpstr>
      <vt:lpstr>Exchange 2010 Mailbox Resiliency Overview </vt:lpstr>
      <vt:lpstr>Exchange 2010 Mailbox Resiliency Overview </vt:lpstr>
      <vt:lpstr>Exchange 2010 Mailbox Resiliency Overview </vt:lpstr>
      <vt:lpstr>Exchange 2010 Mailbox Resiliency Overview </vt:lpstr>
      <vt:lpstr>Exchange 2010 Mailbox Resiliency Overview </vt:lpstr>
      <vt:lpstr>Exchange 2010 Mailbox Resiliency Overview </vt:lpstr>
      <vt:lpstr>Improved Availability During Failures Keeping Users Connected</vt:lpstr>
      <vt:lpstr>Improved Availability During Failures Keeping Users Connected</vt:lpstr>
      <vt:lpstr>Improved Availability During Failures Keeping Users Connected</vt:lpstr>
      <vt:lpstr>Simplified Administration  Reduces Cost and Complexity</vt:lpstr>
      <vt:lpstr>Managing Availability in the  Exchange Management Console </vt:lpstr>
      <vt:lpstr>Incremental Deployment  Reduces Cost &amp; Complexity</vt:lpstr>
      <vt:lpstr>Incremental Deployment  Reduces Cost &amp; Complexity</vt:lpstr>
      <vt:lpstr>Incremental Deployment  Reduces Cost &amp; Complexity</vt:lpstr>
      <vt:lpstr>Incremental Deployment  Reduces Cost &amp; Complexity</vt:lpstr>
      <vt:lpstr>Incremental Deployment  Reduces Cost &amp; Complexity</vt:lpstr>
      <vt:lpstr>Incremental Deployment  Reduces Cost &amp; Complexity</vt:lpstr>
      <vt:lpstr>PowerPoint Presentation</vt:lpstr>
      <vt:lpstr>Exchange Server 2010 High Availability Fundamentals</vt:lpstr>
      <vt:lpstr>Exchange Server 2010 High Availability Fundamentals Database Availability Group </vt:lpstr>
      <vt:lpstr>Exchange Server 2010 High Availability Fundamentals - Server</vt:lpstr>
      <vt:lpstr>Exchange Server 2010 High Availability Fundamentals - Server  (Continued)</vt:lpstr>
      <vt:lpstr>Exchange Server 2010 High Availability Fundamentals - Mailbox Database</vt:lpstr>
      <vt:lpstr>Exchange Server 2010 High Availability Fundamentals  Mailbox Database (Continued)</vt:lpstr>
      <vt:lpstr>Exchange Server 2010 High Availability Fundamentals  Active/Passive vs. Source/Target</vt:lpstr>
      <vt:lpstr>Exchange Server 2010 High Availability Fundamentals Mailbox Database Copy</vt:lpstr>
      <vt:lpstr>Exchange Server 2010 High Availability Fundamentals Mailbox Database Copy</vt:lpstr>
      <vt:lpstr>Exchange Server 2010 High Availability Fundamentals - Active Manager</vt:lpstr>
      <vt:lpstr>Exchange Server 2010 High Availability Fundamentals - Active Manager</vt:lpstr>
      <vt:lpstr>Active Manager</vt:lpstr>
      <vt:lpstr>Exchange Server 2010 High Availability Fundamentals Continuous Replication</vt:lpstr>
      <vt:lpstr>Exchange Server 2010 High Availability Fundamentals - Backups</vt:lpstr>
      <vt:lpstr>Multiple Database Copies Enable Backupless Configurations</vt:lpstr>
      <vt:lpstr>PowerPoint Presentation</vt:lpstr>
      <vt:lpstr>High Availability Design Example CCR  Design  -&gt; DAG Design </vt:lpstr>
      <vt:lpstr>High Availability Design Example Double Resilience – Maintenance + DB Failure </vt:lpstr>
      <vt:lpstr>High Availability Design Example Branch Office or Smaller Deployment </vt:lpstr>
      <vt:lpstr>PowerPoint Presentation</vt:lpstr>
      <vt:lpstr>Exchange Server 2010 *Over Cases</vt:lpstr>
      <vt:lpstr>Single Database Cross-Datacenter *Over</vt:lpstr>
      <vt:lpstr>Datacenter Failover</vt:lpstr>
      <vt:lpstr>PowerPoint Presentation</vt:lpstr>
      <vt:lpstr>Takeaways</vt:lpstr>
      <vt:lpstr>Exchange 2010 High Availability</vt:lpstr>
      <vt:lpstr>PowerPoint Presentation</vt:lpstr>
      <vt:lpstr>Exchange Server 2010 High Availability Fundamentals Database Seeding</vt:lpstr>
      <vt:lpstr>Exchange Server 2010 High Availability Fundamentals Log Shipping</vt:lpstr>
      <vt:lpstr>Exchange Server 2010 High Availability Fundamentals Log Inspection</vt:lpstr>
      <vt:lpstr>Exchange Server 2010 High Availability Fundamentals - Log Replay</vt:lpstr>
      <vt:lpstr>Exchange Server 2010 High Availability Fundamentals - Lossy Failure Process</vt:lpstr>
      <vt:lpstr>Exchange Server 2010 High Availability Fundamentals Active Manager Selection of Active Database Copy</vt:lpstr>
      <vt:lpstr>Exchange Server 2010 High Availability Fundamentals - Incremental Resync</vt:lpstr>
      <vt:lpstr>Split Brain Management</vt:lpstr>
      <vt:lpstr>Split Brain Management (Cont’d)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2009-11-14T18:27:16Z</dcterms:created>
  <dcterms:modified xsi:type="dcterms:W3CDTF">2009-11-14T18:28:09Z</dcterms:modified>
</cp:coreProperties>
</file>