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8" r:id="rId6"/>
    <p:sldId id="271" r:id="rId7"/>
    <p:sldId id="264" r:id="rId8"/>
    <p:sldId id="265" r:id="rId9"/>
    <p:sldId id="266" r:id="rId10"/>
    <p:sldId id="272" r:id="rId11"/>
    <p:sldId id="276" r:id="rId12"/>
    <p:sldId id="274" r:id="rId13"/>
    <p:sldId id="268" r:id="rId14"/>
    <p:sldId id="267" r:id="rId15"/>
    <p:sldId id="270" r:id="rId16"/>
    <p:sldId id="259" r:id="rId1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2" autoAdjust="0"/>
    <p:restoredTop sz="94660"/>
  </p:normalViewPr>
  <p:slideViewPr>
    <p:cSldViewPr>
      <p:cViewPr varScale="1">
        <p:scale>
          <a:sx n="70" d="100"/>
          <a:sy n="70" d="100"/>
        </p:scale>
        <p:origin x="-6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A8A3E60B-77CF-47F3-BBA2-2982A6E3504B}" type="datetimeFigureOut">
              <a:rPr lang="fr-FR"/>
              <a:pPr>
                <a:defRPr/>
              </a:pPr>
              <a:t>11/05/2011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1CEEA7B-DF74-406E-A0B6-260DB847B7BA}" type="slidenum">
              <a:rPr lang="fr-FR"/>
              <a:pPr>
                <a:defRPr/>
              </a:pPr>
              <a:t>‹#›</a:t>
            </a:fld>
            <a:endParaRPr lang="fr-FR"/>
          </a:p>
        </p:txBody>
      </p:sp>
    </p:spTree>
    <p:extLst>
      <p:ext uri="{BB962C8B-B14F-4D97-AF65-F5344CB8AC3E}">
        <p14:creationId xmlns:p14="http://schemas.microsoft.com/office/powerpoint/2010/main" val="313061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29D8A0E9-6769-4AF9-9323-1B88AE8AD434}" type="datetimeFigureOut">
              <a:rPr lang="fr-FR"/>
              <a:pPr>
                <a:defRPr/>
              </a:pPr>
              <a:t>11/05/2011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46CF50-E109-43B3-B164-5F0A8A7A627D}" type="slidenum">
              <a:rPr lang="fr-FR"/>
              <a:pPr>
                <a:defRPr/>
              </a:pPr>
              <a:t>‹#›</a:t>
            </a:fld>
            <a:endParaRPr lang="fr-FR"/>
          </a:p>
        </p:txBody>
      </p:sp>
    </p:spTree>
    <p:extLst>
      <p:ext uri="{BB962C8B-B14F-4D97-AF65-F5344CB8AC3E}">
        <p14:creationId xmlns:p14="http://schemas.microsoft.com/office/powerpoint/2010/main" val="426631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FF07AA27-1C55-45CF-B01C-D4E6CD4FDD14}" type="datetimeFigureOut">
              <a:rPr lang="fr-FR"/>
              <a:pPr>
                <a:defRPr/>
              </a:pPr>
              <a:t>11/05/2011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88AAA87-FC1E-4413-92FF-E221F1194AEA}" type="slidenum">
              <a:rPr lang="fr-FR"/>
              <a:pPr>
                <a:defRPr/>
              </a:pPr>
              <a:t>‹#›</a:t>
            </a:fld>
            <a:endParaRPr lang="fr-FR"/>
          </a:p>
        </p:txBody>
      </p:sp>
    </p:spTree>
    <p:extLst>
      <p:ext uri="{BB962C8B-B14F-4D97-AF65-F5344CB8AC3E}">
        <p14:creationId xmlns:p14="http://schemas.microsoft.com/office/powerpoint/2010/main" val="407900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B181B40B-C6DF-4816-B670-8B64F634171C}" type="datetimeFigureOut">
              <a:rPr lang="fr-FR"/>
              <a:pPr>
                <a:defRPr/>
              </a:pPr>
              <a:t>11/05/2011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5535726-13DB-4738-9FB9-E7898E18AAC3}" type="slidenum">
              <a:rPr lang="fr-FR"/>
              <a:pPr>
                <a:defRPr/>
              </a:pPr>
              <a:t>‹#›</a:t>
            </a:fld>
            <a:endParaRPr lang="fr-FR"/>
          </a:p>
        </p:txBody>
      </p:sp>
    </p:spTree>
    <p:extLst>
      <p:ext uri="{BB962C8B-B14F-4D97-AF65-F5344CB8AC3E}">
        <p14:creationId xmlns:p14="http://schemas.microsoft.com/office/powerpoint/2010/main" val="318284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B060114B-4BB7-432D-AE70-55DA118935F0}" type="datetimeFigureOut">
              <a:rPr lang="fr-FR"/>
              <a:pPr>
                <a:defRPr/>
              </a:pPr>
              <a:t>11/05/2011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3BC2485-D4CB-439C-85A5-B3D7350A6347}" type="slidenum">
              <a:rPr lang="fr-FR"/>
              <a:pPr>
                <a:defRPr/>
              </a:pPr>
              <a:t>‹#›</a:t>
            </a:fld>
            <a:endParaRPr lang="fr-FR"/>
          </a:p>
        </p:txBody>
      </p:sp>
    </p:spTree>
    <p:extLst>
      <p:ext uri="{BB962C8B-B14F-4D97-AF65-F5344CB8AC3E}">
        <p14:creationId xmlns:p14="http://schemas.microsoft.com/office/powerpoint/2010/main" val="300322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6A4D9D58-6E77-4447-9147-FE849C2AC6CE}" type="datetimeFigureOut">
              <a:rPr lang="fr-FR"/>
              <a:pPr>
                <a:defRPr/>
              </a:pPr>
              <a:t>11/05/2011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E6CC961-C26A-491B-AFC8-A20511B7C316}" type="slidenum">
              <a:rPr lang="fr-FR"/>
              <a:pPr>
                <a:defRPr/>
              </a:pPr>
              <a:t>‹#›</a:t>
            </a:fld>
            <a:endParaRPr lang="fr-FR"/>
          </a:p>
        </p:txBody>
      </p:sp>
    </p:spTree>
    <p:extLst>
      <p:ext uri="{BB962C8B-B14F-4D97-AF65-F5344CB8AC3E}">
        <p14:creationId xmlns:p14="http://schemas.microsoft.com/office/powerpoint/2010/main" val="370584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3308421E-4AD9-4744-B99B-BFC5335BCC63}" type="datetimeFigureOut">
              <a:rPr lang="fr-FR"/>
              <a:pPr>
                <a:defRPr/>
              </a:pPr>
              <a:t>11/05/2011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1E5C4D6-0B07-4910-83D5-4A2BF5FA91BD}" type="slidenum">
              <a:rPr lang="fr-FR"/>
              <a:pPr>
                <a:defRPr/>
              </a:pPr>
              <a:t>‹#›</a:t>
            </a:fld>
            <a:endParaRPr lang="fr-FR"/>
          </a:p>
        </p:txBody>
      </p:sp>
    </p:spTree>
    <p:extLst>
      <p:ext uri="{BB962C8B-B14F-4D97-AF65-F5344CB8AC3E}">
        <p14:creationId xmlns:p14="http://schemas.microsoft.com/office/powerpoint/2010/main" val="4209135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86CA13CD-5AD6-4D68-94DC-CDECB41C4522}" type="datetimeFigureOut">
              <a:rPr lang="fr-FR"/>
              <a:pPr>
                <a:defRPr/>
              </a:pPr>
              <a:t>11/05/2011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ADF0CEB-97C1-41DD-9D48-E20F61229C6F}" type="slidenum">
              <a:rPr lang="fr-FR"/>
              <a:pPr>
                <a:defRPr/>
              </a:pPr>
              <a:t>‹#›</a:t>
            </a:fld>
            <a:endParaRPr lang="fr-FR"/>
          </a:p>
        </p:txBody>
      </p:sp>
    </p:spTree>
    <p:extLst>
      <p:ext uri="{BB962C8B-B14F-4D97-AF65-F5344CB8AC3E}">
        <p14:creationId xmlns:p14="http://schemas.microsoft.com/office/powerpoint/2010/main" val="4088665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851CD28-57A5-465C-9F05-5C3A02975626}" type="datetimeFigureOut">
              <a:rPr lang="fr-FR"/>
              <a:pPr>
                <a:defRPr/>
              </a:pPr>
              <a:t>11/05/2011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459E345-B6AD-4FB6-9FDF-CC3A3F6948B6}" type="slidenum">
              <a:rPr lang="fr-FR"/>
              <a:pPr>
                <a:defRPr/>
              </a:pPr>
              <a:t>‹#›</a:t>
            </a:fld>
            <a:endParaRPr lang="fr-FR"/>
          </a:p>
        </p:txBody>
      </p:sp>
    </p:spTree>
    <p:extLst>
      <p:ext uri="{BB962C8B-B14F-4D97-AF65-F5344CB8AC3E}">
        <p14:creationId xmlns:p14="http://schemas.microsoft.com/office/powerpoint/2010/main" val="356203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560625A-E1DD-4047-8CF6-7A104AEFAD40}" type="datetimeFigureOut">
              <a:rPr lang="fr-FR"/>
              <a:pPr>
                <a:defRPr/>
              </a:pPr>
              <a:t>11/05/2011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DA63AF1-F946-4A60-99E8-916EEE0E5659}" type="slidenum">
              <a:rPr lang="fr-FR"/>
              <a:pPr>
                <a:defRPr/>
              </a:pPr>
              <a:t>‹#›</a:t>
            </a:fld>
            <a:endParaRPr lang="fr-FR"/>
          </a:p>
        </p:txBody>
      </p:sp>
    </p:spTree>
    <p:extLst>
      <p:ext uri="{BB962C8B-B14F-4D97-AF65-F5344CB8AC3E}">
        <p14:creationId xmlns:p14="http://schemas.microsoft.com/office/powerpoint/2010/main" val="141650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18F8B38C-150C-45A8-A534-68A711EBD8A8}" type="datetimeFigureOut">
              <a:rPr lang="fr-FR"/>
              <a:pPr>
                <a:defRPr/>
              </a:pPr>
              <a:t>11/05/2011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CBD9B7A-47CB-4B0F-A2AE-9A76928F17DA}" type="slidenum">
              <a:rPr lang="fr-FR"/>
              <a:pPr>
                <a:defRPr/>
              </a:pPr>
              <a:t>‹#›</a:t>
            </a:fld>
            <a:endParaRPr lang="fr-FR"/>
          </a:p>
        </p:txBody>
      </p:sp>
    </p:spTree>
    <p:extLst>
      <p:ext uri="{BB962C8B-B14F-4D97-AF65-F5344CB8AC3E}">
        <p14:creationId xmlns:p14="http://schemas.microsoft.com/office/powerpoint/2010/main" val="1985833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FC9BD2B-E436-418E-A60B-95E149AEAB51}" type="datetimeFigureOut">
              <a:rPr lang="fr-FR"/>
              <a:pPr>
                <a:defRPr/>
              </a:pPr>
              <a:t>11/05/2011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1E23DAB-6F2D-4A90-825F-8A93E17FC7DB}"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533400"/>
            <a:ext cx="7772400" cy="1993900"/>
          </a:xfrm>
        </p:spPr>
        <p:txBody>
          <a:bodyPr/>
          <a:lstStyle/>
          <a:p>
            <a:r>
              <a:rPr lang="fr-CA" sz="4800" dirty="0" smtClean="0">
                <a:solidFill>
                  <a:schemeClr val="bg1"/>
                </a:solidFill>
              </a:rPr>
              <a:t>How To </a:t>
            </a:r>
            <a:r>
              <a:rPr lang="fr-CA" sz="4800" dirty="0" err="1" smtClean="0">
                <a:solidFill>
                  <a:schemeClr val="bg1"/>
                </a:solidFill>
              </a:rPr>
              <a:t>Cloudproof</a:t>
            </a:r>
            <a:r>
              <a:rPr lang="fr-CA" sz="4800" dirty="0" smtClean="0">
                <a:solidFill>
                  <a:schemeClr val="bg1"/>
                </a:solidFill>
              </a:rPr>
              <a:t> </a:t>
            </a:r>
            <a:r>
              <a:rPr lang="fr-CA" sz="4800" dirty="0" err="1" smtClean="0">
                <a:solidFill>
                  <a:schemeClr val="bg1"/>
                </a:solidFill>
              </a:rPr>
              <a:t>Your</a:t>
            </a:r>
            <a:r>
              <a:rPr lang="fr-CA" sz="4800" dirty="0" smtClean="0">
                <a:solidFill>
                  <a:schemeClr val="bg1"/>
                </a:solidFill>
              </a:rPr>
              <a:t> Job!</a:t>
            </a:r>
            <a:endParaRPr lang="fr-FR" sz="4800" dirty="0" smtClean="0">
              <a:solidFill>
                <a:schemeClr val="bg1"/>
              </a:solidFill>
            </a:endParaRPr>
          </a:p>
        </p:txBody>
      </p:sp>
      <p:sp>
        <p:nvSpPr>
          <p:cNvPr id="2051" name="Sous-titre 2"/>
          <p:cNvSpPr>
            <a:spLocks noGrp="1"/>
          </p:cNvSpPr>
          <p:nvPr>
            <p:ph type="subTitle" idx="1"/>
          </p:nvPr>
        </p:nvSpPr>
        <p:spPr>
          <a:xfrm>
            <a:off x="1447800" y="2514600"/>
            <a:ext cx="6400800" cy="942975"/>
          </a:xfrm>
        </p:spPr>
        <p:txBody>
          <a:bodyPr/>
          <a:lstStyle/>
          <a:p>
            <a:r>
              <a:rPr lang="fr-CA" dirty="0" smtClean="0">
                <a:solidFill>
                  <a:schemeClr val="bg1">
                    <a:lumMod val="50000"/>
                  </a:schemeClr>
                </a:solidFill>
              </a:rPr>
              <a:t>Are </a:t>
            </a:r>
            <a:r>
              <a:rPr lang="fr-CA" dirty="0" err="1" smtClean="0">
                <a:solidFill>
                  <a:schemeClr val="bg1">
                    <a:lumMod val="50000"/>
                  </a:schemeClr>
                </a:solidFill>
              </a:rPr>
              <a:t>you</a:t>
            </a:r>
            <a:r>
              <a:rPr lang="fr-CA" dirty="0" smtClean="0">
                <a:solidFill>
                  <a:schemeClr val="bg1">
                    <a:lumMod val="50000"/>
                  </a:schemeClr>
                </a:solidFill>
              </a:rPr>
              <a:t> </a:t>
            </a:r>
            <a:r>
              <a:rPr lang="fr-CA" dirty="0" err="1" smtClean="0">
                <a:solidFill>
                  <a:schemeClr val="bg1">
                    <a:lumMod val="50000"/>
                  </a:schemeClr>
                </a:solidFill>
              </a:rPr>
              <a:t>willing</a:t>
            </a:r>
            <a:r>
              <a:rPr lang="fr-CA" dirty="0" smtClean="0">
                <a:solidFill>
                  <a:schemeClr val="bg1">
                    <a:lumMod val="50000"/>
                  </a:schemeClr>
                </a:solidFill>
              </a:rPr>
              <a:t> to </a:t>
            </a:r>
            <a:r>
              <a:rPr lang="fr-CA" dirty="0" err="1" smtClean="0">
                <a:solidFill>
                  <a:schemeClr val="bg1">
                    <a:lumMod val="50000"/>
                  </a:schemeClr>
                </a:solidFill>
              </a:rPr>
              <a:t>risk</a:t>
            </a:r>
            <a:r>
              <a:rPr lang="fr-CA" dirty="0" smtClean="0">
                <a:solidFill>
                  <a:schemeClr val="bg1">
                    <a:lumMod val="50000"/>
                  </a:schemeClr>
                </a:solidFill>
              </a:rPr>
              <a:t> </a:t>
            </a:r>
            <a:r>
              <a:rPr lang="fr-CA" dirty="0" err="1" smtClean="0">
                <a:solidFill>
                  <a:schemeClr val="bg1">
                    <a:lumMod val="50000"/>
                  </a:schemeClr>
                </a:solidFill>
              </a:rPr>
              <a:t>your</a:t>
            </a:r>
            <a:r>
              <a:rPr lang="fr-CA" dirty="0" smtClean="0">
                <a:solidFill>
                  <a:schemeClr val="bg1">
                    <a:lumMod val="50000"/>
                  </a:schemeClr>
                </a:solidFill>
              </a:rPr>
              <a:t> </a:t>
            </a:r>
            <a:r>
              <a:rPr lang="fr-CA" dirty="0" err="1" smtClean="0">
                <a:solidFill>
                  <a:schemeClr val="bg1">
                    <a:lumMod val="50000"/>
                  </a:schemeClr>
                </a:solidFill>
              </a:rPr>
              <a:t>most</a:t>
            </a:r>
            <a:r>
              <a:rPr lang="fr-CA" dirty="0" smtClean="0">
                <a:solidFill>
                  <a:schemeClr val="bg1">
                    <a:lumMod val="50000"/>
                  </a:schemeClr>
                </a:solidFill>
              </a:rPr>
              <a:t> important application to a beta solution (</a:t>
            </a:r>
            <a:r>
              <a:rPr lang="fr-CA" dirty="0" err="1" smtClean="0">
                <a:solidFill>
                  <a:schemeClr val="bg1">
                    <a:lumMod val="50000"/>
                  </a:schemeClr>
                </a:solidFill>
              </a:rPr>
              <a:t>aka</a:t>
            </a:r>
            <a:r>
              <a:rPr lang="fr-CA" dirty="0" smtClean="0">
                <a:solidFill>
                  <a:schemeClr val="bg1">
                    <a:lumMod val="50000"/>
                  </a:schemeClr>
                </a:solidFill>
              </a:rPr>
              <a:t> the Cloud)? Be </a:t>
            </a:r>
            <a:r>
              <a:rPr lang="fr-CA" dirty="0" err="1" smtClean="0">
                <a:solidFill>
                  <a:schemeClr val="bg1">
                    <a:lumMod val="50000"/>
                  </a:schemeClr>
                </a:solidFill>
              </a:rPr>
              <a:t>smarter</a:t>
            </a:r>
            <a:r>
              <a:rPr lang="fr-CA" dirty="0" smtClean="0">
                <a:solidFill>
                  <a:schemeClr val="bg1">
                    <a:lumMod val="50000"/>
                  </a:schemeClr>
                </a:solidFill>
              </a:rPr>
              <a:t> </a:t>
            </a:r>
            <a:r>
              <a:rPr lang="fr-CA" dirty="0" err="1" smtClean="0">
                <a:solidFill>
                  <a:schemeClr val="bg1">
                    <a:lumMod val="50000"/>
                  </a:schemeClr>
                </a:solidFill>
              </a:rPr>
              <a:t>than</a:t>
            </a:r>
            <a:r>
              <a:rPr lang="fr-CA" dirty="0" smtClean="0">
                <a:solidFill>
                  <a:schemeClr val="bg1">
                    <a:lumMod val="50000"/>
                  </a:schemeClr>
                </a:solidFill>
              </a:rPr>
              <a:t> </a:t>
            </a:r>
            <a:r>
              <a:rPr lang="fr-CA" dirty="0" err="1" smtClean="0">
                <a:solidFill>
                  <a:schemeClr val="bg1">
                    <a:lumMod val="50000"/>
                  </a:schemeClr>
                </a:solidFill>
              </a:rPr>
              <a:t>that</a:t>
            </a:r>
            <a:r>
              <a:rPr lang="fr-CA" dirty="0" smtClean="0">
                <a:solidFill>
                  <a:schemeClr val="bg1">
                    <a:lumMod val="50000"/>
                  </a:schemeClr>
                </a:solidFill>
              </a:rPr>
              <a:t>!</a:t>
            </a:r>
            <a:endParaRPr lang="fr-FR" dirty="0" smtClean="0">
              <a:solidFill>
                <a:schemeClr val="bg1">
                  <a:lumMod val="50000"/>
                </a:schemeClr>
              </a:solidFill>
            </a:endParaRPr>
          </a:p>
        </p:txBody>
      </p:sp>
      <p:sp>
        <p:nvSpPr>
          <p:cNvPr id="4" name="Rectangle 4"/>
          <p:cNvSpPr>
            <a:spLocks noChangeArrowheads="1"/>
          </p:cNvSpPr>
          <p:nvPr/>
        </p:nvSpPr>
        <p:spPr bwMode="auto">
          <a:xfrm>
            <a:off x="457200" y="228600"/>
            <a:ext cx="7391400" cy="91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eaLnBrk="1" hangingPunct="1"/>
            <a:r>
              <a:rPr lang="en-US" sz="1200" dirty="0">
                <a:solidFill>
                  <a:schemeClr val="tx2"/>
                </a:solidFill>
              </a:rPr>
              <a:t>Presented </a:t>
            </a:r>
            <a:r>
              <a:rPr lang="en-US" sz="1200" dirty="0" smtClean="0">
                <a:solidFill>
                  <a:schemeClr val="tx2"/>
                </a:solidFill>
              </a:rPr>
              <a:t>April 12, 2011 </a:t>
            </a:r>
            <a:r>
              <a:rPr lang="en-US" sz="1200" dirty="0">
                <a:solidFill>
                  <a:schemeClr val="tx2"/>
                </a:solidFill>
              </a:rPr>
              <a:t>at </a:t>
            </a:r>
            <a:r>
              <a:rPr lang="en-US" sz="1200" dirty="0" smtClean="0">
                <a:solidFill>
                  <a:schemeClr val="tx2"/>
                </a:solidFill>
              </a:rPr>
              <a:t>New York Exchange User Group Meeting</a:t>
            </a:r>
            <a:r>
              <a:rPr lang="en-US" sz="1200" dirty="0">
                <a:solidFill>
                  <a:schemeClr val="tx2"/>
                </a:solidFill>
              </a:rPr>
              <a:t/>
            </a:r>
            <a:br>
              <a:rPr lang="en-US" sz="1200" dirty="0">
                <a:solidFill>
                  <a:schemeClr val="tx2"/>
                </a:solidFill>
              </a:rPr>
            </a:br>
            <a:r>
              <a:rPr lang="en-US" sz="1200" dirty="0" smtClean="0">
                <a:solidFill>
                  <a:schemeClr val="tx2"/>
                </a:solidFill>
              </a:rPr>
              <a:t>Last Updated </a:t>
            </a:r>
            <a:r>
              <a:rPr lang="en-US" sz="1200" dirty="0">
                <a:solidFill>
                  <a:schemeClr val="tx2"/>
                </a:solidFill>
              </a:rPr>
              <a:t>on </a:t>
            </a:r>
            <a:r>
              <a:rPr lang="en-US" sz="1200" dirty="0" smtClean="0">
                <a:solidFill>
                  <a:schemeClr val="tx2"/>
                </a:solidFill>
              </a:rPr>
              <a:t>May 11, </a:t>
            </a:r>
            <a:r>
              <a:rPr lang="en-US" sz="1200" dirty="0" smtClean="0">
                <a:solidFill>
                  <a:schemeClr val="tx2"/>
                </a:solidFill>
              </a:rPr>
              <a:t>2011 (post </a:t>
            </a:r>
            <a:r>
              <a:rPr lang="en-US" sz="1200" dirty="0" smtClean="0">
                <a:solidFill>
                  <a:schemeClr val="tx2"/>
                </a:solidFill>
              </a:rPr>
              <a:t>triple </a:t>
            </a:r>
            <a:r>
              <a:rPr lang="en-US" sz="1200" dirty="0" smtClean="0">
                <a:solidFill>
                  <a:schemeClr val="tx2"/>
                </a:solidFill>
              </a:rPr>
              <a:t>Cloud </a:t>
            </a:r>
            <a:r>
              <a:rPr lang="en-US" sz="1200" dirty="0" smtClean="0">
                <a:solidFill>
                  <a:schemeClr val="tx2"/>
                </a:solidFill>
              </a:rPr>
              <a:t>failures of Amazon, VMware, &amp; Microsoft)</a:t>
            </a:r>
            <a:endParaRPr lang="en-US" sz="1200" dirty="0">
              <a:solidFill>
                <a:schemeClr val="tx2"/>
              </a:solidFill>
            </a:endParaRPr>
          </a:p>
        </p:txBody>
      </p:sp>
      <p:sp>
        <p:nvSpPr>
          <p:cNvPr id="6" name="Rectangle 5"/>
          <p:cNvSpPr>
            <a:spLocks noChangeArrowheads="1"/>
          </p:cNvSpPr>
          <p:nvPr/>
        </p:nvSpPr>
        <p:spPr bwMode="auto">
          <a:xfrm>
            <a:off x="457200" y="5118100"/>
            <a:ext cx="5410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chemeClr val="tx2"/>
                </a:solidFill>
              </a:rPr>
              <a:t>Ben Serebin</a:t>
            </a:r>
            <a:br>
              <a:rPr lang="en-US" b="1" dirty="0">
                <a:solidFill>
                  <a:schemeClr val="tx2"/>
                </a:solidFill>
              </a:rPr>
            </a:br>
            <a:r>
              <a:rPr lang="en-US" b="1" i="1" dirty="0" err="1" smtClean="0">
                <a:solidFill>
                  <a:schemeClr val="tx2"/>
                </a:solidFill>
              </a:rPr>
              <a:t>Ehlo</a:t>
            </a:r>
            <a:r>
              <a:rPr lang="en-US" b="1" i="1" dirty="0" smtClean="0">
                <a:solidFill>
                  <a:schemeClr val="tx2"/>
                </a:solidFill>
              </a:rPr>
              <a:t> </a:t>
            </a:r>
            <a:r>
              <a:rPr lang="en-US" b="1" i="1" dirty="0">
                <a:solidFill>
                  <a:schemeClr val="tx2"/>
                </a:solidFill>
              </a:rPr>
              <a:t>&amp; Network Consultant</a:t>
            </a:r>
            <a:r>
              <a:rPr lang="en-US" b="1" dirty="0">
                <a:solidFill>
                  <a:schemeClr val="tx2"/>
                </a:solidFill>
              </a:rPr>
              <a:t/>
            </a:r>
            <a:br>
              <a:rPr lang="en-US" b="1" dirty="0">
                <a:solidFill>
                  <a:schemeClr val="tx2"/>
                </a:solidFill>
              </a:rPr>
            </a:br>
            <a:r>
              <a:rPr lang="en-US" b="1" dirty="0">
                <a:solidFill>
                  <a:schemeClr val="tx2"/>
                </a:solidFill>
              </a:rPr>
              <a:t>REEF Solutions </a:t>
            </a:r>
            <a:r>
              <a:rPr lang="en-US" b="1" dirty="0" smtClean="0">
                <a:solidFill>
                  <a:schemeClr val="tx2"/>
                </a:solidFill>
              </a:rPr>
              <a:t>(www.reefsolutions.com)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5800" y="76200"/>
            <a:ext cx="8153400" cy="1143000"/>
          </a:xfrm>
        </p:spPr>
        <p:txBody>
          <a:bodyPr rtlCol="0">
            <a:noAutofit/>
          </a:bodyPr>
          <a:lstStyle/>
          <a:p>
            <a:pPr fontAlgn="auto">
              <a:spcAft>
                <a:spcPts val="0"/>
              </a:spcAft>
              <a:defRPr/>
            </a:pPr>
            <a:r>
              <a:rPr lang="fr-FR" sz="3200" b="1" dirty="0" err="1" smtClean="0">
                <a:solidFill>
                  <a:schemeClr val="tx1">
                    <a:lumMod val="65000"/>
                    <a:lumOff val="35000"/>
                  </a:schemeClr>
                </a:solidFill>
              </a:rPr>
              <a:t>Cloudproofing</a:t>
            </a:r>
            <a:r>
              <a:rPr lang="fr-FR" sz="3200" b="1" dirty="0" smtClean="0">
                <a:solidFill>
                  <a:schemeClr val="tx1">
                    <a:lumMod val="65000"/>
                    <a:lumOff val="35000"/>
                  </a:schemeClr>
                </a:solidFill>
              </a:rPr>
              <a:t> </a:t>
            </a:r>
            <a:r>
              <a:rPr lang="fr-FR" sz="3200" b="1" dirty="0" err="1" smtClean="0">
                <a:solidFill>
                  <a:schemeClr val="tx1">
                    <a:lumMod val="65000"/>
                    <a:lumOff val="35000"/>
                  </a:schemeClr>
                </a:solidFill>
              </a:rPr>
              <a:t>Against</a:t>
            </a:r>
            <a:r>
              <a:rPr lang="fr-FR" sz="3200" b="1" dirty="0" smtClean="0">
                <a:solidFill>
                  <a:schemeClr val="tx1">
                    <a:lumMod val="65000"/>
                    <a:lumOff val="35000"/>
                  </a:schemeClr>
                </a:solidFill>
              </a:rPr>
              <a:t> </a:t>
            </a:r>
            <a:r>
              <a:rPr lang="fr-FR" sz="3200" b="1" dirty="0" smtClean="0">
                <a:solidFill>
                  <a:schemeClr val="tx1">
                    <a:lumMod val="65000"/>
                    <a:lumOff val="35000"/>
                  </a:schemeClr>
                </a:solidFill>
              </a:rPr>
              <a:t>Cloud (</a:t>
            </a:r>
            <a:r>
              <a:rPr lang="fr-FR" sz="3200" b="1" dirty="0" err="1" smtClean="0">
                <a:solidFill>
                  <a:schemeClr val="tx1">
                    <a:lumMod val="65000"/>
                    <a:lumOff val="35000"/>
                  </a:schemeClr>
                </a:solidFill>
              </a:rPr>
              <a:t>old</a:t>
            </a:r>
            <a:r>
              <a:rPr lang="fr-FR" sz="3200" b="1" dirty="0" smtClean="0">
                <a:solidFill>
                  <a:schemeClr val="tx1">
                    <a:lumMod val="65000"/>
                    <a:lumOff val="35000"/>
                  </a:schemeClr>
                </a:solidFill>
              </a:rPr>
              <a:t>) (</a:t>
            </a:r>
            <a:r>
              <a:rPr lang="fr-FR" sz="3200" b="1" dirty="0" err="1" smtClean="0">
                <a:solidFill>
                  <a:schemeClr val="tx1">
                    <a:lumMod val="65000"/>
                    <a:lumOff val="35000"/>
                  </a:schemeClr>
                </a:solidFill>
              </a:rPr>
              <a:t>e.g</a:t>
            </a:r>
            <a:r>
              <a:rPr lang="fr-FR" sz="3200" b="1" dirty="0" smtClean="0">
                <a:solidFill>
                  <a:schemeClr val="tx1">
                    <a:lumMod val="65000"/>
                    <a:lumOff val="35000"/>
                  </a:schemeClr>
                </a:solidFill>
              </a:rPr>
              <a:t>. </a:t>
            </a:r>
            <a:r>
              <a:rPr lang="fr-FR" sz="3200" b="1" dirty="0" err="1" smtClean="0">
                <a:solidFill>
                  <a:schemeClr val="tx1">
                    <a:lumMod val="65000"/>
                    <a:lumOff val="35000"/>
                  </a:schemeClr>
                </a:solidFill>
              </a:rPr>
              <a:t>Amazon’s</a:t>
            </a:r>
            <a:r>
              <a:rPr lang="fr-FR" sz="3200" b="1" dirty="0" smtClean="0">
                <a:solidFill>
                  <a:schemeClr val="tx1">
                    <a:lumMod val="65000"/>
                    <a:lumOff val="35000"/>
                  </a:schemeClr>
                </a:solidFill>
              </a:rPr>
              <a:t> </a:t>
            </a:r>
            <a:r>
              <a:rPr lang="fr-FR" sz="3200" b="1" dirty="0" smtClean="0">
                <a:solidFill>
                  <a:schemeClr val="tx1">
                    <a:lumMod val="65000"/>
                    <a:lumOff val="35000"/>
                  </a:schemeClr>
                </a:solidFill>
              </a:rPr>
              <a:t>EC2, </a:t>
            </a:r>
            <a:r>
              <a:rPr lang="fr-FR" sz="3200" b="1" dirty="0" err="1" smtClean="0">
                <a:solidFill>
                  <a:schemeClr val="tx1">
                    <a:lumMod val="65000"/>
                    <a:lumOff val="35000"/>
                  </a:schemeClr>
                </a:solidFill>
              </a:rPr>
              <a:t>Rackspace</a:t>
            </a:r>
            <a:r>
              <a:rPr lang="fr-FR" sz="3200" b="1" dirty="0" smtClean="0">
                <a:solidFill>
                  <a:schemeClr val="tx1">
                    <a:lumMod val="65000"/>
                    <a:lumOff val="35000"/>
                  </a:schemeClr>
                </a:solidFill>
              </a:rPr>
              <a:t>, VMware, </a:t>
            </a:r>
            <a:r>
              <a:rPr lang="fr-FR" sz="3200" b="1" dirty="0" err="1" smtClean="0">
                <a:solidFill>
                  <a:schemeClr val="tx1">
                    <a:lumMod val="65000"/>
                    <a:lumOff val="35000"/>
                  </a:schemeClr>
                </a:solidFill>
              </a:rPr>
              <a:t>etc</a:t>
            </a:r>
            <a:r>
              <a:rPr lang="fr-FR" sz="3200" b="1" dirty="0" smtClean="0">
                <a:solidFill>
                  <a:schemeClr val="tx1">
                    <a:lumMod val="65000"/>
                    <a:lumOff val="35000"/>
                  </a:schemeClr>
                </a:solidFill>
              </a:rPr>
              <a:t>)</a:t>
            </a:r>
            <a:endParaRPr lang="fr-FR" sz="3200" b="1" dirty="0" smtClean="0">
              <a:solidFill>
                <a:schemeClr val="tx1">
                  <a:lumMod val="65000"/>
                  <a:lumOff val="35000"/>
                </a:schemeClr>
              </a:solidFill>
            </a:endParaRPr>
          </a:p>
        </p:txBody>
      </p:sp>
      <p:sp>
        <p:nvSpPr>
          <p:cNvPr id="3" name="Espace réservé du contenu 2"/>
          <p:cNvSpPr>
            <a:spLocks noGrp="1"/>
          </p:cNvSpPr>
          <p:nvPr>
            <p:ph idx="1"/>
          </p:nvPr>
        </p:nvSpPr>
        <p:spPr>
          <a:xfrm>
            <a:off x="609600" y="1143000"/>
            <a:ext cx="8458200" cy="5410200"/>
          </a:xfrm>
        </p:spPr>
        <p:txBody>
          <a:bodyPr rtlCol="0">
            <a:noAutofit/>
          </a:bodyPr>
          <a:lstStyle/>
          <a:p>
            <a:pPr marL="0" indent="0">
              <a:buNone/>
            </a:pPr>
            <a:r>
              <a:rPr lang="en-US" sz="1400" b="1" i="1" dirty="0"/>
              <a:t>Only as strong as it’s weakest link!</a:t>
            </a:r>
          </a:p>
          <a:p>
            <a:r>
              <a:rPr lang="en-US" sz="1800" b="1" dirty="0"/>
              <a:t>Longer outages</a:t>
            </a:r>
            <a:r>
              <a:rPr lang="en-US" sz="1800" dirty="0"/>
              <a:t> </a:t>
            </a:r>
            <a:r>
              <a:rPr lang="en-US" sz="1400" dirty="0"/>
              <a:t>– bigger/more complicated solution can take </a:t>
            </a:r>
            <a:r>
              <a:rPr lang="en-US" sz="1400" dirty="0" smtClean="0"/>
              <a:t>longer </a:t>
            </a:r>
            <a:r>
              <a:rPr lang="en-US" sz="1400" dirty="0"/>
              <a:t>for recovery. E.g. </a:t>
            </a:r>
            <a:r>
              <a:rPr lang="en-US" sz="1400" dirty="0" smtClean="0"/>
              <a:t>Amazon’s EC2 platform (entire East Coast Availability Zone experience an outage starting from 4/21/11 for 5 days. Amazon had supposedly designed the “Availability Zone” to protect against such failure. Obviously, it was unsuccessful. Websites and storage related applications were down/unavailable during this time.</a:t>
            </a:r>
          </a:p>
          <a:p>
            <a:r>
              <a:rPr lang="en-US" sz="1800" b="1" dirty="0"/>
              <a:t>Unknown </a:t>
            </a:r>
            <a:r>
              <a:rPr lang="en-US" sz="1800" b="1" dirty="0" smtClean="0"/>
              <a:t>Pricing (sky-high pricing)</a:t>
            </a:r>
            <a:r>
              <a:rPr lang="en-US" sz="1400" dirty="0" smtClean="0"/>
              <a:t> - price can widely vary on </a:t>
            </a:r>
            <a:r>
              <a:rPr lang="en-US" sz="1400" dirty="0"/>
              <a:t>usage </a:t>
            </a:r>
            <a:r>
              <a:rPr lang="en-US" sz="1400" dirty="0" smtClean="0"/>
              <a:t>outside of the control of the customer (e.g</a:t>
            </a:r>
            <a:r>
              <a:rPr lang="en-US" sz="1400" dirty="0"/>
              <a:t>. bandwidth, value </a:t>
            </a:r>
            <a:r>
              <a:rPr lang="en-US" sz="1400" dirty="0" err="1"/>
              <a:t>vs</a:t>
            </a:r>
            <a:r>
              <a:rPr lang="en-US" sz="1400" dirty="0"/>
              <a:t> enterprise storage used, I/O </a:t>
            </a:r>
            <a:r>
              <a:rPr lang="en-US" sz="1400" dirty="0" smtClean="0"/>
              <a:t>requests, </a:t>
            </a:r>
            <a:r>
              <a:rPr lang="en-US" sz="1400" dirty="0" err="1" smtClean="0"/>
              <a:t>etc</a:t>
            </a:r>
            <a:r>
              <a:rPr lang="en-US" sz="1400" dirty="0" smtClean="0"/>
              <a:t>). Hard to predict costs!</a:t>
            </a:r>
            <a:endParaRPr lang="en-US" sz="1400" dirty="0"/>
          </a:p>
          <a:p>
            <a:r>
              <a:rPr lang="en-US" sz="1800" b="1" dirty="0"/>
              <a:t>Applications should be designed for Cloud </a:t>
            </a:r>
            <a:r>
              <a:rPr lang="en-US" sz="1800" b="1" dirty="0" smtClean="0"/>
              <a:t>usage/storage </a:t>
            </a:r>
            <a:r>
              <a:rPr lang="en-US" sz="1400" dirty="0"/>
              <a:t>– WAN </a:t>
            </a:r>
            <a:r>
              <a:rPr lang="en-US" sz="1400" dirty="0" err="1"/>
              <a:t>vs</a:t>
            </a:r>
            <a:r>
              <a:rPr lang="en-US" sz="1400" dirty="0"/>
              <a:t> LAN </a:t>
            </a:r>
            <a:r>
              <a:rPr lang="en-US" sz="1400" dirty="0" smtClean="0"/>
              <a:t>and local </a:t>
            </a:r>
            <a:r>
              <a:rPr lang="en-US" sz="1400" dirty="0" err="1" smtClean="0"/>
              <a:t>vs</a:t>
            </a:r>
            <a:r>
              <a:rPr lang="en-US" sz="1400" dirty="0" smtClean="0"/>
              <a:t> remote shared storage require </a:t>
            </a:r>
            <a:r>
              <a:rPr lang="en-US" sz="1400" dirty="0"/>
              <a:t>different functionality/capabilities. Do not think taking a LAN </a:t>
            </a:r>
            <a:r>
              <a:rPr lang="en-US" sz="1400" dirty="0" smtClean="0"/>
              <a:t>and direct attached storage based </a:t>
            </a:r>
            <a:r>
              <a:rPr lang="en-US" sz="1400" dirty="0"/>
              <a:t>product, and moving it into </a:t>
            </a:r>
            <a:r>
              <a:rPr lang="en-US" sz="1400" dirty="0" smtClean="0"/>
              <a:t>a Cloud solution is </a:t>
            </a:r>
            <a:r>
              <a:rPr lang="en-US" sz="1400" dirty="0"/>
              <a:t>considered a good Cloud </a:t>
            </a:r>
            <a:r>
              <a:rPr lang="en-US" sz="1400" dirty="0" smtClean="0"/>
              <a:t>solution. The database I/O patterns &amp; I/O requirements can be problematic for shared I/O systems.</a:t>
            </a:r>
            <a:endParaRPr lang="en-US" sz="1400" dirty="0"/>
          </a:p>
          <a:p>
            <a:r>
              <a:rPr lang="en-US" sz="1800" b="1" dirty="0"/>
              <a:t>Support </a:t>
            </a:r>
            <a:r>
              <a:rPr lang="en-US" sz="1800" b="1" dirty="0" smtClean="0"/>
              <a:t>cost more than advertised &amp; </a:t>
            </a:r>
            <a:r>
              <a:rPr lang="en-US" sz="1800" b="1" dirty="0"/>
              <a:t>lack of </a:t>
            </a:r>
            <a:r>
              <a:rPr lang="en-US" sz="1800" b="1" dirty="0" smtClean="0"/>
              <a:t>call-in support</a:t>
            </a:r>
            <a:r>
              <a:rPr lang="en-US" sz="1800" dirty="0"/>
              <a:t>. </a:t>
            </a:r>
            <a:r>
              <a:rPr lang="en-US" sz="1400" dirty="0" smtClean="0"/>
              <a:t>Amazon </a:t>
            </a:r>
            <a:r>
              <a:rPr lang="en-US" sz="1400" dirty="0"/>
              <a:t>don’t offer phone with the “advertised” Cloud offering. </a:t>
            </a:r>
            <a:r>
              <a:rPr lang="en-US" sz="1400" dirty="0" smtClean="0"/>
              <a:t>Make sure “AWS Premium Support” is </a:t>
            </a:r>
            <a:r>
              <a:rPr lang="en-US" sz="1400" dirty="0"/>
              <a:t>factored </a:t>
            </a:r>
            <a:r>
              <a:rPr lang="en-US" sz="1400" dirty="0" smtClean="0"/>
              <a:t>in..</a:t>
            </a:r>
            <a:endParaRPr lang="en-US" sz="1400" dirty="0"/>
          </a:p>
          <a:p>
            <a:r>
              <a:rPr lang="en-US" sz="1800" b="1" dirty="0" smtClean="0"/>
              <a:t>Slower </a:t>
            </a:r>
            <a:r>
              <a:rPr lang="en-US" sz="1800" b="1" dirty="0"/>
              <a:t>Performance </a:t>
            </a:r>
            <a:r>
              <a:rPr lang="en-US" sz="1400" dirty="0"/>
              <a:t>– </a:t>
            </a:r>
            <a:r>
              <a:rPr lang="en-US" sz="1400" dirty="0" smtClean="0"/>
              <a:t>When the Cloud I/O or network slows </a:t>
            </a:r>
            <a:r>
              <a:rPr lang="en-US" sz="1400" dirty="0"/>
              <a:t>down (e.g. sending/receiving time-outs, </a:t>
            </a:r>
            <a:r>
              <a:rPr lang="en-US" sz="1400" dirty="0" smtClean="0"/>
              <a:t>database access issues, message </a:t>
            </a:r>
            <a:r>
              <a:rPr lang="en-US" sz="1400" dirty="0"/>
              <a:t>arrival times, some users report slower performance, </a:t>
            </a:r>
            <a:r>
              <a:rPr lang="en-US" sz="1400" dirty="0" err="1"/>
              <a:t>etc</a:t>
            </a:r>
            <a:r>
              <a:rPr lang="en-US" sz="1400" dirty="0"/>
              <a:t>) are difficult to troubleshoot. Hosted vendor can blame the </a:t>
            </a:r>
            <a:r>
              <a:rPr lang="en-US" sz="1400" dirty="0" smtClean="0"/>
              <a:t>internet or state the I/O pattern is within the “acceptable” range. Ask </a:t>
            </a:r>
            <a:r>
              <a:rPr lang="en-US" sz="1400" dirty="0"/>
              <a:t>about SLA for </a:t>
            </a:r>
            <a:r>
              <a:rPr lang="en-US" sz="1400" dirty="0" smtClean="0"/>
              <a:t>I/O and network slows.</a:t>
            </a:r>
            <a:endParaRPr lang="en-US" sz="1400" dirty="0"/>
          </a:p>
          <a:p>
            <a:r>
              <a:rPr lang="en-US" sz="1800" b="1" dirty="0" smtClean="0"/>
              <a:t>Single </a:t>
            </a:r>
            <a:r>
              <a:rPr lang="en-US" sz="1800" b="1" dirty="0"/>
              <a:t>point of </a:t>
            </a:r>
            <a:r>
              <a:rPr lang="en-US" sz="1800" b="1" dirty="0" smtClean="0"/>
              <a:t>contact (Support/Account)  / Support Communication </a:t>
            </a:r>
            <a:r>
              <a:rPr lang="en-US" sz="1400" dirty="0" smtClean="0"/>
              <a:t>– when there is an outage or a problem, make sure you price out a single point of contact for support/account management if your company considers whatever application is being deployed into the Cloud. Lack of information. Week after Amazon’s EC outage, and there’s still no support statement on the cause or a solution to protect against a similar outage in the future.</a:t>
            </a:r>
          </a:p>
        </p:txBody>
      </p:sp>
    </p:spTree>
    <p:extLst>
      <p:ext uri="{BB962C8B-B14F-4D97-AF65-F5344CB8AC3E}">
        <p14:creationId xmlns:p14="http://schemas.microsoft.com/office/powerpoint/2010/main" val="3620348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
            <a:ext cx="8210550" cy="1143000"/>
          </a:xfrm>
        </p:spPr>
        <p:txBody>
          <a:bodyPr rtlCol="0">
            <a:normAutofit/>
          </a:bodyPr>
          <a:lstStyle/>
          <a:p>
            <a:pPr algn="l" fontAlgn="auto">
              <a:spcAft>
                <a:spcPts val="0"/>
              </a:spcAft>
              <a:defRPr/>
            </a:pPr>
            <a:r>
              <a:rPr lang="fr-FR" sz="3600" dirty="0" err="1" smtClean="0">
                <a:solidFill>
                  <a:schemeClr val="tx1">
                    <a:lumMod val="65000"/>
                    <a:lumOff val="35000"/>
                  </a:schemeClr>
                </a:solidFill>
              </a:rPr>
              <a:t>Shared</a:t>
            </a:r>
            <a:r>
              <a:rPr lang="fr-FR" sz="3600" dirty="0" smtClean="0">
                <a:solidFill>
                  <a:schemeClr val="tx1">
                    <a:lumMod val="65000"/>
                    <a:lumOff val="35000"/>
                  </a:schemeClr>
                </a:solidFill>
              </a:rPr>
              <a:t> </a:t>
            </a:r>
            <a:r>
              <a:rPr lang="fr-FR" sz="3600" dirty="0" err="1" smtClean="0">
                <a:solidFill>
                  <a:schemeClr val="tx1">
                    <a:lumMod val="65000"/>
                    <a:lumOff val="35000"/>
                  </a:schemeClr>
                </a:solidFill>
              </a:rPr>
              <a:t>Weakness</a:t>
            </a:r>
            <a:r>
              <a:rPr lang="fr-FR" sz="3600" dirty="0" smtClean="0">
                <a:solidFill>
                  <a:schemeClr val="tx1">
                    <a:lumMod val="65000"/>
                    <a:lumOff val="35000"/>
                  </a:schemeClr>
                </a:solidFill>
              </a:rPr>
              <a:t> of the Cloud </a:t>
            </a:r>
            <a:r>
              <a:rPr lang="fr-FR" sz="3600" dirty="0" smtClean="0">
                <a:solidFill>
                  <a:schemeClr val="tx1">
                    <a:lumMod val="65000"/>
                    <a:lumOff val="35000"/>
                  </a:schemeClr>
                </a:solidFill>
              </a:rPr>
              <a:t>(new </a:t>
            </a:r>
            <a:r>
              <a:rPr lang="fr-FR" sz="3600" dirty="0" smtClean="0">
                <a:solidFill>
                  <a:schemeClr val="tx1">
                    <a:lumMod val="65000"/>
                    <a:lumOff val="35000"/>
                  </a:schemeClr>
                </a:solidFill>
              </a:rPr>
              <a:t>&amp; </a:t>
            </a:r>
            <a:r>
              <a:rPr lang="fr-FR" sz="3600" dirty="0" err="1" smtClean="0">
                <a:solidFill>
                  <a:schemeClr val="tx1">
                    <a:lumMod val="65000"/>
                    <a:lumOff val="35000"/>
                  </a:schemeClr>
                </a:solidFill>
              </a:rPr>
              <a:t>old</a:t>
            </a:r>
            <a:r>
              <a:rPr lang="fr-FR" sz="3600" dirty="0" smtClean="0">
                <a:solidFill>
                  <a:schemeClr val="tx1">
                    <a:lumMod val="65000"/>
                    <a:lumOff val="35000"/>
                  </a:schemeClr>
                </a:solidFill>
              </a:rPr>
              <a:t>)</a:t>
            </a:r>
          </a:p>
        </p:txBody>
      </p:sp>
      <p:sp>
        <p:nvSpPr>
          <p:cNvPr id="3" name="Espace réservé du contenu 2"/>
          <p:cNvSpPr>
            <a:spLocks noGrp="1"/>
          </p:cNvSpPr>
          <p:nvPr>
            <p:ph idx="1"/>
          </p:nvPr>
        </p:nvSpPr>
        <p:spPr>
          <a:xfrm>
            <a:off x="1981200" y="1295400"/>
            <a:ext cx="7086600" cy="5105399"/>
          </a:xfrm>
        </p:spPr>
        <p:txBody>
          <a:bodyPr rtlCol="0">
            <a:normAutofit fontScale="70000" lnSpcReduction="20000"/>
          </a:bodyPr>
          <a:lstStyle/>
          <a:p>
            <a:r>
              <a:rPr lang="en-US" dirty="0" smtClean="0"/>
              <a:t>Hackers target large companies. Big network have bulls-eyes on them (e.g. Sony, </a:t>
            </a:r>
            <a:r>
              <a:rPr lang="en-US" dirty="0" err="1" smtClean="0"/>
              <a:t>Epislon</a:t>
            </a:r>
            <a:r>
              <a:rPr lang="en-US" dirty="0" smtClean="0"/>
              <a:t>, </a:t>
            </a:r>
            <a:r>
              <a:rPr lang="en-US" dirty="0" err="1" smtClean="0"/>
              <a:t>etc</a:t>
            </a:r>
            <a:r>
              <a:rPr lang="en-US" dirty="0"/>
              <a:t>) Hackers target large companies (more bang for the buck), which Cloud vendor will get hacked first</a:t>
            </a:r>
            <a:r>
              <a:rPr lang="en-US" dirty="0" smtClean="0"/>
              <a:t>?</a:t>
            </a:r>
          </a:p>
          <a:p>
            <a:r>
              <a:rPr lang="en-US" dirty="0" smtClean="0"/>
              <a:t>Domino effect makes low RTOs difficult to meet. When a large environment fails, it’s typically out for a significant amount of time. Look at recent Amazon outages (4/21-25/11, 5 days), VMware (4/25/11 for 13+ </a:t>
            </a:r>
            <a:r>
              <a:rPr lang="en-US" dirty="0" err="1" smtClean="0"/>
              <a:t>hrs</a:t>
            </a:r>
            <a:r>
              <a:rPr lang="en-US" dirty="0" smtClean="0"/>
              <a:t>), Gmail (2/23, 2/27, 2/28, 3</a:t>
            </a:r>
            <a:r>
              <a:rPr lang="en-US" dirty="0"/>
              <a:t>/1, 3/2, </a:t>
            </a:r>
            <a:r>
              <a:rPr lang="en-US" dirty="0" smtClean="0"/>
              <a:t>3/3, 3/3 outages which required tape restores, lost mail, and many hours of downtime), &amp; Microsoft’s Office 265 (5/10/11 for 9+ </a:t>
            </a:r>
            <a:r>
              <a:rPr lang="en-US" dirty="0" err="1" smtClean="0"/>
              <a:t>hrs</a:t>
            </a:r>
            <a:r>
              <a:rPr lang="en-US" dirty="0" smtClean="0"/>
              <a:t> </a:t>
            </a:r>
            <a:r>
              <a:rPr lang="en-US" dirty="0" err="1" smtClean="0"/>
              <a:t>hrs</a:t>
            </a:r>
            <a:r>
              <a:rPr lang="en-US" dirty="0" smtClean="0"/>
              <a:t>) that took out a large # of customers.</a:t>
            </a:r>
            <a:endParaRPr lang="en-US" dirty="0"/>
          </a:p>
          <a:p>
            <a:r>
              <a:rPr lang="en-US" dirty="0" smtClean="0"/>
              <a:t>Lots of fine print. You’ll need to thoroughly review the SLA, terms and conditions, and what is included in the pricing</a:t>
            </a:r>
            <a:r>
              <a:rPr lang="en-US" dirty="0" smtClean="0"/>
              <a:t>. Amazon’s multi-day outage didn’t violate the SLA and require payment due to some classifications on what an “outage” is.</a:t>
            </a:r>
            <a:endParaRPr lang="en-US" dirty="0"/>
          </a:p>
        </p:txBody>
      </p:sp>
      <p:sp>
        <p:nvSpPr>
          <p:cNvPr id="4" name="TextBox 3"/>
          <p:cNvSpPr txBox="1"/>
          <p:nvPr/>
        </p:nvSpPr>
        <p:spPr>
          <a:xfrm>
            <a:off x="152400" y="3179928"/>
            <a:ext cx="1600200" cy="1169551"/>
          </a:xfrm>
          <a:prstGeom prst="rect">
            <a:avLst/>
          </a:prstGeom>
          <a:noFill/>
        </p:spPr>
        <p:txBody>
          <a:bodyPr wrap="square" rtlCol="0">
            <a:spAutoFit/>
          </a:bodyPr>
          <a:lstStyle/>
          <a:p>
            <a:r>
              <a:rPr lang="en-US" sz="1400" dirty="0" smtClean="0"/>
              <a:t>RTO = Recovery Time Objective (aka how fast is the recovery after failure</a:t>
            </a:r>
            <a:endParaRPr lang="en-US" sz="1400" dirty="0"/>
          </a:p>
        </p:txBody>
      </p:sp>
      <p:sp>
        <p:nvSpPr>
          <p:cNvPr id="5" name="TextBox 4"/>
          <p:cNvSpPr txBox="1"/>
          <p:nvPr/>
        </p:nvSpPr>
        <p:spPr>
          <a:xfrm>
            <a:off x="150125" y="1447800"/>
            <a:ext cx="1600200" cy="1169551"/>
          </a:xfrm>
          <a:prstGeom prst="rect">
            <a:avLst/>
          </a:prstGeom>
          <a:noFill/>
        </p:spPr>
        <p:txBody>
          <a:bodyPr wrap="square" rtlCol="0">
            <a:spAutoFit/>
          </a:bodyPr>
          <a:lstStyle/>
          <a:p>
            <a:r>
              <a:rPr lang="en-US" sz="1400" dirty="0" smtClean="0"/>
              <a:t>Gmail uses tape backups has had to use them to recover data in the past.</a:t>
            </a:r>
            <a:endParaRPr lang="en-US" sz="1400" dirty="0"/>
          </a:p>
        </p:txBody>
      </p:sp>
    </p:spTree>
    <p:extLst>
      <p:ext uri="{BB962C8B-B14F-4D97-AF65-F5344CB8AC3E}">
        <p14:creationId xmlns:p14="http://schemas.microsoft.com/office/powerpoint/2010/main" val="3330991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457200" y="23485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fontAlgn="auto">
              <a:spcAft>
                <a:spcPts val="0"/>
              </a:spcAft>
              <a:defRPr/>
            </a:pPr>
            <a:r>
              <a:rPr lang="fr-FR" dirty="0" smtClean="0">
                <a:solidFill>
                  <a:schemeClr val="tx1">
                    <a:lumMod val="65000"/>
                    <a:lumOff val="35000"/>
                  </a:schemeClr>
                </a:solidFill>
              </a:rPr>
              <a:t>And </a:t>
            </a:r>
            <a:r>
              <a:rPr lang="fr-FR" dirty="0" err="1" smtClean="0">
                <a:solidFill>
                  <a:schemeClr val="tx1">
                    <a:lumMod val="65000"/>
                    <a:lumOff val="35000"/>
                  </a:schemeClr>
                </a:solidFill>
              </a:rPr>
              <a:t>even</a:t>
            </a:r>
            <a:r>
              <a:rPr lang="fr-FR" dirty="0" smtClean="0">
                <a:solidFill>
                  <a:schemeClr val="tx1">
                    <a:lumMod val="65000"/>
                    <a:lumOff val="35000"/>
                  </a:schemeClr>
                </a:solidFill>
              </a:rPr>
              <a:t> more </a:t>
            </a:r>
            <a:r>
              <a:rPr lang="fr-FR" dirty="0" err="1" smtClean="0">
                <a:solidFill>
                  <a:schemeClr val="tx1">
                    <a:lumMod val="65000"/>
                    <a:lumOff val="35000"/>
                  </a:schemeClr>
                </a:solidFill>
              </a:rPr>
              <a:t>weakness</a:t>
            </a:r>
            <a:r>
              <a:rPr lang="fr-FR" dirty="0" smtClean="0">
                <a:solidFill>
                  <a:schemeClr val="tx1">
                    <a:lumMod val="65000"/>
                    <a:lumOff val="35000"/>
                  </a:schemeClr>
                </a:solidFill>
              </a:rPr>
              <a:t> </a:t>
            </a:r>
            <a:r>
              <a:rPr lang="fr-FR" dirty="0" smtClean="0">
                <a:solidFill>
                  <a:schemeClr val="tx1">
                    <a:lumMod val="65000"/>
                    <a:lumOff val="35000"/>
                  </a:schemeClr>
                </a:solidFill>
              </a:rPr>
              <a:t>of the </a:t>
            </a:r>
            <a:r>
              <a:rPr lang="fr-FR" dirty="0" smtClean="0">
                <a:solidFill>
                  <a:schemeClr val="tx1">
                    <a:lumMod val="65000"/>
                    <a:lumOff val="35000"/>
                  </a:schemeClr>
                </a:solidFill>
              </a:rPr>
              <a:t>Cloud</a:t>
            </a:r>
            <a:endParaRPr lang="fr-FR" dirty="0" smtClean="0">
              <a:solidFill>
                <a:schemeClr val="tx1">
                  <a:lumMod val="65000"/>
                  <a:lumOff val="35000"/>
                </a:schemeClr>
              </a:solidFill>
            </a:endParaRPr>
          </a:p>
        </p:txBody>
      </p:sp>
      <p:sp>
        <p:nvSpPr>
          <p:cNvPr id="7" name="Espace réservé du contenu 2"/>
          <p:cNvSpPr txBox="1">
            <a:spLocks/>
          </p:cNvSpPr>
          <p:nvPr/>
        </p:nvSpPr>
        <p:spPr bwMode="auto">
          <a:xfrm>
            <a:off x="304800" y="1377856"/>
            <a:ext cx="8610600" cy="525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t>[Hosted Exchange] Backups are not supported by almost all hosted Cloud vendors. Shouldn’t </a:t>
            </a:r>
            <a:r>
              <a:rPr lang="en-US" sz="2200" dirty="0" smtClean="0"/>
              <a:t>your </a:t>
            </a:r>
            <a:r>
              <a:rPr lang="en-US" sz="2200" dirty="0" smtClean="0"/>
              <a:t>management/company </a:t>
            </a:r>
            <a:r>
              <a:rPr lang="en-US" sz="2200" dirty="0" smtClean="0"/>
              <a:t>set backup retention times?</a:t>
            </a:r>
          </a:p>
          <a:p>
            <a:r>
              <a:rPr lang="en-US" sz="2200" dirty="0" smtClean="0"/>
              <a:t>[Gmail] Focus </a:t>
            </a:r>
            <a:r>
              <a:rPr lang="en-US" sz="2200" dirty="0" smtClean="0"/>
              <a:t>on groupware functionality in Exchange (shared calendar, wireless syncing of email/tasks/memos, public folders, </a:t>
            </a:r>
            <a:r>
              <a:rPr lang="en-US" sz="2200" dirty="0" err="1" smtClean="0"/>
              <a:t>etc</a:t>
            </a:r>
            <a:r>
              <a:rPr lang="en-US" sz="2200" dirty="0" smtClean="0"/>
              <a:t>)?</a:t>
            </a:r>
          </a:p>
          <a:p>
            <a:r>
              <a:rPr lang="en-US" sz="2200" dirty="0" smtClean="0"/>
              <a:t>[Gmail/Office 365] Gmail: creating a user account and then deleting it, requires waiting 6 days before you can create it again. I’ve been told that Office 365 has a 24 </a:t>
            </a:r>
            <a:r>
              <a:rPr lang="en-US" sz="2200" dirty="0" err="1" smtClean="0"/>
              <a:t>hr</a:t>
            </a:r>
            <a:r>
              <a:rPr lang="en-US" sz="2200" dirty="0" smtClean="0"/>
              <a:t> waiting period for this.</a:t>
            </a:r>
            <a:endParaRPr lang="en-US" sz="2200" dirty="0" smtClean="0"/>
          </a:p>
          <a:p>
            <a:r>
              <a:rPr lang="en-US" sz="2200" dirty="0" smtClean="0"/>
              <a:t>Any specialized email application you are running which require Exchange in-house (e.g. work flow)?</a:t>
            </a:r>
          </a:p>
          <a:p>
            <a:r>
              <a:rPr lang="en-US" sz="2200" dirty="0" smtClean="0"/>
              <a:t>Is it HIP &amp; SOX complaint if Cloud hosting requires relaying mail via a SMTP relay?</a:t>
            </a:r>
          </a:p>
          <a:p>
            <a:r>
              <a:rPr lang="en-US" sz="2200" dirty="0" smtClean="0"/>
              <a:t>Cloud environments are a work in progress and I would consider “beta”. Do </a:t>
            </a:r>
            <a:r>
              <a:rPr lang="en-US" sz="2200" dirty="0" smtClean="0"/>
              <a:t>you trust beta code for mission critical applications</a:t>
            </a:r>
            <a:r>
              <a:rPr lang="en-US" sz="2200" dirty="0" smtClean="0"/>
              <a:t>?</a:t>
            </a:r>
            <a:endParaRPr lang="en-US" sz="2200" dirty="0" smtClean="0"/>
          </a:p>
        </p:txBody>
      </p:sp>
    </p:spTree>
    <p:extLst>
      <p:ext uri="{BB962C8B-B14F-4D97-AF65-F5344CB8AC3E}">
        <p14:creationId xmlns:p14="http://schemas.microsoft.com/office/powerpoint/2010/main" val="2018375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76200"/>
            <a:ext cx="6686550" cy="1143000"/>
          </a:xfrm>
        </p:spPr>
        <p:txBody>
          <a:bodyPr rtlCol="0">
            <a:normAutofit/>
          </a:bodyPr>
          <a:lstStyle/>
          <a:p>
            <a:pPr algn="l" fontAlgn="auto">
              <a:spcAft>
                <a:spcPts val="0"/>
              </a:spcAft>
              <a:defRPr/>
            </a:pPr>
            <a:r>
              <a:rPr lang="fr-FR" dirty="0" err="1" smtClean="0">
                <a:solidFill>
                  <a:schemeClr val="tx1">
                    <a:lumMod val="65000"/>
                    <a:lumOff val="35000"/>
                  </a:schemeClr>
                </a:solidFill>
              </a:rPr>
              <a:t>Strength</a:t>
            </a:r>
            <a:r>
              <a:rPr lang="fr-FR" dirty="0" smtClean="0">
                <a:solidFill>
                  <a:schemeClr val="tx1">
                    <a:lumMod val="65000"/>
                    <a:lumOff val="35000"/>
                  </a:schemeClr>
                </a:solidFill>
              </a:rPr>
              <a:t> of the Cloud</a:t>
            </a:r>
          </a:p>
        </p:txBody>
      </p:sp>
      <p:sp>
        <p:nvSpPr>
          <p:cNvPr id="3" name="Espace réservé du contenu 2"/>
          <p:cNvSpPr>
            <a:spLocks noGrp="1"/>
          </p:cNvSpPr>
          <p:nvPr>
            <p:ph idx="1"/>
          </p:nvPr>
        </p:nvSpPr>
        <p:spPr>
          <a:xfrm>
            <a:off x="1981200" y="1295400"/>
            <a:ext cx="7086600" cy="5333999"/>
          </a:xfrm>
        </p:spPr>
        <p:txBody>
          <a:bodyPr rtlCol="0">
            <a:normAutofit/>
          </a:bodyPr>
          <a:lstStyle/>
          <a:p>
            <a:r>
              <a:rPr lang="en-US" dirty="0" smtClean="0"/>
              <a:t>Popular in the media, marketing, and people like talking about it.</a:t>
            </a:r>
          </a:p>
          <a:p>
            <a:r>
              <a:rPr lang="en-US" dirty="0" smtClean="0"/>
              <a:t>Instantly scalable computing resources which is great for web based applications. Not </a:t>
            </a:r>
            <a:r>
              <a:rPr lang="en-US" dirty="0" smtClean="0"/>
              <a:t>great for </a:t>
            </a:r>
            <a:r>
              <a:rPr lang="en-US" dirty="0" smtClean="0"/>
              <a:t>email.</a:t>
            </a:r>
          </a:p>
          <a:p>
            <a:r>
              <a:rPr lang="en-US" dirty="0" smtClean="0"/>
              <a:t>Cheap for basic sending/receiving non-</a:t>
            </a:r>
            <a:r>
              <a:rPr lang="en-US" dirty="0" err="1" smtClean="0"/>
              <a:t>SLAed</a:t>
            </a:r>
            <a:r>
              <a:rPr lang="en-US" dirty="0" smtClean="0"/>
              <a:t> protected solution w/o support.</a:t>
            </a:r>
          </a:p>
          <a:p>
            <a:r>
              <a:rPr lang="en-US" dirty="0" smtClean="0"/>
              <a:t>Good for testing environments w/o concern for affecting production network.</a:t>
            </a:r>
          </a:p>
        </p:txBody>
      </p:sp>
    </p:spTree>
    <p:extLst>
      <p:ext uri="{BB962C8B-B14F-4D97-AF65-F5344CB8AC3E}">
        <p14:creationId xmlns:p14="http://schemas.microsoft.com/office/powerpoint/2010/main" val="3164077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990600" y="176852"/>
            <a:ext cx="668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82500" lnSpcReduction="1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Strength of Information Technology Leaders and Advisors</a:t>
            </a:r>
          </a:p>
        </p:txBody>
      </p:sp>
      <p:sp>
        <p:nvSpPr>
          <p:cNvPr id="7" name="Espace réservé du contenu 2"/>
          <p:cNvSpPr txBox="1">
            <a:spLocks/>
          </p:cNvSpPr>
          <p:nvPr/>
        </p:nvSpPr>
        <p:spPr bwMode="auto">
          <a:xfrm>
            <a:off x="347591" y="1846404"/>
            <a:ext cx="8339209" cy="463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Very important. Your role is to educate </a:t>
            </a:r>
            <a:r>
              <a:rPr lang="en-US" dirty="0" smtClean="0"/>
              <a:t>users which includes management. </a:t>
            </a:r>
            <a:r>
              <a:rPr lang="en-US" dirty="0" smtClean="0"/>
              <a:t>That’s why it’s called “Information Technology”. Providing information.</a:t>
            </a:r>
          </a:p>
          <a:p>
            <a:r>
              <a:rPr lang="en-US" dirty="0" smtClean="0"/>
              <a:t>Learn as much about Cloud technology offerings as possible.</a:t>
            </a:r>
          </a:p>
          <a:p>
            <a:r>
              <a:rPr lang="en-US" dirty="0" smtClean="0"/>
              <a:t>Know the pricing and pitfalls.</a:t>
            </a:r>
          </a:p>
          <a:p>
            <a:r>
              <a:rPr lang="en-US" dirty="0" smtClean="0"/>
              <a:t>Understand your clients needs and pain points and make sure Cloud offerings do not affect it.</a:t>
            </a:r>
          </a:p>
        </p:txBody>
      </p:sp>
    </p:spTree>
    <p:extLst>
      <p:ext uri="{BB962C8B-B14F-4D97-AF65-F5344CB8AC3E}">
        <p14:creationId xmlns:p14="http://schemas.microsoft.com/office/powerpoint/2010/main" val="1245961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04800" y="36394"/>
            <a:ext cx="8534400" cy="1143000"/>
          </a:xfrm>
        </p:spPr>
        <p:txBody>
          <a:bodyPr rtlCol="0">
            <a:noAutofit/>
          </a:bodyPr>
          <a:lstStyle/>
          <a:p>
            <a:pPr fontAlgn="auto">
              <a:spcAft>
                <a:spcPts val="0"/>
              </a:spcAft>
              <a:defRPr/>
            </a:pPr>
            <a:r>
              <a:rPr lang="fr-FR" sz="3200" dirty="0" err="1" smtClean="0">
                <a:solidFill>
                  <a:schemeClr val="tx1">
                    <a:lumMod val="65000"/>
                    <a:lumOff val="35000"/>
                  </a:schemeClr>
                </a:solidFill>
              </a:rPr>
              <a:t>Recap</a:t>
            </a:r>
            <a:r>
              <a:rPr lang="fr-FR" sz="3200" dirty="0" smtClean="0">
                <a:solidFill>
                  <a:schemeClr val="tx1">
                    <a:lumMod val="65000"/>
                    <a:lumOff val="35000"/>
                  </a:schemeClr>
                </a:solidFill>
              </a:rPr>
              <a:t> of </a:t>
            </a:r>
            <a:r>
              <a:rPr lang="fr-FR" sz="3200" dirty="0" smtClean="0">
                <a:solidFill>
                  <a:schemeClr val="tx1">
                    <a:lumMod val="65000"/>
                    <a:lumOff val="35000"/>
                  </a:schemeClr>
                </a:solidFill>
              </a:rPr>
              <a:t>the Cloud – </a:t>
            </a:r>
            <a:r>
              <a:rPr lang="fr-FR" sz="3200" dirty="0" err="1" smtClean="0">
                <a:solidFill>
                  <a:schemeClr val="tx1">
                    <a:lumMod val="65000"/>
                    <a:lumOff val="35000"/>
                  </a:schemeClr>
                </a:solidFill>
              </a:rPr>
              <a:t>making</a:t>
            </a:r>
            <a:r>
              <a:rPr lang="fr-FR" sz="3200" dirty="0" smtClean="0">
                <a:solidFill>
                  <a:schemeClr val="tx1">
                    <a:lumMod val="65000"/>
                    <a:lumOff val="35000"/>
                  </a:schemeClr>
                </a:solidFill>
              </a:rPr>
              <a:t> the conversation </a:t>
            </a:r>
            <a:r>
              <a:rPr lang="fr-FR" sz="3200" dirty="0" err="1" smtClean="0">
                <a:solidFill>
                  <a:schemeClr val="tx1">
                    <a:lumMod val="65000"/>
                    <a:lumOff val="35000"/>
                  </a:schemeClr>
                </a:solidFill>
              </a:rPr>
              <a:t>work</a:t>
            </a:r>
            <a:r>
              <a:rPr lang="fr-FR" sz="3200" dirty="0" smtClean="0">
                <a:solidFill>
                  <a:schemeClr val="tx1">
                    <a:lumMod val="65000"/>
                    <a:lumOff val="35000"/>
                  </a:schemeClr>
                </a:solidFill>
              </a:rPr>
              <a:t> for </a:t>
            </a:r>
            <a:r>
              <a:rPr lang="fr-FR" sz="3200" dirty="0" err="1" smtClean="0">
                <a:solidFill>
                  <a:schemeClr val="tx1">
                    <a:lumMod val="65000"/>
                    <a:lumOff val="35000"/>
                  </a:schemeClr>
                </a:solidFill>
              </a:rPr>
              <a:t>you</a:t>
            </a:r>
            <a:r>
              <a:rPr lang="fr-FR" sz="3200" dirty="0" smtClean="0">
                <a:solidFill>
                  <a:schemeClr val="tx1">
                    <a:lumMod val="65000"/>
                    <a:lumOff val="35000"/>
                  </a:schemeClr>
                </a:solidFill>
              </a:rPr>
              <a:t>!</a:t>
            </a:r>
            <a:endParaRPr lang="fr-FR" sz="3200" dirty="0" smtClean="0">
              <a:solidFill>
                <a:schemeClr val="tx1">
                  <a:lumMod val="65000"/>
                  <a:lumOff val="35000"/>
                </a:schemeClr>
              </a:solidFill>
            </a:endParaRPr>
          </a:p>
        </p:txBody>
      </p:sp>
      <p:sp>
        <p:nvSpPr>
          <p:cNvPr id="3" name="Espace réservé du contenu 2"/>
          <p:cNvSpPr>
            <a:spLocks noGrp="1"/>
          </p:cNvSpPr>
          <p:nvPr>
            <p:ph idx="1"/>
          </p:nvPr>
        </p:nvSpPr>
        <p:spPr>
          <a:xfrm>
            <a:off x="1066800" y="1143001"/>
            <a:ext cx="7848600" cy="5562600"/>
          </a:xfrm>
        </p:spPr>
        <p:txBody>
          <a:bodyPr rtlCol="0">
            <a:normAutofit fontScale="77500" lnSpcReduction="20000"/>
          </a:bodyPr>
          <a:lstStyle/>
          <a:p>
            <a:r>
              <a:rPr lang="en-US" dirty="0" smtClean="0"/>
              <a:t>Refer to the Cloud as the Internet.</a:t>
            </a:r>
          </a:p>
          <a:p>
            <a:r>
              <a:rPr lang="en-US" dirty="0" smtClean="0"/>
              <a:t>Highlight the uncontrolled pricing </a:t>
            </a:r>
            <a:r>
              <a:rPr lang="en-US" dirty="0" smtClean="0"/>
              <a:t>costs (Cloud infrastructure).</a:t>
            </a:r>
            <a:endParaRPr lang="en-US" dirty="0" smtClean="0"/>
          </a:p>
          <a:p>
            <a:r>
              <a:rPr lang="en-US" dirty="0" smtClean="0"/>
              <a:t>Backups </a:t>
            </a:r>
            <a:r>
              <a:rPr lang="en-US" dirty="0" smtClean="0"/>
              <a:t>are important</a:t>
            </a:r>
            <a:r>
              <a:rPr lang="en-US" dirty="0" smtClean="0"/>
              <a:t>, you should control the retention </a:t>
            </a:r>
            <a:r>
              <a:rPr lang="en-US" dirty="0" smtClean="0"/>
              <a:t>period</a:t>
            </a:r>
            <a:r>
              <a:rPr lang="en-US" dirty="0" smtClean="0"/>
              <a:t>. How else do you restore contacts/calendar/notes/Public Folder data.</a:t>
            </a:r>
            <a:endParaRPr lang="en-US" dirty="0" smtClean="0"/>
          </a:p>
          <a:p>
            <a:r>
              <a:rPr lang="en-US" dirty="0" smtClean="0"/>
              <a:t>WHEN there is an outage, is your company willing to be treated like a “residential cable company subscriber” for your Enterprise email.</a:t>
            </a:r>
            <a:endParaRPr lang="en-US" dirty="0" smtClean="0"/>
          </a:p>
          <a:p>
            <a:r>
              <a:rPr lang="en-US" dirty="0" smtClean="0"/>
              <a:t>As of mid 2011, the </a:t>
            </a:r>
            <a:r>
              <a:rPr lang="en-US" dirty="0" smtClean="0"/>
              <a:t>sweet spot is web development or specialized processing needs</a:t>
            </a:r>
            <a:r>
              <a:rPr lang="en-US" dirty="0" smtClean="0"/>
              <a:t>. If Amazon, VMware, AND </a:t>
            </a:r>
            <a:r>
              <a:rPr lang="en-US" dirty="0" err="1" smtClean="0"/>
              <a:t>Microsot</a:t>
            </a:r>
            <a:r>
              <a:rPr lang="en-US" dirty="0" smtClean="0"/>
              <a:t> can have long outages, it’s not ready!</a:t>
            </a:r>
          </a:p>
          <a:p>
            <a:r>
              <a:rPr lang="en-US" dirty="0" smtClean="0"/>
              <a:t>I would not jeopardize your job on a vendor’s solution (reliability &amp; security). Make sure you document in email the dangers of moving to the Cloud without adequate testing and management accepting the known issues.</a:t>
            </a:r>
          </a:p>
        </p:txBody>
      </p:sp>
    </p:spTree>
    <p:extLst>
      <p:ext uri="{BB962C8B-B14F-4D97-AF65-F5344CB8AC3E}">
        <p14:creationId xmlns:p14="http://schemas.microsoft.com/office/powerpoint/2010/main" val="248066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a:xfrm>
            <a:off x="457200" y="506413"/>
            <a:ext cx="8229600" cy="1143000"/>
          </a:xfrm>
        </p:spPr>
        <p:txBody>
          <a:bodyPr/>
          <a:lstStyle/>
          <a:p>
            <a:r>
              <a:rPr lang="fr-CA" dirty="0" err="1" smtClean="0">
                <a:solidFill>
                  <a:schemeClr val="bg1"/>
                </a:solidFill>
              </a:rPr>
              <a:t>Thanks</a:t>
            </a:r>
            <a:r>
              <a:rPr lang="fr-CA" dirty="0" smtClean="0">
                <a:solidFill>
                  <a:schemeClr val="bg1"/>
                </a:solidFill>
              </a:rPr>
              <a:t> for </a:t>
            </a:r>
            <a:r>
              <a:rPr lang="fr-CA" dirty="0" err="1" smtClean="0">
                <a:solidFill>
                  <a:schemeClr val="bg1"/>
                </a:solidFill>
              </a:rPr>
              <a:t>coming</a:t>
            </a:r>
            <a:r>
              <a:rPr lang="fr-CA" dirty="0" smtClean="0">
                <a:solidFill>
                  <a:schemeClr val="bg1"/>
                </a:solidFill>
              </a:rPr>
              <a:t>.</a:t>
            </a:r>
            <a:endParaRPr lang="fr-FR" dirty="0" smtClean="0">
              <a:solidFill>
                <a:schemeClr val="bg1"/>
              </a:solidFill>
            </a:endParaRPr>
          </a:p>
        </p:txBody>
      </p:sp>
      <p:sp>
        <p:nvSpPr>
          <p:cNvPr id="5123" name="Espace réservé du contenu 2"/>
          <p:cNvSpPr>
            <a:spLocks noGrp="1"/>
          </p:cNvSpPr>
          <p:nvPr>
            <p:ph idx="1"/>
          </p:nvPr>
        </p:nvSpPr>
        <p:spPr>
          <a:xfrm>
            <a:off x="457200" y="1831975"/>
            <a:ext cx="8229600" cy="4525963"/>
          </a:xfrm>
        </p:spPr>
        <p:txBody>
          <a:bodyPr/>
          <a:lstStyle/>
          <a:p>
            <a:pPr marL="0" indent="0" algn="ctr">
              <a:buNone/>
            </a:pPr>
            <a:r>
              <a:rPr lang="fr-FR" dirty="0" smtClean="0">
                <a:solidFill>
                  <a:schemeClr val="bg1"/>
                </a:solidFill>
              </a:rPr>
              <a:t>Question of the </a:t>
            </a:r>
            <a:r>
              <a:rPr lang="fr-FR" dirty="0" err="1" smtClean="0">
                <a:solidFill>
                  <a:schemeClr val="bg1"/>
                </a:solidFill>
              </a:rPr>
              <a:t>month</a:t>
            </a:r>
            <a:r>
              <a:rPr lang="fr-FR" dirty="0" smtClean="0">
                <a:solidFill>
                  <a:schemeClr val="bg1"/>
                </a:solidFill>
              </a:rPr>
              <a:t> and </a:t>
            </a:r>
            <a:r>
              <a:rPr lang="fr-FR" dirty="0" err="1" smtClean="0">
                <a:solidFill>
                  <a:schemeClr val="bg1"/>
                </a:solidFill>
              </a:rPr>
              <a:t>raffles</a:t>
            </a:r>
            <a:r>
              <a:rPr lang="fr-FR" dirty="0" smtClean="0">
                <a:solidFill>
                  <a:schemeClr val="bg1"/>
                </a:solidFill>
              </a:rPr>
              <a:t>.</a:t>
            </a:r>
          </a:p>
          <a:p>
            <a:pPr marL="0" indent="0" algn="ctr">
              <a:buNone/>
            </a:pPr>
            <a:endParaRPr lang="fr-FR" dirty="0">
              <a:solidFill>
                <a:schemeClr val="bg1"/>
              </a:solidFill>
            </a:endParaRPr>
          </a:p>
          <a:p>
            <a:pPr marL="0" indent="0" algn="ctr">
              <a:buNone/>
            </a:pPr>
            <a:r>
              <a:rPr lang="fr-FR" dirty="0" err="1" smtClean="0">
                <a:solidFill>
                  <a:schemeClr val="bg1"/>
                </a:solidFill>
              </a:rPr>
              <a:t>See</a:t>
            </a:r>
            <a:r>
              <a:rPr lang="fr-FR" dirty="0" smtClean="0">
                <a:solidFill>
                  <a:schemeClr val="bg1"/>
                </a:solidFill>
              </a:rPr>
              <a:t> </a:t>
            </a:r>
            <a:r>
              <a:rPr lang="fr-FR" dirty="0" err="1" smtClean="0">
                <a:solidFill>
                  <a:schemeClr val="bg1"/>
                </a:solidFill>
              </a:rPr>
              <a:t>you</a:t>
            </a:r>
            <a:r>
              <a:rPr lang="fr-FR" dirty="0" smtClean="0">
                <a:solidFill>
                  <a:schemeClr val="bg1"/>
                </a:solidFill>
              </a:rPr>
              <a:t> </a:t>
            </a:r>
            <a:r>
              <a:rPr lang="fr-FR" dirty="0" err="1" smtClean="0">
                <a:solidFill>
                  <a:schemeClr val="bg1"/>
                </a:solidFill>
              </a:rPr>
              <a:t>at</a:t>
            </a:r>
            <a:r>
              <a:rPr lang="fr-FR" dirty="0" smtClean="0">
                <a:solidFill>
                  <a:schemeClr val="bg1"/>
                </a:solidFill>
              </a:rPr>
              <a:t> </a:t>
            </a:r>
            <a:r>
              <a:rPr lang="fr-FR" dirty="0" err="1" smtClean="0">
                <a:solidFill>
                  <a:schemeClr val="bg1"/>
                </a:solidFill>
              </a:rPr>
              <a:t>May’s</a:t>
            </a:r>
            <a:r>
              <a:rPr lang="fr-FR" dirty="0" smtClean="0">
                <a:solidFill>
                  <a:schemeClr val="bg1"/>
                </a:solidFill>
              </a:rPr>
              <a:t> meeting. www.nyexug.com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76200"/>
            <a:ext cx="6686550" cy="1143000"/>
          </a:xfrm>
        </p:spPr>
        <p:txBody>
          <a:bodyPr rtlCol="0">
            <a:normAutofit/>
          </a:bodyPr>
          <a:lstStyle/>
          <a:p>
            <a:pPr algn="l" fontAlgn="auto">
              <a:spcAft>
                <a:spcPts val="0"/>
              </a:spcAft>
              <a:defRPr/>
            </a:pPr>
            <a:r>
              <a:rPr lang="fr-CA" dirty="0" smtClean="0">
                <a:solidFill>
                  <a:schemeClr val="tx1">
                    <a:lumMod val="65000"/>
                    <a:lumOff val="35000"/>
                  </a:schemeClr>
                </a:solidFill>
              </a:rPr>
              <a:t>About Me</a:t>
            </a:r>
            <a:endParaRPr lang="fr-FR" dirty="0" smtClean="0">
              <a:solidFill>
                <a:schemeClr val="tx1">
                  <a:lumMod val="65000"/>
                  <a:lumOff val="35000"/>
                </a:schemeClr>
              </a:solidFill>
            </a:endParaRPr>
          </a:p>
        </p:txBody>
      </p:sp>
      <p:sp>
        <p:nvSpPr>
          <p:cNvPr id="3" name="Espace réservé du contenu 2"/>
          <p:cNvSpPr>
            <a:spLocks noGrp="1"/>
          </p:cNvSpPr>
          <p:nvPr>
            <p:ph idx="1"/>
          </p:nvPr>
        </p:nvSpPr>
        <p:spPr>
          <a:xfrm>
            <a:off x="1981200" y="1295400"/>
            <a:ext cx="6686550" cy="5135563"/>
          </a:xfrm>
        </p:spPr>
        <p:txBody>
          <a:bodyPr rtlCol="0">
            <a:normAutofit fontScale="55000" lnSpcReduction="20000"/>
          </a:bodyPr>
          <a:lstStyle/>
          <a:p>
            <a:r>
              <a:rPr lang="en-US" dirty="0" smtClean="0"/>
              <a:t>Before I started my career in </a:t>
            </a:r>
            <a:r>
              <a:rPr lang="en-US" b="1" dirty="0" smtClean="0"/>
              <a:t>Information</a:t>
            </a:r>
            <a:r>
              <a:rPr lang="en-US" dirty="0" smtClean="0"/>
              <a:t> Technology,  my education and experience was in economics/accounting/financial analysis. Financial analysis is part of almost every decision I make for myself and my clients. I been </a:t>
            </a:r>
            <a:r>
              <a:rPr lang="en-US" dirty="0"/>
              <a:t>involved in IT for almost 15 </a:t>
            </a:r>
            <a:r>
              <a:rPr lang="en-US" dirty="0" smtClean="0"/>
              <a:t>years now. Active in 4 organizations</a:t>
            </a:r>
          </a:p>
          <a:p>
            <a:r>
              <a:rPr lang="en-US" dirty="0" smtClean="0"/>
              <a:t>1) my company, REEF Solutions, a </a:t>
            </a:r>
            <a:r>
              <a:rPr lang="en-US" dirty="0"/>
              <a:t>network &amp; wireless consulting firm that brings </a:t>
            </a:r>
            <a:r>
              <a:rPr lang="en-US" b="1" dirty="0"/>
              <a:t>r</a:t>
            </a:r>
            <a:r>
              <a:rPr lang="en-US" dirty="0"/>
              <a:t>eliable, </a:t>
            </a:r>
            <a:r>
              <a:rPr lang="en-US" b="1" dirty="0"/>
              <a:t>e</a:t>
            </a:r>
            <a:r>
              <a:rPr lang="en-US" dirty="0"/>
              <a:t>ffective, </a:t>
            </a:r>
            <a:r>
              <a:rPr lang="en-US" b="1" dirty="0"/>
              <a:t>e</a:t>
            </a:r>
            <a:r>
              <a:rPr lang="en-US" dirty="0"/>
              <a:t>fficient, and </a:t>
            </a:r>
            <a:r>
              <a:rPr lang="en-US" b="1" dirty="0"/>
              <a:t>f</a:t>
            </a:r>
            <a:r>
              <a:rPr lang="en-US" dirty="0"/>
              <a:t>orward thinking technology solutions to </a:t>
            </a:r>
            <a:r>
              <a:rPr lang="en-US" dirty="0" smtClean="0"/>
              <a:t>startups and established financial and public relations firms. We specialize </a:t>
            </a:r>
            <a:r>
              <a:rPr lang="en-US" dirty="0"/>
              <a:t>in Exchange </a:t>
            </a:r>
            <a:r>
              <a:rPr lang="en-US" dirty="0" smtClean="0"/>
              <a:t>Server and </a:t>
            </a:r>
            <a:r>
              <a:rPr lang="en-US" dirty="0"/>
              <a:t>evolving startups into larger well established companies by maximizing their use of technology with excellent return on </a:t>
            </a:r>
            <a:r>
              <a:rPr lang="en-US" dirty="0" smtClean="0"/>
              <a:t>investment (aka ROI).</a:t>
            </a:r>
          </a:p>
          <a:p>
            <a:r>
              <a:rPr lang="en-US" dirty="0" smtClean="0"/>
              <a:t>2) recently </a:t>
            </a:r>
            <a:r>
              <a:rPr lang="en-US" dirty="0"/>
              <a:t>joined the board of a social networking startup, poppt.com (an online tool for self-promoting and connecting artists</a:t>
            </a:r>
            <a:r>
              <a:rPr lang="en-US" dirty="0" smtClean="0"/>
              <a:t>).</a:t>
            </a:r>
          </a:p>
          <a:p>
            <a:r>
              <a:rPr lang="en-US" dirty="0" smtClean="0"/>
              <a:t>3) 8 </a:t>
            </a:r>
            <a:r>
              <a:rPr lang="en-US" dirty="0"/>
              <a:t>years ago, </a:t>
            </a:r>
            <a:r>
              <a:rPr lang="en-US" dirty="0" smtClean="0"/>
              <a:t>was </a:t>
            </a:r>
            <a:r>
              <a:rPr lang="en-US" dirty="0"/>
              <a:t>elected and continues to serve on the board of trustees and is treasurer of NYCwireless.net, a non-profit that is very active in the wireless hotspot space</a:t>
            </a:r>
            <a:r>
              <a:rPr lang="en-US" dirty="0" smtClean="0"/>
              <a:t>.</a:t>
            </a:r>
          </a:p>
          <a:p>
            <a:r>
              <a:rPr lang="en-US" dirty="0" smtClean="0"/>
              <a:t>4) founded </a:t>
            </a:r>
            <a:r>
              <a:rPr lang="en-US" dirty="0"/>
              <a:t>in 2005, and continues to run, the first and only NY area Microsoft Exchange </a:t>
            </a:r>
            <a:r>
              <a:rPr lang="en-US" dirty="0" smtClean="0"/>
              <a:t>Server User Group, NYExUG.com.</a:t>
            </a:r>
            <a:endParaRPr lang="en-US" dirty="0"/>
          </a:p>
        </p:txBody>
      </p:sp>
      <p:sp>
        <p:nvSpPr>
          <p:cNvPr id="4" name="TextBox 3"/>
          <p:cNvSpPr txBox="1"/>
          <p:nvPr/>
        </p:nvSpPr>
        <p:spPr>
          <a:xfrm rot="16200000">
            <a:off x="-1454721" y="3460037"/>
            <a:ext cx="3796039" cy="276999"/>
          </a:xfrm>
          <a:prstGeom prst="rect">
            <a:avLst/>
          </a:prstGeom>
          <a:noFill/>
        </p:spPr>
        <p:txBody>
          <a:bodyPr vert="wordArtVert" wrap="square" rtlCol="0">
            <a:spAutoFit/>
          </a:bodyPr>
          <a:lstStyle/>
          <a:p>
            <a:r>
              <a:rPr lang="en-US" sz="1200" dirty="0" smtClean="0"/>
              <a:t>sleep not included</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533400" y="152400"/>
            <a:ext cx="668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fontAlgn="auto">
              <a:spcAft>
                <a:spcPts val="0"/>
              </a:spcAft>
              <a:defRPr/>
            </a:pPr>
            <a:r>
              <a:rPr lang="fr-CA" smtClean="0">
                <a:solidFill>
                  <a:schemeClr val="tx1">
                    <a:lumMod val="65000"/>
                    <a:lumOff val="35000"/>
                  </a:schemeClr>
                </a:solidFill>
              </a:rPr>
              <a:t>Projects (past/present/future)</a:t>
            </a:r>
            <a:endParaRPr lang="fr-FR" dirty="0" smtClean="0">
              <a:solidFill>
                <a:schemeClr val="tx1">
                  <a:lumMod val="65000"/>
                  <a:lumOff val="35000"/>
                </a:schemeClr>
              </a:solidFill>
            </a:endParaRPr>
          </a:p>
        </p:txBody>
      </p:sp>
      <p:sp>
        <p:nvSpPr>
          <p:cNvPr id="7" name="Espace réservé du contenu 2"/>
          <p:cNvSpPr txBox="1">
            <a:spLocks/>
          </p:cNvSpPr>
          <p:nvPr/>
        </p:nvSpPr>
        <p:spPr bwMode="auto">
          <a:xfrm>
            <a:off x="304800" y="16002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Specialty is Exchange Server, Spam Filtering, DNS, &amp; Wireless.</a:t>
            </a:r>
          </a:p>
          <a:p>
            <a:r>
              <a:rPr lang="en-US" dirty="0" smtClean="0"/>
              <a:t>Recently Completed Projects Q1 2011: VMware </a:t>
            </a:r>
            <a:r>
              <a:rPr lang="en-US" dirty="0" err="1" smtClean="0"/>
              <a:t>ESXi</a:t>
            </a:r>
            <a:r>
              <a:rPr lang="en-US" dirty="0" smtClean="0"/>
              <a:t> High Availability VM cluster on commodity hardware (16GB, no DAS, </a:t>
            </a:r>
            <a:r>
              <a:rPr lang="en-US" dirty="0" err="1" smtClean="0"/>
              <a:t>iSCSI</a:t>
            </a:r>
            <a:r>
              <a:rPr lang="en-US" dirty="0" smtClean="0"/>
              <a:t> based, quad port NICs)</a:t>
            </a:r>
          </a:p>
          <a:p>
            <a:r>
              <a:rPr lang="en-US" dirty="0" smtClean="0"/>
              <a:t>Upcoming Projects: Deployment of multi-role multi-site Exchange clustering environment, architecting high-availability storage for virtualization environment.</a:t>
            </a:r>
          </a:p>
          <a:p>
            <a:r>
              <a:rPr lang="en-US" dirty="0" smtClean="0"/>
              <a:t>Current Environment: Running Exchange 2007 Server on Windows 2008 on </a:t>
            </a:r>
            <a:r>
              <a:rPr lang="en-US" dirty="0" err="1" smtClean="0"/>
              <a:t>ESXi</a:t>
            </a:r>
            <a:r>
              <a:rPr lang="en-US" dirty="0" smtClean="0"/>
              <a:t> 4, server computing environment is entirely virtual, DC1 on </a:t>
            </a:r>
            <a:r>
              <a:rPr lang="en-US" dirty="0" err="1" smtClean="0"/>
              <a:t>ESXi</a:t>
            </a:r>
            <a:r>
              <a:rPr lang="en-US" dirty="0" smtClean="0"/>
              <a:t> 4 w/DAS and DC2 on VM cluster, Blackberry Enterprise Server Express 5, running on VMware </a:t>
            </a:r>
            <a:r>
              <a:rPr lang="en-US" dirty="0" err="1" smtClean="0"/>
              <a:t>ESXi</a:t>
            </a:r>
            <a:r>
              <a:rPr lang="en-US" dirty="0" smtClean="0"/>
              <a:t> 4. Current handheld email device is a BlackBerry Bold 9650.</a:t>
            </a:r>
          </a:p>
        </p:txBody>
      </p:sp>
    </p:spTree>
    <p:extLst>
      <p:ext uri="{BB962C8B-B14F-4D97-AF65-F5344CB8AC3E}">
        <p14:creationId xmlns:p14="http://schemas.microsoft.com/office/powerpoint/2010/main" val="155446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981200" y="76200"/>
            <a:ext cx="6686550" cy="1143000"/>
          </a:xfrm>
        </p:spPr>
        <p:txBody>
          <a:bodyPr rtlCol="0">
            <a:normAutofit/>
          </a:bodyPr>
          <a:lstStyle/>
          <a:p>
            <a:pPr algn="l" fontAlgn="auto">
              <a:spcAft>
                <a:spcPts val="0"/>
              </a:spcAft>
              <a:defRPr/>
            </a:pPr>
            <a:r>
              <a:rPr lang="fr-CA" dirty="0" smtClean="0">
                <a:solidFill>
                  <a:schemeClr val="tx1">
                    <a:lumMod val="65000"/>
                    <a:lumOff val="35000"/>
                  </a:schemeClr>
                </a:solidFill>
              </a:rPr>
              <a:t>Agenda</a:t>
            </a:r>
            <a:endParaRPr lang="fr-FR" dirty="0" smtClean="0">
              <a:solidFill>
                <a:schemeClr val="tx1">
                  <a:lumMod val="65000"/>
                  <a:lumOff val="35000"/>
                </a:schemeClr>
              </a:solidFill>
            </a:endParaRPr>
          </a:p>
        </p:txBody>
      </p:sp>
      <p:sp>
        <p:nvSpPr>
          <p:cNvPr id="3" name="Espace réservé du contenu 2"/>
          <p:cNvSpPr>
            <a:spLocks noGrp="1"/>
          </p:cNvSpPr>
          <p:nvPr>
            <p:ph idx="1"/>
          </p:nvPr>
        </p:nvSpPr>
        <p:spPr>
          <a:xfrm>
            <a:off x="1981200" y="1295400"/>
            <a:ext cx="7086600" cy="5333999"/>
          </a:xfrm>
        </p:spPr>
        <p:txBody>
          <a:bodyPr rtlCol="0">
            <a:normAutofit fontScale="92500" lnSpcReduction="10000"/>
          </a:bodyPr>
          <a:lstStyle/>
          <a:p>
            <a:r>
              <a:rPr lang="en-US" dirty="0" smtClean="0"/>
              <a:t>What is the “Cloud”?</a:t>
            </a:r>
          </a:p>
          <a:p>
            <a:r>
              <a:rPr lang="en-US" dirty="0" err="1" smtClean="0"/>
              <a:t>Wikileaking</a:t>
            </a:r>
            <a:r>
              <a:rPr lang="en-US" dirty="0" smtClean="0"/>
              <a:t> on the “Cloud” (old &amp; new)</a:t>
            </a:r>
          </a:p>
          <a:p>
            <a:r>
              <a:rPr lang="en-US" dirty="0" smtClean="0"/>
              <a:t>Cloudy Day for the “Cloud” (good </a:t>
            </a:r>
            <a:r>
              <a:rPr lang="en-US" dirty="0" err="1" smtClean="0"/>
              <a:t>ol</a:t>
            </a:r>
            <a:r>
              <a:rPr lang="en-US" dirty="0" smtClean="0"/>
              <a:t>’ marketing)</a:t>
            </a:r>
          </a:p>
          <a:p>
            <a:r>
              <a:rPr lang="en-US" dirty="0" err="1" smtClean="0"/>
              <a:t>Cloudproofing</a:t>
            </a:r>
            <a:r>
              <a:rPr lang="en-US" dirty="0" smtClean="0"/>
              <a:t> Take-</a:t>
            </a:r>
            <a:r>
              <a:rPr lang="en-US" dirty="0" err="1" smtClean="0"/>
              <a:t>aways</a:t>
            </a:r>
            <a:r>
              <a:rPr lang="en-US" dirty="0"/>
              <a:t> </a:t>
            </a:r>
            <a:r>
              <a:rPr lang="en-US" dirty="0" smtClean="0"/>
              <a:t>for old Cloud</a:t>
            </a:r>
          </a:p>
          <a:p>
            <a:r>
              <a:rPr lang="en-US" dirty="0" err="1" smtClean="0"/>
              <a:t>Cloudproofing</a:t>
            </a:r>
            <a:r>
              <a:rPr lang="en-US" dirty="0" smtClean="0"/>
              <a:t> Take-</a:t>
            </a:r>
            <a:r>
              <a:rPr lang="en-US" dirty="0" err="1" smtClean="0"/>
              <a:t>aways</a:t>
            </a:r>
            <a:r>
              <a:rPr lang="en-US" dirty="0" smtClean="0"/>
              <a:t> for new Cloud</a:t>
            </a:r>
          </a:p>
          <a:p>
            <a:r>
              <a:rPr lang="en-US" dirty="0" smtClean="0"/>
              <a:t>Strength of the “Cloud”</a:t>
            </a:r>
          </a:p>
          <a:p>
            <a:r>
              <a:rPr lang="en-US" dirty="0" smtClean="0"/>
              <a:t>Strength of Information Technology Leaders and Advisors</a:t>
            </a:r>
          </a:p>
          <a:p>
            <a:r>
              <a:rPr lang="en-US" dirty="0" smtClean="0"/>
              <a:t>Recap of the Cloud Situation &amp; Protecting Yourself &amp; Company</a:t>
            </a:r>
          </a:p>
        </p:txBody>
      </p:sp>
    </p:spTree>
    <p:extLst>
      <p:ext uri="{BB962C8B-B14F-4D97-AF65-F5344CB8AC3E}">
        <p14:creationId xmlns:p14="http://schemas.microsoft.com/office/powerpoint/2010/main" val="2864451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42950" y="642938"/>
            <a:ext cx="7900988" cy="1143000"/>
          </a:xfrm>
        </p:spPr>
        <p:txBody>
          <a:bodyPr rtlCol="0">
            <a:normAutofit/>
          </a:bodyPr>
          <a:lstStyle/>
          <a:p>
            <a:pPr algn="l" fontAlgn="auto">
              <a:spcAft>
                <a:spcPts val="0"/>
              </a:spcAft>
              <a:defRPr/>
            </a:pPr>
            <a:r>
              <a:rPr lang="fr-CA" dirty="0" err="1" smtClean="0">
                <a:solidFill>
                  <a:schemeClr val="tx1">
                    <a:lumMod val="65000"/>
                    <a:lumOff val="35000"/>
                  </a:schemeClr>
                </a:solidFill>
              </a:rPr>
              <a:t>What</a:t>
            </a:r>
            <a:r>
              <a:rPr lang="fr-CA" dirty="0" smtClean="0">
                <a:solidFill>
                  <a:schemeClr val="tx1">
                    <a:lumMod val="65000"/>
                    <a:lumOff val="35000"/>
                  </a:schemeClr>
                </a:solidFill>
              </a:rPr>
              <a:t> </a:t>
            </a:r>
            <a:r>
              <a:rPr lang="fr-CA" dirty="0" err="1" smtClean="0">
                <a:solidFill>
                  <a:schemeClr val="tx1">
                    <a:lumMod val="65000"/>
                    <a:lumOff val="35000"/>
                  </a:schemeClr>
                </a:solidFill>
              </a:rPr>
              <a:t>is</a:t>
            </a:r>
            <a:r>
              <a:rPr lang="fr-CA" dirty="0" smtClean="0">
                <a:solidFill>
                  <a:schemeClr val="tx1">
                    <a:lumMod val="65000"/>
                    <a:lumOff val="35000"/>
                  </a:schemeClr>
                </a:solidFill>
              </a:rPr>
              <a:t> </a:t>
            </a:r>
            <a:r>
              <a:rPr lang="fr-CA" dirty="0">
                <a:solidFill>
                  <a:schemeClr val="tx1">
                    <a:lumMod val="65000"/>
                    <a:lumOff val="35000"/>
                  </a:schemeClr>
                </a:solidFill>
              </a:rPr>
              <a:t>the </a:t>
            </a:r>
            <a:r>
              <a:rPr lang="fr-CA" dirty="0" smtClean="0">
                <a:solidFill>
                  <a:schemeClr val="tx1">
                    <a:lumMod val="65000"/>
                    <a:lumOff val="35000"/>
                  </a:schemeClr>
                </a:solidFill>
              </a:rPr>
              <a:t>Cloud (new)?</a:t>
            </a:r>
            <a:endParaRPr lang="fr-FR" dirty="0" smtClean="0">
              <a:solidFill>
                <a:schemeClr val="tx1">
                  <a:lumMod val="65000"/>
                  <a:lumOff val="35000"/>
                </a:schemeClr>
              </a:solidFill>
            </a:endParaRPr>
          </a:p>
        </p:txBody>
      </p:sp>
      <p:sp>
        <p:nvSpPr>
          <p:cNvPr id="3" name="Espace réservé du contenu 2"/>
          <p:cNvSpPr>
            <a:spLocks noGrp="1"/>
          </p:cNvSpPr>
          <p:nvPr>
            <p:ph idx="1"/>
          </p:nvPr>
        </p:nvSpPr>
        <p:spPr>
          <a:xfrm>
            <a:off x="457200" y="1968500"/>
            <a:ext cx="8229600" cy="4525963"/>
          </a:xfrm>
        </p:spPr>
        <p:txBody>
          <a:bodyPr rtlCol="0">
            <a:normAutofit fontScale="92500" lnSpcReduction="10000"/>
          </a:bodyPr>
          <a:lstStyle/>
          <a:p>
            <a:pPr marL="514350" indent="-514350" fontAlgn="auto">
              <a:spcAft>
                <a:spcPts val="0"/>
              </a:spcAft>
              <a:buAutoNum type="arabicParenR"/>
              <a:defRPr/>
            </a:pPr>
            <a:r>
              <a:rPr lang="fr-FR" dirty="0" err="1" smtClean="0">
                <a:solidFill>
                  <a:schemeClr val="tx1">
                    <a:lumMod val="65000"/>
                    <a:lumOff val="35000"/>
                  </a:schemeClr>
                </a:solidFill>
              </a:rPr>
              <a:t>Scalable</a:t>
            </a:r>
            <a:r>
              <a:rPr lang="fr-FR" dirty="0" smtClean="0">
                <a:solidFill>
                  <a:schemeClr val="tx1">
                    <a:lumMod val="65000"/>
                    <a:lumOff val="35000"/>
                  </a:schemeClr>
                </a:solidFill>
              </a:rPr>
              <a:t> </a:t>
            </a:r>
            <a:r>
              <a:rPr lang="fr-FR" dirty="0" err="1" smtClean="0">
                <a:solidFill>
                  <a:schemeClr val="tx1">
                    <a:lumMod val="65000"/>
                    <a:lumOff val="35000"/>
                  </a:schemeClr>
                </a:solidFill>
              </a:rPr>
              <a:t>computing</a:t>
            </a:r>
            <a:r>
              <a:rPr lang="fr-FR" dirty="0" smtClean="0">
                <a:solidFill>
                  <a:schemeClr val="tx1">
                    <a:lumMod val="65000"/>
                    <a:lumOff val="35000"/>
                  </a:schemeClr>
                </a:solidFill>
              </a:rPr>
              <a:t> </a:t>
            </a:r>
            <a:r>
              <a:rPr lang="fr-FR" dirty="0" err="1" smtClean="0">
                <a:solidFill>
                  <a:schemeClr val="tx1">
                    <a:lumMod val="65000"/>
                    <a:lumOff val="35000"/>
                  </a:schemeClr>
                </a:solidFill>
              </a:rPr>
              <a:t>at</a:t>
            </a:r>
            <a:r>
              <a:rPr lang="fr-FR" dirty="0" smtClean="0">
                <a:solidFill>
                  <a:schemeClr val="tx1">
                    <a:lumMod val="65000"/>
                    <a:lumOff val="35000"/>
                  </a:schemeClr>
                </a:solidFill>
              </a:rPr>
              <a:t> a </a:t>
            </a:r>
            <a:r>
              <a:rPr lang="fr-FR" dirty="0" err="1" smtClean="0">
                <a:solidFill>
                  <a:schemeClr val="tx1">
                    <a:lumMod val="65000"/>
                    <a:lumOff val="35000"/>
                  </a:schemeClr>
                </a:solidFill>
              </a:rPr>
              <a:t>remote</a:t>
            </a:r>
            <a:r>
              <a:rPr lang="fr-FR" dirty="0" smtClean="0">
                <a:solidFill>
                  <a:schemeClr val="tx1">
                    <a:lumMod val="65000"/>
                    <a:lumOff val="35000"/>
                  </a:schemeClr>
                </a:solidFill>
              </a:rPr>
              <a:t> </a:t>
            </a:r>
            <a:r>
              <a:rPr lang="fr-FR" dirty="0" err="1" smtClean="0">
                <a:solidFill>
                  <a:schemeClr val="tx1">
                    <a:lumMod val="65000"/>
                    <a:lumOff val="35000"/>
                  </a:schemeClr>
                </a:solidFill>
              </a:rPr>
              <a:t>datacenter</a:t>
            </a:r>
            <a:r>
              <a:rPr lang="fr-FR" dirty="0" smtClean="0">
                <a:solidFill>
                  <a:schemeClr val="tx1">
                    <a:lumMod val="65000"/>
                    <a:lumOff val="35000"/>
                  </a:schemeClr>
                </a:solidFill>
              </a:rPr>
              <a:t>?</a:t>
            </a:r>
          </a:p>
          <a:p>
            <a:pPr marL="514350" indent="-514350" fontAlgn="auto">
              <a:spcAft>
                <a:spcPts val="0"/>
              </a:spcAft>
              <a:buAutoNum type="arabicParenR"/>
              <a:defRPr/>
            </a:pPr>
            <a:r>
              <a:rPr lang="fr-FR" dirty="0" err="1" smtClean="0">
                <a:solidFill>
                  <a:schemeClr val="tx1">
                    <a:lumMod val="65000"/>
                    <a:lumOff val="35000"/>
                  </a:schemeClr>
                </a:solidFill>
              </a:rPr>
              <a:t>Scalable</a:t>
            </a:r>
            <a:r>
              <a:rPr lang="fr-FR" dirty="0" smtClean="0">
                <a:solidFill>
                  <a:schemeClr val="tx1">
                    <a:lumMod val="65000"/>
                    <a:lumOff val="35000"/>
                  </a:schemeClr>
                </a:solidFill>
              </a:rPr>
              <a:t> </a:t>
            </a:r>
            <a:r>
              <a:rPr lang="fr-FR" dirty="0" err="1" smtClean="0">
                <a:solidFill>
                  <a:schemeClr val="tx1">
                    <a:lumMod val="65000"/>
                    <a:lumOff val="35000"/>
                  </a:schemeClr>
                </a:solidFill>
              </a:rPr>
              <a:t>computing</a:t>
            </a:r>
            <a:r>
              <a:rPr lang="fr-FR" dirty="0" smtClean="0">
                <a:solidFill>
                  <a:schemeClr val="tx1">
                    <a:lumMod val="65000"/>
                    <a:lumOff val="35000"/>
                  </a:schemeClr>
                </a:solidFill>
              </a:rPr>
              <a:t> in </a:t>
            </a:r>
            <a:r>
              <a:rPr lang="fr-FR" dirty="0" err="1" smtClean="0">
                <a:solidFill>
                  <a:schemeClr val="tx1">
                    <a:lumMod val="65000"/>
                    <a:lumOff val="35000"/>
                  </a:schemeClr>
                </a:solidFill>
              </a:rPr>
              <a:t>your</a:t>
            </a:r>
            <a:r>
              <a:rPr lang="fr-FR" dirty="0" smtClean="0">
                <a:solidFill>
                  <a:schemeClr val="tx1">
                    <a:lumMod val="65000"/>
                    <a:lumOff val="35000"/>
                  </a:schemeClr>
                </a:solidFill>
              </a:rPr>
              <a:t> </a:t>
            </a:r>
            <a:r>
              <a:rPr lang="fr-FR" dirty="0" err="1" smtClean="0">
                <a:solidFill>
                  <a:schemeClr val="tx1">
                    <a:lumMod val="65000"/>
                    <a:lumOff val="35000"/>
                  </a:schemeClr>
                </a:solidFill>
              </a:rPr>
              <a:t>company</a:t>
            </a:r>
            <a:r>
              <a:rPr lang="fr-FR" dirty="0" smtClean="0">
                <a:solidFill>
                  <a:schemeClr val="tx1">
                    <a:lumMod val="65000"/>
                    <a:lumOff val="35000"/>
                  </a:schemeClr>
                </a:solidFill>
              </a:rPr>
              <a:t>?</a:t>
            </a:r>
          </a:p>
          <a:p>
            <a:pPr marL="514350" indent="-514350" fontAlgn="auto">
              <a:spcAft>
                <a:spcPts val="0"/>
              </a:spcAft>
              <a:buAutoNum type="arabicParenR"/>
              <a:defRPr/>
            </a:pPr>
            <a:r>
              <a:rPr lang="fr-FR" dirty="0" smtClean="0">
                <a:solidFill>
                  <a:schemeClr val="tx1">
                    <a:lumMod val="65000"/>
                    <a:lumOff val="35000"/>
                  </a:schemeClr>
                </a:solidFill>
              </a:rPr>
              <a:t>Software as a </a:t>
            </a:r>
            <a:r>
              <a:rPr lang="fr-FR" dirty="0" smtClean="0">
                <a:solidFill>
                  <a:schemeClr val="tx1">
                    <a:lumMod val="65000"/>
                    <a:lumOff val="35000"/>
                  </a:schemeClr>
                </a:solidFill>
              </a:rPr>
              <a:t>Service (</a:t>
            </a:r>
            <a:r>
              <a:rPr lang="fr-FR" dirty="0" err="1" smtClean="0">
                <a:solidFill>
                  <a:schemeClr val="tx1">
                    <a:lumMod val="65000"/>
                    <a:lumOff val="35000"/>
                  </a:schemeClr>
                </a:solidFill>
              </a:rPr>
              <a:t>e.g</a:t>
            </a:r>
            <a:r>
              <a:rPr lang="fr-FR" dirty="0" smtClean="0">
                <a:solidFill>
                  <a:schemeClr val="tx1">
                    <a:lumMod val="65000"/>
                    <a:lumOff val="35000"/>
                  </a:schemeClr>
                </a:solidFill>
              </a:rPr>
              <a:t>. salesforce.com)?</a:t>
            </a:r>
            <a:endParaRPr lang="fr-FR" dirty="0" smtClean="0">
              <a:solidFill>
                <a:schemeClr val="tx1">
                  <a:lumMod val="65000"/>
                  <a:lumOff val="35000"/>
                </a:schemeClr>
              </a:solidFill>
            </a:endParaRPr>
          </a:p>
          <a:p>
            <a:pPr marL="514350" indent="-514350" fontAlgn="auto">
              <a:spcAft>
                <a:spcPts val="0"/>
              </a:spcAft>
              <a:buAutoNum type="arabicParenR"/>
              <a:defRPr/>
            </a:pPr>
            <a:r>
              <a:rPr lang="fr-FR" dirty="0" smtClean="0">
                <a:solidFill>
                  <a:schemeClr val="tx1">
                    <a:lumMod val="65000"/>
                    <a:lumOff val="35000"/>
                  </a:schemeClr>
                </a:solidFill>
              </a:rPr>
              <a:t>Infrastructure as a </a:t>
            </a:r>
            <a:r>
              <a:rPr lang="fr-FR" dirty="0" smtClean="0">
                <a:solidFill>
                  <a:schemeClr val="tx1">
                    <a:lumMod val="65000"/>
                    <a:lumOff val="35000"/>
                  </a:schemeClr>
                </a:solidFill>
              </a:rPr>
              <a:t>Service (</a:t>
            </a:r>
            <a:r>
              <a:rPr lang="fr-FR" dirty="0" err="1" smtClean="0">
                <a:solidFill>
                  <a:schemeClr val="tx1">
                    <a:lumMod val="65000"/>
                    <a:lumOff val="35000"/>
                  </a:schemeClr>
                </a:solidFill>
              </a:rPr>
              <a:t>e.g</a:t>
            </a:r>
            <a:r>
              <a:rPr lang="fr-FR" dirty="0" smtClean="0">
                <a:solidFill>
                  <a:schemeClr val="tx1">
                    <a:lumMod val="65000"/>
                    <a:lumOff val="35000"/>
                  </a:schemeClr>
                </a:solidFill>
              </a:rPr>
              <a:t>. Amazon)?</a:t>
            </a:r>
            <a:endParaRPr lang="fr-FR" dirty="0" smtClean="0">
              <a:solidFill>
                <a:schemeClr val="tx1">
                  <a:lumMod val="65000"/>
                  <a:lumOff val="35000"/>
                </a:schemeClr>
              </a:solidFill>
            </a:endParaRPr>
          </a:p>
          <a:p>
            <a:pPr marL="514350" indent="-514350" fontAlgn="auto">
              <a:spcAft>
                <a:spcPts val="0"/>
              </a:spcAft>
              <a:buAutoNum type="arabicParenR"/>
              <a:defRPr/>
            </a:pPr>
            <a:r>
              <a:rPr lang="fr-FR" dirty="0" err="1" smtClean="0">
                <a:solidFill>
                  <a:schemeClr val="tx1">
                    <a:lumMod val="65000"/>
                    <a:lumOff val="35000"/>
                  </a:schemeClr>
                </a:solidFill>
              </a:rPr>
              <a:t>Development</a:t>
            </a:r>
            <a:r>
              <a:rPr lang="fr-FR" dirty="0" smtClean="0">
                <a:solidFill>
                  <a:schemeClr val="tx1">
                    <a:lumMod val="65000"/>
                    <a:lumOff val="35000"/>
                  </a:schemeClr>
                </a:solidFill>
              </a:rPr>
              <a:t> </a:t>
            </a:r>
            <a:r>
              <a:rPr lang="fr-FR" dirty="0" err="1" smtClean="0">
                <a:solidFill>
                  <a:schemeClr val="tx1">
                    <a:lumMod val="65000"/>
                    <a:lumOff val="35000"/>
                  </a:schemeClr>
                </a:solidFill>
              </a:rPr>
              <a:t>platform</a:t>
            </a:r>
            <a:r>
              <a:rPr lang="fr-FR" dirty="0" smtClean="0">
                <a:solidFill>
                  <a:schemeClr val="tx1">
                    <a:lumMod val="65000"/>
                    <a:lumOff val="35000"/>
                  </a:schemeClr>
                </a:solidFill>
              </a:rPr>
              <a:t> as a </a:t>
            </a:r>
            <a:r>
              <a:rPr lang="fr-FR" dirty="0" smtClean="0">
                <a:solidFill>
                  <a:schemeClr val="tx1">
                    <a:lumMod val="65000"/>
                    <a:lumOff val="35000"/>
                  </a:schemeClr>
                </a:solidFill>
              </a:rPr>
              <a:t>Service (</a:t>
            </a:r>
            <a:r>
              <a:rPr lang="fr-FR" dirty="0" err="1" smtClean="0">
                <a:solidFill>
                  <a:schemeClr val="tx1">
                    <a:lumMod val="65000"/>
                    <a:lumOff val="35000"/>
                  </a:schemeClr>
                </a:solidFill>
              </a:rPr>
              <a:t>e.g</a:t>
            </a:r>
            <a:r>
              <a:rPr lang="fr-FR" dirty="0" smtClean="0">
                <a:solidFill>
                  <a:schemeClr val="tx1">
                    <a:lumMod val="65000"/>
                    <a:lumOff val="35000"/>
                  </a:schemeClr>
                </a:solidFill>
              </a:rPr>
              <a:t>. Azure)?</a:t>
            </a:r>
            <a:endParaRPr lang="fr-FR" dirty="0" smtClean="0">
              <a:solidFill>
                <a:schemeClr val="tx1">
                  <a:lumMod val="65000"/>
                  <a:lumOff val="35000"/>
                </a:schemeClr>
              </a:solidFill>
            </a:endParaRPr>
          </a:p>
          <a:p>
            <a:pPr marL="514350" indent="-514350" fontAlgn="auto">
              <a:spcAft>
                <a:spcPts val="0"/>
              </a:spcAft>
              <a:buAutoNum type="arabicParenR"/>
              <a:defRPr/>
            </a:pPr>
            <a:r>
              <a:rPr lang="fr-FR" dirty="0" smtClean="0">
                <a:solidFill>
                  <a:schemeClr val="tx1">
                    <a:lumMod val="65000"/>
                    <a:lumOff val="35000"/>
                  </a:schemeClr>
                </a:solidFill>
              </a:rPr>
              <a:t>Web/Email </a:t>
            </a:r>
            <a:r>
              <a:rPr lang="fr-FR" dirty="0" err="1" smtClean="0">
                <a:solidFill>
                  <a:schemeClr val="tx1">
                    <a:lumMod val="65000"/>
                    <a:lumOff val="35000"/>
                  </a:schemeClr>
                </a:solidFill>
              </a:rPr>
              <a:t>Hosting</a:t>
            </a:r>
            <a:r>
              <a:rPr lang="fr-FR" dirty="0" smtClean="0">
                <a:solidFill>
                  <a:schemeClr val="tx1">
                    <a:lumMod val="65000"/>
                    <a:lumOff val="35000"/>
                  </a:schemeClr>
                </a:solidFill>
              </a:rPr>
              <a:t> (Gmail, Office 365)?</a:t>
            </a:r>
            <a:endParaRPr lang="fr-FR" dirty="0" smtClean="0">
              <a:solidFill>
                <a:schemeClr val="tx1">
                  <a:lumMod val="65000"/>
                  <a:lumOff val="35000"/>
                </a:schemeClr>
              </a:solidFill>
            </a:endParaRPr>
          </a:p>
          <a:p>
            <a:pPr marL="514350" indent="-514350" fontAlgn="auto">
              <a:spcAft>
                <a:spcPts val="0"/>
              </a:spcAft>
              <a:buAutoNum type="arabicParenR"/>
              <a:defRPr/>
            </a:pPr>
            <a:r>
              <a:rPr lang="fr-FR" dirty="0" smtClean="0">
                <a:solidFill>
                  <a:schemeClr val="tx1">
                    <a:lumMod val="65000"/>
                    <a:lumOff val="35000"/>
                  </a:schemeClr>
                </a:solidFill>
              </a:rPr>
              <a:t>The Internet?</a:t>
            </a:r>
          </a:p>
          <a:p>
            <a:pPr marL="514350" indent="-514350" fontAlgn="auto">
              <a:spcAft>
                <a:spcPts val="0"/>
              </a:spcAft>
              <a:buAutoNum type="arabicParenR"/>
              <a:defRPr/>
            </a:pPr>
            <a:r>
              <a:rPr lang="fr-FR" dirty="0" smtClean="0">
                <a:solidFill>
                  <a:schemeClr val="tx1">
                    <a:lumMod val="65000"/>
                    <a:lumOff val="35000"/>
                  </a:schemeClr>
                </a:solidFill>
              </a:rPr>
              <a:t>All of the </a:t>
            </a:r>
            <a:r>
              <a:rPr lang="fr-FR" dirty="0" err="1" smtClean="0">
                <a:solidFill>
                  <a:schemeClr val="tx1">
                    <a:lumMod val="65000"/>
                    <a:lumOff val="35000"/>
                  </a:schemeClr>
                </a:solidFill>
              </a:rPr>
              <a:t>above</a:t>
            </a:r>
            <a:r>
              <a:rPr lang="fr-FR" dirty="0">
                <a:solidFill>
                  <a:schemeClr val="tx1">
                    <a:lumMod val="65000"/>
                    <a:lumOff val="35000"/>
                  </a:schemeClr>
                </a:solidFill>
              </a:rPr>
              <a:t> </a:t>
            </a:r>
            <a:r>
              <a:rPr lang="fr-FR" dirty="0" smtClean="0">
                <a:solidFill>
                  <a:schemeClr val="tx1">
                    <a:lumMod val="65000"/>
                    <a:lumOff val="35000"/>
                  </a:schemeClr>
                </a:solidFill>
              </a:rPr>
              <a:t>(</a:t>
            </a:r>
            <a:r>
              <a:rPr lang="fr-FR" dirty="0" err="1" smtClean="0">
                <a:solidFill>
                  <a:schemeClr val="tx1">
                    <a:lumMod val="65000"/>
                    <a:lumOff val="35000"/>
                  </a:schemeClr>
                </a:solidFill>
              </a:rPr>
              <a:t>this</a:t>
            </a:r>
            <a:r>
              <a:rPr lang="fr-FR" dirty="0" smtClean="0">
                <a:solidFill>
                  <a:schemeClr val="tx1">
                    <a:lumMod val="65000"/>
                    <a:lumOff val="35000"/>
                  </a:schemeClr>
                </a:solidFill>
              </a:rPr>
              <a:t> IS the </a:t>
            </a:r>
            <a:r>
              <a:rPr lang="fr-FR" dirty="0" err="1" smtClean="0">
                <a:solidFill>
                  <a:schemeClr val="tx1">
                    <a:lumMod val="65000"/>
                    <a:lumOff val="35000"/>
                  </a:schemeClr>
                </a:solidFill>
              </a:rPr>
              <a:t>answer</a:t>
            </a:r>
            <a:r>
              <a:rPr lang="fr-FR" dirty="0">
                <a:solidFill>
                  <a:schemeClr val="tx1">
                    <a:lumMod val="65000"/>
                    <a:lumOff val="35000"/>
                  </a:schemeClr>
                </a:solidFill>
              </a:rPr>
              <a:t> </a:t>
            </a:r>
            <a:r>
              <a:rPr lang="fr-FR" dirty="0" smtClean="0">
                <a:solidFill>
                  <a:schemeClr val="tx1">
                    <a:lumMod val="65000"/>
                    <a:lumOff val="35000"/>
                  </a:schemeClr>
                </a:solidFill>
              </a:rPr>
              <a:t>– times have </a:t>
            </a:r>
            <a:r>
              <a:rPr lang="fr-FR" dirty="0" err="1" smtClean="0">
                <a:solidFill>
                  <a:schemeClr val="tx1">
                    <a:lumMod val="65000"/>
                    <a:lumOff val="35000"/>
                  </a:schemeClr>
                </a:solidFill>
              </a:rPr>
              <a:t>changed</a:t>
            </a:r>
            <a:r>
              <a:rPr lang="fr-FR" dirty="0" smtClean="0">
                <a:solidFill>
                  <a:schemeClr val="tx1">
                    <a:lumMod val="65000"/>
                    <a:lumOff val="35000"/>
                  </a:schemeClr>
                </a:solidFill>
              </a:rPr>
              <a:t>)</a:t>
            </a:r>
          </a:p>
        </p:txBody>
      </p:sp>
      <p:sp>
        <p:nvSpPr>
          <p:cNvPr id="4" name="TextBox 3"/>
          <p:cNvSpPr txBox="1"/>
          <p:nvPr/>
        </p:nvSpPr>
        <p:spPr>
          <a:xfrm>
            <a:off x="6290481" y="382052"/>
            <a:ext cx="2243919" cy="461665"/>
          </a:xfrm>
          <a:prstGeom prst="rect">
            <a:avLst/>
          </a:prstGeom>
          <a:noFill/>
        </p:spPr>
        <p:txBody>
          <a:bodyPr wrap="square" rtlCol="0">
            <a:spAutoFit/>
          </a:bodyPr>
          <a:lstStyle/>
          <a:p>
            <a:r>
              <a:rPr lang="en-US" sz="2400" dirty="0" smtClean="0"/>
              <a:t>Pop Quiz time!</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re 1"/>
          <p:cNvSpPr txBox="1">
            <a:spLocks/>
          </p:cNvSpPr>
          <p:nvPr/>
        </p:nvSpPr>
        <p:spPr bwMode="auto">
          <a:xfrm>
            <a:off x="1219200" y="304800"/>
            <a:ext cx="6686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fontAlgn="auto">
              <a:spcAft>
                <a:spcPts val="0"/>
              </a:spcAft>
              <a:defRPr/>
            </a:pPr>
            <a:r>
              <a:rPr lang="fr-FR" dirty="0" smtClean="0">
                <a:solidFill>
                  <a:schemeClr val="tx1">
                    <a:lumMod val="65000"/>
                    <a:lumOff val="35000"/>
                  </a:schemeClr>
                </a:solidFill>
              </a:rPr>
              <a:t>A </a:t>
            </a:r>
            <a:r>
              <a:rPr lang="fr-FR" dirty="0" err="1" smtClean="0">
                <a:solidFill>
                  <a:schemeClr val="tx1">
                    <a:lumMod val="65000"/>
                    <a:lumOff val="35000"/>
                  </a:schemeClr>
                </a:solidFill>
              </a:rPr>
              <a:t>walk</a:t>
            </a:r>
            <a:r>
              <a:rPr lang="fr-FR" dirty="0" smtClean="0">
                <a:solidFill>
                  <a:schemeClr val="tx1">
                    <a:lumMod val="65000"/>
                    <a:lumOff val="35000"/>
                  </a:schemeClr>
                </a:solidFill>
              </a:rPr>
              <a:t> down </a:t>
            </a:r>
            <a:r>
              <a:rPr lang="fr-FR" dirty="0" err="1" smtClean="0">
                <a:solidFill>
                  <a:schemeClr val="tx1">
                    <a:lumMod val="65000"/>
                    <a:lumOff val="35000"/>
                  </a:schemeClr>
                </a:solidFill>
              </a:rPr>
              <a:t>memory</a:t>
            </a:r>
            <a:r>
              <a:rPr lang="fr-FR" dirty="0" smtClean="0">
                <a:solidFill>
                  <a:schemeClr val="tx1">
                    <a:lumMod val="65000"/>
                    <a:lumOff val="35000"/>
                  </a:schemeClr>
                </a:solidFill>
              </a:rPr>
              <a:t> </a:t>
            </a:r>
            <a:r>
              <a:rPr lang="fr-FR" dirty="0" err="1" smtClean="0">
                <a:solidFill>
                  <a:schemeClr val="tx1">
                    <a:lumMod val="65000"/>
                    <a:lumOff val="35000"/>
                  </a:schemeClr>
                </a:solidFill>
              </a:rPr>
              <a:t>lane</a:t>
            </a:r>
            <a:r>
              <a:rPr lang="fr-FR" dirty="0" smtClean="0">
                <a:solidFill>
                  <a:schemeClr val="tx1">
                    <a:lumMod val="65000"/>
                    <a:lumOff val="35000"/>
                  </a:schemeClr>
                </a:solidFill>
              </a:rPr>
              <a:t> </a:t>
            </a:r>
            <a:r>
              <a:rPr lang="fr-FR" dirty="0" smtClean="0">
                <a:solidFill>
                  <a:schemeClr val="tx1">
                    <a:lumMod val="65000"/>
                    <a:lumOff val="35000"/>
                  </a:schemeClr>
                </a:solidFill>
              </a:rPr>
              <a:t>on </a:t>
            </a:r>
            <a:r>
              <a:rPr lang="fr-FR" dirty="0" err="1" smtClean="0">
                <a:solidFill>
                  <a:schemeClr val="tx1">
                    <a:lumMod val="65000"/>
                    <a:lumOff val="35000"/>
                  </a:schemeClr>
                </a:solidFill>
              </a:rPr>
              <a:t>what</a:t>
            </a:r>
            <a:r>
              <a:rPr lang="fr-FR" dirty="0" smtClean="0">
                <a:solidFill>
                  <a:schemeClr val="tx1">
                    <a:lumMod val="65000"/>
                    <a:lumOff val="35000"/>
                  </a:schemeClr>
                </a:solidFill>
              </a:rPr>
              <a:t> the </a:t>
            </a:r>
            <a:r>
              <a:rPr lang="fr-FR" dirty="0" smtClean="0">
                <a:solidFill>
                  <a:schemeClr val="tx1">
                    <a:lumMod val="65000"/>
                    <a:lumOff val="35000"/>
                  </a:schemeClr>
                </a:solidFill>
              </a:rPr>
              <a:t>Cloud </a:t>
            </a:r>
            <a:r>
              <a:rPr lang="fr-FR" dirty="0" smtClean="0">
                <a:solidFill>
                  <a:schemeClr val="tx1">
                    <a:lumMod val="65000"/>
                    <a:lumOff val="35000"/>
                  </a:schemeClr>
                </a:solidFill>
              </a:rPr>
              <a:t>(</a:t>
            </a:r>
            <a:r>
              <a:rPr lang="fr-FR" dirty="0" err="1" smtClean="0">
                <a:solidFill>
                  <a:schemeClr val="tx1">
                    <a:lumMod val="65000"/>
                    <a:lumOff val="35000"/>
                  </a:schemeClr>
                </a:solidFill>
              </a:rPr>
              <a:t>old</a:t>
            </a:r>
            <a:r>
              <a:rPr lang="fr-FR" dirty="0" smtClean="0">
                <a:solidFill>
                  <a:schemeClr val="tx1">
                    <a:lumMod val="65000"/>
                    <a:lumOff val="35000"/>
                  </a:schemeClr>
                </a:solidFill>
              </a:rPr>
              <a:t>) </a:t>
            </a:r>
            <a:r>
              <a:rPr lang="fr-FR" dirty="0" err="1" smtClean="0">
                <a:solidFill>
                  <a:schemeClr val="tx1">
                    <a:lumMod val="65000"/>
                    <a:lumOff val="35000"/>
                  </a:schemeClr>
                </a:solidFill>
              </a:rPr>
              <a:t>was</a:t>
            </a:r>
            <a:r>
              <a:rPr lang="fr-FR" dirty="0" smtClean="0">
                <a:solidFill>
                  <a:schemeClr val="tx1">
                    <a:lumMod val="65000"/>
                    <a:lumOff val="35000"/>
                  </a:schemeClr>
                </a:solidFill>
              </a:rPr>
              <a:t>.</a:t>
            </a:r>
            <a:endParaRPr lang="fr-FR" dirty="0" smtClean="0">
              <a:solidFill>
                <a:schemeClr val="tx1">
                  <a:lumMod val="65000"/>
                  <a:lumOff val="35000"/>
                </a:schemeClr>
              </a:solidFill>
            </a:endParaRPr>
          </a:p>
        </p:txBody>
      </p:sp>
      <p:sp>
        <p:nvSpPr>
          <p:cNvPr id="8" name="Espace réservé du contenu 2"/>
          <p:cNvSpPr txBox="1">
            <a:spLocks/>
          </p:cNvSpPr>
          <p:nvPr/>
        </p:nvSpPr>
        <p:spPr bwMode="auto">
          <a:xfrm>
            <a:off x="533400" y="2667000"/>
            <a:ext cx="815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itchFamily="34" charset="0"/>
              <a:buChar char="•"/>
            </a:pPr>
            <a:r>
              <a:rPr lang="en-US" dirty="0" smtClean="0">
                <a:solidFill>
                  <a:schemeClr val="tx1"/>
                </a:solidFill>
              </a:rPr>
              <a:t>Originally the “Cloud” was about instantly scalable </a:t>
            </a:r>
            <a:r>
              <a:rPr lang="en-US" dirty="0" smtClean="0">
                <a:solidFill>
                  <a:schemeClr val="tx1"/>
                </a:solidFill>
              </a:rPr>
              <a:t>computing. </a:t>
            </a:r>
            <a:r>
              <a:rPr lang="en-US" dirty="0" smtClean="0">
                <a:solidFill>
                  <a:schemeClr val="tx1"/>
                </a:solidFill>
              </a:rPr>
              <a:t>Very </a:t>
            </a:r>
            <a:r>
              <a:rPr lang="en-US" dirty="0" err="1" smtClean="0">
                <a:solidFill>
                  <a:schemeClr val="tx1"/>
                </a:solidFill>
              </a:rPr>
              <a:t>very</a:t>
            </a:r>
            <a:r>
              <a:rPr lang="en-US" dirty="0" smtClean="0">
                <a:solidFill>
                  <a:schemeClr val="tx1"/>
                </a:solidFill>
              </a:rPr>
              <a:t> few companies really offered this (e.g. </a:t>
            </a:r>
            <a:r>
              <a:rPr lang="en-US" dirty="0" smtClean="0">
                <a:solidFill>
                  <a:schemeClr val="tx1"/>
                </a:solidFill>
              </a:rPr>
              <a:t>Amazon, Rackspace</a:t>
            </a:r>
            <a:r>
              <a:rPr lang="en-US" dirty="0" smtClean="0">
                <a:solidFill>
                  <a:schemeClr val="tx1"/>
                </a:solidFill>
              </a:rPr>
              <a:t>).</a:t>
            </a:r>
          </a:p>
          <a:p>
            <a:pPr marL="457200" indent="-457200">
              <a:buFont typeface="Arial" pitchFamily="34" charset="0"/>
              <a:buChar char="•"/>
            </a:pPr>
            <a:r>
              <a:rPr lang="en-US" dirty="0" smtClean="0">
                <a:solidFill>
                  <a:schemeClr val="tx1"/>
                </a:solidFill>
              </a:rPr>
              <a:t>Microsoft has been marketing “Windows Server” as a Cloud solution. So, your servers are now “Clouds”.</a:t>
            </a:r>
          </a:p>
        </p:txBody>
      </p:sp>
      <p:sp>
        <p:nvSpPr>
          <p:cNvPr id="9" name="TextBox 8"/>
          <p:cNvSpPr txBox="1"/>
          <p:nvPr/>
        </p:nvSpPr>
        <p:spPr>
          <a:xfrm>
            <a:off x="3200400" y="6107668"/>
            <a:ext cx="4038600" cy="369332"/>
          </a:xfrm>
          <a:prstGeom prst="rect">
            <a:avLst/>
          </a:prstGeom>
          <a:noFill/>
        </p:spPr>
        <p:txBody>
          <a:bodyPr wrap="square" rtlCol="0">
            <a:spAutoFit/>
          </a:bodyPr>
          <a:lstStyle/>
          <a:p>
            <a:r>
              <a:rPr lang="en-US" dirty="0" smtClean="0"/>
              <a:t>Reality </a:t>
            </a:r>
            <a:r>
              <a:rPr lang="en-US" dirty="0" err="1" smtClean="0"/>
              <a:t>vs</a:t>
            </a:r>
            <a:r>
              <a:rPr lang="en-US" dirty="0" smtClean="0"/>
              <a:t> Marketing, Marketing wins!</a:t>
            </a:r>
            <a:endParaRPr lang="en-US" dirty="0"/>
          </a:p>
        </p:txBody>
      </p:sp>
      <p:sp>
        <p:nvSpPr>
          <p:cNvPr id="5" name="TextBox 4"/>
          <p:cNvSpPr txBox="1"/>
          <p:nvPr/>
        </p:nvSpPr>
        <p:spPr>
          <a:xfrm>
            <a:off x="1371600" y="1524000"/>
            <a:ext cx="6400800" cy="923330"/>
          </a:xfrm>
          <a:prstGeom prst="rect">
            <a:avLst/>
          </a:prstGeom>
          <a:noFill/>
        </p:spPr>
        <p:txBody>
          <a:bodyPr wrap="square" rtlCol="0">
            <a:spAutoFit/>
          </a:bodyPr>
          <a:lstStyle/>
          <a:p>
            <a:pPr algn="ctr"/>
            <a:r>
              <a:rPr lang="en-US" dirty="0" smtClean="0"/>
              <a:t>The meaning behind “Cloud” computing has changed mid/end of 2010. This is background on the old Cloud referred to in this presentation as “Cloud (</a:t>
            </a:r>
            <a:r>
              <a:rPr lang="en-US" dirty="0" smtClean="0"/>
              <a:t>old)”.</a:t>
            </a:r>
            <a:endParaRPr lang="en-US" dirty="0"/>
          </a:p>
        </p:txBody>
      </p:sp>
    </p:spTree>
    <p:extLst>
      <p:ext uri="{BB962C8B-B14F-4D97-AF65-F5344CB8AC3E}">
        <p14:creationId xmlns:p14="http://schemas.microsoft.com/office/powerpoint/2010/main" val="2849557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76200" y="0"/>
            <a:ext cx="3876675" cy="9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fontAlgn="auto">
              <a:spcAft>
                <a:spcPts val="0"/>
              </a:spcAft>
              <a:defRPr/>
            </a:pPr>
            <a:r>
              <a:rPr lang="fr-FR" sz="3200" b="1" dirty="0" smtClean="0">
                <a:solidFill>
                  <a:schemeClr val="tx1">
                    <a:lumMod val="65000"/>
                    <a:lumOff val="35000"/>
                  </a:schemeClr>
                </a:solidFill>
              </a:rPr>
              <a:t>Marketing the </a:t>
            </a:r>
            <a:r>
              <a:rPr lang="fr-FR" sz="3200" b="1" dirty="0" err="1" smtClean="0">
                <a:solidFill>
                  <a:schemeClr val="tx1">
                    <a:lumMod val="65000"/>
                    <a:lumOff val="35000"/>
                  </a:schemeClr>
                </a:solidFill>
              </a:rPr>
              <a:t>Clouds</a:t>
            </a:r>
            <a:endParaRPr lang="fr-FR" sz="3200" b="1" dirty="0" smtClean="0">
              <a:solidFill>
                <a:schemeClr val="tx1">
                  <a:lumMod val="65000"/>
                  <a:lumOff val="3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3956" y="0"/>
            <a:ext cx="5068477" cy="6858000"/>
          </a:xfrm>
          <a:prstGeom prst="rect">
            <a:avLst/>
          </a:prstGeom>
        </p:spPr>
      </p:pic>
      <p:sp>
        <p:nvSpPr>
          <p:cNvPr id="8" name="Espace réservé du contenu 2"/>
          <p:cNvSpPr txBox="1">
            <a:spLocks/>
          </p:cNvSpPr>
          <p:nvPr/>
        </p:nvSpPr>
        <p:spPr bwMode="auto">
          <a:xfrm>
            <a:off x="228600" y="685800"/>
            <a:ext cx="3733800" cy="4273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Text from ad on right (back of BusinessWeek in April 2011)</a:t>
            </a:r>
          </a:p>
          <a:p>
            <a:r>
              <a:rPr lang="en-US" dirty="0" smtClean="0"/>
              <a:t>I can be prepared for the best and worst, simultaneously.</a:t>
            </a:r>
          </a:p>
          <a:p>
            <a:r>
              <a:rPr lang="en-US" dirty="0" smtClean="0"/>
              <a:t>I can be liberal with my ideas and conservative with my cash.</a:t>
            </a:r>
          </a:p>
          <a:p>
            <a:r>
              <a:rPr lang="en-US" dirty="0" smtClean="0"/>
              <a:t>I can expand my business overseas, overnight.</a:t>
            </a:r>
          </a:p>
          <a:p>
            <a:r>
              <a:rPr lang="en-US" dirty="0" smtClean="0"/>
              <a:t>I laugh in the face of obsolescence, the future is my friend.</a:t>
            </a:r>
          </a:p>
          <a:p>
            <a:r>
              <a:rPr lang="en-US" dirty="0" smtClean="0"/>
              <a:t>I can turn wishful thinking into a business plan.</a:t>
            </a:r>
          </a:p>
          <a:p>
            <a:r>
              <a:rPr lang="en-US" dirty="0" smtClean="0"/>
              <a:t>I have cloud power.</a:t>
            </a:r>
          </a:p>
        </p:txBody>
      </p:sp>
      <p:sp>
        <p:nvSpPr>
          <p:cNvPr id="5" name="TextBox 4"/>
          <p:cNvSpPr txBox="1"/>
          <p:nvPr/>
        </p:nvSpPr>
        <p:spPr>
          <a:xfrm>
            <a:off x="109000" y="4724400"/>
            <a:ext cx="4005800" cy="2031325"/>
          </a:xfrm>
          <a:prstGeom prst="rect">
            <a:avLst/>
          </a:prstGeom>
          <a:noFill/>
        </p:spPr>
        <p:txBody>
          <a:bodyPr wrap="square" rtlCol="0">
            <a:spAutoFit/>
          </a:bodyPr>
          <a:lstStyle/>
          <a:p>
            <a:r>
              <a:rPr lang="en-US" i="1" dirty="0" smtClean="0"/>
              <a:t>Analysis: Majority Cloud marketing is VERY vague. Business owners/decision makers most likely do not understand what the “Cloud” is promoting outside of use the Cloud”. Rarely are specific products highlighted.</a:t>
            </a:r>
            <a:endParaRPr lang="en-US" i="1" dirty="0"/>
          </a:p>
        </p:txBody>
      </p:sp>
    </p:spTree>
    <p:extLst>
      <p:ext uri="{BB962C8B-B14F-4D97-AF65-F5344CB8AC3E}">
        <p14:creationId xmlns:p14="http://schemas.microsoft.com/office/powerpoint/2010/main" val="1949834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bwMode="auto">
          <a:xfrm>
            <a:off x="2590800" y="0"/>
            <a:ext cx="4800600" cy="90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fontAlgn="auto">
              <a:spcAft>
                <a:spcPts val="0"/>
              </a:spcAft>
              <a:defRPr/>
            </a:pPr>
            <a:r>
              <a:rPr lang="fr-FR" sz="3200" b="1" dirty="0" smtClean="0">
                <a:solidFill>
                  <a:schemeClr val="tx1">
                    <a:lumMod val="65000"/>
                    <a:lumOff val="35000"/>
                  </a:schemeClr>
                </a:solidFill>
              </a:rPr>
              <a:t>More Marketing the </a:t>
            </a:r>
            <a:r>
              <a:rPr lang="fr-FR" sz="3200" b="1" dirty="0" err="1" smtClean="0">
                <a:solidFill>
                  <a:schemeClr val="tx1">
                    <a:lumMod val="65000"/>
                    <a:lumOff val="35000"/>
                  </a:schemeClr>
                </a:solidFill>
              </a:rPr>
              <a:t>Clouds</a:t>
            </a:r>
            <a:endParaRPr lang="fr-FR" sz="3200" b="1" dirty="0" smtClean="0">
              <a:solidFill>
                <a:schemeClr val="tx1">
                  <a:lumMod val="65000"/>
                  <a:lumOff val="35000"/>
                </a:schemeClr>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0662" y="908146"/>
            <a:ext cx="7500938" cy="5000625"/>
          </a:xfrm>
        </p:spPr>
      </p:pic>
      <p:sp>
        <p:nvSpPr>
          <p:cNvPr id="10" name="TextBox 9"/>
          <p:cNvSpPr txBox="1"/>
          <p:nvPr/>
        </p:nvSpPr>
        <p:spPr>
          <a:xfrm>
            <a:off x="4876800" y="6071824"/>
            <a:ext cx="4114800" cy="646331"/>
          </a:xfrm>
          <a:prstGeom prst="rect">
            <a:avLst/>
          </a:prstGeom>
          <a:noFill/>
        </p:spPr>
        <p:txBody>
          <a:bodyPr wrap="square" rtlCol="0">
            <a:spAutoFit/>
          </a:bodyPr>
          <a:lstStyle/>
          <a:p>
            <a:r>
              <a:rPr lang="en-US" dirty="0" smtClean="0"/>
              <a:t>Are “Private Clouds” really just dedicated servers?</a:t>
            </a:r>
          </a:p>
        </p:txBody>
      </p:sp>
      <p:sp>
        <p:nvSpPr>
          <p:cNvPr id="11" name="TextBox 10"/>
          <p:cNvSpPr txBox="1"/>
          <p:nvPr/>
        </p:nvSpPr>
        <p:spPr>
          <a:xfrm>
            <a:off x="321860" y="6052425"/>
            <a:ext cx="4554940" cy="369332"/>
          </a:xfrm>
          <a:prstGeom prst="rect">
            <a:avLst/>
          </a:prstGeom>
          <a:noFill/>
        </p:spPr>
        <p:txBody>
          <a:bodyPr wrap="square" rtlCol="0">
            <a:spAutoFit/>
          </a:bodyPr>
          <a:lstStyle/>
          <a:p>
            <a:r>
              <a:rPr lang="en-US" dirty="0" smtClean="0"/>
              <a:t>Is the Cloud running Windows Cloud OS?</a:t>
            </a:r>
            <a:endParaRPr lang="en-US" dirty="0"/>
          </a:p>
        </p:txBody>
      </p:sp>
      <p:sp>
        <p:nvSpPr>
          <p:cNvPr id="6" name="TextBox 5"/>
          <p:cNvSpPr txBox="1"/>
          <p:nvPr/>
        </p:nvSpPr>
        <p:spPr>
          <a:xfrm>
            <a:off x="313330" y="685800"/>
            <a:ext cx="7459070" cy="923330"/>
          </a:xfrm>
          <a:prstGeom prst="rect">
            <a:avLst/>
          </a:prstGeom>
          <a:noFill/>
        </p:spPr>
        <p:txBody>
          <a:bodyPr wrap="square" rtlCol="0">
            <a:spAutoFit/>
          </a:bodyPr>
          <a:lstStyle/>
          <a:p>
            <a:r>
              <a:rPr lang="en-US" b="1" i="1" dirty="0" smtClean="0"/>
              <a:t>Example of Microsoft marketing on clouds. Notice traditional “LAN” based products (Hyper-V &amp; System Center) have joined the realm of “Cloud  products” conversation.</a:t>
            </a:r>
            <a:endParaRPr lang="en-US" b="1" i="1" dirty="0"/>
          </a:p>
        </p:txBody>
      </p:sp>
    </p:spTree>
    <p:extLst>
      <p:ext uri="{BB962C8B-B14F-4D97-AF65-F5344CB8AC3E}">
        <p14:creationId xmlns:p14="http://schemas.microsoft.com/office/powerpoint/2010/main" val="10479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1"/>
          <p:cNvSpPr txBox="1">
            <a:spLocks/>
          </p:cNvSpPr>
          <p:nvPr/>
        </p:nvSpPr>
        <p:spPr bwMode="auto">
          <a:xfrm>
            <a:off x="381000" y="762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fontAlgn="auto">
              <a:spcAft>
                <a:spcPts val="0"/>
              </a:spcAft>
              <a:defRPr/>
            </a:pPr>
            <a:r>
              <a:rPr lang="fr-FR" sz="3600" b="1" dirty="0" smtClean="0">
                <a:solidFill>
                  <a:schemeClr val="tx1">
                    <a:lumMod val="65000"/>
                    <a:lumOff val="35000"/>
                  </a:schemeClr>
                </a:solidFill>
              </a:rPr>
              <a:t>Cloud-</a:t>
            </a:r>
            <a:r>
              <a:rPr lang="fr-FR" sz="3600" b="1" dirty="0" err="1" smtClean="0">
                <a:solidFill>
                  <a:schemeClr val="tx1">
                    <a:lumMod val="65000"/>
                    <a:lumOff val="35000"/>
                  </a:schemeClr>
                </a:solidFill>
              </a:rPr>
              <a:t>proofing</a:t>
            </a:r>
            <a:r>
              <a:rPr lang="fr-FR" sz="3600" b="1" dirty="0" smtClean="0">
                <a:solidFill>
                  <a:schemeClr val="tx1">
                    <a:lumMod val="65000"/>
                    <a:lumOff val="35000"/>
                  </a:schemeClr>
                </a:solidFill>
              </a:rPr>
              <a:t> </a:t>
            </a:r>
            <a:r>
              <a:rPr lang="fr-FR" sz="3600" b="1" dirty="0" err="1" smtClean="0">
                <a:solidFill>
                  <a:schemeClr val="tx1">
                    <a:lumMod val="65000"/>
                    <a:lumOff val="35000"/>
                  </a:schemeClr>
                </a:solidFill>
              </a:rPr>
              <a:t>Against</a:t>
            </a:r>
            <a:r>
              <a:rPr lang="fr-FR" sz="3600" b="1" dirty="0" smtClean="0">
                <a:solidFill>
                  <a:schemeClr val="tx1">
                    <a:lumMod val="65000"/>
                    <a:lumOff val="35000"/>
                  </a:schemeClr>
                </a:solidFill>
              </a:rPr>
              <a:t> for </a:t>
            </a:r>
            <a:r>
              <a:rPr lang="fr-FR" sz="3600" b="1" dirty="0" err="1" smtClean="0">
                <a:solidFill>
                  <a:schemeClr val="tx1">
                    <a:lumMod val="65000"/>
                    <a:lumOff val="35000"/>
                  </a:schemeClr>
                </a:solidFill>
              </a:rPr>
              <a:t>Hosted</a:t>
            </a:r>
            <a:r>
              <a:rPr lang="fr-FR" sz="3600" b="1" dirty="0" smtClean="0">
                <a:solidFill>
                  <a:schemeClr val="tx1">
                    <a:lumMod val="65000"/>
                    <a:lumOff val="35000"/>
                  </a:schemeClr>
                </a:solidFill>
              </a:rPr>
              <a:t> Solutions</a:t>
            </a:r>
          </a:p>
        </p:txBody>
      </p:sp>
      <p:sp>
        <p:nvSpPr>
          <p:cNvPr id="7" name="Espace réservé du contenu 2"/>
          <p:cNvSpPr txBox="1">
            <a:spLocks/>
          </p:cNvSpPr>
          <p:nvPr/>
        </p:nvSpPr>
        <p:spPr bwMode="auto">
          <a:xfrm>
            <a:off x="381000" y="914400"/>
            <a:ext cx="8458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i="1" dirty="0" smtClean="0"/>
              <a:t>Only as strong as it’s weakest link</a:t>
            </a:r>
            <a:r>
              <a:rPr lang="en-US" sz="1400" b="1" i="1" dirty="0"/>
              <a:t>!</a:t>
            </a:r>
            <a:endParaRPr lang="en-US" sz="1400" b="1" i="1" dirty="0" smtClean="0"/>
          </a:p>
          <a:p>
            <a:r>
              <a:rPr lang="en-US" sz="1600" b="1" dirty="0" smtClean="0"/>
              <a:t>Longer outages</a:t>
            </a:r>
            <a:r>
              <a:rPr lang="en-US" sz="1600" dirty="0" smtClean="0"/>
              <a:t> </a:t>
            </a:r>
            <a:r>
              <a:rPr lang="en-US" sz="1400" dirty="0" smtClean="0"/>
              <a:t>– bigger/more complicated solution can take long for recovery. E.g. Google Gmail “storage bug” took out 200k+ users for up to 18 hrs. Took 5 days to fully recover (starting 2/27/11). Required tape restores (who knew they used tape backups). Contrary to reported “no email lost”, email bounced (aka email not received by clients = lost). Google solution: extend your contract for free. Demand to know the SLA guarantees (uptime </a:t>
            </a:r>
            <a:r>
              <a:rPr lang="en-US" sz="1400" dirty="0" err="1" smtClean="0"/>
              <a:t>vs</a:t>
            </a:r>
            <a:r>
              <a:rPr lang="en-US" sz="1400" dirty="0" smtClean="0"/>
              <a:t> compensation). </a:t>
            </a:r>
          </a:p>
          <a:p>
            <a:r>
              <a:rPr lang="en-US" sz="1600" b="1" dirty="0" smtClean="0"/>
              <a:t>Applications should be designed for Cloud usage </a:t>
            </a:r>
            <a:r>
              <a:rPr lang="en-US" sz="1400" dirty="0" smtClean="0"/>
              <a:t>– WAN </a:t>
            </a:r>
            <a:r>
              <a:rPr lang="en-US" sz="1400" dirty="0" err="1" smtClean="0"/>
              <a:t>vs</a:t>
            </a:r>
            <a:r>
              <a:rPr lang="en-US" sz="1400" dirty="0" smtClean="0"/>
              <a:t> LAN behavior require different functionality/capabilities. Do not think taking a LAN based product, and moving it into the Cloud is considered a good Cloud solution. Outlook &amp; Exchange on a LAN operates VERY differently (better performance) than over the WAN (e.g. significantly slower for sending/receiving emails, local desktop performance slower on large mailboxes, reduced security due to opening LDAP ports for GAL lookups, </a:t>
            </a:r>
            <a:r>
              <a:rPr lang="en-US" sz="1400" dirty="0" err="1" smtClean="0"/>
              <a:t>etc</a:t>
            </a:r>
            <a:r>
              <a:rPr lang="en-US" sz="1400" dirty="0" smtClean="0"/>
              <a:t>)</a:t>
            </a:r>
          </a:p>
          <a:p>
            <a:r>
              <a:rPr lang="en-US" sz="1600" b="1" dirty="0" smtClean="0"/>
              <a:t>Support more costly &amp; lack of phone support</a:t>
            </a:r>
            <a:r>
              <a:rPr lang="en-US" sz="1600" dirty="0" smtClean="0"/>
              <a:t>. </a:t>
            </a:r>
            <a:r>
              <a:rPr lang="en-US" sz="1400" dirty="0" smtClean="0"/>
              <a:t>Google &amp; Amazon don’t offer phone with the “advertised” Cloud offering. When support is factored in, a Cloud hosted solution can be more costly. Demand SLAs agreements as well.</a:t>
            </a:r>
          </a:p>
          <a:p>
            <a:r>
              <a:rPr lang="en-US" sz="1600" b="1" dirty="0" smtClean="0"/>
              <a:t>Lack </a:t>
            </a:r>
            <a:r>
              <a:rPr lang="en-US" sz="1600" b="1" dirty="0"/>
              <a:t>of </a:t>
            </a:r>
            <a:r>
              <a:rPr lang="en-US" sz="1600" b="1" dirty="0" smtClean="0"/>
              <a:t>portability</a:t>
            </a:r>
            <a:r>
              <a:rPr lang="en-US" sz="1600" dirty="0"/>
              <a:t> </a:t>
            </a:r>
            <a:r>
              <a:rPr lang="en-US" sz="1400" dirty="0" smtClean="0"/>
              <a:t>- Difficult </a:t>
            </a:r>
            <a:r>
              <a:rPr lang="en-US" sz="1400" dirty="0"/>
              <a:t>to switch</a:t>
            </a:r>
            <a:r>
              <a:rPr lang="en-US" sz="1400" dirty="0" smtClean="0"/>
              <a:t>? Switching  from a Hosted solution is very time consuming since everything is client side based. On-premise or Exchange controlled offers server to server migration abilities.</a:t>
            </a:r>
            <a:endParaRPr lang="en-US" sz="1400" dirty="0"/>
          </a:p>
          <a:p>
            <a:r>
              <a:rPr lang="en-US" sz="1600" b="1" dirty="0" smtClean="0"/>
              <a:t>Slower Performance </a:t>
            </a:r>
            <a:r>
              <a:rPr lang="en-US" sz="1400" dirty="0" smtClean="0"/>
              <a:t>– When the hosted solution slows down (e.g. sending/receiving time-outs, message arrival times, some users report slower performance, </a:t>
            </a:r>
            <a:r>
              <a:rPr lang="en-US" sz="1400" dirty="0" err="1" smtClean="0"/>
              <a:t>etc</a:t>
            </a:r>
            <a:r>
              <a:rPr lang="en-US" sz="1400" dirty="0" smtClean="0"/>
              <a:t>) are difficult to troubleshoot. Hosted vendor can blame the internet. Ask about SLA for message delivery times. Dedicated Exchange implementations insures message delivery times are 1-2 minutes, while hosted can be up to 30 minutes. This is the “norm” for hosted solutions.</a:t>
            </a:r>
            <a:endParaRPr lang="en-US" sz="1400" dirty="0"/>
          </a:p>
          <a:p>
            <a:r>
              <a:rPr lang="en-US" sz="1600" b="1" dirty="0"/>
              <a:t>Forced </a:t>
            </a:r>
            <a:r>
              <a:rPr lang="en-US" sz="1600" b="1" dirty="0" smtClean="0"/>
              <a:t>Upgrades or Features Missing</a:t>
            </a:r>
            <a:r>
              <a:rPr lang="en-US" sz="1600" dirty="0" smtClean="0"/>
              <a:t> </a:t>
            </a:r>
            <a:r>
              <a:rPr lang="en-US" sz="1400" dirty="0" smtClean="0"/>
              <a:t>– Hosted Exchange vendors can upgrades </a:t>
            </a:r>
            <a:r>
              <a:rPr lang="en-US" sz="1400" dirty="0"/>
              <a:t>Exchange, can require client side upgrade (e.g. 2010 forcing 2007</a:t>
            </a:r>
            <a:r>
              <a:rPr lang="en-US" sz="1400" dirty="0" smtClean="0"/>
              <a:t>+) or remove Public Folders access (e.g. Office 365). This can be costly and increase the Total Cost of Ownership (TCO). Make sure to factor in upgrading Office every 2-3 years when using a hosted solutions.</a:t>
            </a:r>
            <a:endParaRPr lang="en-US" sz="1400" dirty="0"/>
          </a:p>
          <a:p>
            <a:endParaRPr lang="en-US" sz="1400" dirty="0" smtClean="0"/>
          </a:p>
        </p:txBody>
      </p:sp>
    </p:spTree>
    <p:extLst>
      <p:ext uri="{BB962C8B-B14F-4D97-AF65-F5344CB8AC3E}">
        <p14:creationId xmlns:p14="http://schemas.microsoft.com/office/powerpoint/2010/main" val="1666332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119</Template>
  <TotalTime>1964</TotalTime>
  <Words>2211</Words>
  <Application>Microsoft Office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119</vt:lpstr>
      <vt:lpstr>How To Cloudproof Your Job!</vt:lpstr>
      <vt:lpstr>About Me</vt:lpstr>
      <vt:lpstr>PowerPoint Presentation</vt:lpstr>
      <vt:lpstr>Agenda</vt:lpstr>
      <vt:lpstr>What is the Cloud (new)?</vt:lpstr>
      <vt:lpstr>PowerPoint Presentation</vt:lpstr>
      <vt:lpstr>PowerPoint Presentation</vt:lpstr>
      <vt:lpstr>PowerPoint Presentation</vt:lpstr>
      <vt:lpstr>PowerPoint Presentation</vt:lpstr>
      <vt:lpstr>Cloudproofing Against Cloud (old) (e.g. Amazon’s EC2, Rackspace, VMware, etc)</vt:lpstr>
      <vt:lpstr>Shared Weakness of the Cloud (new &amp; old)</vt:lpstr>
      <vt:lpstr>PowerPoint Presentation</vt:lpstr>
      <vt:lpstr>Strength of the Cloud</vt:lpstr>
      <vt:lpstr>PowerPoint Presentation</vt:lpstr>
      <vt:lpstr>Recap of the Cloud – making the conversation work for you!</vt:lpstr>
      <vt:lpstr>Thanks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Ben</dc:creator>
  <cp:lastModifiedBy>Ben Serebin</cp:lastModifiedBy>
  <cp:revision>58</cp:revision>
  <dcterms:created xsi:type="dcterms:W3CDTF">2011-04-12T15:08:20Z</dcterms:created>
  <dcterms:modified xsi:type="dcterms:W3CDTF">2011-05-12T01:53:03Z</dcterms:modified>
</cp:coreProperties>
</file>