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20" r:id="rId4"/>
  </p:sldMasterIdLst>
  <p:notesMasterIdLst>
    <p:notesMasterId r:id="rId41"/>
  </p:notesMasterIdLst>
  <p:handoutMasterIdLst>
    <p:handoutMasterId r:id="rId42"/>
  </p:handoutMasterIdLst>
  <p:sldIdLst>
    <p:sldId id="288" r:id="rId5"/>
    <p:sldId id="295" r:id="rId6"/>
    <p:sldId id="336" r:id="rId7"/>
    <p:sldId id="262" r:id="rId8"/>
    <p:sldId id="300" r:id="rId9"/>
    <p:sldId id="294" r:id="rId10"/>
    <p:sldId id="302" r:id="rId11"/>
    <p:sldId id="324" r:id="rId12"/>
    <p:sldId id="303" r:id="rId13"/>
    <p:sldId id="304" r:id="rId14"/>
    <p:sldId id="307" r:id="rId15"/>
    <p:sldId id="306" r:id="rId16"/>
    <p:sldId id="308" r:id="rId17"/>
    <p:sldId id="334" r:id="rId18"/>
    <p:sldId id="310" r:id="rId19"/>
    <p:sldId id="311" r:id="rId20"/>
    <p:sldId id="312" r:id="rId21"/>
    <p:sldId id="318" r:id="rId22"/>
    <p:sldId id="319" r:id="rId23"/>
    <p:sldId id="316" r:id="rId24"/>
    <p:sldId id="315" r:id="rId25"/>
    <p:sldId id="314" r:id="rId26"/>
    <p:sldId id="313" r:id="rId27"/>
    <p:sldId id="320" r:id="rId28"/>
    <p:sldId id="317" r:id="rId29"/>
    <p:sldId id="321" r:id="rId30"/>
    <p:sldId id="325" r:id="rId31"/>
    <p:sldId id="322" r:id="rId32"/>
    <p:sldId id="327" r:id="rId33"/>
    <p:sldId id="329" r:id="rId34"/>
    <p:sldId id="328" r:id="rId35"/>
    <p:sldId id="331" r:id="rId36"/>
    <p:sldId id="332" r:id="rId37"/>
    <p:sldId id="333" r:id="rId38"/>
    <p:sldId id="335" r:id="rId39"/>
    <p:sldId id="330" r:id="rId40"/>
  </p:sldIdLst>
  <p:sldSz cx="9144000" cy="6858000" type="screen4x3"/>
  <p:notesSz cx="7010400" cy="9296400"/>
  <p:embeddedFontLst>
    <p:embeddedFont>
      <p:font typeface="Segoe UI" pitchFamily="34"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ja Honeywell" initials="N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48F"/>
    <a:srgbClr val="ECBA3C"/>
    <a:srgbClr val="BAE6D7"/>
    <a:srgbClr val="334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1" autoAdjust="0"/>
    <p:restoredTop sz="87236" autoAdjust="0"/>
  </p:normalViewPr>
  <p:slideViewPr>
    <p:cSldViewPr>
      <p:cViewPr>
        <p:scale>
          <a:sx n="110" d="100"/>
          <a:sy n="110" d="100"/>
        </p:scale>
        <p:origin x="-163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466" y="-1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78CDF2-5B29-44D5-9212-F6D6D75CE10B}" type="datetimeFigureOut">
              <a:rPr lang="en-US" smtClean="0"/>
              <a:t>5/8/2012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t>© 2012 Microsoft Corporation    	Microsoft Confidential</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D7E6A7-47D6-4037-8DFB-B7A24BAF63DC}" type="slidenum">
              <a:rPr lang="en-US" smtClean="0"/>
              <a:t>‹#›</a:t>
            </a:fld>
            <a:endParaRPr lang="en-US" dirty="0"/>
          </a:p>
        </p:txBody>
      </p:sp>
    </p:spTree>
    <p:extLst>
      <p:ext uri="{BB962C8B-B14F-4D97-AF65-F5344CB8AC3E}">
        <p14:creationId xmlns:p14="http://schemas.microsoft.com/office/powerpoint/2010/main" val="15169188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24000" y="619125"/>
            <a:ext cx="3962400" cy="29051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3098800"/>
            <a:ext cx="5608320" cy="5655310"/>
          </a:xfrm>
          <a:prstGeom prst="rect">
            <a:avLst/>
          </a:prstGeom>
          <a:ln>
            <a:solidFill>
              <a:schemeClr val="tx1"/>
            </a:solidFill>
          </a:ln>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15400"/>
            <a:ext cx="4572000" cy="314033"/>
          </a:xfrm>
          <a:prstGeom prst="rect">
            <a:avLst/>
          </a:prstGeom>
        </p:spPr>
        <p:txBody>
          <a:bodyPr vert="horz" lIns="93177" tIns="46589" rIns="93177" bIns="46589" rtlCol="0" anchor="b"/>
          <a:lstStyle>
            <a:lvl1pPr algn="l">
              <a:defRPr sz="1200"/>
            </a:lvl1pPr>
          </a:lstStyle>
          <a:p>
            <a:r>
              <a:rPr lang="en-US" dirty="0" smtClean="0"/>
              <a:t>© 2012 Microsoft Corporation    	Microsoft Confidential</a:t>
            </a:r>
            <a:endParaRPr lang="en-US" dirty="0"/>
          </a:p>
        </p:txBody>
      </p:sp>
      <p:sp>
        <p:nvSpPr>
          <p:cNvPr id="7" name="Slide Number Placeholder 6"/>
          <p:cNvSpPr>
            <a:spLocks noGrp="1"/>
          </p:cNvSpPr>
          <p:nvPr>
            <p:ph type="sldNum" sz="quarter" idx="5"/>
          </p:nvPr>
        </p:nvSpPr>
        <p:spPr>
          <a:xfrm>
            <a:off x="5257800" y="8829967"/>
            <a:ext cx="1750978" cy="464820"/>
          </a:xfrm>
          <a:prstGeom prst="rect">
            <a:avLst/>
          </a:prstGeom>
        </p:spPr>
        <p:txBody>
          <a:bodyPr vert="horz" lIns="93177" tIns="46589" rIns="93177" bIns="46589" rtlCol="0" anchor="b"/>
          <a:lstStyle>
            <a:lvl1pPr algn="r">
              <a:defRPr sz="1200"/>
            </a:lvl1pPr>
          </a:lstStyle>
          <a:p>
            <a:fld id="{89920E16-7E2D-4061-8759-5F8497A7A433}" type="slidenum">
              <a:rPr lang="en-US" smtClean="0"/>
              <a:pPr/>
              <a:t>‹#›</a:t>
            </a:fld>
            <a:endParaRPr lang="en-US" dirty="0"/>
          </a:p>
        </p:txBody>
      </p:sp>
    </p:spTree>
    <p:extLst>
      <p:ext uri="{BB962C8B-B14F-4D97-AF65-F5344CB8AC3E}">
        <p14:creationId xmlns:p14="http://schemas.microsoft.com/office/powerpoint/2010/main" val="34497057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0</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07125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20</a:t>
            </a:fld>
            <a:endParaRPr lang="en-US" dirty="0"/>
          </a:p>
        </p:txBody>
      </p:sp>
    </p:spTree>
    <p:extLst>
      <p:ext uri="{BB962C8B-B14F-4D97-AF65-F5344CB8AC3E}">
        <p14:creationId xmlns:p14="http://schemas.microsoft.com/office/powerpoint/2010/main" val="111349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22</a:t>
            </a:fld>
            <a:endParaRPr lang="en-US" dirty="0"/>
          </a:p>
        </p:txBody>
      </p:sp>
    </p:spTree>
    <p:extLst>
      <p:ext uri="{BB962C8B-B14F-4D97-AF65-F5344CB8AC3E}">
        <p14:creationId xmlns:p14="http://schemas.microsoft.com/office/powerpoint/2010/main" val="266973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29</a:t>
            </a:fld>
            <a:endParaRPr lang="en-US" dirty="0"/>
          </a:p>
        </p:txBody>
      </p:sp>
    </p:spTree>
    <p:extLst>
      <p:ext uri="{BB962C8B-B14F-4D97-AF65-F5344CB8AC3E}">
        <p14:creationId xmlns:p14="http://schemas.microsoft.com/office/powerpoint/2010/main" val="125463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31</a:t>
            </a:fld>
            <a:endParaRPr lang="en-US" dirty="0"/>
          </a:p>
        </p:txBody>
      </p:sp>
    </p:spTree>
    <p:extLst>
      <p:ext uri="{BB962C8B-B14F-4D97-AF65-F5344CB8AC3E}">
        <p14:creationId xmlns:p14="http://schemas.microsoft.com/office/powerpoint/2010/main" val="252090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07125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2</a:t>
            </a:fld>
            <a:endParaRPr lang="en-US" dirty="0"/>
          </a:p>
        </p:txBody>
      </p:sp>
    </p:spTree>
    <p:extLst>
      <p:ext uri="{BB962C8B-B14F-4D97-AF65-F5344CB8AC3E}">
        <p14:creationId xmlns:p14="http://schemas.microsoft.com/office/powerpoint/2010/main" val="85584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85962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pPr marL="174708" indent="-174708" defTabSz="931774">
              <a:buFont typeface="Arial" pitchFamily="34" charset="0"/>
              <a:buChar char="•"/>
              <a:defRPr/>
            </a:pPr>
            <a:endParaRPr lang="en-US" dirty="0" smtClean="0"/>
          </a:p>
          <a:p>
            <a:pPr marL="174708" indent="-174708" defTabSz="931774">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920E16-7E2D-4061-8759-5F8497A7A433}"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46668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465138"/>
            <a:ext cx="3254375" cy="24399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20E16-7E2D-4061-8759-5F8497A7A433}"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 2012 Microsoft Corporation    	Microsoft Confidential</a:t>
            </a:r>
            <a:endParaRPr lang="en-US" dirty="0"/>
          </a:p>
        </p:txBody>
      </p:sp>
    </p:spTree>
    <p:extLst>
      <p:ext uri="{BB962C8B-B14F-4D97-AF65-F5344CB8AC3E}">
        <p14:creationId xmlns:p14="http://schemas.microsoft.com/office/powerpoint/2010/main" val="246668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6</a:t>
            </a:fld>
            <a:endParaRPr lang="en-US" dirty="0"/>
          </a:p>
        </p:txBody>
      </p:sp>
    </p:spTree>
    <p:extLst>
      <p:ext uri="{BB962C8B-B14F-4D97-AF65-F5344CB8AC3E}">
        <p14:creationId xmlns:p14="http://schemas.microsoft.com/office/powerpoint/2010/main" val="319551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9</a:t>
            </a:fld>
            <a:endParaRPr lang="en-US" dirty="0"/>
          </a:p>
        </p:txBody>
      </p:sp>
    </p:spTree>
    <p:extLst>
      <p:ext uri="{BB962C8B-B14F-4D97-AF65-F5344CB8AC3E}">
        <p14:creationId xmlns:p14="http://schemas.microsoft.com/office/powerpoint/2010/main" val="2237724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619125"/>
            <a:ext cx="3873500" cy="2905125"/>
          </a:xfrm>
        </p:spPr>
      </p:sp>
      <p:sp>
        <p:nvSpPr>
          <p:cNvPr id="3" name="Notes Placeholder 2"/>
          <p:cNvSpPr>
            <a:spLocks noGrp="1"/>
          </p:cNvSpPr>
          <p:nvPr>
            <p:ph type="body" idx="1"/>
          </p:nvPr>
        </p:nvSpPr>
        <p:spPr/>
        <p:txBody>
          <a:bodyPr>
            <a:normAutofit fontScale="92500"/>
          </a:bodyPr>
          <a:lstStyle/>
          <a:p>
            <a:endParaRPr lang="en-US" dirty="0"/>
          </a:p>
        </p:txBody>
      </p:sp>
      <p:sp>
        <p:nvSpPr>
          <p:cNvPr id="4" name="Footer Placeholder 3"/>
          <p:cNvSpPr>
            <a:spLocks noGrp="1"/>
          </p:cNvSpPr>
          <p:nvPr>
            <p:ph type="ftr" sz="quarter" idx="10"/>
          </p:nvPr>
        </p:nvSpPr>
        <p:spPr/>
        <p:txBody>
          <a:bodyPr/>
          <a:lstStyle/>
          <a:p>
            <a:r>
              <a:rPr lang="en-US" smtClean="0"/>
              <a:t>© 2012 Microsoft Corporation    	Microsoft Confidential</a:t>
            </a:r>
            <a:endParaRPr lang="en-US" dirty="0"/>
          </a:p>
        </p:txBody>
      </p:sp>
      <p:sp>
        <p:nvSpPr>
          <p:cNvPr id="5" name="Slide Number Placeholder 4"/>
          <p:cNvSpPr>
            <a:spLocks noGrp="1"/>
          </p:cNvSpPr>
          <p:nvPr>
            <p:ph type="sldNum" sz="quarter" idx="11"/>
          </p:nvPr>
        </p:nvSpPr>
        <p:spPr/>
        <p:txBody>
          <a:bodyPr/>
          <a:lstStyle/>
          <a:p>
            <a:fld id="{89920E16-7E2D-4061-8759-5F8497A7A433}" type="slidenum">
              <a:rPr lang="en-US" smtClean="0"/>
              <a:pPr/>
              <a:t>15</a:t>
            </a:fld>
            <a:endParaRPr lang="en-US" dirty="0"/>
          </a:p>
        </p:txBody>
      </p:sp>
    </p:spTree>
    <p:extLst>
      <p:ext uri="{BB962C8B-B14F-4D97-AF65-F5344CB8AC3E}">
        <p14:creationId xmlns:p14="http://schemas.microsoft.com/office/powerpoint/2010/main" val="535140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Deck Intro Pic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640" y="2194560"/>
            <a:ext cx="8138160" cy="1005840"/>
          </a:xfrm>
        </p:spPr>
        <p:txBody>
          <a:bodyPr anchor="b" anchorCtr="0">
            <a:normAutofit/>
          </a:bodyPr>
          <a:lstStyle>
            <a:lvl1pPr algn="l">
              <a:defRPr sz="3200">
                <a:solidFill>
                  <a:schemeClr val="tx2"/>
                </a:solidFill>
                <a:effectLst>
                  <a:outerShdw blurRad="50800" dist="38100" dir="2700000" algn="tl" rotWithShape="0">
                    <a:prstClr val="black">
                      <a:alpha val="40000"/>
                    </a:prstClr>
                  </a:outerShdw>
                </a:effectLst>
                <a:latin typeface="+mj-lt"/>
              </a:defRPr>
            </a:lvl1pPr>
          </a:lstStyle>
          <a:p>
            <a:r>
              <a:rPr lang="en-US" dirty="0" smtClean="0"/>
              <a:t>Click to edit Course Title</a:t>
            </a:r>
            <a:endParaRPr lang="en-US" dirty="0"/>
          </a:p>
        </p:txBody>
      </p:sp>
      <p:sp>
        <p:nvSpPr>
          <p:cNvPr id="3" name="Subtitle 2"/>
          <p:cNvSpPr>
            <a:spLocks noGrp="1"/>
          </p:cNvSpPr>
          <p:nvPr>
            <p:ph type="subTitle" idx="1" hasCustomPrompt="1"/>
          </p:nvPr>
        </p:nvSpPr>
        <p:spPr>
          <a:xfrm>
            <a:off x="640080" y="3291840"/>
            <a:ext cx="8046720" cy="1005840"/>
          </a:xfrm>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sz="2400">
                <a:solidFill>
                  <a:schemeClr val="tx2"/>
                </a:solidFill>
                <a:latin typeface="+mj-lt"/>
              </a:defRPr>
            </a:lvl1pPr>
            <a:lvl2pPr marL="4572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800">
                <a:solidFill>
                  <a:schemeClr val="tx1">
                    <a:lumMod val="75000"/>
                    <a:lumOff val="25000"/>
                  </a:schemeClr>
                </a:solidFill>
              </a:defRPr>
            </a:lvl2pPr>
            <a:lvl3pPr marL="9144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600">
                <a:solidFill>
                  <a:schemeClr val="tx1">
                    <a:lumMod val="75000"/>
                    <a:lumOff val="25000"/>
                  </a:schemeClr>
                </a:solidFill>
              </a:defRPr>
            </a:lvl3pPr>
            <a:lvl4pPr marL="13716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400">
                <a:solidFill>
                  <a:schemeClr val="tx1">
                    <a:lumMod val="75000"/>
                    <a:lumOff val="25000"/>
                  </a:schemeClr>
                </a:solidFill>
              </a:defRPr>
            </a:lvl4pPr>
            <a:lvl5pPr marL="1828800" marR="0" indent="0" algn="l" defTabSz="914400" rtl="0" eaLnBrk="1" fontAlgn="auto" latinLnBrk="0" hangingPunct="1">
              <a:lnSpc>
                <a:spcPct val="100000"/>
              </a:lnSpc>
              <a:spcBef>
                <a:spcPct val="20000"/>
              </a:spcBef>
              <a:spcAft>
                <a:spcPts val="0"/>
              </a:spcAft>
              <a:buClrTx/>
              <a:buSzPct val="110000"/>
              <a:buFont typeface="Arial" pitchFamily="34" charset="0"/>
              <a:buNone/>
              <a:tabLst/>
              <a:defRPr sz="1200">
                <a:solidFill>
                  <a:schemeClr val="tx1">
                    <a:lumMod val="75000"/>
                    <a:lumOff val="2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Module Title</a:t>
            </a:r>
            <a:endParaRPr lang="en-US" dirty="0"/>
          </a:p>
        </p:txBody>
      </p:sp>
      <p:sp>
        <p:nvSpPr>
          <p:cNvPr id="17" name="Date Placeholder 3"/>
          <p:cNvSpPr>
            <a:spLocks noGrp="1"/>
          </p:cNvSpPr>
          <p:nvPr>
            <p:ph type="dt" sz="half" idx="10"/>
          </p:nvPr>
        </p:nvSpPr>
        <p:spPr>
          <a:xfrm>
            <a:off x="1371600" y="6474430"/>
            <a:ext cx="838200" cy="365125"/>
          </a:xfrm>
          <a:prstGeom prst="rect">
            <a:avLst/>
          </a:prstGeom>
        </p:spPr>
        <p:txBody>
          <a:bodyPr lIns="45720" anchor="ctr" anchorCtr="0"/>
          <a:lstStyle>
            <a:lvl1pPr algn="l">
              <a:defRPr>
                <a:solidFill>
                  <a:schemeClr val="tx1"/>
                </a:solidFill>
              </a:defRPr>
            </a:lvl1pPr>
          </a:lstStyle>
          <a:p>
            <a:endParaRPr lang="en-US" dirty="0"/>
          </a:p>
        </p:txBody>
      </p:sp>
      <p:sp>
        <p:nvSpPr>
          <p:cNvPr id="21" name="Footer Placeholder 4"/>
          <p:cNvSpPr>
            <a:spLocks noGrp="1"/>
          </p:cNvSpPr>
          <p:nvPr>
            <p:ph type="ftr" sz="quarter" idx="11"/>
          </p:nvPr>
        </p:nvSpPr>
        <p:spPr>
          <a:xfrm>
            <a:off x="2651760" y="6474430"/>
            <a:ext cx="3657600" cy="365125"/>
          </a:xfrm>
          <a:prstGeom prst="rect">
            <a:avLst/>
          </a:prstGeom>
        </p:spPr>
        <p:txBody>
          <a:bodyPr anchor="ctr" anchorCtr="0"/>
          <a:lstStyle>
            <a:lvl1pPr>
              <a:defRPr>
                <a:solidFill>
                  <a:schemeClr val="tx1"/>
                </a:solidFill>
              </a:defRPr>
            </a:lvl1pPr>
          </a:lstStyle>
          <a:p>
            <a:r>
              <a:rPr lang="en-US" dirty="0" smtClean="0"/>
              <a:t>Microsoft Confidential</a:t>
            </a:r>
            <a:endParaRPr lang="en-US" dirty="0"/>
          </a:p>
        </p:txBody>
      </p:sp>
      <p:sp>
        <p:nvSpPr>
          <p:cNvPr id="24" name="Content Placeholder 22"/>
          <p:cNvSpPr>
            <a:spLocks noGrp="1"/>
          </p:cNvSpPr>
          <p:nvPr>
            <p:ph sz="quarter" idx="18" hasCustomPrompt="1"/>
          </p:nvPr>
        </p:nvSpPr>
        <p:spPr>
          <a:xfrm>
            <a:off x="0" y="5796017"/>
            <a:ext cx="2667000" cy="301752"/>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Title</a:t>
            </a:r>
            <a:endParaRPr lang="en-US" dirty="0"/>
          </a:p>
        </p:txBody>
      </p:sp>
      <p:sp>
        <p:nvSpPr>
          <p:cNvPr id="25" name="Content Placeholder 22"/>
          <p:cNvSpPr>
            <a:spLocks noGrp="1"/>
          </p:cNvSpPr>
          <p:nvPr>
            <p:ph sz="quarter" idx="19" hasCustomPrompt="1"/>
          </p:nvPr>
        </p:nvSpPr>
        <p:spPr>
          <a:xfrm>
            <a:off x="0" y="6117267"/>
            <a:ext cx="2667000" cy="304800"/>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Company</a:t>
            </a:r>
            <a:endParaRPr lang="en-US" dirty="0"/>
          </a:p>
        </p:txBody>
      </p:sp>
      <p:sp>
        <p:nvSpPr>
          <p:cNvPr id="11" name="Content Placeholder 22"/>
          <p:cNvSpPr>
            <a:spLocks noGrp="1"/>
          </p:cNvSpPr>
          <p:nvPr>
            <p:ph sz="quarter" idx="20" hasCustomPrompt="1"/>
          </p:nvPr>
        </p:nvSpPr>
        <p:spPr>
          <a:xfrm>
            <a:off x="0" y="5468183"/>
            <a:ext cx="2667000" cy="301752"/>
          </a:xfrm>
        </p:spPr>
        <p:txBody>
          <a:bodyPr>
            <a:normAutofit/>
          </a:bodyPr>
          <a:lstStyle>
            <a:lvl1pPr>
              <a:buFont typeface="Arial" pitchFamily="34" charset="0"/>
              <a:buNone/>
              <a:defRPr sz="1200">
                <a:solidFill>
                  <a:schemeClr val="tx1">
                    <a:lumMod val="65000"/>
                    <a:lumOff val="35000"/>
                  </a:schemeClr>
                </a:solidFill>
              </a:defRPr>
            </a:lvl1pPr>
          </a:lstStyle>
          <a:p>
            <a:pPr lvl="0"/>
            <a:r>
              <a:rPr lang="en-US" dirty="0" smtClean="0"/>
              <a:t>Click to enter Presenter Name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6383" y="0"/>
            <a:ext cx="3447619" cy="1028571"/>
          </a:xfrm>
          <a:prstGeom prst="rect">
            <a:avLst/>
          </a:prstGeom>
        </p:spPr>
      </p:pic>
    </p:spTree>
    <p:extLst>
      <p:ext uri="{BB962C8B-B14F-4D97-AF65-F5344CB8AC3E}">
        <p14:creationId xmlns:p14="http://schemas.microsoft.com/office/powerpoint/2010/main" val="74697912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 Section Intro Pic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640" y="2194560"/>
            <a:ext cx="8138160" cy="1005840"/>
          </a:xfrm>
        </p:spPr>
        <p:txBody>
          <a:bodyPr anchor="b" anchorCtr="0">
            <a:normAutofit/>
          </a:bodyPr>
          <a:lstStyle>
            <a:lvl1pPr algn="l">
              <a:defRPr sz="3200">
                <a:solidFill>
                  <a:schemeClr val="tx2"/>
                </a:solidFill>
                <a:effectLst>
                  <a:outerShdw blurRad="50800" dist="38100" dir="2700000" algn="tl" rotWithShape="0">
                    <a:prstClr val="black">
                      <a:alpha val="40000"/>
                    </a:prstClr>
                  </a:outerShdw>
                </a:effectLst>
                <a:latin typeface="+mj-lt"/>
              </a:defRPr>
            </a:lvl1pPr>
          </a:lstStyle>
          <a:p>
            <a:r>
              <a:rPr lang="en-US" dirty="0" smtClean="0"/>
              <a:t>Click to edit Section title</a:t>
            </a:r>
            <a:endParaRPr lang="en-US" dirty="0"/>
          </a:p>
        </p:txBody>
      </p:sp>
      <p:sp>
        <p:nvSpPr>
          <p:cNvPr id="3" name="Subtitle 2"/>
          <p:cNvSpPr>
            <a:spLocks noGrp="1"/>
          </p:cNvSpPr>
          <p:nvPr>
            <p:ph type="subTitle" idx="1" hasCustomPrompt="1"/>
          </p:nvPr>
        </p:nvSpPr>
        <p:spPr>
          <a:xfrm>
            <a:off x="640080" y="3291840"/>
            <a:ext cx="8046720" cy="3017520"/>
          </a:xfrm>
        </p:spPr>
        <p:txBody>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2"/>
              </a:buBlip>
              <a:tabLst/>
              <a:defRPr sz="2000">
                <a:solidFill>
                  <a:schemeClr val="tx2"/>
                </a:solidFill>
                <a:latin typeface="+mj-lt"/>
              </a:defRPr>
            </a:lvl1pPr>
            <a:lvl2pPr marL="742950" marR="0" indent="-285750" algn="l" defTabSz="914400" rtl="0" eaLnBrk="1" fontAlgn="auto" latinLnBrk="0" hangingPunct="1">
              <a:lnSpc>
                <a:spcPct val="100000"/>
              </a:lnSpc>
              <a:spcBef>
                <a:spcPct val="20000"/>
              </a:spcBef>
              <a:spcAft>
                <a:spcPts val="0"/>
              </a:spcAft>
              <a:buClrTx/>
              <a:buSzPct val="110000"/>
              <a:buFontTx/>
              <a:buBlip>
                <a:blip r:embed="rId2"/>
              </a:buBlip>
              <a:tabLst/>
              <a:defRPr sz="1800">
                <a:solidFill>
                  <a:schemeClr val="tx1">
                    <a:lumMod val="75000"/>
                    <a:lumOff val="25000"/>
                  </a:schemeClr>
                </a:solidFill>
              </a:defRPr>
            </a:lvl2pPr>
            <a:lvl3pPr marL="1143000" marR="0" indent="-228600" algn="l" defTabSz="914400" rtl="0" eaLnBrk="1" fontAlgn="auto" latinLnBrk="0" hangingPunct="1">
              <a:lnSpc>
                <a:spcPct val="100000"/>
              </a:lnSpc>
              <a:spcBef>
                <a:spcPct val="20000"/>
              </a:spcBef>
              <a:spcAft>
                <a:spcPts val="0"/>
              </a:spcAft>
              <a:buClrTx/>
              <a:buSzPct val="110000"/>
              <a:buFontTx/>
              <a:buBlip>
                <a:blip r:embed="rId2"/>
              </a:buBlip>
              <a:tabLst/>
              <a:defRPr sz="1600">
                <a:solidFill>
                  <a:schemeClr val="tx1">
                    <a:lumMod val="75000"/>
                    <a:lumOff val="25000"/>
                  </a:schemeClr>
                </a:solidFill>
              </a:defRPr>
            </a:lvl3pPr>
            <a:lvl4pPr marL="1600200" marR="0" indent="-228600" algn="l" defTabSz="914400" rtl="0" eaLnBrk="1" fontAlgn="auto" latinLnBrk="0" hangingPunct="1">
              <a:lnSpc>
                <a:spcPct val="100000"/>
              </a:lnSpc>
              <a:spcBef>
                <a:spcPct val="20000"/>
              </a:spcBef>
              <a:spcAft>
                <a:spcPts val="0"/>
              </a:spcAft>
              <a:buClrTx/>
              <a:buSzPct val="110000"/>
              <a:buFontTx/>
              <a:buBlip>
                <a:blip r:embed="rId2"/>
              </a:buBlip>
              <a:tabLst/>
              <a:defRPr sz="1400">
                <a:solidFill>
                  <a:schemeClr val="tx1">
                    <a:lumMod val="75000"/>
                    <a:lumOff val="25000"/>
                  </a:schemeClr>
                </a:solidFill>
              </a:defRPr>
            </a:lvl4pPr>
            <a:lvl5pPr marL="2057400" marR="0" indent="-228600" algn="l" defTabSz="914400" rtl="0" eaLnBrk="1" fontAlgn="auto" latinLnBrk="0" hangingPunct="1">
              <a:lnSpc>
                <a:spcPct val="100000"/>
              </a:lnSpc>
              <a:spcBef>
                <a:spcPct val="20000"/>
              </a:spcBef>
              <a:spcAft>
                <a:spcPts val="0"/>
              </a:spcAft>
              <a:buClrTx/>
              <a:buSzPct val="110000"/>
              <a:buFontTx/>
              <a:buBlip>
                <a:blip r:embed="rId2"/>
              </a:buBlip>
              <a:tabLst/>
              <a:defRPr sz="1200">
                <a:solidFill>
                  <a:schemeClr val="tx1">
                    <a:lumMod val="75000"/>
                    <a:lumOff val="2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Section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11"/>
          </p:nvPr>
        </p:nvSpPr>
        <p:spPr>
          <a:xfrm>
            <a:off x="2651760" y="6476303"/>
            <a:ext cx="3657600" cy="365125"/>
          </a:xfrm>
          <a:prstGeom prst="rect">
            <a:avLst/>
          </a:prstGeom>
        </p:spPr>
        <p:txBody>
          <a:bodyPr anchor="ctr" anchorCtr="0"/>
          <a:lstStyle>
            <a:lvl1pPr algn="ctr">
              <a:defRPr>
                <a:solidFill>
                  <a:schemeClr val="tx1"/>
                </a:solidFill>
              </a:defRPr>
            </a:lvl1pPr>
          </a:lstStyle>
          <a:p>
            <a:r>
              <a:rPr lang="en-US" dirty="0" smtClean="0">
                <a:solidFill>
                  <a:prstClr val="black"/>
                </a:solidFill>
              </a:rPr>
              <a:t>Microsoft Confidential</a:t>
            </a:r>
            <a:endParaRPr lang="en-US" dirty="0">
              <a:solidFill>
                <a:prstClr val="black"/>
              </a:solidFill>
            </a:endParaRPr>
          </a:p>
        </p:txBody>
      </p:sp>
      <p:sp>
        <p:nvSpPr>
          <p:cNvPr id="14" name="Date Placeholder 3"/>
          <p:cNvSpPr>
            <a:spLocks noGrp="1"/>
          </p:cNvSpPr>
          <p:nvPr>
            <p:ph type="dt" sz="half" idx="10"/>
          </p:nvPr>
        </p:nvSpPr>
        <p:spPr>
          <a:xfrm>
            <a:off x="1371600" y="6476303"/>
            <a:ext cx="838200" cy="365125"/>
          </a:xfrm>
          <a:prstGeom prst="rect">
            <a:avLst/>
          </a:prstGeom>
        </p:spPr>
        <p:txBody>
          <a:bodyPr anchor="ctr" anchorCtr="0"/>
          <a:lstStyle>
            <a:lvl1pPr>
              <a:defRPr>
                <a:solidFill>
                  <a:schemeClr val="tx1"/>
                </a:solidFill>
              </a:defRPr>
            </a:lvl1pPr>
          </a:lstStyle>
          <a:p>
            <a:endParaRPr lang="en-US" dirty="0">
              <a:solidFill>
                <a:prstClr val="black"/>
              </a:solidFill>
            </a:endParaRPr>
          </a:p>
        </p:txBody>
      </p:sp>
      <p:sp>
        <p:nvSpPr>
          <p:cNvPr id="15" name="Slide Number Placeholder 5"/>
          <p:cNvSpPr>
            <a:spLocks noGrp="1"/>
          </p:cNvSpPr>
          <p:nvPr>
            <p:ph type="sldNum" sz="quarter" idx="12"/>
          </p:nvPr>
        </p:nvSpPr>
        <p:spPr>
          <a:xfrm>
            <a:off x="0" y="6476303"/>
            <a:ext cx="609600" cy="365125"/>
          </a:xfrm>
          <a:prstGeom prst="rect">
            <a:avLst/>
          </a:prstGeom>
        </p:spPr>
        <p:txBody>
          <a:bodyPr anchor="ctr" anchorCtr="0"/>
          <a:lstStyle>
            <a:lvl1pPr algn="ctr">
              <a:defRPr sz="1200">
                <a:solidFill>
                  <a:schemeClr val="tx1"/>
                </a:solidFill>
              </a:defRPr>
            </a:lvl1pPr>
          </a:lstStyle>
          <a:p>
            <a:fld id="{026CCAEB-CB17-44EB-A892-4553F1D666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56154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 Topic Tit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2409"/>
            <a:ext cx="8534400" cy="920591"/>
          </a:xfrm>
        </p:spPr>
        <p:txBody>
          <a:bodyPr anchor="b" anchorCtr="0">
            <a:normAutofit/>
          </a:bodyPr>
          <a:lstStyle>
            <a:lvl1pPr>
              <a:defRPr sz="3200">
                <a:solidFill>
                  <a:schemeClr val="tx2"/>
                </a:solidFill>
              </a:defRPr>
            </a:lvl1pPr>
          </a:lstStyle>
          <a:p>
            <a:r>
              <a:rPr lang="en-US" dirty="0" smtClean="0"/>
              <a:t>Click to edit Topic title</a:t>
            </a:r>
            <a:endParaRPr lang="en-US" dirty="0"/>
          </a:p>
        </p:txBody>
      </p:sp>
      <p:sp>
        <p:nvSpPr>
          <p:cNvPr id="3" name="Content Placeholder 2"/>
          <p:cNvSpPr>
            <a:spLocks noGrp="1"/>
          </p:cNvSpPr>
          <p:nvPr>
            <p:ph idx="1" hasCustomPrompt="1"/>
          </p:nvPr>
        </p:nvSpPr>
        <p:spPr>
          <a:xfrm>
            <a:off x="304800" y="1188720"/>
            <a:ext cx="8534400" cy="5166360"/>
          </a:xfrm>
        </p:spPr>
        <p:txBody>
          <a:bodyPr/>
          <a:lstStyle>
            <a:lvl1pPr>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Topic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Footer Placeholder 4"/>
          <p:cNvSpPr>
            <a:spLocks noGrp="1"/>
          </p:cNvSpPr>
          <p:nvPr>
            <p:ph type="ftr" sz="quarter" idx="11"/>
          </p:nvPr>
        </p:nvSpPr>
        <p:spPr>
          <a:xfrm>
            <a:off x="2651760" y="6476301"/>
            <a:ext cx="3657600" cy="365760"/>
          </a:xfrm>
          <a:prstGeom prst="rect">
            <a:avLst/>
          </a:prstGeom>
        </p:spPr>
        <p:txBody>
          <a:bodyPr anchor="ctr" anchorCtr="0"/>
          <a:lstStyle>
            <a:lvl1pPr algn="ctr">
              <a:defRPr>
                <a:solidFill>
                  <a:schemeClr val="bg1"/>
                </a:solidFill>
              </a:defRPr>
            </a:lvl1pPr>
          </a:lstStyle>
          <a:p>
            <a:r>
              <a:rPr lang="en-US" dirty="0" smtClean="0">
                <a:solidFill>
                  <a:prstClr val="white"/>
                </a:solidFill>
              </a:rPr>
              <a:t>Microsoft Confidential</a:t>
            </a:r>
            <a:endParaRPr lang="en-US" dirty="0">
              <a:solidFill>
                <a:prstClr val="white"/>
              </a:solidFill>
            </a:endParaRPr>
          </a:p>
        </p:txBody>
      </p:sp>
      <p:sp>
        <p:nvSpPr>
          <p:cNvPr id="19" name="Date Placeholder 3"/>
          <p:cNvSpPr>
            <a:spLocks noGrp="1"/>
          </p:cNvSpPr>
          <p:nvPr>
            <p:ph type="dt" sz="half" idx="10"/>
          </p:nvPr>
        </p:nvSpPr>
        <p:spPr>
          <a:xfrm>
            <a:off x="1371600" y="6476303"/>
            <a:ext cx="838200" cy="365125"/>
          </a:xfrm>
          <a:prstGeom prst="rect">
            <a:avLst/>
          </a:prstGeom>
        </p:spPr>
        <p:txBody>
          <a:bodyPr anchor="ctr" anchorCtr="0"/>
          <a:lstStyle>
            <a:lvl1pPr>
              <a:defRPr>
                <a:solidFill>
                  <a:schemeClr val="bg1"/>
                </a:solidFill>
              </a:defRPr>
            </a:lvl1pPr>
          </a:lstStyle>
          <a:p>
            <a:endParaRPr lang="en-US" dirty="0">
              <a:solidFill>
                <a:prstClr val="white"/>
              </a:solidFill>
            </a:endParaRPr>
          </a:p>
        </p:txBody>
      </p:sp>
      <p:sp>
        <p:nvSpPr>
          <p:cNvPr id="20" name="Slide Number Placeholder 5"/>
          <p:cNvSpPr>
            <a:spLocks noGrp="1"/>
          </p:cNvSpPr>
          <p:nvPr>
            <p:ph type="sldNum" sz="quarter" idx="12"/>
          </p:nvPr>
        </p:nvSpPr>
        <p:spPr>
          <a:xfrm>
            <a:off x="0" y="6476303"/>
            <a:ext cx="609600" cy="365125"/>
          </a:xfrm>
          <a:prstGeom prst="rect">
            <a:avLst/>
          </a:prstGeom>
        </p:spPr>
        <p:txBody>
          <a:bodyPr anchor="ctr" anchorCtr="0"/>
          <a:lstStyle>
            <a:lvl1pPr algn="ctr">
              <a:defRPr sz="1200">
                <a:solidFill>
                  <a:schemeClr val="bg1"/>
                </a:solidFill>
              </a:defRPr>
            </a:lvl1pPr>
          </a:lstStyle>
          <a:p>
            <a:fld id="{026CCAEB-CB17-44EB-A892-4553F1D666B6}"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3247" y="6406933"/>
            <a:ext cx="2090755" cy="451067"/>
          </a:xfrm>
          <a:prstGeom prst="rect">
            <a:avLst/>
          </a:prstGeom>
        </p:spPr>
      </p:pic>
    </p:spTree>
    <p:extLst>
      <p:ext uri="{BB962C8B-B14F-4D97-AF65-F5344CB8AC3E}">
        <p14:creationId xmlns:p14="http://schemas.microsoft.com/office/powerpoint/2010/main" val="287371488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 Legal">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1352" cy="411480"/>
          </a:xfrm>
        </p:spPr>
        <p:txBody>
          <a:bodyPr>
            <a:noAutofit/>
          </a:bodyPr>
          <a:lstStyle>
            <a:lvl1pPr>
              <a:defRPr sz="2400">
                <a:solidFill>
                  <a:schemeClr val="tx2"/>
                </a:solidFill>
              </a:defRPr>
            </a:lvl1pPr>
          </a:lstStyle>
          <a:p>
            <a:r>
              <a:rPr lang="en-US" dirty="0" smtClean="0"/>
              <a:t>Click to edit Master title style</a:t>
            </a:r>
            <a:endParaRPr lang="en-US" dirty="0"/>
          </a:p>
        </p:txBody>
      </p:sp>
      <p:sp>
        <p:nvSpPr>
          <p:cNvPr id="20" name="Text Placeholder 19"/>
          <p:cNvSpPr>
            <a:spLocks noGrp="1"/>
          </p:cNvSpPr>
          <p:nvPr>
            <p:ph type="body" sz="quarter" idx="13"/>
          </p:nvPr>
        </p:nvSpPr>
        <p:spPr>
          <a:xfrm>
            <a:off x="304800" y="914400"/>
            <a:ext cx="8531352" cy="2286000"/>
          </a:xfrm>
        </p:spPr>
        <p:txBody>
          <a:bodyPr>
            <a:normAutofit/>
          </a:bodyPr>
          <a:lstStyle>
            <a:lvl1pPr marL="112713" indent="6350">
              <a:spcAft>
                <a:spcPts val="300"/>
              </a:spcAft>
              <a:buFont typeface="Arial" pitchFamily="34" charset="0"/>
              <a:buNone/>
              <a:defRPr sz="1050"/>
            </a:lvl1pPr>
            <a:lvl2pPr marL="112713" indent="6350">
              <a:buFont typeface="Arial" pitchFamily="34" charset="0"/>
              <a:buNone/>
              <a:defRPr/>
            </a:lvl2pPr>
            <a:lvl3pPr marL="112713" indent="6350">
              <a:buFont typeface="Arial" pitchFamily="34" charset="0"/>
              <a:buNone/>
              <a:defRPr/>
            </a:lvl3pPr>
            <a:lvl4pPr marL="112713" indent="6350">
              <a:buFont typeface="Arial" pitchFamily="34" charset="0"/>
              <a:buNone/>
              <a:defRPr/>
            </a:lvl4pPr>
            <a:lvl5pPr marL="112713" indent="6350">
              <a:buFont typeface="Arial" pitchFamily="34" charset="0"/>
              <a:buNone/>
              <a:defRPr/>
            </a:lvl5pPr>
          </a:lstStyle>
          <a:p>
            <a:pPr lvl="0"/>
            <a:r>
              <a:rPr lang="en-US" smtClean="0"/>
              <a:t>Click to edit Master text styles</a:t>
            </a:r>
          </a:p>
        </p:txBody>
      </p:sp>
      <p:sp>
        <p:nvSpPr>
          <p:cNvPr id="24" name="Text Placeholder 19"/>
          <p:cNvSpPr>
            <a:spLocks noGrp="1"/>
          </p:cNvSpPr>
          <p:nvPr>
            <p:ph type="body" sz="quarter" idx="14"/>
          </p:nvPr>
        </p:nvSpPr>
        <p:spPr>
          <a:xfrm>
            <a:off x="304800" y="3962400"/>
            <a:ext cx="8531352" cy="2286000"/>
          </a:xfrm>
        </p:spPr>
        <p:txBody>
          <a:bodyPr>
            <a:normAutofit/>
          </a:bodyPr>
          <a:lstStyle>
            <a:lvl1pPr marL="112713" indent="6350">
              <a:spcAft>
                <a:spcPts val="300"/>
              </a:spcAft>
              <a:buFont typeface="Arial" pitchFamily="34" charset="0"/>
              <a:buNone/>
              <a:defRPr sz="1050"/>
            </a:lvl1pPr>
            <a:lvl2pPr marL="112713" indent="6350">
              <a:buFont typeface="Arial" pitchFamily="34" charset="0"/>
              <a:buNone/>
              <a:defRPr/>
            </a:lvl2pPr>
            <a:lvl3pPr marL="112713" indent="6350">
              <a:buFont typeface="Arial" pitchFamily="34" charset="0"/>
              <a:buNone/>
              <a:defRPr/>
            </a:lvl3pPr>
            <a:lvl4pPr marL="112713" indent="6350">
              <a:buFont typeface="Arial" pitchFamily="34" charset="0"/>
              <a:buNone/>
              <a:defRPr/>
            </a:lvl4pPr>
            <a:lvl5pPr marL="112713" indent="6350">
              <a:buFont typeface="Arial" pitchFamily="34" charset="0"/>
              <a:buNone/>
              <a:defRPr/>
            </a:lvl5pPr>
          </a:lstStyle>
          <a:p>
            <a:pPr lvl="0"/>
            <a:r>
              <a:rPr lang="en-US" smtClean="0"/>
              <a:t>Click to edit Master text styles</a:t>
            </a:r>
          </a:p>
        </p:txBody>
      </p:sp>
      <p:sp>
        <p:nvSpPr>
          <p:cNvPr id="26" name="Text Placeholder 25"/>
          <p:cNvSpPr>
            <a:spLocks noGrp="1"/>
          </p:cNvSpPr>
          <p:nvPr>
            <p:ph type="body" sz="quarter" idx="15"/>
          </p:nvPr>
        </p:nvSpPr>
        <p:spPr>
          <a:xfrm>
            <a:off x="304800" y="3276600"/>
            <a:ext cx="8531352" cy="411480"/>
          </a:xfrm>
        </p:spPr>
        <p:txBody>
          <a:bodyPr>
            <a:noAutofit/>
          </a:bodyPr>
          <a:lstStyle>
            <a:lvl1pPr>
              <a:buFont typeface="Arial" pitchFamily="34" charset="0"/>
              <a:buNone/>
              <a:defRPr sz="2400">
                <a:solidFill>
                  <a:schemeClr val="tx2"/>
                </a:solidFill>
                <a:latin typeface="+mj-lt"/>
              </a:defRPr>
            </a:lvl1pPr>
            <a:lvl2pPr>
              <a:buFont typeface="Arial" pitchFamily="34" charset="0"/>
              <a:buNone/>
              <a:defRPr sz="2200"/>
            </a:lvl2pPr>
            <a:lvl3pPr>
              <a:buFont typeface="Arial" pitchFamily="34" charset="0"/>
              <a:buNone/>
              <a:defRPr sz="2200"/>
            </a:lvl3pPr>
            <a:lvl4pPr>
              <a:buFont typeface="Arial" pitchFamily="34" charset="0"/>
              <a:buNone/>
              <a:defRPr sz="2200"/>
            </a:lvl4pPr>
            <a:lvl5pPr>
              <a:buFont typeface="Arial" pitchFamily="34" charset="0"/>
              <a:buNone/>
              <a:defRPr sz="2200"/>
            </a:lvl5pPr>
          </a:lstStyle>
          <a:p>
            <a:pPr lvl="0"/>
            <a:r>
              <a:rPr lang="en-US" smtClean="0"/>
              <a:t>Click to edit Master text styles</a:t>
            </a:r>
          </a:p>
        </p:txBody>
      </p:sp>
      <p:sp>
        <p:nvSpPr>
          <p:cNvPr id="30" name="Text Placeholder 29"/>
          <p:cNvSpPr>
            <a:spLocks noGrp="1"/>
          </p:cNvSpPr>
          <p:nvPr>
            <p:ph type="body" sz="quarter" idx="17"/>
          </p:nvPr>
        </p:nvSpPr>
        <p:spPr>
          <a:xfrm>
            <a:off x="304800" y="3725672"/>
            <a:ext cx="5486400" cy="228600"/>
          </a:xfrm>
        </p:spPr>
        <p:txBody>
          <a:bodyPr lIns="182880" tIns="0" rIns="182880" bIns="0" anchor="ctr" anchorCtr="0">
            <a:noAutofit/>
          </a:bodyPr>
          <a:lstStyle>
            <a:lvl1pPr marL="0" indent="0">
              <a:spcBef>
                <a:spcPts val="0"/>
              </a:spcBef>
              <a:buFont typeface="Arial" pitchFamily="34" charset="0"/>
              <a:buNone/>
              <a:defRPr sz="1050" b="0">
                <a:solidFill>
                  <a:schemeClr val="bg2"/>
                </a:solidFill>
              </a:defRPr>
            </a:lvl1pPr>
            <a:lvl2pPr marL="112713" indent="6350">
              <a:buFont typeface="Arial" pitchFamily="34" charset="0"/>
              <a:buNone/>
              <a:defRPr sz="1050"/>
            </a:lvl2pPr>
            <a:lvl3pPr marL="112713" indent="6350">
              <a:buFont typeface="Arial" pitchFamily="34" charset="0"/>
              <a:buNone/>
              <a:defRPr sz="1050"/>
            </a:lvl3pPr>
            <a:lvl4pPr marL="112713" indent="6350">
              <a:buFont typeface="Arial" pitchFamily="34" charset="0"/>
              <a:buNone/>
              <a:defRPr sz="1050"/>
            </a:lvl4pPr>
            <a:lvl5pPr marL="112713" indent="6350">
              <a:buFont typeface="Arial" pitchFamily="34" charset="0"/>
              <a:buNone/>
              <a:defRPr sz="1050"/>
            </a:lvl5pPr>
          </a:lstStyle>
          <a:p>
            <a:pPr lvl="0"/>
            <a:r>
              <a:rPr lang="en-US" smtClean="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598" y="6406858"/>
            <a:ext cx="1225402" cy="451143"/>
          </a:xfrm>
          <a:prstGeom prst="rect">
            <a:avLst/>
          </a:prstGeom>
        </p:spPr>
      </p:pic>
    </p:spTree>
    <p:extLst>
      <p:ext uri="{BB962C8B-B14F-4D97-AF65-F5344CB8AC3E}">
        <p14:creationId xmlns:p14="http://schemas.microsoft.com/office/powerpoint/2010/main" val="195223850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8534400" cy="609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884237"/>
            <a:ext cx="8458200" cy="5440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2651760" y="6472556"/>
            <a:ext cx="3657600" cy="365125"/>
          </a:xfrm>
          <a:prstGeom prst="rect">
            <a:avLst/>
          </a:prstGeom>
        </p:spPr>
        <p:txBody>
          <a:bodyPr anchor="ctr" anchorCtr="0"/>
          <a:lstStyle>
            <a:lvl1pPr algn="ctr">
              <a:defRPr sz="900">
                <a:solidFill>
                  <a:schemeClr val="tx2"/>
                </a:solidFill>
                <a:latin typeface="+mj-lt"/>
              </a:defRPr>
            </a:lvl1pPr>
          </a:lstStyle>
          <a:p>
            <a:r>
              <a:rPr lang="en-US" dirty="0" smtClean="0">
                <a:solidFill>
                  <a:srgbClr val="385593"/>
                </a:solidFill>
              </a:rPr>
              <a:t>Microsoft Confidential</a:t>
            </a:r>
            <a:endParaRPr lang="en-US" dirty="0">
              <a:solidFill>
                <a:srgbClr val="385593"/>
              </a:solidFill>
            </a:endParaRPr>
          </a:p>
        </p:txBody>
      </p:sp>
      <p:sp>
        <p:nvSpPr>
          <p:cNvPr id="16" name="Date Placeholder 3"/>
          <p:cNvSpPr>
            <a:spLocks noGrp="1"/>
          </p:cNvSpPr>
          <p:nvPr>
            <p:ph type="dt" sz="half" idx="2"/>
          </p:nvPr>
        </p:nvSpPr>
        <p:spPr>
          <a:xfrm>
            <a:off x="1371600" y="6474430"/>
            <a:ext cx="838200" cy="365125"/>
          </a:xfrm>
          <a:prstGeom prst="rect">
            <a:avLst/>
          </a:prstGeom>
        </p:spPr>
        <p:txBody>
          <a:bodyPr lIns="45720" anchor="ctr" anchorCtr="0"/>
          <a:lstStyle>
            <a:lvl1pPr algn="l">
              <a:defRPr sz="900">
                <a:solidFill>
                  <a:schemeClr val="tx2"/>
                </a:solidFill>
              </a:defRPr>
            </a:lvl1pPr>
          </a:lstStyle>
          <a:p>
            <a:endParaRPr lang="en-US" dirty="0">
              <a:solidFill>
                <a:srgbClr val="385593"/>
              </a:solidFill>
            </a:endParaRPr>
          </a:p>
        </p:txBody>
      </p:sp>
      <p:sp>
        <p:nvSpPr>
          <p:cNvPr id="17" name="Slide Number Placeholder 5"/>
          <p:cNvSpPr>
            <a:spLocks noGrp="1"/>
          </p:cNvSpPr>
          <p:nvPr>
            <p:ph type="sldNum" sz="quarter" idx="4"/>
          </p:nvPr>
        </p:nvSpPr>
        <p:spPr>
          <a:xfrm>
            <a:off x="0" y="6474430"/>
            <a:ext cx="609600" cy="365125"/>
          </a:xfrm>
          <a:prstGeom prst="rect">
            <a:avLst/>
          </a:prstGeom>
        </p:spPr>
        <p:txBody>
          <a:bodyPr anchor="ctr" anchorCtr="0"/>
          <a:lstStyle>
            <a:lvl1pPr algn="ctr">
              <a:defRPr sz="1200">
                <a:solidFill>
                  <a:schemeClr val="tx1"/>
                </a:solidFill>
              </a:defRPr>
            </a:lvl1pPr>
          </a:lstStyle>
          <a:p>
            <a:fld id="{026CCAEB-CB17-44EB-A892-4553F1D666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484365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59" r:id="rId4"/>
  </p:sldLayoutIdLst>
  <p:transition/>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SzPct val="100000"/>
        <a:buFontTx/>
        <a:buBlip>
          <a:blip r:embed="rId6"/>
        </a:buBlip>
        <a:defRPr sz="24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6"/>
        </a:buBlip>
        <a:defRPr sz="2000" kern="1200">
          <a:solidFill>
            <a:schemeClr val="tx1"/>
          </a:solidFill>
          <a:latin typeface="+mn-lt"/>
          <a:ea typeface="+mn-ea"/>
          <a:cs typeface="+mn-cs"/>
        </a:defRPr>
      </a:lvl2pPr>
      <a:lvl3pPr marL="1143000" indent="-228600" algn="l" defTabSz="914400" rtl="0" eaLnBrk="1" latinLnBrk="0" hangingPunct="1">
        <a:spcBef>
          <a:spcPct val="20000"/>
        </a:spcBef>
        <a:buSzPct val="110000"/>
        <a:buFontTx/>
        <a:buBlip>
          <a:blip r:embed="rId6"/>
        </a:buBlip>
        <a:defRPr sz="1800" kern="1200">
          <a:solidFill>
            <a:schemeClr val="tx1"/>
          </a:solidFill>
          <a:latin typeface="+mn-lt"/>
          <a:ea typeface="+mn-ea"/>
          <a:cs typeface="+mn-cs"/>
        </a:defRPr>
      </a:lvl3pPr>
      <a:lvl4pPr marL="1600200" indent="-228600" algn="l" defTabSz="914400" rtl="0" eaLnBrk="1" latinLnBrk="0" hangingPunct="1">
        <a:spcBef>
          <a:spcPct val="20000"/>
        </a:spcBef>
        <a:buSzPct val="110000"/>
        <a:buFontTx/>
        <a:buBlip>
          <a:blip r:embed="rId6"/>
        </a:buBlip>
        <a:defRPr sz="1600" kern="1200">
          <a:solidFill>
            <a:schemeClr val="tx1"/>
          </a:solidFill>
          <a:latin typeface="+mn-lt"/>
          <a:ea typeface="+mn-ea"/>
          <a:cs typeface="+mn-cs"/>
        </a:defRPr>
      </a:lvl4pPr>
      <a:lvl5pPr marL="2057400" indent="-228600" algn="l" defTabSz="914400" rtl="0" eaLnBrk="1" latinLnBrk="0" hangingPunct="1">
        <a:spcBef>
          <a:spcPct val="20000"/>
        </a:spcBef>
        <a:buSzPct val="110000"/>
        <a:buFontTx/>
        <a:buBlip>
          <a:blip r:embed="rId6"/>
        </a:buBlip>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about/legal/permiss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Microsoft Confidential</a:t>
            </a:r>
            <a:endParaRPr lang="en-US" dirty="0"/>
          </a:p>
        </p:txBody>
      </p:sp>
      <p:sp>
        <p:nvSpPr>
          <p:cNvPr id="9" name="Text Box 2"/>
          <p:cNvSpPr txBox="1">
            <a:spLocks noChangeArrowheads="1"/>
          </p:cNvSpPr>
          <p:nvPr/>
        </p:nvSpPr>
        <p:spPr bwMode="auto">
          <a:xfrm>
            <a:off x="393701" y="6016081"/>
            <a:ext cx="8328025" cy="246221"/>
          </a:xfrm>
          <a:prstGeom prst="rect">
            <a:avLst/>
          </a:prstGeom>
          <a:noFill/>
          <a:ln w="12700">
            <a:noFill/>
            <a:miter lim="800000"/>
            <a:headEnd type="none" w="sm" len="sm"/>
            <a:tailEnd type="none" w="sm" len="sm"/>
          </a:ln>
          <a:effectLst/>
        </p:spPr>
        <p:txBody>
          <a:bodyPr wrap="square">
            <a:spAutoFit/>
          </a:bodyPr>
          <a:lstStyle/>
          <a:p>
            <a:pPr algn="ctr" eaLnBrk="0" hangingPunct="0"/>
            <a:r>
              <a:rPr lang="en-US" sz="1000" b="1" dirty="0">
                <a:solidFill>
                  <a:srgbClr val="5F5F5F"/>
                </a:solidFill>
                <a:latin typeface="+mj-lt"/>
                <a:cs typeface="Arial" charset="0"/>
              </a:rPr>
              <a:t>© </a:t>
            </a:r>
            <a:r>
              <a:rPr lang="en-US" sz="1000" b="1" dirty="0" smtClean="0">
                <a:solidFill>
                  <a:srgbClr val="5F5F5F"/>
                </a:solidFill>
                <a:latin typeface="+mj-lt"/>
                <a:cs typeface="Arial" charset="0"/>
              </a:rPr>
              <a:t>2012 </a:t>
            </a:r>
            <a:r>
              <a:rPr lang="en-US" sz="1000" b="1" dirty="0">
                <a:solidFill>
                  <a:srgbClr val="5F5F5F"/>
                </a:solidFill>
                <a:latin typeface="+mj-lt"/>
                <a:cs typeface="Arial" charset="0"/>
              </a:rPr>
              <a:t>Microsoft Corporation. All rights reserved</a:t>
            </a:r>
            <a:r>
              <a:rPr lang="en-US" sz="1000" b="1" dirty="0" smtClean="0">
                <a:solidFill>
                  <a:srgbClr val="5F5F5F"/>
                </a:solidFill>
                <a:latin typeface="+mj-lt"/>
                <a:cs typeface="Arial" charset="0"/>
              </a:rPr>
              <a:t>.</a:t>
            </a:r>
            <a:endParaRPr lang="en-US" sz="1000" b="1" dirty="0">
              <a:solidFill>
                <a:srgbClr val="5F5F5F"/>
              </a:solidFill>
              <a:latin typeface="+mj-lt"/>
              <a:cs typeface="Arial"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2921692"/>
            <a:ext cx="4267199" cy="8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7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Scenarios </a:t>
            </a:r>
            <a:r>
              <a:rPr lang="en-US" dirty="0" smtClean="0"/>
              <a:t>– Coexist with Office 365</a:t>
            </a:r>
            <a:endParaRPr lang="en-US" dirty="0"/>
          </a:p>
        </p:txBody>
      </p:sp>
      <p:sp>
        <p:nvSpPr>
          <p:cNvPr id="3" name="Content Placeholder 2"/>
          <p:cNvSpPr>
            <a:spLocks noGrp="1"/>
          </p:cNvSpPr>
          <p:nvPr>
            <p:ph idx="1"/>
          </p:nvPr>
        </p:nvSpPr>
        <p:spPr/>
        <p:txBody>
          <a:bodyPr/>
          <a:lstStyle/>
          <a:p>
            <a:r>
              <a:rPr lang="en-US" dirty="0"/>
              <a:t>M</a:t>
            </a:r>
            <a:r>
              <a:rPr lang="en-US" dirty="0" smtClean="0"/>
              <a:t>aintain </a:t>
            </a:r>
            <a:r>
              <a:rPr lang="en-US" dirty="0"/>
              <a:t>a hybrid Exchange environment </a:t>
            </a:r>
            <a:r>
              <a:rPr lang="en-US" dirty="0" smtClean="0"/>
              <a:t>indefinitely</a:t>
            </a:r>
          </a:p>
          <a:p>
            <a:r>
              <a:rPr lang="en-US" dirty="0" smtClean="0"/>
              <a:t>Organizational Requirements </a:t>
            </a:r>
          </a:p>
          <a:p>
            <a:r>
              <a:rPr lang="en-US" dirty="0" smtClean="0"/>
              <a:t>Public Folders </a:t>
            </a:r>
          </a:p>
          <a:p>
            <a:r>
              <a:rPr lang="en-US" dirty="0" smtClean="0"/>
              <a:t>Legacy</a:t>
            </a:r>
            <a:r>
              <a:rPr lang="en-US" dirty="0"/>
              <a:t>, email-enabled line-of-business applications </a:t>
            </a:r>
            <a:endParaRPr lang="en-US" dirty="0" smtClean="0"/>
          </a:p>
          <a:p>
            <a:r>
              <a:rPr lang="en-US" dirty="0" smtClean="0"/>
              <a:t>Compliance</a:t>
            </a:r>
          </a:p>
          <a:p>
            <a:r>
              <a:rPr lang="en-US" dirty="0" smtClean="0"/>
              <a:t>Easy Off Boarding</a:t>
            </a:r>
          </a:p>
          <a:p>
            <a:r>
              <a:rPr lang="en-US" dirty="0"/>
              <a:t>Mergers and </a:t>
            </a:r>
            <a:r>
              <a:rPr lang="en-US" dirty="0" smtClean="0"/>
              <a:t>acquisitions</a:t>
            </a:r>
          </a:p>
          <a:p>
            <a:pPr marL="0" indent="0">
              <a:buNone/>
            </a:pPr>
            <a:endParaRPr lang="en-US" dirty="0" smtClean="0"/>
          </a:p>
          <a:p>
            <a:pPr lvl="1"/>
            <a:endParaRPr lang="en-US" dirty="0"/>
          </a:p>
        </p:txBody>
      </p:sp>
      <p:sp>
        <p:nvSpPr>
          <p:cNvPr id="4" name="Footer Placeholder 3"/>
          <p:cNvSpPr>
            <a:spLocks noGrp="1"/>
          </p:cNvSpPr>
          <p:nvPr>
            <p:ph type="ftr" sz="quarter" idx="11"/>
          </p:nvPr>
        </p:nvSpPr>
        <p:spPr>
          <a:xfrm>
            <a:off x="2651760" y="6629507"/>
            <a:ext cx="3657600" cy="365760"/>
          </a:xfrm>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a:xfrm>
            <a:off x="816725" y="6583171"/>
            <a:ext cx="609600" cy="365125"/>
          </a:xfrm>
        </p:spPr>
        <p:txBody>
          <a:bodyPr/>
          <a:lstStyle/>
          <a:p>
            <a:fld id="{026CCAEB-CB17-44EB-A892-4553F1D666B6}" type="slidenum">
              <a:rPr lang="en-US" smtClean="0">
                <a:solidFill>
                  <a:prstClr val="white"/>
                </a:solidFill>
              </a:rPr>
              <a:pPr/>
              <a:t>9</a:t>
            </a:fld>
            <a:endParaRPr lang="en-US" dirty="0">
              <a:solidFill>
                <a:prstClr val="white"/>
              </a:solidFill>
            </a:endParaRPr>
          </a:p>
        </p:txBody>
      </p:sp>
      <p:sp>
        <p:nvSpPr>
          <p:cNvPr id="10" name="Rectangle 9"/>
          <p:cNvSpPr/>
          <p:nvPr/>
        </p:nvSpPr>
        <p:spPr>
          <a:xfrm>
            <a:off x="880772" y="4724400"/>
            <a:ext cx="3200400" cy="1658092"/>
          </a:xfrm>
          <a:prstGeom prst="rect">
            <a:avLst/>
          </a:prstGeom>
          <a:solidFill>
            <a:schemeClr val="accent4">
              <a:lumMod val="40000"/>
              <a:lumOff val="60000"/>
              <a:alpha val="35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grpSp>
        <p:nvGrpSpPr>
          <p:cNvPr id="11" name="Group 10"/>
          <p:cNvGrpSpPr/>
          <p:nvPr/>
        </p:nvGrpSpPr>
        <p:grpSpPr>
          <a:xfrm>
            <a:off x="1067160" y="4955834"/>
            <a:ext cx="1175890" cy="1210046"/>
            <a:chOff x="98699" y="4419600"/>
            <a:chExt cx="1175890" cy="1210046"/>
          </a:xfrm>
        </p:grpSpPr>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9" y="4419600"/>
              <a:ext cx="117589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5135" y="5352647"/>
              <a:ext cx="723018" cy="276999"/>
            </a:xfrm>
            <a:prstGeom prst="rect">
              <a:avLst/>
            </a:prstGeom>
            <a:noFill/>
          </p:spPr>
          <p:txBody>
            <a:bodyPr wrap="none" rtlCol="0">
              <a:spAutoFit/>
            </a:bodyPr>
            <a:lstStyle/>
            <a:p>
              <a:pPr>
                <a:buSzPct val="110000"/>
              </a:pPr>
              <a:r>
                <a:rPr lang="en-US" sz="1200" dirty="0" smtClean="0"/>
                <a:t>Mailbox</a:t>
              </a:r>
            </a:p>
          </p:txBody>
        </p:sp>
      </p:grpSp>
      <p:grpSp>
        <p:nvGrpSpPr>
          <p:cNvPr id="12" name="Group 11"/>
          <p:cNvGrpSpPr/>
          <p:nvPr/>
        </p:nvGrpSpPr>
        <p:grpSpPr>
          <a:xfrm>
            <a:off x="2306638" y="4923276"/>
            <a:ext cx="1698334" cy="1251815"/>
            <a:chOff x="1739988" y="5149042"/>
            <a:chExt cx="1698334" cy="1251815"/>
          </a:xfrm>
        </p:grpSpPr>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88" y="5149042"/>
              <a:ext cx="1698334" cy="108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84640" y="6123858"/>
              <a:ext cx="681853" cy="276999"/>
            </a:xfrm>
            <a:prstGeom prst="rect">
              <a:avLst/>
            </a:prstGeom>
            <a:noFill/>
          </p:spPr>
          <p:txBody>
            <a:bodyPr wrap="none" rtlCol="0">
              <a:spAutoFit/>
            </a:bodyPr>
            <a:lstStyle/>
            <a:p>
              <a:pPr>
                <a:buSzPct val="110000"/>
              </a:pPr>
              <a:r>
                <a:rPr lang="en-US" sz="1200" dirty="0" smtClean="0"/>
                <a:t>Archive</a:t>
              </a:r>
            </a:p>
          </p:txBody>
        </p:sp>
      </p:grpSp>
      <p:sp>
        <p:nvSpPr>
          <p:cNvPr id="14" name="Rectangle 13"/>
          <p:cNvSpPr/>
          <p:nvPr/>
        </p:nvSpPr>
        <p:spPr>
          <a:xfrm>
            <a:off x="5127334" y="4728024"/>
            <a:ext cx="3200400" cy="1658092"/>
          </a:xfrm>
          <a:prstGeom prst="rect">
            <a:avLst/>
          </a:prstGeom>
          <a:solidFill>
            <a:schemeClr val="accent4">
              <a:lumMod val="40000"/>
              <a:lumOff val="60000"/>
              <a:alpha val="35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grpSp>
        <p:nvGrpSpPr>
          <p:cNvPr id="15" name="Group 14"/>
          <p:cNvGrpSpPr/>
          <p:nvPr/>
        </p:nvGrpSpPr>
        <p:grpSpPr>
          <a:xfrm>
            <a:off x="5313722" y="4959458"/>
            <a:ext cx="1175890" cy="1210046"/>
            <a:chOff x="98699" y="4419600"/>
            <a:chExt cx="1175890" cy="1210046"/>
          </a:xfrm>
        </p:grpSpPr>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9" y="4419600"/>
              <a:ext cx="117589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25135" y="5352647"/>
              <a:ext cx="723018" cy="276999"/>
            </a:xfrm>
            <a:prstGeom prst="rect">
              <a:avLst/>
            </a:prstGeom>
            <a:noFill/>
          </p:spPr>
          <p:txBody>
            <a:bodyPr wrap="none" rtlCol="0">
              <a:spAutoFit/>
            </a:bodyPr>
            <a:lstStyle/>
            <a:p>
              <a:pPr>
                <a:buSzPct val="110000"/>
              </a:pPr>
              <a:r>
                <a:rPr lang="en-US" sz="1200" dirty="0" smtClean="0"/>
                <a:t>Mailbox</a:t>
              </a:r>
            </a:p>
          </p:txBody>
        </p:sp>
      </p:grpSp>
      <p:grpSp>
        <p:nvGrpSpPr>
          <p:cNvPr id="18" name="Group 17"/>
          <p:cNvGrpSpPr/>
          <p:nvPr/>
        </p:nvGrpSpPr>
        <p:grpSpPr>
          <a:xfrm>
            <a:off x="6553200" y="4926900"/>
            <a:ext cx="1698334" cy="1251815"/>
            <a:chOff x="1739988" y="5149042"/>
            <a:chExt cx="1698334" cy="1251815"/>
          </a:xfrm>
        </p:grpSpPr>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88" y="5149042"/>
              <a:ext cx="1698334" cy="108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184640" y="6123858"/>
              <a:ext cx="723018" cy="276999"/>
            </a:xfrm>
            <a:prstGeom prst="rect">
              <a:avLst/>
            </a:prstGeom>
            <a:noFill/>
          </p:spPr>
          <p:txBody>
            <a:bodyPr wrap="none" rtlCol="0">
              <a:spAutoFit/>
            </a:bodyPr>
            <a:lstStyle/>
            <a:p>
              <a:pPr>
                <a:buSzPct val="110000"/>
              </a:pPr>
              <a:r>
                <a:rPr lang="en-US" sz="1200" dirty="0" smtClean="0"/>
                <a:t>Mailbox</a:t>
              </a:r>
            </a:p>
          </p:txBody>
        </p:sp>
      </p:grpSp>
    </p:spTree>
    <p:extLst>
      <p:ext uri="{BB962C8B-B14F-4D97-AF65-F5344CB8AC3E}">
        <p14:creationId xmlns:p14="http://schemas.microsoft.com/office/powerpoint/2010/main" val="29234914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Highly </a:t>
            </a:r>
            <a:r>
              <a:rPr lang="en-US" dirty="0"/>
              <a:t>Configurable - Not Customizable</a:t>
            </a:r>
          </a:p>
          <a:p>
            <a:r>
              <a:rPr lang="en-US" dirty="0" smtClean="0"/>
              <a:t>Networks – Datacenter Locations</a:t>
            </a:r>
          </a:p>
          <a:p>
            <a:r>
              <a:rPr lang="en-US" dirty="0" smtClean="0"/>
              <a:t>Regulatory and Compliance requirements</a:t>
            </a:r>
          </a:p>
          <a:p>
            <a:r>
              <a:rPr lang="en-US" dirty="0" smtClean="0"/>
              <a:t>Manageability</a:t>
            </a:r>
          </a:p>
          <a:p>
            <a:pPr lvl="1"/>
            <a:r>
              <a:rPr lang="en-US" dirty="0" smtClean="0"/>
              <a:t>Deployment and Maintenance</a:t>
            </a:r>
          </a:p>
          <a:p>
            <a:pPr lvl="1"/>
            <a:r>
              <a:rPr lang="en-US" dirty="0" smtClean="0"/>
              <a:t>Lifecycles</a:t>
            </a:r>
          </a:p>
          <a:p>
            <a:r>
              <a:rPr lang="en-US" dirty="0"/>
              <a:t>Workloads not available in Exchange Online</a:t>
            </a:r>
          </a:p>
          <a:p>
            <a:pPr lvl="1"/>
            <a:r>
              <a:rPr lang="en-US" dirty="0" smtClean="0"/>
              <a:t>Outlook 2003 </a:t>
            </a:r>
          </a:p>
          <a:p>
            <a:pPr lvl="1"/>
            <a:r>
              <a:rPr lang="en-US" dirty="0" smtClean="0"/>
              <a:t>Public Folders </a:t>
            </a:r>
          </a:p>
          <a:p>
            <a:pPr lvl="1"/>
            <a:r>
              <a:rPr lang="en-US" dirty="0" smtClean="0"/>
              <a:t>Limits </a:t>
            </a:r>
          </a:p>
          <a:p>
            <a:pPr lvl="1"/>
            <a:r>
              <a:rPr lang="en-US" dirty="0" smtClean="0"/>
              <a:t>Address Lists </a:t>
            </a:r>
          </a:p>
          <a:p>
            <a:pPr lvl="1"/>
            <a:r>
              <a:rPr lang="en-US" dirty="0" smtClean="0"/>
              <a:t>Permissions</a:t>
            </a:r>
          </a:p>
          <a:p>
            <a:pPr lvl="1"/>
            <a:r>
              <a:rPr lang="en-US" dirty="0" smtClean="0"/>
              <a:t>Multiple Forests </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4516581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Decide</a:t>
            </a:r>
            <a:endParaRPr lang="en-US" dirty="0"/>
          </a:p>
        </p:txBody>
      </p:sp>
      <p:sp>
        <p:nvSpPr>
          <p:cNvPr id="3" name="Content Placeholder 2"/>
          <p:cNvSpPr>
            <a:spLocks noGrp="1"/>
          </p:cNvSpPr>
          <p:nvPr>
            <p:ph idx="1"/>
          </p:nvPr>
        </p:nvSpPr>
        <p:spPr/>
        <p:txBody>
          <a:bodyPr/>
          <a:lstStyle/>
          <a:p>
            <a:r>
              <a:rPr lang="en-US" dirty="0"/>
              <a:t>Exchange Deployment Options </a:t>
            </a:r>
            <a:r>
              <a:rPr lang="en-US" dirty="0" smtClean="0"/>
              <a:t>Whitepaper</a:t>
            </a:r>
          </a:p>
          <a:p>
            <a:r>
              <a:rPr lang="en-US" dirty="0"/>
              <a:t>Office 365 for Enterprise Service </a:t>
            </a:r>
            <a:r>
              <a:rPr lang="en-US" dirty="0" smtClean="0"/>
              <a:t>Descriptions</a:t>
            </a:r>
          </a:p>
          <a:p>
            <a:r>
              <a:rPr lang="en-US" dirty="0"/>
              <a:t>Office 365 Advisor </a:t>
            </a:r>
            <a:endParaRPr lang="en-US" dirty="0" smtClean="0"/>
          </a:p>
          <a:p>
            <a:r>
              <a:rPr lang="en-US" dirty="0"/>
              <a:t>Microsoft Office 365 Deployment Readiness </a:t>
            </a:r>
            <a:r>
              <a:rPr lang="en-US" dirty="0" smtClean="0"/>
              <a:t>Tool</a:t>
            </a:r>
          </a:p>
          <a:p>
            <a:r>
              <a:rPr lang="en-US" dirty="0"/>
              <a:t>Microsoft Office 365 Deployment Guide for Enterprises </a:t>
            </a:r>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11</a:t>
            </a:fld>
            <a:endParaRPr lang="en-US" dirty="0">
              <a:solidFill>
                <a:prstClr val="white"/>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0"/>
            <a:ext cx="61055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59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Made.. Where do I Start</a:t>
            </a:r>
            <a:endParaRPr lang="en-US" dirty="0"/>
          </a:p>
        </p:txBody>
      </p:sp>
      <p:sp>
        <p:nvSpPr>
          <p:cNvPr id="3" name="Content Placeholder 2"/>
          <p:cNvSpPr>
            <a:spLocks noGrp="1"/>
          </p:cNvSpPr>
          <p:nvPr>
            <p:ph idx="1"/>
          </p:nvPr>
        </p:nvSpPr>
        <p:spPr/>
        <p:txBody>
          <a:bodyPr/>
          <a:lstStyle/>
          <a:p>
            <a:r>
              <a:rPr lang="en-US" dirty="0"/>
              <a:t>Exchange Server Deployment </a:t>
            </a:r>
            <a:r>
              <a:rPr lang="en-US" dirty="0" smtClean="0"/>
              <a:t>Assistant</a:t>
            </a:r>
          </a:p>
          <a:p>
            <a:pPr lvl="1"/>
            <a:r>
              <a:rPr lang="en-US" dirty="0"/>
              <a:t>On-Premises Only</a:t>
            </a:r>
          </a:p>
          <a:p>
            <a:pPr lvl="2"/>
            <a:r>
              <a:rPr lang="en-US" dirty="0"/>
              <a:t> Upgrade from Exchange Server 2003 </a:t>
            </a:r>
          </a:p>
          <a:p>
            <a:pPr lvl="2"/>
            <a:r>
              <a:rPr lang="en-US" dirty="0" smtClean="0"/>
              <a:t> Upgrade </a:t>
            </a:r>
            <a:r>
              <a:rPr lang="en-US" dirty="0"/>
              <a:t>from Exchange </a:t>
            </a:r>
            <a:r>
              <a:rPr lang="en-US" dirty="0" smtClean="0"/>
              <a:t>2007</a:t>
            </a:r>
            <a:endParaRPr lang="en-US" dirty="0"/>
          </a:p>
          <a:p>
            <a:pPr lvl="2"/>
            <a:r>
              <a:rPr lang="en-US" dirty="0"/>
              <a:t> Upgrade from mixed Exchange 2003 and Exchange Server 2007 </a:t>
            </a:r>
          </a:p>
          <a:p>
            <a:pPr lvl="2"/>
            <a:r>
              <a:rPr lang="en-US" dirty="0"/>
              <a:t>New installation of Exchange </a:t>
            </a:r>
            <a:r>
              <a:rPr lang="en-US" dirty="0" smtClean="0"/>
              <a:t>2010</a:t>
            </a:r>
          </a:p>
          <a:p>
            <a:pPr lvl="1"/>
            <a:r>
              <a:rPr lang="en-US" dirty="0"/>
              <a:t>Hybrid Deployment (On-Premises + Cloud)</a:t>
            </a:r>
          </a:p>
          <a:p>
            <a:pPr lvl="2"/>
            <a:r>
              <a:rPr lang="en-US" dirty="0" smtClean="0"/>
              <a:t>Exchange </a:t>
            </a:r>
            <a:r>
              <a:rPr lang="en-US" dirty="0"/>
              <a:t>2003 </a:t>
            </a:r>
          </a:p>
          <a:p>
            <a:pPr lvl="2"/>
            <a:r>
              <a:rPr lang="en-US" dirty="0"/>
              <a:t>Exchange </a:t>
            </a:r>
            <a:r>
              <a:rPr lang="en-US" dirty="0" smtClean="0"/>
              <a:t>2007</a:t>
            </a:r>
            <a:endParaRPr lang="en-US" dirty="0"/>
          </a:p>
          <a:p>
            <a:pPr lvl="2"/>
            <a:r>
              <a:rPr lang="en-US" dirty="0"/>
              <a:t>Exchange </a:t>
            </a:r>
            <a:r>
              <a:rPr lang="en-US" dirty="0" smtClean="0"/>
              <a:t>2010</a:t>
            </a:r>
          </a:p>
          <a:p>
            <a:pPr lvl="1"/>
            <a:r>
              <a:rPr lang="en-US" dirty="0"/>
              <a:t>Cloud Only</a:t>
            </a:r>
          </a:p>
          <a:p>
            <a:pPr lvl="1"/>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7831648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ExDeploy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13</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2962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71600"/>
            <a:ext cx="8362950" cy="448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381125"/>
            <a:ext cx="8329192" cy="447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1381125"/>
            <a:ext cx="82582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7696200" y="1143000"/>
            <a:ext cx="685800" cy="990600"/>
          </a:xfrm>
          <a:prstGeom prst="down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6"/>
              </a:buBlip>
            </a:pPr>
            <a:endParaRPr lang="en-US" dirty="0" err="1" smtClean="0">
              <a:solidFill>
                <a:sysClr val="windowText" lastClr="000000"/>
              </a:solidFill>
            </a:endParaRPr>
          </a:p>
        </p:txBody>
      </p:sp>
    </p:spTree>
    <p:extLst>
      <p:ext uri="{BB962C8B-B14F-4D97-AF65-F5344CB8AC3E}">
        <p14:creationId xmlns:p14="http://schemas.microsoft.com/office/powerpoint/2010/main" val="2014809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14</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7876"/>
            <a:ext cx="62769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5836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lstStyle/>
          <a:p>
            <a:r>
              <a:rPr lang="en-US" dirty="0" smtClean="0"/>
              <a:t>Office 365</a:t>
            </a:r>
          </a:p>
          <a:p>
            <a:r>
              <a:rPr lang="en-US" dirty="0"/>
              <a:t>Hybrid </a:t>
            </a:r>
            <a:r>
              <a:rPr lang="en-US" dirty="0" smtClean="0"/>
              <a:t>server(s)  - On Premises</a:t>
            </a:r>
          </a:p>
          <a:p>
            <a:r>
              <a:rPr lang="en-US" dirty="0"/>
              <a:t>Active Directory </a:t>
            </a:r>
            <a:r>
              <a:rPr lang="en-US" dirty="0" smtClean="0"/>
              <a:t>synchronization</a:t>
            </a:r>
          </a:p>
          <a:p>
            <a:r>
              <a:rPr lang="en-US" dirty="0" smtClean="0"/>
              <a:t>ADFS</a:t>
            </a:r>
          </a:p>
          <a:p>
            <a:r>
              <a:rPr lang="en-US" dirty="0"/>
              <a:t>Microsoft Federation </a:t>
            </a:r>
            <a:r>
              <a:rPr lang="en-US" dirty="0" smtClean="0"/>
              <a:t>Gateway</a:t>
            </a:r>
          </a:p>
          <a:p>
            <a:r>
              <a:rPr lang="en-US" dirty="0" smtClean="0"/>
              <a:t>Transport</a:t>
            </a:r>
          </a:p>
          <a:p>
            <a:r>
              <a:rPr lang="en-US" dirty="0" smtClean="0"/>
              <a:t>Certificates</a:t>
            </a:r>
          </a:p>
          <a:p>
            <a:r>
              <a:rPr lang="en-US" dirty="0" smtClean="0"/>
              <a:t>Hybrid Configuration Wizard </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13221962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 365 and </a:t>
            </a:r>
            <a:r>
              <a:rPr lang="en-US" dirty="0"/>
              <a:t>Hybrid server(s)  - On </a:t>
            </a:r>
            <a:r>
              <a:rPr lang="en-US" dirty="0" smtClean="0"/>
              <a:t>Premises</a:t>
            </a:r>
            <a:endParaRPr lang="en-US" dirty="0"/>
          </a:p>
        </p:txBody>
      </p:sp>
      <p:sp>
        <p:nvSpPr>
          <p:cNvPr id="3" name="Content Placeholder 2"/>
          <p:cNvSpPr>
            <a:spLocks noGrp="1"/>
          </p:cNvSpPr>
          <p:nvPr>
            <p:ph idx="1"/>
          </p:nvPr>
        </p:nvSpPr>
        <p:spPr/>
        <p:txBody>
          <a:bodyPr/>
          <a:lstStyle/>
          <a:p>
            <a:r>
              <a:rPr lang="en-US" dirty="0"/>
              <a:t>Office 365 for enterprises </a:t>
            </a:r>
            <a:endParaRPr lang="en-US" dirty="0" smtClean="0"/>
          </a:p>
          <a:p>
            <a:r>
              <a:rPr lang="en-US" dirty="0" smtClean="0"/>
              <a:t>Microsoft </a:t>
            </a:r>
            <a:r>
              <a:rPr lang="en-US" dirty="0"/>
              <a:t>Exchange 2010 SP1 or later </a:t>
            </a:r>
            <a:endParaRPr lang="en-US" dirty="0" smtClean="0"/>
          </a:p>
          <a:p>
            <a:pPr lvl="1"/>
            <a:r>
              <a:rPr lang="en-US" dirty="0" smtClean="0"/>
              <a:t>SP2 for the Hybrid Configuration Wizard</a:t>
            </a:r>
          </a:p>
          <a:p>
            <a:r>
              <a:rPr lang="en-US" dirty="0"/>
              <a:t>Mailbox, Client Access, and Hub Transport server roles </a:t>
            </a:r>
            <a:endParaRPr lang="en-US" dirty="0" smtClean="0"/>
          </a:p>
          <a:p>
            <a:r>
              <a:rPr lang="en-US" dirty="0"/>
              <a:t>Windows Server 2003 forest functional mode or </a:t>
            </a:r>
            <a:r>
              <a:rPr lang="en-US" dirty="0" smtClean="0"/>
              <a:t>higher</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2326592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17</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7876"/>
            <a:ext cx="62769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81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ADFS</a:t>
            </a:r>
            <a:endParaRPr lang="en-US" dirty="0"/>
          </a:p>
        </p:txBody>
      </p:sp>
      <p:sp>
        <p:nvSpPr>
          <p:cNvPr id="3" name="Content Placeholder 2"/>
          <p:cNvSpPr>
            <a:spLocks noGrp="1"/>
          </p:cNvSpPr>
          <p:nvPr>
            <p:ph idx="1"/>
          </p:nvPr>
        </p:nvSpPr>
        <p:spPr/>
        <p:txBody>
          <a:bodyPr/>
          <a:lstStyle/>
          <a:p>
            <a:r>
              <a:rPr lang="en-US" dirty="0" smtClean="0"/>
              <a:t>Enables access with </a:t>
            </a:r>
            <a:r>
              <a:rPr lang="en-US" dirty="0"/>
              <a:t>a single user name and password </a:t>
            </a:r>
            <a:endParaRPr lang="en-US" dirty="0" smtClean="0"/>
          </a:p>
          <a:p>
            <a:r>
              <a:rPr lang="en-US" dirty="0" smtClean="0"/>
              <a:t>On Premises Policy and Control </a:t>
            </a:r>
          </a:p>
          <a:p>
            <a:r>
              <a:rPr lang="en-US" dirty="0"/>
              <a:t>Single Active Directory </a:t>
            </a:r>
            <a:r>
              <a:rPr lang="en-US" dirty="0" smtClean="0"/>
              <a:t>forest</a:t>
            </a:r>
          </a:p>
          <a:p>
            <a:r>
              <a:rPr lang="en-US" dirty="0"/>
              <a:t>Active Directory Federation Services </a:t>
            </a:r>
            <a:r>
              <a:rPr lang="en-US" dirty="0" smtClean="0"/>
              <a:t>2.0</a:t>
            </a:r>
          </a:p>
          <a:p>
            <a:r>
              <a:rPr lang="en-US" dirty="0" smtClean="0"/>
              <a:t>Requires unique third-party </a:t>
            </a:r>
            <a:r>
              <a:rPr lang="en-US" dirty="0"/>
              <a:t>SSL </a:t>
            </a:r>
            <a:r>
              <a:rPr lang="en-US" dirty="0" smtClean="0"/>
              <a:t>certificate</a:t>
            </a:r>
          </a:p>
          <a:p>
            <a:r>
              <a:rPr lang="en-US" dirty="0"/>
              <a:t>establish a relying party trust relationship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18</a:t>
            </a:fld>
            <a:endParaRPr lang="en-US" dirty="0">
              <a:solidFill>
                <a:prstClr val="white"/>
              </a:solidFill>
            </a:endParaRPr>
          </a:p>
        </p:txBody>
      </p:sp>
      <p:pic>
        <p:nvPicPr>
          <p:cNvPr id="6146" name="Picture 2" descr="9aa4a8b8-5994-4e8b-8a5a-0c210f89dc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5" y="4191000"/>
            <a:ext cx="4495800" cy="18015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3943af6-8675-4ecb-af27-9eb8050224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42471"/>
            <a:ext cx="3806825" cy="185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901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normAutofit fontScale="90000"/>
          </a:bodyPr>
          <a:lstStyle/>
          <a:p>
            <a:r>
              <a:rPr lang="en-US" dirty="0" smtClean="0">
                <a:effectLst/>
              </a:rPr>
              <a:t>Exchange </a:t>
            </a:r>
            <a:r>
              <a:rPr lang="en-US" dirty="0">
                <a:effectLst/>
              </a:rPr>
              <a:t>2010 SP2 Hybrid Mode &amp; Office 365 </a:t>
            </a:r>
            <a:r>
              <a:rPr lang="en-US" dirty="0" smtClean="0">
                <a:effectLst/>
              </a:rPr>
              <a:t>Co-Existence</a:t>
            </a:r>
            <a:endParaRPr lang="en-US" dirty="0"/>
          </a:p>
        </p:txBody>
      </p:sp>
      <p:sp>
        <p:nvSpPr>
          <p:cNvPr id="16" name="Subtitle 15"/>
          <p:cNvSpPr>
            <a:spLocks noGrp="1"/>
          </p:cNvSpPr>
          <p:nvPr>
            <p:ph type="subTitle" idx="1"/>
          </p:nvPr>
        </p:nvSpPr>
        <p:spPr/>
        <p:txBody>
          <a:bodyPr/>
          <a:lstStyle/>
          <a:p>
            <a:r>
              <a:rPr lang="en-US" dirty="0" smtClean="0"/>
              <a:t>Kamal Abburi</a:t>
            </a:r>
          </a:p>
          <a:p>
            <a:r>
              <a:rPr lang="en-US" dirty="0" smtClean="0"/>
              <a:t>Premier </a:t>
            </a:r>
            <a:r>
              <a:rPr lang="en-US" dirty="0"/>
              <a:t>Field Engineer - Microsoft Services</a:t>
            </a:r>
          </a:p>
        </p:txBody>
      </p:sp>
      <p:sp>
        <p:nvSpPr>
          <p:cNvPr id="3" name="Footer Placeholder 2"/>
          <p:cNvSpPr>
            <a:spLocks noGrp="1"/>
          </p:cNvSpPr>
          <p:nvPr>
            <p:ph type="ftr" sz="quarter" idx="11"/>
          </p:nvPr>
        </p:nvSpPr>
        <p:spPr/>
        <p:txBody>
          <a:bodyPr/>
          <a:lstStyle/>
          <a:p>
            <a:r>
              <a:rPr lang="en-US" dirty="0" smtClean="0"/>
              <a:t>Microsoft Confidential</a:t>
            </a:r>
            <a:endParaRPr lang="en-US" dirty="0"/>
          </a:p>
        </p:txBody>
      </p:sp>
    </p:spTree>
    <p:extLst>
      <p:ext uri="{BB962C8B-B14F-4D97-AF65-F5344CB8AC3E}">
        <p14:creationId xmlns:p14="http://schemas.microsoft.com/office/powerpoint/2010/main" val="2000231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19</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7876"/>
            <a:ext cx="62769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093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914400" y="3581400"/>
            <a:ext cx="4533900" cy="1471612"/>
          </a:xfrm>
          <a:prstGeom prst="righ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sp>
        <p:nvSpPr>
          <p:cNvPr id="2" name="Title 1"/>
          <p:cNvSpPr>
            <a:spLocks noGrp="1"/>
          </p:cNvSpPr>
          <p:nvPr>
            <p:ph type="title"/>
          </p:nvPr>
        </p:nvSpPr>
        <p:spPr/>
        <p:txBody>
          <a:bodyPr>
            <a:normAutofit/>
          </a:bodyPr>
          <a:lstStyle/>
          <a:p>
            <a:r>
              <a:rPr lang="en-US" dirty="0"/>
              <a:t>Active Directory </a:t>
            </a:r>
            <a:r>
              <a:rPr lang="en-US" dirty="0" smtClean="0"/>
              <a:t>synchronization</a:t>
            </a:r>
            <a:endParaRPr lang="en-US" dirty="0"/>
          </a:p>
        </p:txBody>
      </p:sp>
      <p:sp>
        <p:nvSpPr>
          <p:cNvPr id="3" name="Content Placeholder 2"/>
          <p:cNvSpPr>
            <a:spLocks noGrp="1"/>
          </p:cNvSpPr>
          <p:nvPr>
            <p:ph idx="1"/>
          </p:nvPr>
        </p:nvSpPr>
        <p:spPr/>
        <p:txBody>
          <a:bodyPr/>
          <a:lstStyle/>
          <a:p>
            <a:r>
              <a:rPr lang="en-US" dirty="0" smtClean="0"/>
              <a:t>Provides Unified GAL </a:t>
            </a:r>
          </a:p>
          <a:p>
            <a:r>
              <a:rPr lang="en-US" dirty="0"/>
              <a:t>Directory Synchronization tool (32-bit and 64-bit) </a:t>
            </a:r>
            <a:endParaRPr lang="en-US" dirty="0" smtClean="0"/>
          </a:p>
          <a:p>
            <a:pPr lvl="1"/>
            <a:r>
              <a:rPr lang="en-US" dirty="0" smtClean="0"/>
              <a:t>Cannot </a:t>
            </a:r>
            <a:r>
              <a:rPr lang="en-US" dirty="0"/>
              <a:t>be a domain </a:t>
            </a:r>
            <a:r>
              <a:rPr lang="en-US" dirty="0" smtClean="0"/>
              <a:t>controller</a:t>
            </a:r>
          </a:p>
          <a:p>
            <a:pPr lvl="1"/>
            <a:r>
              <a:rPr lang="en-US" dirty="0" smtClean="0"/>
              <a:t>Uses SQL </a:t>
            </a:r>
            <a:r>
              <a:rPr lang="en-US" dirty="0"/>
              <a:t>Server 2008 </a:t>
            </a:r>
            <a:r>
              <a:rPr lang="en-US" dirty="0" smtClean="0"/>
              <a:t>Express</a:t>
            </a:r>
          </a:p>
          <a:p>
            <a:r>
              <a:rPr lang="en-US" dirty="0"/>
              <a:t>All Users, mail-enabled contacts and groups </a:t>
            </a:r>
            <a:endParaRPr lang="en-US" dirty="0" smtClean="0"/>
          </a:p>
          <a:p>
            <a:r>
              <a:rPr lang="en-US" dirty="0"/>
              <a:t>Two-way synchronization (write-back</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20</a:t>
            </a:fld>
            <a:endParaRPr lang="en-US" dirty="0">
              <a:solidFill>
                <a:prstClr val="white"/>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27241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44262" y="4055596"/>
            <a:ext cx="2151551"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rPr>
              <a:t>KB 2256198 </a:t>
            </a:r>
            <a:endParaRPr lang="en-US" sz="2800" dirty="0">
              <a:effectLst>
                <a:outerShdw blurRad="38100" dist="38100" dir="2700000" algn="tl">
                  <a:srgbClr val="000000">
                    <a:alpha val="43137"/>
                  </a:srgbClr>
                </a:outerShdw>
              </a:effectLst>
            </a:endParaRPr>
          </a:p>
        </p:txBody>
      </p:sp>
      <p:sp>
        <p:nvSpPr>
          <p:cNvPr id="9" name="Left Arrow 8"/>
          <p:cNvSpPr/>
          <p:nvPr/>
        </p:nvSpPr>
        <p:spPr>
          <a:xfrm>
            <a:off x="914400" y="5305424"/>
            <a:ext cx="4800600" cy="1476375"/>
          </a:xfrm>
          <a:prstGeom prst="lef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sp>
        <p:nvSpPr>
          <p:cNvPr id="10" name="Rectangle 9"/>
          <p:cNvSpPr/>
          <p:nvPr/>
        </p:nvSpPr>
        <p:spPr>
          <a:xfrm>
            <a:off x="1143000" y="5720445"/>
            <a:ext cx="5186855" cy="646331"/>
          </a:xfrm>
          <a:prstGeom prst="rect">
            <a:avLst/>
          </a:prstGeom>
        </p:spPr>
        <p:txBody>
          <a:bodyPr wrap="square">
            <a:spAutoFit/>
          </a:bodyPr>
          <a:lstStyle/>
          <a:p>
            <a:r>
              <a:rPr lang="en-US" sz="1200" dirty="0" err="1"/>
              <a:t>SafeSendersHash</a:t>
            </a:r>
            <a:r>
              <a:rPr lang="en-US" sz="1200" dirty="0"/>
              <a:t>, </a:t>
            </a:r>
            <a:r>
              <a:rPr lang="en-US" sz="1200" dirty="0" err="1"/>
              <a:t>BlockedSendersHash</a:t>
            </a:r>
            <a:r>
              <a:rPr lang="en-US" sz="1200" dirty="0"/>
              <a:t>, </a:t>
            </a:r>
            <a:r>
              <a:rPr lang="en-US" sz="1200" dirty="0" err="1"/>
              <a:t>SafeReceipientsHash</a:t>
            </a:r>
            <a:r>
              <a:rPr lang="en-US" sz="1200" dirty="0"/>
              <a:t>, </a:t>
            </a:r>
            <a:r>
              <a:rPr lang="en-US" sz="1200" dirty="0" err="1"/>
              <a:t>msExchArchiveStatus</a:t>
            </a:r>
            <a:r>
              <a:rPr lang="en-US" sz="1200" dirty="0"/>
              <a:t>, </a:t>
            </a:r>
            <a:r>
              <a:rPr lang="en-US" sz="1200" dirty="0" err="1"/>
              <a:t>ProxyAddresses</a:t>
            </a:r>
            <a:r>
              <a:rPr lang="en-US" sz="1200" dirty="0"/>
              <a:t>, </a:t>
            </a:r>
            <a:r>
              <a:rPr lang="en-US" sz="1200" dirty="0" err="1"/>
              <a:t>msExchUCVoiceMailSettings</a:t>
            </a:r>
            <a:r>
              <a:rPr lang="en-US" sz="1200" dirty="0"/>
              <a:t>, </a:t>
            </a:r>
            <a:r>
              <a:rPr lang="en-US" sz="1200" dirty="0" err="1"/>
              <a:t>PublicDelelgates</a:t>
            </a:r>
            <a:endParaRPr lang="en-US" sz="1200"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777048"/>
            <a:ext cx="1219200" cy="70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794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21</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7876"/>
            <a:ext cx="62769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1151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Federation Gateway</a:t>
            </a:r>
            <a:endParaRPr lang="en-US" dirty="0"/>
          </a:p>
        </p:txBody>
      </p:sp>
      <p:sp>
        <p:nvSpPr>
          <p:cNvPr id="3" name="Content Placeholder 2"/>
          <p:cNvSpPr>
            <a:spLocks noGrp="1"/>
          </p:cNvSpPr>
          <p:nvPr>
            <p:ph idx="1"/>
          </p:nvPr>
        </p:nvSpPr>
        <p:spPr/>
        <p:txBody>
          <a:bodyPr/>
          <a:lstStyle/>
          <a:p>
            <a:r>
              <a:rPr lang="en-US" dirty="0" smtClean="0"/>
              <a:t>Identity </a:t>
            </a:r>
            <a:r>
              <a:rPr lang="en-US" dirty="0"/>
              <a:t>service that runs over the Internet </a:t>
            </a:r>
            <a:endParaRPr lang="en-US" dirty="0" smtClean="0"/>
          </a:p>
          <a:p>
            <a:r>
              <a:rPr lang="en-US" dirty="0" smtClean="0"/>
              <a:t>Uses </a:t>
            </a:r>
            <a:r>
              <a:rPr lang="en-US" dirty="0"/>
              <a:t>SSL certificates </a:t>
            </a:r>
            <a:r>
              <a:rPr lang="en-US" dirty="0" smtClean="0"/>
              <a:t>and proof of domain ownership</a:t>
            </a:r>
          </a:p>
          <a:p>
            <a:r>
              <a:rPr lang="en-US" dirty="0" smtClean="0"/>
              <a:t>Establish </a:t>
            </a:r>
            <a:r>
              <a:rPr lang="en-US" dirty="0"/>
              <a:t>trust relationships with multiple partners </a:t>
            </a:r>
            <a:endParaRPr lang="en-US" dirty="0" smtClean="0"/>
          </a:p>
          <a:p>
            <a:r>
              <a:rPr lang="en-US" dirty="0" smtClean="0"/>
              <a:t>O365 Tenant automatically creates Federation Trust</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22</a:t>
            </a:fld>
            <a:endParaRPr lang="en-US"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1800"/>
            <a:ext cx="3405187" cy="190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36553"/>
            <a:ext cx="19526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738359"/>
            <a:ext cx="27241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rot="19213197">
            <a:off x="1206377" y="3925214"/>
            <a:ext cx="1565305" cy="494209"/>
          </a:xfrm>
          <a:prstGeom prst="righ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6"/>
              </a:buBlip>
            </a:pPr>
            <a:endParaRPr lang="en-US" dirty="0" err="1" smtClean="0">
              <a:solidFill>
                <a:sysClr val="windowText" lastClr="000000"/>
              </a:solidFill>
            </a:endParaRPr>
          </a:p>
        </p:txBody>
      </p:sp>
      <p:sp>
        <p:nvSpPr>
          <p:cNvPr id="14" name="Right Arrow 13"/>
          <p:cNvSpPr/>
          <p:nvPr/>
        </p:nvSpPr>
        <p:spPr>
          <a:xfrm rot="13208821">
            <a:off x="5884053" y="3920856"/>
            <a:ext cx="1612882" cy="494209"/>
          </a:xfrm>
          <a:prstGeom prst="righ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6"/>
              </a:buBlip>
            </a:pPr>
            <a:endParaRPr lang="en-US" dirty="0" err="1" smtClean="0">
              <a:solidFill>
                <a:sysClr val="windowText" lastClr="000000"/>
              </a:solidFill>
            </a:endParaRPr>
          </a:p>
        </p:txBody>
      </p:sp>
      <p:sp>
        <p:nvSpPr>
          <p:cNvPr id="13" name="TextBox 12"/>
          <p:cNvSpPr txBox="1"/>
          <p:nvPr/>
        </p:nvSpPr>
        <p:spPr>
          <a:xfrm rot="19112130">
            <a:off x="1433934" y="4060516"/>
            <a:ext cx="838691" cy="369332"/>
          </a:xfrm>
          <a:prstGeom prst="rect">
            <a:avLst/>
          </a:prstGeom>
          <a:noFill/>
        </p:spPr>
        <p:txBody>
          <a:bodyPr wrap="none" rtlCol="0">
            <a:spAutoFit/>
          </a:bodyPr>
          <a:lstStyle/>
          <a:p>
            <a:pPr>
              <a:buSzPct val="110000"/>
            </a:pPr>
            <a:r>
              <a:rPr lang="en-US" dirty="0" smtClean="0">
                <a:effectLst>
                  <a:outerShdw blurRad="38100" dist="38100" dir="2700000" algn="tl">
                    <a:srgbClr val="000000">
                      <a:alpha val="43137"/>
                    </a:srgbClr>
                  </a:outerShdw>
                </a:effectLst>
              </a:rPr>
              <a:t>Create</a:t>
            </a:r>
          </a:p>
        </p:txBody>
      </p:sp>
      <p:sp>
        <p:nvSpPr>
          <p:cNvPr id="16" name="TextBox 15"/>
          <p:cNvSpPr txBox="1"/>
          <p:nvPr/>
        </p:nvSpPr>
        <p:spPr>
          <a:xfrm rot="2052413">
            <a:off x="6352997" y="3968678"/>
            <a:ext cx="674993" cy="369332"/>
          </a:xfrm>
          <a:prstGeom prst="rect">
            <a:avLst/>
          </a:prstGeom>
          <a:noFill/>
        </p:spPr>
        <p:txBody>
          <a:bodyPr wrap="none" rtlCol="0">
            <a:spAutoFit/>
          </a:bodyPr>
          <a:lstStyle/>
          <a:p>
            <a:pPr>
              <a:buSzPct val="110000"/>
            </a:pPr>
            <a:r>
              <a:rPr lang="en-US" dirty="0" smtClean="0">
                <a:effectLst>
                  <a:outerShdw blurRad="38100" dist="38100" dir="2700000" algn="tl">
                    <a:srgbClr val="000000">
                      <a:alpha val="43137"/>
                    </a:srgbClr>
                  </a:outerShdw>
                </a:effectLst>
              </a:rPr>
              <a:t>Auto</a:t>
            </a:r>
          </a:p>
        </p:txBody>
      </p:sp>
      <p:sp>
        <p:nvSpPr>
          <p:cNvPr id="18" name="Right Arrow 17"/>
          <p:cNvSpPr/>
          <p:nvPr/>
        </p:nvSpPr>
        <p:spPr>
          <a:xfrm>
            <a:off x="2590800" y="5105400"/>
            <a:ext cx="3405187" cy="499734"/>
          </a:xfrm>
          <a:prstGeom prst="righ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6"/>
              </a:buBlip>
            </a:pPr>
            <a:endParaRPr lang="en-US" dirty="0" err="1" smtClean="0">
              <a:solidFill>
                <a:sysClr val="windowText" lastClr="000000"/>
              </a:solidFill>
            </a:endParaRPr>
          </a:p>
        </p:txBody>
      </p:sp>
      <p:sp>
        <p:nvSpPr>
          <p:cNvPr id="21" name="Right Arrow 20"/>
          <p:cNvSpPr/>
          <p:nvPr/>
        </p:nvSpPr>
        <p:spPr>
          <a:xfrm rot="10800000">
            <a:off x="2509548" y="5748665"/>
            <a:ext cx="3405187" cy="499734"/>
          </a:xfrm>
          <a:prstGeom prst="right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6"/>
              </a:buBlip>
            </a:pPr>
            <a:endParaRPr lang="en-US" dirty="0" err="1" smtClean="0">
              <a:solidFill>
                <a:sysClr val="windowText" lastClr="000000"/>
              </a:solidFill>
            </a:endParaRPr>
          </a:p>
        </p:txBody>
      </p:sp>
      <p:sp>
        <p:nvSpPr>
          <p:cNvPr id="20" name="TextBox 19"/>
          <p:cNvSpPr txBox="1"/>
          <p:nvPr/>
        </p:nvSpPr>
        <p:spPr>
          <a:xfrm>
            <a:off x="3356405" y="5479602"/>
            <a:ext cx="1879232" cy="406265"/>
          </a:xfrm>
          <a:prstGeom prst="rect">
            <a:avLst/>
          </a:prstGeom>
          <a:noFill/>
        </p:spPr>
        <p:txBody>
          <a:bodyPr wrap="none" rtlCol="0">
            <a:spAutoFit/>
          </a:bodyPr>
          <a:lstStyle/>
          <a:p>
            <a:pPr>
              <a:buSzPct val="110000"/>
            </a:pPr>
            <a:r>
              <a:rPr lang="en-US" dirty="0" smtClean="0">
                <a:effectLst>
                  <a:outerShdw blurRad="38100" dist="38100" dir="2700000" algn="tl">
                    <a:srgbClr val="000000">
                      <a:alpha val="43137"/>
                    </a:srgbClr>
                  </a:outerShdw>
                </a:effectLst>
              </a:rPr>
              <a:t>Org Relationship</a:t>
            </a:r>
          </a:p>
        </p:txBody>
      </p:sp>
    </p:spTree>
    <p:extLst>
      <p:ext uri="{BB962C8B-B14F-4D97-AF65-F5344CB8AC3E}">
        <p14:creationId xmlns:p14="http://schemas.microsoft.com/office/powerpoint/2010/main" val="1094552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p:bldP spid="16" grpId="0"/>
      <p:bldP spid="18" grpId="0" animBg="1"/>
      <p:bldP spid="21"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23</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97876"/>
            <a:ext cx="62769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1449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Mail Flow</a:t>
            </a:r>
            <a:endParaRPr lang="en-US" dirty="0"/>
          </a:p>
        </p:txBody>
      </p:sp>
      <p:sp>
        <p:nvSpPr>
          <p:cNvPr id="3" name="Content Placeholder 2"/>
          <p:cNvSpPr>
            <a:spLocks noGrp="1"/>
          </p:cNvSpPr>
          <p:nvPr>
            <p:ph idx="1"/>
          </p:nvPr>
        </p:nvSpPr>
        <p:spPr/>
        <p:txBody>
          <a:bodyPr/>
          <a:lstStyle/>
          <a:p>
            <a:r>
              <a:rPr lang="en-US" dirty="0"/>
              <a:t>Shared SMTP </a:t>
            </a:r>
            <a:r>
              <a:rPr lang="en-US" dirty="0" smtClean="0"/>
              <a:t>Namespaces</a:t>
            </a:r>
          </a:p>
          <a:p>
            <a:r>
              <a:rPr lang="en-US" dirty="0"/>
              <a:t>Secured and Authenticated Mail </a:t>
            </a:r>
            <a:r>
              <a:rPr lang="en-US" dirty="0" smtClean="0"/>
              <a:t>Flow</a:t>
            </a:r>
          </a:p>
          <a:p>
            <a:pPr lvl="1"/>
            <a:r>
              <a:rPr lang="en-US" dirty="0"/>
              <a:t>Channel Privacy</a:t>
            </a:r>
          </a:p>
          <a:p>
            <a:pPr lvl="1"/>
            <a:r>
              <a:rPr lang="en-US" dirty="0" smtClean="0"/>
              <a:t>Receiver Authentication with Domain Validation </a:t>
            </a:r>
          </a:p>
          <a:p>
            <a:pPr lvl="1"/>
            <a:r>
              <a:rPr lang="en-US" dirty="0"/>
              <a:t>Sender Authentication</a:t>
            </a:r>
            <a:endParaRPr lang="en-US" dirty="0" smtClean="0"/>
          </a:p>
          <a:p>
            <a:r>
              <a:rPr lang="en-US" dirty="0" smtClean="0"/>
              <a:t>Each </a:t>
            </a:r>
            <a:r>
              <a:rPr lang="en-US" dirty="0"/>
              <a:t>organization treats the other one as an </a:t>
            </a:r>
            <a:r>
              <a:rPr lang="en-US" dirty="0" smtClean="0"/>
              <a:t>internal</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24</a:t>
            </a:fld>
            <a:endParaRPr lang="en-US" dirty="0">
              <a:solidFill>
                <a:prstClr val="white"/>
              </a:solidFill>
            </a:endParaRPr>
          </a:p>
        </p:txBody>
      </p:sp>
      <p:sp>
        <p:nvSpPr>
          <p:cNvPr id="6" name="AutoShape 4" descr="Mail flow with shared namespac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Mail flow with shared namespac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524" y="3686503"/>
            <a:ext cx="4495800" cy="246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2442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Single AD Forest and Domain</a:t>
            </a:r>
          </a:p>
          <a:p>
            <a:r>
              <a:rPr lang="en-US" dirty="0" smtClean="0"/>
              <a:t>20,000 Objects limit </a:t>
            </a:r>
          </a:p>
          <a:p>
            <a:pPr lvl="1"/>
            <a:r>
              <a:rPr lang="en-US" dirty="0" smtClean="0"/>
              <a:t>Contact support to increase</a:t>
            </a:r>
          </a:p>
          <a:p>
            <a:r>
              <a:rPr lang="en-US" dirty="0" smtClean="0"/>
              <a:t>UPN</a:t>
            </a:r>
          </a:p>
          <a:p>
            <a:pPr lvl="1"/>
            <a:r>
              <a:rPr lang="en-US" dirty="0" smtClean="0"/>
              <a:t>Federated domain should be public (.local ?) </a:t>
            </a:r>
          </a:p>
          <a:p>
            <a:r>
              <a:rPr lang="en-US" dirty="0" smtClean="0"/>
              <a:t>Set </a:t>
            </a:r>
            <a:r>
              <a:rPr lang="en-US" dirty="0"/>
              <a:t>up single sign-on before </a:t>
            </a:r>
            <a:r>
              <a:rPr lang="en-US" dirty="0" smtClean="0"/>
              <a:t>AD </a:t>
            </a:r>
            <a:r>
              <a:rPr lang="en-US" dirty="0"/>
              <a:t>synchronization. </a:t>
            </a:r>
          </a:p>
          <a:p>
            <a:r>
              <a:rPr lang="en-US" dirty="0" smtClean="0"/>
              <a:t>High Availability </a:t>
            </a:r>
          </a:p>
          <a:p>
            <a:r>
              <a:rPr lang="en-US" dirty="0" smtClean="0"/>
              <a:t>Network Security</a:t>
            </a:r>
          </a:p>
          <a:p>
            <a:pPr lvl="1"/>
            <a:r>
              <a:rPr lang="en-GB" dirty="0"/>
              <a:t>I</a:t>
            </a:r>
            <a:r>
              <a:rPr lang="en-GB" dirty="0" smtClean="0"/>
              <a:t>nbound</a:t>
            </a:r>
            <a:r>
              <a:rPr lang="en-GB" dirty="0"/>
              <a:t>; 25 TCP and 443 TCP</a:t>
            </a:r>
            <a:endParaRPr lang="en-US" dirty="0"/>
          </a:p>
          <a:p>
            <a:pPr lvl="1"/>
            <a:r>
              <a:rPr lang="en-GB" dirty="0"/>
              <a:t>Outbound; 25 TCP, 80 TCP and 443 </a:t>
            </a:r>
            <a:r>
              <a:rPr lang="en-GB" dirty="0" smtClean="0"/>
              <a:t>TCP</a:t>
            </a:r>
          </a:p>
          <a:p>
            <a:r>
              <a:rPr lang="en-GB" dirty="0" smtClean="0"/>
              <a:t>Bandwidth</a:t>
            </a:r>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1563394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GB" dirty="0" smtClean="0"/>
              <a:t>Outlook 2010 for best experience </a:t>
            </a:r>
          </a:p>
          <a:p>
            <a:pPr lvl="1"/>
            <a:r>
              <a:rPr lang="en-GB" dirty="0" smtClean="0"/>
              <a:t>Outlook 2007 </a:t>
            </a:r>
          </a:p>
          <a:p>
            <a:r>
              <a:rPr lang="en-GB" dirty="0" smtClean="0"/>
              <a:t>Unified </a:t>
            </a:r>
            <a:r>
              <a:rPr lang="en-GB" dirty="0"/>
              <a:t>Messaging</a:t>
            </a:r>
          </a:p>
          <a:p>
            <a:r>
              <a:rPr lang="en-GB" dirty="0"/>
              <a:t>Mobile Devices</a:t>
            </a:r>
          </a:p>
          <a:p>
            <a:pPr lvl="1"/>
            <a:r>
              <a:rPr lang="en-GB" dirty="0"/>
              <a:t>Partnership should be disabled and </a:t>
            </a:r>
            <a:r>
              <a:rPr lang="en-GB" dirty="0" smtClean="0"/>
              <a:t>re-enabled</a:t>
            </a:r>
          </a:p>
          <a:p>
            <a:r>
              <a:rPr lang="en-GB" dirty="0" smtClean="0"/>
              <a:t>Licenses</a:t>
            </a:r>
          </a:p>
          <a:p>
            <a:r>
              <a:rPr lang="en-GB" dirty="0" smtClean="0"/>
              <a:t>Public Folders</a:t>
            </a:r>
          </a:p>
          <a:p>
            <a:r>
              <a:rPr lang="en-GB" dirty="0" smtClean="0"/>
              <a:t>All Management from On Premises</a:t>
            </a:r>
          </a:p>
          <a:p>
            <a:r>
              <a:rPr lang="en-US" dirty="0"/>
              <a:t>No transfer of </a:t>
            </a:r>
            <a:r>
              <a:rPr lang="en-US" dirty="0" smtClean="0"/>
              <a:t>permissions</a:t>
            </a:r>
            <a:endParaRPr lang="en-GB" dirty="0" smtClean="0"/>
          </a:p>
          <a:p>
            <a:r>
              <a:rPr lang="en-GB" dirty="0" smtClean="0"/>
              <a:t>DNS Records </a:t>
            </a:r>
          </a:p>
          <a:p>
            <a:pPr lvl="1"/>
            <a:r>
              <a:rPr lang="en-GB" dirty="0" smtClean="0"/>
              <a:t>Autodiscover, </a:t>
            </a:r>
            <a:r>
              <a:rPr lang="en-GB" dirty="0" err="1" smtClean="0"/>
              <a:t>spf</a:t>
            </a:r>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37887237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 - Certificates</a:t>
            </a:r>
            <a:endParaRPr lang="en-US" dirty="0"/>
          </a:p>
        </p:txBody>
      </p:sp>
      <p:sp>
        <p:nvSpPr>
          <p:cNvPr id="3" name="Content Placeholder 2"/>
          <p:cNvSpPr>
            <a:spLocks noGrp="1"/>
          </p:cNvSpPr>
          <p:nvPr>
            <p:ph idx="1"/>
          </p:nvPr>
        </p:nvSpPr>
        <p:spPr/>
        <p:txBody>
          <a:bodyPr/>
          <a:lstStyle/>
          <a:p>
            <a:r>
              <a:rPr lang="en-US" dirty="0"/>
              <a:t>Active Directory Federation </a:t>
            </a:r>
            <a:r>
              <a:rPr lang="en-US" dirty="0" smtClean="0"/>
              <a:t>Services</a:t>
            </a:r>
          </a:p>
          <a:p>
            <a:pPr lvl="1"/>
            <a:r>
              <a:rPr lang="en-US" dirty="0" smtClean="0"/>
              <a:t>Security </a:t>
            </a:r>
            <a:r>
              <a:rPr lang="en-US" dirty="0"/>
              <a:t>token </a:t>
            </a:r>
            <a:r>
              <a:rPr lang="en-US" dirty="0" smtClean="0"/>
              <a:t>services(sts.contoso.com)</a:t>
            </a:r>
          </a:p>
          <a:p>
            <a:r>
              <a:rPr lang="en-US" dirty="0"/>
              <a:t>Exchange </a:t>
            </a:r>
            <a:r>
              <a:rPr lang="en-US" dirty="0" smtClean="0"/>
              <a:t>federation</a:t>
            </a:r>
          </a:p>
          <a:p>
            <a:pPr lvl="1"/>
            <a:r>
              <a:rPr lang="en-US" dirty="0" smtClean="0"/>
              <a:t>Self Signed can be used</a:t>
            </a:r>
          </a:p>
          <a:p>
            <a:r>
              <a:rPr lang="en-US" dirty="0"/>
              <a:t>Exchange </a:t>
            </a:r>
            <a:r>
              <a:rPr lang="en-US" dirty="0" smtClean="0"/>
              <a:t>services</a:t>
            </a:r>
          </a:p>
          <a:p>
            <a:pPr lvl="1"/>
            <a:r>
              <a:rPr lang="en-US" dirty="0" smtClean="0"/>
              <a:t>Autodiscover(autodiscover.contoso.com</a:t>
            </a:r>
            <a:r>
              <a:rPr lang="en-US" dirty="0"/>
              <a:t>)</a:t>
            </a:r>
            <a:endParaRPr lang="en-US" dirty="0" smtClean="0"/>
          </a:p>
          <a:p>
            <a:pPr lvl="1"/>
            <a:r>
              <a:rPr lang="en-US" dirty="0" smtClean="0"/>
              <a:t>OWA </a:t>
            </a:r>
          </a:p>
          <a:p>
            <a:pPr lvl="1"/>
            <a:r>
              <a:rPr lang="en-US" dirty="0" smtClean="0"/>
              <a:t>ActiveSync</a:t>
            </a:r>
          </a:p>
          <a:p>
            <a:pPr lvl="1"/>
            <a:r>
              <a:rPr lang="en-US" dirty="0" smtClean="0"/>
              <a:t>EWS</a:t>
            </a:r>
          </a:p>
          <a:p>
            <a:pPr lvl="1"/>
            <a:r>
              <a:rPr lang="en-US" dirty="0" smtClean="0"/>
              <a:t>Outlook Anywhere</a:t>
            </a:r>
          </a:p>
          <a:p>
            <a:r>
              <a:rPr lang="en-US" dirty="0" smtClean="0"/>
              <a:t>Transport</a:t>
            </a:r>
          </a:p>
          <a:p>
            <a:pPr lvl="1"/>
            <a:r>
              <a:rPr lang="en-US" dirty="0"/>
              <a:t>FQDN of your Exchange 2010 hybrid server</a:t>
            </a:r>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42279459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Configuration Wizard</a:t>
            </a:r>
          </a:p>
        </p:txBody>
      </p:sp>
      <p:sp>
        <p:nvSpPr>
          <p:cNvPr id="3" name="Content Placeholder 2"/>
          <p:cNvSpPr>
            <a:spLocks noGrp="1"/>
          </p:cNvSpPr>
          <p:nvPr>
            <p:ph idx="1"/>
          </p:nvPr>
        </p:nvSpPr>
        <p:spPr/>
        <p:txBody>
          <a:bodyPr/>
          <a:lstStyle/>
          <a:p>
            <a:r>
              <a:rPr lang="en-US" dirty="0" smtClean="0"/>
              <a:t>Guides End-to-End </a:t>
            </a:r>
            <a:r>
              <a:rPr lang="en-US" dirty="0"/>
              <a:t>process </a:t>
            </a:r>
            <a:r>
              <a:rPr lang="en-US" dirty="0" smtClean="0"/>
              <a:t>for Hybrid Deployment </a:t>
            </a:r>
          </a:p>
          <a:p>
            <a:r>
              <a:rPr lang="en-US" dirty="0" smtClean="0"/>
              <a:t>Replaces </a:t>
            </a:r>
            <a:r>
              <a:rPr lang="en-US" dirty="0"/>
              <a:t>approximately 50 manual steps </a:t>
            </a:r>
            <a:endParaRPr lang="en-US" dirty="0" smtClean="0"/>
          </a:p>
          <a:p>
            <a:r>
              <a:rPr lang="en-US" dirty="0" smtClean="0"/>
              <a:t>Validate Permissions</a:t>
            </a:r>
          </a:p>
          <a:p>
            <a:r>
              <a:rPr lang="en-US" dirty="0" smtClean="0"/>
              <a:t>Verify Prerequisites and Topology</a:t>
            </a:r>
          </a:p>
          <a:p>
            <a:r>
              <a:rPr lang="en-US" dirty="0" smtClean="0"/>
              <a:t>Creates </a:t>
            </a:r>
            <a:r>
              <a:rPr lang="en-US" dirty="0"/>
              <a:t>the </a:t>
            </a:r>
            <a:r>
              <a:rPr lang="en-US" i="1" dirty="0" err="1"/>
              <a:t>HybridConfiguration</a:t>
            </a:r>
            <a:r>
              <a:rPr lang="en-US" dirty="0"/>
              <a:t> object in Active Directory </a:t>
            </a:r>
          </a:p>
          <a:p>
            <a:r>
              <a:rPr lang="en-US" dirty="0" smtClean="0"/>
              <a:t>Makes </a:t>
            </a:r>
            <a:r>
              <a:rPr lang="en-US" dirty="0"/>
              <a:t>the configuration changes to create and enable the hybrid </a:t>
            </a:r>
            <a:r>
              <a:rPr lang="en-US" dirty="0" smtClean="0"/>
              <a:t>deployment</a:t>
            </a:r>
          </a:p>
          <a:p>
            <a:endParaRPr lang="en-US" dirty="0"/>
          </a:p>
          <a:p>
            <a:pPr lvl="2"/>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24306511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custDataLst>
              <p:tags r:id="rId1"/>
            </p:custDataLst>
          </p:nvPr>
        </p:nvSpPr>
        <p:spPr>
          <a:xfrm>
            <a:off x="4724400" y="1158240"/>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68580" rIns="68580" rtlCol="0" anchor="ctr"/>
          <a:lstStyle/>
          <a:p>
            <a:r>
              <a:rPr lang="en-US" sz="2400" dirty="0" smtClean="0">
                <a:solidFill>
                  <a:srgbClr val="FFFFFF"/>
                </a:solidFill>
              </a:rPr>
              <a:t>        Reactive </a:t>
            </a:r>
            <a:r>
              <a:rPr lang="en-US" sz="2400" dirty="0">
                <a:solidFill>
                  <a:srgbClr val="FFFFFF"/>
                </a:solidFill>
              </a:rPr>
              <a:t>Support</a:t>
            </a:r>
            <a:endParaRPr lang="en-US" sz="2400" dirty="0" smtClean="0">
              <a:solidFill>
                <a:srgbClr val="FFFFFF"/>
              </a:solidFill>
            </a:endParaRPr>
          </a:p>
        </p:txBody>
      </p:sp>
      <p:sp>
        <p:nvSpPr>
          <p:cNvPr id="2" name="Title 1"/>
          <p:cNvSpPr>
            <a:spLocks noGrp="1"/>
          </p:cNvSpPr>
          <p:nvPr>
            <p:ph type="title"/>
          </p:nvPr>
        </p:nvSpPr>
        <p:spPr/>
        <p:txBody>
          <a:bodyPr/>
          <a:lstStyle/>
          <a:p>
            <a:r>
              <a:rPr lang="en-US" dirty="0" smtClean="0"/>
              <a:t>Premier Field Engineering - What do we do </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a:t>
            </a:fld>
            <a:endParaRPr lang="en-US" dirty="0">
              <a:solidFill>
                <a:prstClr val="white"/>
              </a:solidFill>
            </a:endParaRPr>
          </a:p>
        </p:txBody>
      </p:sp>
      <p:sp>
        <p:nvSpPr>
          <p:cNvPr id="15" name="Rectangle 14"/>
          <p:cNvSpPr/>
          <p:nvPr>
            <p:custDataLst>
              <p:tags r:id="rId2"/>
            </p:custDataLst>
          </p:nvPr>
        </p:nvSpPr>
        <p:spPr>
          <a:xfrm>
            <a:off x="152400" y="1158240"/>
            <a:ext cx="4419600" cy="5166360"/>
          </a:xfrm>
          <a:prstGeom prst="rect">
            <a:avLst/>
          </a:prstGeom>
          <a:solidFill>
            <a:srgbClr val="002050"/>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140970" tIns="93980" rIns="140970" bIns="93980" rtlCol="0" anchor="b"/>
          <a:lstStyle/>
          <a:p>
            <a:r>
              <a:rPr lang="en-US" sz="2800" dirty="0">
                <a:solidFill>
                  <a:srgbClr val="FFFFFF"/>
                </a:solidFill>
              </a:rPr>
              <a:t>Proactive </a:t>
            </a:r>
            <a:r>
              <a:rPr lang="en-US" sz="2800" dirty="0" smtClean="0">
                <a:solidFill>
                  <a:srgbClr val="FFFFFF"/>
                </a:solidFill>
              </a:rPr>
              <a:t>Services</a:t>
            </a:r>
          </a:p>
          <a:p>
            <a:pPr lvl="1"/>
            <a:r>
              <a:rPr lang="en-US" sz="2800" dirty="0" smtClean="0">
                <a:solidFill>
                  <a:srgbClr val="FFFFFF"/>
                </a:solidFill>
              </a:rPr>
              <a:t>Workshops</a:t>
            </a:r>
          </a:p>
          <a:p>
            <a:pPr lvl="1"/>
            <a:r>
              <a:rPr lang="en-US" sz="2800" dirty="0" smtClean="0">
                <a:solidFill>
                  <a:srgbClr val="FFFFFF"/>
                </a:solidFill>
              </a:rPr>
              <a:t>Health Checks</a:t>
            </a:r>
          </a:p>
          <a:p>
            <a:pPr lvl="1"/>
            <a:r>
              <a:rPr lang="en-US" sz="2800" dirty="0" smtClean="0">
                <a:solidFill>
                  <a:srgbClr val="FFFFFF"/>
                </a:solidFill>
              </a:rPr>
              <a:t>Risk Assessments</a:t>
            </a:r>
          </a:p>
          <a:p>
            <a:pPr lvl="1"/>
            <a:r>
              <a:rPr lang="en-US" sz="2800" dirty="0" smtClean="0">
                <a:solidFill>
                  <a:srgbClr val="FFFFFF"/>
                </a:solidFill>
              </a:rPr>
              <a:t>Supportability Reviews</a:t>
            </a:r>
          </a:p>
          <a:p>
            <a:pPr lvl="1"/>
            <a:r>
              <a:rPr lang="en-US" sz="2800" dirty="0" smtClean="0">
                <a:solidFill>
                  <a:srgbClr val="FFFFFF"/>
                </a:solidFill>
              </a:rPr>
              <a:t>Chalk </a:t>
            </a:r>
            <a:r>
              <a:rPr lang="en-US" sz="2800" dirty="0">
                <a:solidFill>
                  <a:srgbClr val="FFFFFF"/>
                </a:solidFill>
              </a:rPr>
              <a:t>&amp; </a:t>
            </a:r>
            <a:r>
              <a:rPr lang="en-US" sz="2800" dirty="0" smtClean="0">
                <a:solidFill>
                  <a:srgbClr val="FFFFFF"/>
                </a:solidFill>
              </a:rPr>
              <a:t>Talks</a:t>
            </a:r>
          </a:p>
          <a:p>
            <a:pPr lvl="1"/>
            <a:r>
              <a:rPr lang="en-US" sz="2800" dirty="0" smtClean="0">
                <a:solidFill>
                  <a:srgbClr val="FFFFFF"/>
                </a:solidFill>
              </a:rPr>
              <a:t>Knowledge Transfe</a:t>
            </a:r>
            <a:r>
              <a:rPr lang="en-US" sz="3200" dirty="0" smtClean="0">
                <a:solidFill>
                  <a:srgbClr val="FFFFFF"/>
                </a:solidFill>
              </a:rPr>
              <a:t>rs</a:t>
            </a:r>
            <a:endParaRPr lang="en-US" sz="3000" dirty="0" smtClean="0">
              <a:solidFill>
                <a:srgbClr val="FFFFFF"/>
              </a:solidFill>
            </a:endParaRPr>
          </a:p>
        </p:txBody>
      </p:sp>
      <p:sp>
        <p:nvSpPr>
          <p:cNvPr id="18" name="Rectangle 17"/>
          <p:cNvSpPr/>
          <p:nvPr>
            <p:custDataLst>
              <p:tags r:id="rId3"/>
            </p:custDataLst>
          </p:nvPr>
        </p:nvSpPr>
        <p:spPr>
          <a:xfrm>
            <a:off x="4724400" y="2030578"/>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Troubleshooting &amp; RCA</a:t>
            </a:r>
          </a:p>
        </p:txBody>
      </p:sp>
      <p:sp>
        <p:nvSpPr>
          <p:cNvPr id="19" name="Rectangle 18"/>
          <p:cNvSpPr/>
          <p:nvPr>
            <p:custDataLst>
              <p:tags r:id="rId4"/>
            </p:custDataLst>
          </p:nvPr>
        </p:nvSpPr>
        <p:spPr>
          <a:xfrm>
            <a:off x="4724400" y="2902916"/>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Partner with PG</a:t>
            </a:r>
          </a:p>
        </p:txBody>
      </p:sp>
      <p:sp>
        <p:nvSpPr>
          <p:cNvPr id="20" name="Rectangle 19"/>
          <p:cNvSpPr/>
          <p:nvPr>
            <p:custDataLst>
              <p:tags r:id="rId5"/>
            </p:custDataLst>
          </p:nvPr>
        </p:nvSpPr>
        <p:spPr>
          <a:xfrm>
            <a:off x="4724400" y="3775254"/>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Technical </a:t>
            </a:r>
            <a:r>
              <a:rPr lang="en-US" sz="2400" dirty="0">
                <a:solidFill>
                  <a:srgbClr val="FFFFFF"/>
                </a:solidFill>
              </a:rPr>
              <a:t>Leadership</a:t>
            </a:r>
          </a:p>
        </p:txBody>
      </p:sp>
      <p:sp>
        <p:nvSpPr>
          <p:cNvPr id="22" name="Rectangle 21"/>
          <p:cNvSpPr/>
          <p:nvPr>
            <p:custDataLst>
              <p:tags r:id="rId6"/>
            </p:custDataLst>
          </p:nvPr>
        </p:nvSpPr>
        <p:spPr>
          <a:xfrm>
            <a:off x="4724400" y="4647592"/>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Global Community</a:t>
            </a:r>
            <a:endParaRPr lang="en-US" sz="2400" dirty="0">
              <a:solidFill>
                <a:srgbClr val="FFFFFF"/>
              </a:solidFill>
            </a:endParaRPr>
          </a:p>
        </p:txBody>
      </p:sp>
      <p:sp>
        <p:nvSpPr>
          <p:cNvPr id="23" name="Rectangle 22"/>
          <p:cNvSpPr/>
          <p:nvPr>
            <p:custDataLst>
              <p:tags r:id="rId7"/>
            </p:custDataLst>
          </p:nvPr>
        </p:nvSpPr>
        <p:spPr>
          <a:xfrm>
            <a:off x="4724400" y="5519929"/>
            <a:ext cx="4191000" cy="822960"/>
          </a:xfrm>
          <a:prstGeom prst="rect">
            <a:avLst/>
          </a:prstGeom>
          <a:solidFill>
            <a:srgbClr val="4668C5"/>
          </a:solidFill>
          <a:ln w="25400" cap="flat" cmpd="sng" algn="ctr">
            <a:noFill/>
            <a:prstDash val="solid"/>
          </a:ln>
          <a:effectLst/>
          <a:extLst>
            <a:ext uri="{91240B29-F687-4F45-9708-019B960494DF}">
              <a14:hiddenLine xmlns:a14="http://schemas.microsoft.com/office/drawing/2010/main" w="25400" cap="flat" cmpd="sng" algn="ctr">
                <a:solidFill>
                  <a:schemeClr val="accent4"/>
                </a:solidFill>
                <a:prstDash val="solid"/>
              </a14:hiddenLine>
            </a:ext>
          </a:extLst>
        </p:spPr>
        <p:style>
          <a:lnRef idx="2">
            <a:schemeClr val="accent4">
              <a:shade val="50000"/>
            </a:schemeClr>
          </a:lnRef>
          <a:fillRef idx="1">
            <a:schemeClr val="accent4"/>
          </a:fillRef>
          <a:effectRef idx="0">
            <a:schemeClr val="accent4"/>
          </a:effectRef>
          <a:fontRef idx="minor">
            <a:schemeClr val="lt1"/>
          </a:fontRef>
        </p:style>
        <p:txBody>
          <a:bodyPr lIns="36830" tIns="24130" rIns="36830" bIns="24130" rtlCol="0" anchor="ctr"/>
          <a:lstStyle/>
          <a:p>
            <a:r>
              <a:rPr lang="en-US" sz="2400" dirty="0" smtClean="0">
                <a:solidFill>
                  <a:srgbClr val="FFFFFF"/>
                </a:solidFill>
              </a:rPr>
              <a:t>         Onsite and Remote</a:t>
            </a:r>
            <a:endParaRPr lang="en-US" sz="2400" dirty="0">
              <a:solidFill>
                <a:srgbClr val="FFFFFF"/>
              </a:solidFill>
            </a:endParaRPr>
          </a:p>
        </p:txBody>
      </p:sp>
    </p:spTree>
    <p:extLst>
      <p:ext uri="{BB962C8B-B14F-4D97-AF65-F5344CB8AC3E}">
        <p14:creationId xmlns:p14="http://schemas.microsoft.com/office/powerpoint/2010/main" val="32371590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Configuration </a:t>
            </a:r>
            <a:r>
              <a:rPr lang="en-US" dirty="0" smtClean="0"/>
              <a:t>Engine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29</a:t>
            </a:fld>
            <a:endParaRPr lang="en-US" dirty="0">
              <a:solidFill>
                <a:prstClr val="white"/>
              </a:solidFill>
            </a:endParaRPr>
          </a:p>
        </p:txBody>
      </p:sp>
      <p:pic>
        <p:nvPicPr>
          <p:cNvPr id="17410" name="Picture 2" descr="Hybrid Configuration Engine 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7056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123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Configuration </a:t>
            </a:r>
          </a:p>
        </p:txBody>
      </p:sp>
      <p:sp>
        <p:nvSpPr>
          <p:cNvPr id="3" name="Content Placeholder 2"/>
          <p:cNvSpPr>
            <a:spLocks noGrp="1"/>
          </p:cNvSpPr>
          <p:nvPr>
            <p:ph idx="1"/>
          </p:nvPr>
        </p:nvSpPr>
        <p:spPr/>
        <p:txBody>
          <a:bodyPr/>
          <a:lstStyle/>
          <a:p>
            <a:r>
              <a:rPr lang="en-US" dirty="0" smtClean="0"/>
              <a:t>Coexistence domain</a:t>
            </a:r>
          </a:p>
          <a:p>
            <a:pPr lvl="1"/>
            <a:r>
              <a:rPr lang="en-US" dirty="0" smtClean="0"/>
              <a:t>A</a:t>
            </a:r>
            <a:r>
              <a:rPr lang="en-US" dirty="0"/>
              <a:t>dds </a:t>
            </a:r>
            <a:r>
              <a:rPr lang="en-US" dirty="0" smtClean="0"/>
              <a:t>as accepted </a:t>
            </a:r>
            <a:r>
              <a:rPr lang="en-US" dirty="0"/>
              <a:t>domain &lt;domain&gt;.</a:t>
            </a:r>
            <a:r>
              <a:rPr lang="en-US" dirty="0" smtClean="0"/>
              <a:t>mail.onmicrosoft.com</a:t>
            </a:r>
          </a:p>
          <a:p>
            <a:pPr lvl="1"/>
            <a:r>
              <a:rPr lang="en-US" dirty="0" smtClean="0"/>
              <a:t>Adds as secondary </a:t>
            </a:r>
            <a:r>
              <a:rPr lang="en-US" dirty="0"/>
              <a:t>proxy domain to any e-mail address </a:t>
            </a:r>
            <a:r>
              <a:rPr lang="en-US" dirty="0" smtClean="0"/>
              <a:t>policies</a:t>
            </a:r>
          </a:p>
          <a:p>
            <a:r>
              <a:rPr lang="en-US" dirty="0"/>
              <a:t>Exchange </a:t>
            </a:r>
            <a:r>
              <a:rPr lang="en-US" dirty="0" smtClean="0"/>
              <a:t>federation</a:t>
            </a:r>
          </a:p>
          <a:p>
            <a:pPr lvl="1"/>
            <a:r>
              <a:rPr lang="en-US" dirty="0" smtClean="0"/>
              <a:t>Check for </a:t>
            </a:r>
            <a:r>
              <a:rPr lang="en-US" dirty="0"/>
              <a:t>an existing federation </a:t>
            </a:r>
            <a:r>
              <a:rPr lang="en-US" dirty="0" smtClean="0"/>
              <a:t>trust</a:t>
            </a:r>
          </a:p>
          <a:p>
            <a:pPr lvl="1"/>
            <a:r>
              <a:rPr lang="en-US" dirty="0"/>
              <a:t>Use Existing or </a:t>
            </a:r>
            <a:r>
              <a:rPr lang="en-US" dirty="0" smtClean="0"/>
              <a:t>Create </a:t>
            </a:r>
            <a:r>
              <a:rPr lang="en-US" dirty="0"/>
              <a:t>a federation </a:t>
            </a:r>
            <a:r>
              <a:rPr lang="en-US" dirty="0" smtClean="0"/>
              <a:t>trust</a:t>
            </a:r>
          </a:p>
          <a:p>
            <a:pPr lvl="1"/>
            <a:r>
              <a:rPr lang="en-US" dirty="0" smtClean="0"/>
              <a:t>Create </a:t>
            </a:r>
            <a:r>
              <a:rPr lang="en-US" dirty="0"/>
              <a:t>and </a:t>
            </a:r>
            <a:r>
              <a:rPr lang="en-US" dirty="0" smtClean="0"/>
              <a:t>Configure organizational relationships</a:t>
            </a:r>
          </a:p>
          <a:p>
            <a:pPr lvl="1"/>
            <a:r>
              <a:rPr lang="en-US" dirty="0" smtClean="0"/>
              <a:t>Enable free/busy </a:t>
            </a:r>
            <a:r>
              <a:rPr lang="en-US" dirty="0"/>
              <a:t>sharing, Outlook Web App redirection, message tracking, and </a:t>
            </a:r>
            <a:r>
              <a:rPr lang="en-US" dirty="0" smtClean="0"/>
              <a:t>MailTips</a:t>
            </a:r>
          </a:p>
          <a:p>
            <a:r>
              <a:rPr lang="en-US" dirty="0" smtClean="0"/>
              <a:t>Mailbox Moves</a:t>
            </a:r>
          </a:p>
          <a:p>
            <a:pPr lvl="1"/>
            <a:r>
              <a:rPr lang="en-US" dirty="0" smtClean="0"/>
              <a:t>Enable </a:t>
            </a:r>
            <a:r>
              <a:rPr lang="en-US" dirty="0"/>
              <a:t>the Mailbox Replication Service (MRS) </a:t>
            </a:r>
            <a:r>
              <a:rPr lang="en-US" dirty="0" smtClean="0"/>
              <a:t>proxy</a:t>
            </a:r>
          </a:p>
          <a:p>
            <a:r>
              <a:rPr lang="en-US" dirty="0"/>
              <a:t>Mail </a:t>
            </a:r>
            <a:r>
              <a:rPr lang="en-US" dirty="0" smtClean="0"/>
              <a:t>flow</a:t>
            </a:r>
          </a:p>
          <a:p>
            <a:pPr lvl="1"/>
            <a:r>
              <a:rPr lang="en-US" dirty="0" smtClean="0"/>
              <a:t>Configure On Premises Servers and FOPE for Mail Routing</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169924535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Hybrid Configuration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31</a:t>
            </a:fld>
            <a:endParaRPr lang="en-US" dirty="0">
              <a:solidFill>
                <a:prstClr val="white"/>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61906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2438400" y="838200"/>
            <a:ext cx="533400" cy="1066800"/>
          </a:xfrm>
          <a:prstGeom prst="down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4"/>
              </a:buBlip>
            </a:pPr>
            <a:endParaRPr lang="en-US" dirty="0" err="1" smtClean="0">
              <a:solidFill>
                <a:sysClr val="windowText" lastClr="000000"/>
              </a:solidFill>
            </a:endParaRPr>
          </a:p>
        </p:txBody>
      </p:sp>
      <p:sp>
        <p:nvSpPr>
          <p:cNvPr id="7" name="Up Arrow 6"/>
          <p:cNvSpPr/>
          <p:nvPr/>
        </p:nvSpPr>
        <p:spPr>
          <a:xfrm>
            <a:off x="7848600" y="2514600"/>
            <a:ext cx="533400" cy="1371600"/>
          </a:xfrm>
          <a:prstGeom prst="up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4"/>
              </a:buBlip>
            </a:pPr>
            <a:endParaRPr lang="en-US" dirty="0" err="1" smtClean="0">
              <a:solidFill>
                <a:sysClr val="windowText" lastClr="000000"/>
              </a:solidFill>
            </a:endParaRP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195" y="1135117"/>
            <a:ext cx="601027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195" y="1087491"/>
            <a:ext cx="606742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a:off x="4724400" y="2667000"/>
            <a:ext cx="609600" cy="152400"/>
          </a:xfrm>
          <a:prstGeom prst="lef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4"/>
              </a:buBlip>
            </a:pPr>
            <a:endParaRPr lang="en-US" dirty="0" err="1" smtClean="0">
              <a:solidFill>
                <a:sysClr val="windowText" lastClr="000000"/>
              </a:solidFill>
            </a:endParaRPr>
          </a:p>
        </p:txBody>
      </p:sp>
      <p:sp>
        <p:nvSpPr>
          <p:cNvPr id="14" name="Left Arrow 13"/>
          <p:cNvSpPr/>
          <p:nvPr/>
        </p:nvSpPr>
        <p:spPr>
          <a:xfrm>
            <a:off x="4724400" y="3733800"/>
            <a:ext cx="609600" cy="152400"/>
          </a:xfrm>
          <a:prstGeom prst="lef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4"/>
              </a:buBlip>
            </a:pPr>
            <a:endParaRPr lang="en-US" dirty="0" err="1" smtClean="0">
              <a:solidFill>
                <a:sysClr val="windowText" lastClr="000000"/>
              </a:solidFill>
            </a:endParaRPr>
          </a:p>
        </p:txBody>
      </p:sp>
      <p:sp>
        <p:nvSpPr>
          <p:cNvPr id="15" name="Left Arrow 14"/>
          <p:cNvSpPr/>
          <p:nvPr/>
        </p:nvSpPr>
        <p:spPr>
          <a:xfrm>
            <a:off x="4724400" y="4724400"/>
            <a:ext cx="609600" cy="152400"/>
          </a:xfrm>
          <a:prstGeom prst="left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4"/>
              </a:buBlip>
            </a:pPr>
            <a:endParaRPr lang="en-US" dirty="0" err="1" smtClean="0">
              <a:solidFill>
                <a:sysClr val="windowText" lastClr="000000"/>
              </a:solidFill>
            </a:endParaRPr>
          </a:p>
        </p:txBody>
      </p:sp>
    </p:spTree>
    <p:extLst>
      <p:ext uri="{BB962C8B-B14F-4D97-AF65-F5344CB8AC3E}">
        <p14:creationId xmlns:p14="http://schemas.microsoft.com/office/powerpoint/2010/main" val="3051083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32</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295400"/>
            <a:ext cx="68580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90625"/>
            <a:ext cx="79152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960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33</a:t>
            </a:fld>
            <a:endParaRPr lang="en-US" dirty="0">
              <a:solidFill>
                <a:prstClr val="white"/>
              </a:solidFill>
            </a:endParaRPr>
          </a:p>
        </p:txBody>
      </p:sp>
      <p:grpSp>
        <p:nvGrpSpPr>
          <p:cNvPr id="7" name="Group 6"/>
          <p:cNvGrpSpPr/>
          <p:nvPr/>
        </p:nvGrpSpPr>
        <p:grpSpPr>
          <a:xfrm>
            <a:off x="838200" y="1447800"/>
            <a:ext cx="6267450" cy="3648075"/>
            <a:chOff x="838200" y="1447800"/>
            <a:chExt cx="6267450" cy="36480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2674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5400675" y="4181475"/>
              <a:ext cx="457200" cy="914400"/>
            </a:xfrm>
            <a:prstGeom prst="upArrow">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3"/>
                </a:buBlip>
              </a:pPr>
              <a:endParaRPr lang="en-US" dirty="0" err="1" smtClean="0">
                <a:solidFill>
                  <a:sysClr val="windowText" lastClr="000000"/>
                </a:solidFill>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296275"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987" y="2228850"/>
            <a:ext cx="45339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9349" y="2219325"/>
            <a:ext cx="40671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4" y="1196792"/>
            <a:ext cx="8467725" cy="470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600200"/>
            <a:ext cx="4798522" cy="418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600200"/>
            <a:ext cx="4798522" cy="42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6465" y="1711542"/>
            <a:ext cx="4804372" cy="418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1615869"/>
            <a:ext cx="5029200" cy="437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8365" y="1642977"/>
            <a:ext cx="5029200" cy="437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5156" y="1371600"/>
            <a:ext cx="5603844" cy="48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5156" y="1371601"/>
            <a:ext cx="5603844" cy="484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1641" y="1118822"/>
            <a:ext cx="5847359" cy="504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06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34</a:t>
            </a:fld>
            <a:endParaRPr lang="en-US"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 y="1752600"/>
            <a:ext cx="77628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5" y="1752600"/>
            <a:ext cx="79771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986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smtClean="0"/>
              <a:t>Run </a:t>
            </a:r>
            <a:r>
              <a:rPr lang="en-US" dirty="0" err="1" smtClean="0"/>
              <a:t>ExDeploy</a:t>
            </a:r>
            <a:endParaRPr lang="en-US" dirty="0" smtClean="0"/>
          </a:p>
          <a:p>
            <a:r>
              <a:rPr lang="en-US" dirty="0" smtClean="0"/>
              <a:t>Sign Up for 0365</a:t>
            </a:r>
          </a:p>
          <a:p>
            <a:r>
              <a:rPr lang="en-US" dirty="0" smtClean="0"/>
              <a:t>Register your Domains with 0365</a:t>
            </a:r>
          </a:p>
          <a:p>
            <a:r>
              <a:rPr lang="en-US" dirty="0" smtClean="0"/>
              <a:t>Run Microsoft </a:t>
            </a:r>
            <a:r>
              <a:rPr lang="en-US" dirty="0"/>
              <a:t>Office 365 Deployment Readiness </a:t>
            </a:r>
            <a:r>
              <a:rPr lang="en-US" dirty="0" smtClean="0"/>
              <a:t>Tool</a:t>
            </a:r>
          </a:p>
          <a:p>
            <a:r>
              <a:rPr lang="en-US" dirty="0" smtClean="0"/>
              <a:t>Deploy Single Sign On </a:t>
            </a:r>
          </a:p>
          <a:p>
            <a:r>
              <a:rPr lang="en-US" dirty="0" smtClean="0"/>
              <a:t>Deploy Directory Synchronization  </a:t>
            </a:r>
          </a:p>
          <a:p>
            <a:r>
              <a:rPr lang="en-US" dirty="0" smtClean="0"/>
              <a:t>Install Exchange 2010 SP2 </a:t>
            </a:r>
          </a:p>
          <a:p>
            <a:r>
              <a:rPr lang="en-US" dirty="0" smtClean="0"/>
              <a:t>Configure External Access , DNS records, Certificates</a:t>
            </a:r>
          </a:p>
          <a:p>
            <a:r>
              <a:rPr lang="en-US" dirty="0" smtClean="0"/>
              <a:t>Dependencies are Key</a:t>
            </a:r>
          </a:p>
          <a:p>
            <a:r>
              <a:rPr lang="en-US" dirty="0" smtClean="0"/>
              <a:t>Run Hybrid Wizard </a:t>
            </a:r>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24260292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Conditions and Terms of Use</a:t>
            </a:r>
            <a:br>
              <a:rPr lang="en-US" dirty="0" smtClean="0"/>
            </a:br>
            <a:endParaRPr lang="en-US" dirty="0"/>
          </a:p>
        </p:txBody>
      </p:sp>
      <p:sp>
        <p:nvSpPr>
          <p:cNvPr id="10" name="Content Placeholder 5"/>
          <p:cNvSpPr>
            <a:spLocks noGrp="1"/>
          </p:cNvSpPr>
          <p:nvPr>
            <p:ph type="body" sz="quarter" idx="13"/>
          </p:nvPr>
        </p:nvSpPr>
        <p:spPr/>
        <p:txBody>
          <a:bodyPr/>
          <a:lstStyle/>
          <a:p>
            <a:r>
              <a:rPr lang="en-US" dirty="0" smtClean="0"/>
              <a:t>This training package is proprietary and confidential, and is intended only for uses described in the training materials. Content and software is provided to you under a Non-Disclosure Agreement and cannot be distributed. Copying or disclosing all or any portion of the content and/or software included in such packages is strictly prohibited.</a:t>
            </a:r>
          </a:p>
          <a:p>
            <a:r>
              <a:rPr lang="en-US" dirty="0" smtClean="0"/>
              <a:t>The contents of this package are for informational and training purposes only and are provided "as is" without warranty of any kind, whether express or implied, including but not limited to the implied warranties of merchantability, fitness for a particular purpose, and non-infringement.</a:t>
            </a:r>
          </a:p>
          <a:p>
            <a:r>
              <a:rPr lang="en-US" dirty="0" smtClean="0"/>
              <a:t>Training package content, including URLs and other Internet Web site references, is subject to change without notice. Because Microsoft must respond to changing market conditions, the content should not be interpreted to be a commitment on the part of Microsoft, and Microsoft cannot guarantee the accuracy of any information presented after the date of publication. Unless otherwise noted, the companies, organizations, products, domain names, e-mail addresses, logos, people, places, and events depicted herein are fictitious, and no association with any real company, organization, product, domain name, e-mail address, logo, person, place, or event is intended or should be inferred. </a:t>
            </a:r>
          </a:p>
        </p:txBody>
      </p:sp>
      <p:sp>
        <p:nvSpPr>
          <p:cNvPr id="16" name="Text Placeholder 15"/>
          <p:cNvSpPr>
            <a:spLocks noGrp="1"/>
          </p:cNvSpPr>
          <p:nvPr>
            <p:ph type="body" sz="quarter" idx="14"/>
          </p:nvPr>
        </p:nvSpPr>
        <p:spPr/>
        <p:txBody>
          <a:bodyPr/>
          <a:lstStyle/>
          <a:p>
            <a:pPr lvl="0"/>
            <a:r>
              <a:rPr lang="en-US" dirty="0" smtClean="0"/>
              <a:t>Microsoft may have patents, patent applications, trademarks, copyrights, or other intellectual property rights covering subject matter in this document. Except as expressly provided in written license agreement from Microsoft, the furnishing of this document does not give you any license to these patents, trademarks, copyrights, or other intellectual property.</a:t>
            </a:r>
          </a:p>
          <a:p>
            <a:pPr lvl="0"/>
            <a:r>
              <a:rPr lang="en-US" dirty="0" smtClean="0"/>
              <a:t>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 </a:t>
            </a:r>
          </a:p>
          <a:p>
            <a:pPr lvl="0" algn="ctr"/>
            <a:r>
              <a:rPr lang="en-US" dirty="0" smtClean="0"/>
              <a:t>For more information, see </a:t>
            </a:r>
            <a:r>
              <a:rPr lang="en-US" b="1" dirty="0" smtClean="0"/>
              <a:t>Use of Microsoft Copyrighted Content </a:t>
            </a:r>
            <a:r>
              <a:rPr lang="en-US" dirty="0" smtClean="0"/>
              <a:t>at</a:t>
            </a:r>
            <a:br>
              <a:rPr lang="en-US" dirty="0" smtClean="0"/>
            </a:br>
            <a:r>
              <a:rPr lang="en-US" i="1" dirty="0" smtClean="0">
                <a:hlinkClick r:id="rId3"/>
              </a:rPr>
              <a:t>http</a:t>
            </a:r>
            <a:r>
              <a:rPr lang="en-US" dirty="0" smtClean="0">
                <a:hlinkClick r:id="rId3"/>
              </a:rPr>
              <a:t>://www.microsoft.com/about/legal/permissions/</a:t>
            </a:r>
            <a:endParaRPr lang="en-US" dirty="0" smtClean="0"/>
          </a:p>
          <a:p>
            <a:pPr lvl="0"/>
            <a:r>
              <a:rPr lang="en-US" dirty="0" smtClean="0"/>
              <a:t>Microsoft®, Internet Explorer®, and Windows® are either registered trademarks or trademarks of Microsoft Corporation in the United States and/or other countries. Other Microsoft products mentioned herein may be either registered trademarks or trademarks of Microsoft Corporation in the United States and/or other countries. All other trademarks are property of their respective owners.</a:t>
            </a:r>
          </a:p>
        </p:txBody>
      </p:sp>
      <p:sp>
        <p:nvSpPr>
          <p:cNvPr id="17" name="Text Placeholder 16"/>
          <p:cNvSpPr>
            <a:spLocks noGrp="1"/>
          </p:cNvSpPr>
          <p:nvPr>
            <p:ph type="body" sz="quarter" idx="15"/>
          </p:nvPr>
        </p:nvSpPr>
        <p:spPr/>
        <p:txBody>
          <a:bodyPr/>
          <a:lstStyle/>
          <a:p>
            <a:pPr lvl="0"/>
            <a:r>
              <a:rPr lang="en-US" dirty="0" smtClean="0"/>
              <a:t>Copyright and Trademarks </a:t>
            </a:r>
          </a:p>
          <a:p>
            <a:endParaRPr lang="en-US" dirty="0"/>
          </a:p>
        </p:txBody>
      </p:sp>
      <p:sp>
        <p:nvSpPr>
          <p:cNvPr id="29" name="Text Placeholder 28"/>
          <p:cNvSpPr>
            <a:spLocks noGrp="1"/>
          </p:cNvSpPr>
          <p:nvPr>
            <p:ph type="body" sz="quarter" idx="17"/>
          </p:nvPr>
        </p:nvSpPr>
        <p:spPr/>
        <p:txBody>
          <a:bodyPr/>
          <a:lstStyle/>
          <a:p>
            <a:pPr lvl="0"/>
            <a:r>
              <a:rPr lang="en-US" dirty="0" smtClean="0"/>
              <a:t>© 2012 Microsoft Corporation. All rights reserved.</a:t>
            </a:r>
          </a:p>
        </p:txBody>
      </p:sp>
      <p:sp>
        <p:nvSpPr>
          <p:cNvPr id="2" name="Footer Placeholder 1"/>
          <p:cNvSpPr>
            <a:spLocks noGrp="1"/>
          </p:cNvSpPr>
          <p:nvPr>
            <p:ph type="ftr" sz="quarter" idx="4294967295"/>
          </p:nvPr>
        </p:nvSpPr>
        <p:spPr>
          <a:xfrm>
            <a:off x="304800" y="675640"/>
            <a:ext cx="5486400" cy="228600"/>
          </a:xfrm>
        </p:spPr>
        <p:txBody>
          <a:bodyPr/>
          <a:lstStyle/>
          <a:p>
            <a:r>
              <a:rPr lang="en-US" dirty="0" smtClean="0">
                <a:solidFill>
                  <a:srgbClr val="277EB5"/>
                </a:solidFill>
              </a:rPr>
              <a:t>Microsoft Confidential</a:t>
            </a:r>
            <a:endParaRPr lang="en-US" dirty="0">
              <a:solidFill>
                <a:srgbClr val="277EB5"/>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Overview</a:t>
            </a:r>
            <a:endParaRPr lang="en-US" dirty="0"/>
          </a:p>
        </p:txBody>
      </p:sp>
      <p:sp>
        <p:nvSpPr>
          <p:cNvPr id="10" name="Content Placeholder 9"/>
          <p:cNvSpPr>
            <a:spLocks noGrp="1"/>
          </p:cNvSpPr>
          <p:nvPr>
            <p:ph idx="1"/>
          </p:nvPr>
        </p:nvSpPr>
        <p:spPr/>
        <p:txBody>
          <a:bodyPr>
            <a:normAutofit/>
          </a:bodyPr>
          <a:lstStyle/>
          <a:p>
            <a:pPr lvl="0"/>
            <a:r>
              <a:rPr lang="en-US" dirty="0" smtClean="0"/>
              <a:t>Hybrid Deployment </a:t>
            </a:r>
            <a:endParaRPr lang="en-US" dirty="0"/>
          </a:p>
          <a:p>
            <a:pPr lvl="0"/>
            <a:r>
              <a:rPr lang="en-US" dirty="0" smtClean="0"/>
              <a:t>Terminology and Components</a:t>
            </a:r>
            <a:endParaRPr lang="en-US" dirty="0"/>
          </a:p>
          <a:p>
            <a:pPr lvl="0"/>
            <a:r>
              <a:rPr lang="en-US" dirty="0" smtClean="0"/>
              <a:t>Requirements and Configuration</a:t>
            </a:r>
            <a:endParaRPr lang="en-US" dirty="0"/>
          </a:p>
          <a:p>
            <a:pPr lvl="0"/>
            <a:endParaRPr lang="en-US" dirty="0" smtClean="0"/>
          </a:p>
        </p:txBody>
      </p:sp>
      <p:sp>
        <p:nvSpPr>
          <p:cNvPr id="2" name="Footer Placeholder 1"/>
          <p:cNvSpPr>
            <a:spLocks noGrp="1"/>
          </p:cNvSpPr>
          <p:nvPr>
            <p:ph type="ftr" sz="quarter" idx="11"/>
          </p:nvPr>
        </p:nvSpPr>
        <p:spPr/>
        <p:txBody>
          <a:bodyPr/>
          <a:lstStyle/>
          <a:p>
            <a:r>
              <a:rPr lang="en-US" dirty="0" smtClean="0">
                <a:solidFill>
                  <a:prstClr val="white"/>
                </a:solidFill>
              </a:rPr>
              <a:t>Microsoft Confidential</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26CCAEB-CB17-44EB-A892-4553F1D666B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9541171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Objective</a:t>
            </a:r>
          </a:p>
        </p:txBody>
      </p:sp>
      <p:sp>
        <p:nvSpPr>
          <p:cNvPr id="10" name="Content Placeholder 9"/>
          <p:cNvSpPr>
            <a:spLocks noGrp="1"/>
          </p:cNvSpPr>
          <p:nvPr>
            <p:ph idx="1"/>
          </p:nvPr>
        </p:nvSpPr>
        <p:spPr/>
        <p:txBody>
          <a:bodyPr>
            <a:normAutofit/>
          </a:bodyPr>
          <a:lstStyle/>
          <a:p>
            <a:r>
              <a:rPr lang="en-US" dirty="0" smtClean="0"/>
              <a:t>Understand Hybrid deployments and scenarios</a:t>
            </a:r>
          </a:p>
          <a:p>
            <a:r>
              <a:rPr lang="en-US" dirty="0" smtClean="0"/>
              <a:t>Understand the planning involved </a:t>
            </a:r>
          </a:p>
          <a:p>
            <a:r>
              <a:rPr lang="en-US" dirty="0"/>
              <a:t>Understand the </a:t>
            </a:r>
            <a:r>
              <a:rPr lang="en-US" dirty="0" smtClean="0"/>
              <a:t>steps </a:t>
            </a:r>
            <a:r>
              <a:rPr lang="en-US" dirty="0"/>
              <a:t>involved for successful </a:t>
            </a:r>
            <a:r>
              <a:rPr lang="en-US" dirty="0" smtClean="0"/>
              <a:t>implementation</a:t>
            </a:r>
          </a:p>
          <a:p>
            <a:endParaRPr lang="en-US" dirty="0"/>
          </a:p>
          <a:p>
            <a:endParaRPr lang="en-US" dirty="0" smtClean="0"/>
          </a:p>
          <a:p>
            <a:pPr lvl="0"/>
            <a:endParaRPr lang="en-US" dirty="0" smtClean="0"/>
          </a:p>
        </p:txBody>
      </p:sp>
      <p:sp>
        <p:nvSpPr>
          <p:cNvPr id="2" name="Footer Placeholder 1"/>
          <p:cNvSpPr>
            <a:spLocks noGrp="1"/>
          </p:cNvSpPr>
          <p:nvPr>
            <p:ph type="ftr" sz="quarter" idx="11"/>
          </p:nvPr>
        </p:nvSpPr>
        <p:spPr/>
        <p:txBody>
          <a:bodyPr/>
          <a:lstStyle/>
          <a:p>
            <a:r>
              <a:rPr lang="en-US" dirty="0" smtClean="0">
                <a:solidFill>
                  <a:prstClr val="white"/>
                </a:solidFill>
              </a:rPr>
              <a:t>Microsoft Confidential</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26CCAEB-CB17-44EB-A892-4553F1D666B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6606245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Deployment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6</a:t>
            </a:fld>
            <a:endParaRPr lang="en-US" dirty="0">
              <a:solidFill>
                <a:prstClr val="white"/>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1447800"/>
            <a:ext cx="6641783" cy="45539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51687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Deployment Features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Secure </a:t>
            </a:r>
            <a:r>
              <a:rPr lang="en-US" b="1" dirty="0"/>
              <a:t>mail routing </a:t>
            </a:r>
            <a:r>
              <a:rPr lang="en-US" dirty="0"/>
              <a:t>between on-premises and Exchange Online organizations</a:t>
            </a:r>
            <a:r>
              <a:rPr lang="en-US" dirty="0" smtClean="0"/>
              <a:t>.</a:t>
            </a:r>
            <a:endParaRPr lang="en-US" dirty="0"/>
          </a:p>
          <a:p>
            <a:r>
              <a:rPr lang="en-US" dirty="0"/>
              <a:t>Mail routing with a </a:t>
            </a:r>
            <a:r>
              <a:rPr lang="en-US" b="1" dirty="0"/>
              <a:t>shared domain namespace</a:t>
            </a:r>
            <a:r>
              <a:rPr lang="en-US" dirty="0"/>
              <a:t>. </a:t>
            </a:r>
          </a:p>
          <a:p>
            <a:r>
              <a:rPr lang="en-US" dirty="0"/>
              <a:t>A </a:t>
            </a:r>
            <a:r>
              <a:rPr lang="en-US" b="1" dirty="0"/>
              <a:t>unified global address list</a:t>
            </a:r>
            <a:r>
              <a:rPr lang="en-US" dirty="0"/>
              <a:t>, also called a “shared address book</a:t>
            </a:r>
            <a:r>
              <a:rPr lang="en-US" dirty="0" smtClean="0"/>
              <a:t>”.</a:t>
            </a:r>
            <a:endParaRPr lang="en-US" dirty="0"/>
          </a:p>
          <a:p>
            <a:r>
              <a:rPr lang="en-US" b="1" dirty="0"/>
              <a:t>Free/busy and calendar sharing </a:t>
            </a:r>
            <a:r>
              <a:rPr lang="en-US" dirty="0"/>
              <a:t>between on-premises and Exchange Online organizations</a:t>
            </a:r>
            <a:r>
              <a:rPr lang="en-US" dirty="0" smtClean="0"/>
              <a:t>.</a:t>
            </a:r>
            <a:endParaRPr lang="en-US" dirty="0"/>
          </a:p>
          <a:p>
            <a:r>
              <a:rPr lang="en-US" dirty="0"/>
              <a:t>Centralized control of outbound mail </a:t>
            </a:r>
            <a:r>
              <a:rPr lang="en-US" dirty="0" smtClean="0"/>
              <a:t>flow</a:t>
            </a:r>
            <a:endParaRPr lang="en-US" dirty="0"/>
          </a:p>
          <a:p>
            <a:r>
              <a:rPr lang="en-US" dirty="0"/>
              <a:t>A </a:t>
            </a:r>
            <a:r>
              <a:rPr lang="en-US" b="1" dirty="0"/>
              <a:t>single Outlook Web App URL </a:t>
            </a:r>
            <a:r>
              <a:rPr lang="en-US" dirty="0"/>
              <a:t>for both the on-premises and Exchange Online organizations</a:t>
            </a:r>
            <a:r>
              <a:rPr lang="en-US" dirty="0" smtClean="0"/>
              <a:t>.</a:t>
            </a:r>
            <a:endParaRPr lang="en-US" dirty="0"/>
          </a:p>
          <a:p>
            <a:r>
              <a:rPr lang="en-US" b="1" dirty="0" smtClean="0"/>
              <a:t>Move</a:t>
            </a:r>
            <a:r>
              <a:rPr lang="en-US" dirty="0" smtClean="0"/>
              <a:t> </a:t>
            </a:r>
            <a:r>
              <a:rPr lang="en-US" dirty="0"/>
              <a:t>existing on-premises mailboxes to the Exchange Online organization</a:t>
            </a:r>
            <a:r>
              <a:rPr lang="en-US" dirty="0" smtClean="0"/>
              <a:t>.</a:t>
            </a:r>
            <a:endParaRPr lang="en-US" dirty="0"/>
          </a:p>
          <a:p>
            <a:r>
              <a:rPr lang="en-US" b="1" dirty="0"/>
              <a:t>Centralized mailbox management </a:t>
            </a:r>
            <a:r>
              <a:rPr lang="en-US" dirty="0"/>
              <a:t>using the on-premises Exchange Management </a:t>
            </a:r>
            <a:r>
              <a:rPr lang="en-US" dirty="0" smtClean="0"/>
              <a:t>Console</a:t>
            </a:r>
            <a:endParaRPr lang="en-US" dirty="0"/>
          </a:p>
          <a:p>
            <a:r>
              <a:rPr lang="en-US" dirty="0"/>
              <a:t>Message tracking, MailTips, and </a:t>
            </a:r>
            <a:r>
              <a:rPr lang="en-US" b="1" dirty="0"/>
              <a:t>multi-mailbox search </a:t>
            </a:r>
            <a:r>
              <a:rPr lang="en-US" dirty="0"/>
              <a:t>between on-premises and Exchange Online organizations</a:t>
            </a:r>
            <a:r>
              <a:rPr lang="en-US" dirty="0" smtClean="0"/>
              <a:t>.</a:t>
            </a:r>
            <a:endParaRPr lang="en-US" dirty="0"/>
          </a:p>
          <a:p>
            <a:r>
              <a:rPr lang="en-US" dirty="0"/>
              <a:t>Cloud-based </a:t>
            </a:r>
            <a:r>
              <a:rPr lang="en-US" b="1" dirty="0"/>
              <a:t>message archiving </a:t>
            </a:r>
            <a:r>
              <a:rPr lang="en-US" dirty="0"/>
              <a:t>for on-premises Exchange mailboxes</a:t>
            </a:r>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7469112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070457" y="4368854"/>
            <a:ext cx="2209800" cy="838200"/>
            <a:chOff x="6096000" y="2514600"/>
            <a:chExt cx="2209800" cy="838200"/>
          </a:xfrm>
        </p:grpSpPr>
        <p:sp>
          <p:nvSpPr>
            <p:cNvPr id="7" name="Cloud 6"/>
            <p:cNvSpPr/>
            <p:nvPr/>
          </p:nvSpPr>
          <p:spPr>
            <a:xfrm>
              <a:off x="6096000" y="2514600"/>
              <a:ext cx="2209800" cy="838200"/>
            </a:xfrm>
            <a:prstGeom prst="cloud">
              <a:avLst/>
            </a:prstGeom>
            <a:solidFill>
              <a:schemeClr val="accent4">
                <a:lumMod val="40000"/>
                <a:lumOff val="6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2"/>
                </a:buBlip>
              </a:pPr>
              <a:endParaRPr lang="en-US" dirty="0" err="1" smtClean="0">
                <a:solidFill>
                  <a:sysClr val="windowText" lastClr="000000"/>
                </a:solidFill>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7" y="2757487"/>
              <a:ext cx="12668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2914650" y="4191000"/>
            <a:ext cx="1352550" cy="1333500"/>
            <a:chOff x="3624262" y="2857500"/>
            <a:chExt cx="1352550" cy="133350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2857500"/>
              <a:ext cx="923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62" y="3838575"/>
              <a:ext cx="13525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normAutofit/>
          </a:bodyPr>
          <a:lstStyle/>
          <a:p>
            <a:r>
              <a:rPr lang="en-US" dirty="0" smtClean="0"/>
              <a:t>Hybrid Scenarios - </a:t>
            </a:r>
            <a:r>
              <a:rPr lang="en-US" dirty="0"/>
              <a:t>Migration to Office </a:t>
            </a:r>
            <a:r>
              <a:rPr lang="en-US" dirty="0" smtClean="0"/>
              <a:t>365</a:t>
            </a:r>
            <a:endParaRPr lang="en-US" dirty="0"/>
          </a:p>
        </p:txBody>
      </p:sp>
      <p:sp>
        <p:nvSpPr>
          <p:cNvPr id="3" name="Content Placeholder 2"/>
          <p:cNvSpPr>
            <a:spLocks noGrp="1"/>
          </p:cNvSpPr>
          <p:nvPr>
            <p:ph idx="1"/>
          </p:nvPr>
        </p:nvSpPr>
        <p:spPr/>
        <p:txBody>
          <a:bodyPr/>
          <a:lstStyle/>
          <a:p>
            <a:r>
              <a:rPr lang="en-US" dirty="0" smtClean="0"/>
              <a:t>Pilot Office 365</a:t>
            </a:r>
          </a:p>
          <a:p>
            <a:r>
              <a:rPr lang="en-US" dirty="0" smtClean="0"/>
              <a:t>Large Migrations</a:t>
            </a:r>
          </a:p>
          <a:p>
            <a:r>
              <a:rPr lang="en-US" dirty="0" smtClean="0"/>
              <a:t>Migrate </a:t>
            </a:r>
            <a:r>
              <a:rPr lang="en-US" dirty="0"/>
              <a:t>users to the cloud at </a:t>
            </a:r>
            <a:r>
              <a:rPr lang="en-US" dirty="0" smtClean="0"/>
              <a:t>your own pace</a:t>
            </a:r>
          </a:p>
          <a:p>
            <a:r>
              <a:rPr lang="en-US" dirty="0" smtClean="0"/>
              <a:t>Minimal or no disruption in Service</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Microsoft Confidential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26CCAEB-CB17-44EB-A892-4553F1D666B6}" type="slidenum">
              <a:rPr lang="en-US" smtClean="0">
                <a:solidFill>
                  <a:prstClr val="white"/>
                </a:solidFill>
              </a:rPr>
              <a:pPr/>
              <a:t>8</a:t>
            </a:fld>
            <a:endParaRPr lang="en-US" dirty="0">
              <a:solidFill>
                <a:prstClr val="white"/>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930704"/>
            <a:ext cx="19526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9850" y="3921179"/>
            <a:ext cx="27241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457200" y="3725917"/>
            <a:ext cx="8610600" cy="2133600"/>
          </a:xfrm>
          <a:prstGeom prst="rightArrow">
            <a:avLst/>
          </a:prstGeom>
          <a:solidFill>
            <a:schemeClr val="accent4">
              <a:lumMod val="40000"/>
              <a:lumOff val="60000"/>
              <a:alpha val="27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indent="-228600" algn="ctr">
              <a:buBlip>
                <a:blip r:embed="rId2"/>
              </a:buBlip>
            </a:pPr>
            <a:endParaRPr lang="en-US" dirty="0" err="1" smtClean="0">
              <a:solidFill>
                <a:sysClr val="windowText" lastClr="000000"/>
              </a:solidFill>
            </a:endParaRPr>
          </a:p>
        </p:txBody>
      </p:sp>
    </p:spTree>
    <p:extLst>
      <p:ext uri="{BB962C8B-B14F-4D97-AF65-F5344CB8AC3E}">
        <p14:creationId xmlns:p14="http://schemas.microsoft.com/office/powerpoint/2010/main" val="376047888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uildID_CrsTitle_Template(MS)">
  <a:themeElements>
    <a:clrScheme name="Custom 10">
      <a:dk1>
        <a:sysClr val="windowText" lastClr="000000"/>
      </a:dk1>
      <a:lt1>
        <a:sysClr val="window" lastClr="FFFFFF"/>
      </a:lt1>
      <a:dk2>
        <a:srgbClr val="385593"/>
      </a:dk2>
      <a:lt2>
        <a:srgbClr val="277EB5"/>
      </a:lt2>
      <a:accent1>
        <a:srgbClr val="E19004"/>
      </a:accent1>
      <a:accent2>
        <a:srgbClr val="9BBB59"/>
      </a:accent2>
      <a:accent3>
        <a:srgbClr val="FFE269"/>
      </a:accent3>
      <a:accent4>
        <a:srgbClr val="4F81BD"/>
      </a:accent4>
      <a:accent5>
        <a:srgbClr val="4BACC6"/>
      </a:accent5>
      <a:accent6>
        <a:srgbClr val="DAB77D"/>
      </a:accent6>
      <a:hlink>
        <a:srgbClr val="C0504D"/>
      </a:hlink>
      <a:folHlink>
        <a:srgbClr val="4F81B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chemeClr val="accent4"/>
          </a:solidFill>
        </a:ln>
      </a:spPr>
      <a:bodyPr rtlCol="0" anchor="ctr"/>
      <a:lstStyle>
        <a:defPPr marL="228600" indent="-228600" algn="ctr">
          <a:buBlip>
            <a:blip xmlns:r="http://schemas.openxmlformats.org/officeDocument/2006/relationships" r:embed="rId1"/>
          </a:buBlip>
          <a:defRPr dirty="0" err="1" smtClean="0">
            <a:solidFill>
              <a:sysClr val="windowText" lastClr="000000"/>
            </a:solidFill>
          </a:defRPr>
        </a:defPPr>
      </a:lstStyle>
      <a:style>
        <a:lnRef idx="2">
          <a:schemeClr val="accent4">
            <a:shade val="50000"/>
          </a:schemeClr>
        </a:lnRef>
        <a:fillRef idx="1">
          <a:schemeClr val="accent4"/>
        </a:fillRef>
        <a:effectRef idx="0">
          <a:schemeClr val="accent4"/>
        </a:effectRef>
        <a:fontRef idx="minor">
          <a:schemeClr val="lt1"/>
        </a:fontRef>
      </a:style>
    </a:spDef>
    <a:txDef>
      <a:spPr>
        <a:noFill/>
      </a:spPr>
      <a:bodyPr wrap="square" rtlCol="0">
        <a:spAutoFit/>
      </a:bodyPr>
      <a:lstStyle>
        <a:defPPr marL="228600" indent="-228600">
          <a:buSzPct val="110000"/>
          <a:buBlip>
            <a:blip xmlns:r="http://schemas.openxmlformats.org/officeDocument/2006/relationships" r:embed="rId1"/>
          </a:buBlip>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15086B5F7A6945902BF30B4C4F52E9" ma:contentTypeVersion="0" ma:contentTypeDescription="Create a new document." ma:contentTypeScope="" ma:versionID="ecf1d48ffae246b72fc2cb24b73f5ef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5DE20-3E00-4460-8ABA-4110C899F874}">
  <ds:schemaRefs>
    <ds:schemaRef ds:uri="http://schemas.microsoft.com/sharepoint/v3/contenttype/forms"/>
  </ds:schemaRefs>
</ds:datastoreItem>
</file>

<file path=customXml/itemProps2.xml><?xml version="1.0" encoding="utf-8"?>
<ds:datastoreItem xmlns:ds="http://schemas.openxmlformats.org/officeDocument/2006/customXml" ds:itemID="{5D22661E-0BAC-494A-86B4-DD4A1044C6B5}">
  <ds:schemaRef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E96CE54-6478-46FB-B28A-33F7030EE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5496</TotalTime>
  <Words>1467</Words>
  <Application>Microsoft Office PowerPoint</Application>
  <PresentationFormat>On-screen Show (4:3)</PresentationFormat>
  <Paragraphs>321</Paragraphs>
  <Slides>36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Segoe UI</vt:lpstr>
      <vt:lpstr>Calibri</vt:lpstr>
      <vt:lpstr>BuildID_CrsTitle_Template(MS)</vt:lpstr>
      <vt:lpstr>PowerPoint Presentation</vt:lpstr>
      <vt:lpstr>Exchange 2010 SP2 Hybrid Mode &amp; Office 365 Co-Existence</vt:lpstr>
      <vt:lpstr>Premier Field Engineering - What do we do </vt:lpstr>
      <vt:lpstr>Conditions and Terms of Use </vt:lpstr>
      <vt:lpstr>Overview</vt:lpstr>
      <vt:lpstr>Objective</vt:lpstr>
      <vt:lpstr>Hybrid Deployment</vt:lpstr>
      <vt:lpstr>Hybrid Deployment Features</vt:lpstr>
      <vt:lpstr>Hybrid Scenarios - Migration to Office 365</vt:lpstr>
      <vt:lpstr>Hybrid Scenarios – Coexist with Office 365</vt:lpstr>
      <vt:lpstr>Things to Consider</vt:lpstr>
      <vt:lpstr>How do I Decide</vt:lpstr>
      <vt:lpstr>Decision Made.. Where do I Start</vt:lpstr>
      <vt:lpstr>ExDeploy</vt:lpstr>
      <vt:lpstr>Sample Deployment</vt:lpstr>
      <vt:lpstr>Components</vt:lpstr>
      <vt:lpstr>Office 365 and Hybrid server(s)  - On Premises</vt:lpstr>
      <vt:lpstr>Sample Deployment</vt:lpstr>
      <vt:lpstr>ADFS</vt:lpstr>
      <vt:lpstr>Sample Deployment</vt:lpstr>
      <vt:lpstr>Active Directory synchronization</vt:lpstr>
      <vt:lpstr>Sample Deployment</vt:lpstr>
      <vt:lpstr>Microsoft Federation Gateway</vt:lpstr>
      <vt:lpstr>Sample Deployment</vt:lpstr>
      <vt:lpstr>Mail Flow</vt:lpstr>
      <vt:lpstr>Things to Consider</vt:lpstr>
      <vt:lpstr>Things to Consider</vt:lpstr>
      <vt:lpstr>Things to Consider - Certificates</vt:lpstr>
      <vt:lpstr>Hybrid Configuration Wizard</vt:lpstr>
      <vt:lpstr>Hybrid Configuration Engine</vt:lpstr>
      <vt:lpstr>Hybrid Configuration </vt:lpstr>
      <vt:lpstr>New Hybrid Configuration</vt:lpstr>
      <vt:lpstr>Demo</vt:lpstr>
      <vt:lpstr>Manage</vt:lpstr>
      <vt:lpstr>Troubleshooting</vt:lpstr>
      <vt:lpstr>Take Away</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Kamal Abburi</cp:lastModifiedBy>
  <cp:revision>400</cp:revision>
  <dcterms:created xsi:type="dcterms:W3CDTF">2011-05-20T18:05:21Z</dcterms:created>
  <dcterms:modified xsi:type="dcterms:W3CDTF">2012-05-08T16:24:44Z</dcterms:modified>
  <cp:version>061520111936</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0x010100AE15086B5F7A6945902BF30B4C4F52E9</vt:lpwstr>
  </property>
  <property fmtid="{D5CDD505-2E9C-101B-9397-08002B2CF9AE}" pid="3" name="TaxKeyword">
    <vt:lpwstr/>
  </property>
</Properties>
</file>