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0"/>
  </p:notesMasterIdLst>
  <p:handoutMasterIdLst>
    <p:handoutMasterId r:id="rId31"/>
  </p:handoutMasterIdLst>
  <p:sldIdLst>
    <p:sldId id="257" r:id="rId2"/>
    <p:sldId id="315" r:id="rId3"/>
    <p:sldId id="335" r:id="rId4"/>
    <p:sldId id="316" r:id="rId5"/>
    <p:sldId id="317" r:id="rId6"/>
    <p:sldId id="318" r:id="rId7"/>
    <p:sldId id="319" r:id="rId8"/>
    <p:sldId id="341" r:id="rId9"/>
    <p:sldId id="320" r:id="rId10"/>
    <p:sldId id="321" r:id="rId11"/>
    <p:sldId id="323" r:id="rId12"/>
    <p:sldId id="324" r:id="rId13"/>
    <p:sldId id="325" r:id="rId14"/>
    <p:sldId id="329" r:id="rId15"/>
    <p:sldId id="330" r:id="rId16"/>
    <p:sldId id="328" r:id="rId17"/>
    <p:sldId id="331" r:id="rId18"/>
    <p:sldId id="332" r:id="rId19"/>
    <p:sldId id="333" r:id="rId20"/>
    <p:sldId id="270" r:id="rId21"/>
    <p:sldId id="336" r:id="rId22"/>
    <p:sldId id="342" r:id="rId23"/>
    <p:sldId id="337" r:id="rId24"/>
    <p:sldId id="338" r:id="rId25"/>
    <p:sldId id="339" r:id="rId26"/>
    <p:sldId id="340" r:id="rId27"/>
    <p:sldId id="313" r:id="rId28"/>
    <p:sldId id="271"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1E8"/>
    <a:srgbClr val="DBE2CC"/>
    <a:srgbClr val="66FF33"/>
    <a:srgbClr val="861D00"/>
    <a:srgbClr val="962000"/>
    <a:srgbClr val="F3AF35"/>
    <a:srgbClr val="2D9CD3"/>
    <a:srgbClr val="15A4EB"/>
    <a:srgbClr val="1064B0"/>
    <a:srgbClr val="7AB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0854" autoAdjust="0"/>
  </p:normalViewPr>
  <p:slideViewPr>
    <p:cSldViewPr snapToGrid="0">
      <p:cViewPr>
        <p:scale>
          <a:sx n="69" d="100"/>
          <a:sy n="69" d="100"/>
        </p:scale>
        <p:origin x="-2304" y="-1224"/>
      </p:cViewPr>
      <p:guideLst>
        <p:guide orient="horz" pos="144"/>
        <p:guide orient="horz" pos="1200"/>
        <p:guide orient="horz" pos="2448"/>
        <p:guide orient="horz" pos="4176"/>
        <p:guide orient="horz" pos="1488"/>
        <p:guide orient="horz" pos="912"/>
        <p:guide pos="3839"/>
        <p:guide pos="327"/>
        <p:guide pos="1199"/>
        <p:guide pos="7350"/>
        <p:guide pos="7063"/>
        <p:guide pos="71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TechReady12</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3/29/2012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5988054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3/29/2012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33284963"/>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1ACEDB75-BA1A-4259-BCFC-AC4801F1A263}"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1</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F2F4722-0B64-47DC-AB87-FAA09C61EE32}" type="datetime1">
              <a:rPr lang="en-US" smtClean="0"/>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30715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900" b="1" kern="1200" dirty="0" smtClean="0">
                <a:solidFill>
                  <a:schemeClr val="tx1"/>
                </a:solidFill>
                <a:latin typeface="Segoe UI" pitchFamily="34" charset="0"/>
                <a:ea typeface="+mn-ea"/>
                <a:cs typeface="+mn-cs"/>
              </a:rPr>
              <a:t>This slide is</a:t>
            </a:r>
            <a:r>
              <a:rPr lang="en-US" sz="900" b="1" kern="1200" baseline="0" dirty="0" smtClean="0">
                <a:solidFill>
                  <a:schemeClr val="tx1"/>
                </a:solidFill>
                <a:latin typeface="Segoe UI" pitchFamily="34" charset="0"/>
                <a:ea typeface="+mn-ea"/>
                <a:cs typeface="+mn-cs"/>
              </a:rPr>
              <a:t> recommended as a final slide to recap the objectives of the session to remind attendees what you said would be covered and to highlight that you did indeed cover those points. </a:t>
            </a:r>
            <a:r>
              <a:rPr lang="en-US" sz="900" b="0" kern="1200" baseline="0" dirty="0" smtClean="0">
                <a:solidFill>
                  <a:schemeClr val="tx1"/>
                </a:solidFill>
                <a:latin typeface="Segoe UI" pitchFamily="34" charset="0"/>
                <a:ea typeface="+mn-ea"/>
                <a:cs typeface="+mn-cs"/>
              </a:rPr>
              <a:t>The objectives listed on this slide should match the objectives covered on the required Objective slide at the beginning of your presentation. </a:t>
            </a:r>
            <a:endParaRPr lang="en-US" sz="900" b="1" kern="1200" baseline="0" dirty="0" smtClean="0">
              <a:solidFill>
                <a:schemeClr val="tx1"/>
              </a:solidFill>
              <a:latin typeface="Segoe UI" pitchFamily="34" charset="0"/>
              <a:ea typeface="+mn-ea"/>
              <a:cs typeface="+mn-cs"/>
            </a:endParaRPr>
          </a:p>
          <a:p>
            <a:endParaRPr lang="en-US" sz="900" kern="1200" dirty="0" smtClean="0">
              <a:solidFill>
                <a:schemeClr val="tx1"/>
              </a:solidFill>
              <a:latin typeface="Segoe UI" pitchFamily="34" charset="0"/>
              <a:ea typeface="+mn-ea"/>
              <a:cs typeface="+mn-cs"/>
            </a:endParaRPr>
          </a:p>
          <a:p>
            <a:pPr lvl="0"/>
            <a:r>
              <a:rPr lang="en-US" sz="900" kern="1200" dirty="0" smtClean="0">
                <a:solidFill>
                  <a:schemeClr val="tx1"/>
                </a:solidFill>
                <a:latin typeface="Segoe UI" pitchFamily="34" charset="0"/>
                <a:ea typeface="+mn-ea"/>
                <a:cs typeface="+mn-cs"/>
              </a:rPr>
              <a:t>If you have questions, please contact your Track PM listed below:</a:t>
            </a:r>
          </a:p>
          <a:p>
            <a:pPr lvl="0"/>
            <a:endParaRPr lang="en-US" sz="900" kern="1200" dirty="0" smtClean="0">
              <a:solidFill>
                <a:schemeClr val="tx1"/>
              </a:solidFill>
              <a:latin typeface="Segoe UI" pitchFamily="34" charset="0"/>
              <a:ea typeface="+mn-ea"/>
              <a:cs typeface="+mn-cs"/>
            </a:endParaRPr>
          </a:p>
          <a:p>
            <a:pPr marL="0" indent="0">
              <a:buNone/>
            </a:pPr>
            <a:r>
              <a:rPr lang="en-US" sz="1400" b="1" dirty="0" smtClean="0"/>
              <a:t>Track Name, Acronym and Track PM</a:t>
            </a:r>
          </a:p>
          <a:p>
            <a:pPr lvl="1">
              <a:buNone/>
            </a:pPr>
            <a:r>
              <a:rPr lang="en-US" sz="1200" dirty="0" smtClean="0"/>
              <a:t>Application Server (APS) – Tony Meleg, Joe Klug, Ena Reynen</a:t>
            </a:r>
          </a:p>
          <a:p>
            <a:pPr lvl="1">
              <a:buNone/>
            </a:pPr>
            <a:r>
              <a:rPr lang="en-US" sz="1200" dirty="0" smtClean="0"/>
              <a:t>Architecture (ARC) – Miha Kralj, Terra Suddarth</a:t>
            </a:r>
          </a:p>
          <a:p>
            <a:pPr lvl="1">
              <a:buNone/>
            </a:pPr>
            <a:r>
              <a:rPr lang="en-US" sz="1200" dirty="0" smtClean="0"/>
              <a:t>Business Intelligence (BIN) - Pej Javaheri</a:t>
            </a:r>
          </a:p>
          <a:p>
            <a:pPr lvl="1">
              <a:buNone/>
            </a:pPr>
            <a:r>
              <a:rPr lang="en-US" sz="1200" dirty="0" smtClean="0"/>
              <a:t>Business Solutions (MSDY) - Pattie Grimm, Scarlet Leung</a:t>
            </a:r>
          </a:p>
          <a:p>
            <a:pPr lvl="1">
              <a:buNone/>
            </a:pPr>
            <a:r>
              <a:rPr lang="en-US" sz="1200" dirty="0" smtClean="0"/>
              <a:t>Database (DB) – Kevin Ashby, Dandy Weyn, Maxine Coo</a:t>
            </a:r>
          </a:p>
          <a:p>
            <a:pPr lvl="1">
              <a:buNone/>
            </a:pPr>
            <a:r>
              <a:rPr lang="en-US" sz="1200" dirty="0" smtClean="0"/>
              <a:t>Development Tools &amp; Technologies (DEV) – Bijan Javidi</a:t>
            </a:r>
          </a:p>
          <a:p>
            <a:pPr lvl="1">
              <a:buNone/>
            </a:pPr>
            <a:r>
              <a:rPr lang="en-US" sz="1200" dirty="0" smtClean="0"/>
              <a:t>IT Service Management (ITSM) - Bebe Acciavatti</a:t>
            </a:r>
          </a:p>
          <a:p>
            <a:pPr lvl="1">
              <a:buNone/>
            </a:pPr>
            <a:r>
              <a:rPr lang="en-US" sz="1200" dirty="0" smtClean="0"/>
              <a:t>Management, Operations &amp; Deployment (MOD) – Aurora Santiago, Jennifer Culp, Lindsey Harper</a:t>
            </a:r>
          </a:p>
          <a:p>
            <a:pPr lvl="1">
              <a:buNone/>
            </a:pPr>
            <a:r>
              <a:rPr lang="en-US" sz="1200" dirty="0" smtClean="0"/>
              <a:t>Office 365 (OFC) </a:t>
            </a:r>
            <a:r>
              <a:rPr lang="en-US" sz="1200" i="1" dirty="0" smtClean="0"/>
              <a:t>(Formerly Microsoft Online Services (MOS))</a:t>
            </a:r>
            <a:r>
              <a:rPr lang="en-US" sz="1200" dirty="0" smtClean="0"/>
              <a:t>- Mike Naughton, Lori Skinner-Studley</a:t>
            </a:r>
          </a:p>
          <a:p>
            <a:pPr lvl="1">
              <a:buNone/>
            </a:pPr>
            <a:r>
              <a:rPr lang="en-US" sz="1200" dirty="0" smtClean="0"/>
              <a:t>Office and SharePoint (OSP) – Matt Berg, Lita Spratt, Hila Grinberger, Monica Woolley Watson </a:t>
            </a:r>
          </a:p>
          <a:p>
            <a:pPr lvl="1">
              <a:buNone/>
            </a:pPr>
            <a:r>
              <a:rPr lang="en-US" sz="1200" dirty="0" smtClean="0"/>
              <a:t>Optimization (OPT) – Michael McGuire, Yoav Land, Chris Jackson</a:t>
            </a:r>
          </a:p>
          <a:p>
            <a:pPr lvl="1">
              <a:buNone/>
            </a:pPr>
            <a:r>
              <a:rPr lang="en-US" sz="1200" dirty="0" smtClean="0"/>
              <a:t>ReadyTech (RT) - Joe Culp, KariLynne Gratzer</a:t>
            </a:r>
          </a:p>
          <a:p>
            <a:pPr lvl="1">
              <a:buNone/>
            </a:pPr>
            <a:r>
              <a:rPr lang="en-US" sz="1200" dirty="0" smtClean="0"/>
              <a:t>Security, Identity &amp; Privacy (SIP) – Michelle Moore, Diana Tynes, Jennifer Culp</a:t>
            </a:r>
          </a:p>
          <a:p>
            <a:pPr lvl="1">
              <a:buNone/>
            </a:pPr>
            <a:r>
              <a:rPr lang="en-US" sz="1200" dirty="0" smtClean="0"/>
              <a:t>Unified Communications (UC)– Lauren Horgan, Navin Chand, Jackie Steinke</a:t>
            </a:r>
          </a:p>
          <a:p>
            <a:pPr lvl="1">
              <a:buNone/>
            </a:pPr>
            <a:r>
              <a:rPr lang="en-US" sz="1200" dirty="0" smtClean="0"/>
              <a:t>Virtualization (VIR) – Aurora Santiago, Jennifer Culp, Lindsey Harper</a:t>
            </a:r>
          </a:p>
          <a:p>
            <a:pPr lvl="1">
              <a:buNone/>
            </a:pPr>
            <a:r>
              <a:rPr lang="en-US" sz="1200" dirty="0" smtClean="0"/>
              <a:t>Windows Azure platform (AZR) - Vikram Rana, Sabrina Johnson</a:t>
            </a:r>
          </a:p>
          <a:p>
            <a:pPr lvl="1">
              <a:buNone/>
            </a:pPr>
            <a:r>
              <a:rPr lang="en-US" sz="1200" dirty="0" smtClean="0"/>
              <a:t>Windows Client (CLI) – Susie Kandzor, Angie Nelson</a:t>
            </a:r>
          </a:p>
          <a:p>
            <a:pPr lvl="1">
              <a:buNone/>
            </a:pPr>
            <a:r>
              <a:rPr lang="en-US" sz="1200" dirty="0" smtClean="0"/>
              <a:t>Windows Phone (WP) – Larry Lieberman, Sanjay Rajashekar, Tim McAfee</a:t>
            </a:r>
          </a:p>
          <a:p>
            <a:pPr lvl="1">
              <a:buNone/>
            </a:pPr>
            <a:r>
              <a:rPr lang="en-US" sz="1200" dirty="0" smtClean="0"/>
              <a:t>Windows Server (SVR) – Aurora Santiago, Jennifer Culp, Lindsey Harper</a:t>
            </a:r>
          </a:p>
          <a:p>
            <a:pPr>
              <a:buNone/>
            </a:pPr>
            <a:r>
              <a:rPr lang="en-US" sz="1400" b="1" dirty="0" smtClean="0"/>
              <a:t>Cross Track Coverage</a:t>
            </a:r>
          </a:p>
          <a:p>
            <a:pPr>
              <a:buNone/>
            </a:pPr>
            <a:r>
              <a:rPr lang="en-US" sz="1400" b="1" baseline="0" dirty="0" smtClean="0"/>
              <a:t>  </a:t>
            </a:r>
            <a:r>
              <a:rPr lang="en-US" sz="1300" dirty="0" smtClean="0"/>
              <a:t>Application Platform – APS/DB/AZR/ARC		Private Cloud – Aurora Santiago</a:t>
            </a:r>
          </a:p>
          <a:p>
            <a:pPr lvl="1">
              <a:buNone/>
            </a:pPr>
            <a:r>
              <a:rPr lang="en-US" sz="1300" dirty="0" smtClean="0"/>
              <a:t>Competition – Jules Dickerson			User Experience – Jeff Jurvis, Alison Clark </a:t>
            </a:r>
          </a:p>
          <a:p>
            <a:pPr lvl="1">
              <a:buNone/>
            </a:pPr>
            <a:r>
              <a:rPr lang="en-US" sz="1300" dirty="0" smtClean="0"/>
              <a:t>Midsize IT – Jason Buffington 			Windows Client Development – Angie Nelson</a:t>
            </a:r>
          </a:p>
          <a:p>
            <a:pPr lvl="1">
              <a:buNone/>
            </a:pPr>
            <a:r>
              <a:rPr lang="en-US" sz="1300" dirty="0" smtClean="0"/>
              <a:t>Next Web – Olga Londer 				Windows Embedded – Olivier Bloch</a:t>
            </a:r>
          </a:p>
          <a:p>
            <a:pPr lvl="2">
              <a:buNone/>
            </a:pPr>
            <a:endParaRPr lang="en-US" sz="12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12" name="Date Placeholder 11"/>
          <p:cNvSpPr>
            <a:spLocks noGrp="1"/>
          </p:cNvSpPr>
          <p:nvPr>
            <p:ph type="dt" idx="10"/>
          </p:nvPr>
        </p:nvSpPr>
        <p:spPr/>
        <p:txBody>
          <a:bodyPr/>
          <a:lstStyle/>
          <a:p>
            <a:fld id="{44EEEC67-9BC1-442D-8FB2-139DBF8ABF28}"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 inability to achieve desired results</a:t>
            </a:r>
          </a:p>
          <a:p>
            <a:r>
              <a:rPr lang="en-US" dirty="0" smtClean="0"/>
              <a:t>Domain: area of responsibility</a:t>
            </a:r>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2B25C7F4-AF80-4A28-9A88-D1F0E3EB373D}" type="datetime1">
              <a:rPr lang="en-US" smtClean="0"/>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13633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9</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failure</a:t>
            </a:r>
            <a:r>
              <a:rPr lang="en-US" baseline="0" dirty="0" smtClean="0"/>
              <a:t> case in the tripe failure scenario</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D1FE406-4D4C-4481-B315-08D8264E6451}" type="datetime1">
              <a:rPr lang="en-US" smtClean="0"/>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49863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failed in the double failure scenario</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1F9B2D2-907F-4B64-A1E1-3225B3E1790B}" type="datetime1">
              <a:rPr lang="en-US" smtClean="0"/>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00235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12" name="Date Placeholder 11"/>
          <p:cNvSpPr>
            <a:spLocks noGrp="1"/>
          </p:cNvSpPr>
          <p:nvPr>
            <p:ph type="dt" idx="10"/>
          </p:nvPr>
        </p:nvSpPr>
        <p:spPr/>
        <p:txBody>
          <a:bodyPr/>
          <a:lstStyle/>
          <a:p>
            <a:fld id="{EF7A7C9A-EC3B-45F4-948D-05318810D56A}"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3/29/2012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Example: 6 member, 6x4x2 = 48 databases design</a:t>
            </a:r>
          </a:p>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8BDA5D7-04E8-42FB-9EC6-7ED27D1C2202}" type="datetime1">
              <a:rPr lang="en-US" smtClean="0"/>
              <a:t>3/29/2012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913597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1413" y="2362200"/>
            <a:ext cx="10242549" cy="1524000"/>
          </a:xfrm>
        </p:spPr>
        <p:txBody>
          <a:bodyPr>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1413" y="3886200"/>
            <a:ext cx="10242550" cy="46325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tx2"/>
                    </a:gs>
                    <a:gs pos="100000">
                      <a:schemeClr val="tx2"/>
                    </a:gs>
                  </a:gsLst>
                  <a:path path="rect">
                    <a:fillToRect l="100000" t="100000"/>
                  </a:path>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1413" y="2362200"/>
            <a:ext cx="9323388" cy="1524000"/>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1413" y="3886200"/>
            <a:ext cx="4419599"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tx2"/>
                    </a:gs>
                    <a:gs pos="100000">
                      <a:schemeClr val="tx2"/>
                    </a:gs>
                  </a:gsLst>
                  <a:path path="rect">
                    <a:fillToRect l="100000" t="100000"/>
                  </a:path>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19113" y="228600"/>
            <a:ext cx="1114901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6638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marL="460375" lvl="0" indent="-460375" algn="l" defTabSz="914363" rtl="0" eaLnBrk="1" latinLnBrk="0" hangingPunct="1">
              <a:lnSpc>
                <a:spcPct val="90000"/>
              </a:lnSpc>
              <a:spcBef>
                <a:spcPct val="20000"/>
              </a:spcBef>
              <a:buSzPct val="85000"/>
              <a:buFontTx/>
              <a:buBlip>
                <a:blip r:embed="rId11"/>
              </a:buBlip>
            </a:pPr>
            <a:r>
              <a:rPr lang="en-US" smtClean="0"/>
              <a:t>Click to edit Master text styles</a:t>
            </a:r>
          </a:p>
          <a:p>
            <a:pPr marL="460375" lvl="1" indent="-460375" algn="l" defTabSz="914363" rtl="0" eaLnBrk="1" latinLnBrk="0" hangingPunct="1">
              <a:lnSpc>
                <a:spcPct val="90000"/>
              </a:lnSpc>
              <a:spcBef>
                <a:spcPct val="20000"/>
              </a:spcBef>
              <a:buSzPct val="85000"/>
              <a:buFontTx/>
              <a:buBlip>
                <a:blip r:embed="rId11"/>
              </a:buBlip>
            </a:pPr>
            <a:r>
              <a:rPr lang="en-US" smtClean="0"/>
              <a:t>Second level</a:t>
            </a:r>
          </a:p>
          <a:p>
            <a:pPr marL="460375" lvl="2" indent="-460375" algn="l" defTabSz="914363" rtl="0" eaLnBrk="1" latinLnBrk="0" hangingPunct="1">
              <a:lnSpc>
                <a:spcPct val="90000"/>
              </a:lnSpc>
              <a:spcBef>
                <a:spcPct val="20000"/>
              </a:spcBef>
              <a:buSzPct val="85000"/>
              <a:buFontTx/>
              <a:buBlip>
                <a:blip r:embed="rId11"/>
              </a:buBlip>
            </a:pPr>
            <a:r>
              <a:rPr lang="en-US" smtClean="0"/>
              <a:t>Third level</a:t>
            </a:r>
          </a:p>
          <a:p>
            <a:pPr marL="460375" lvl="3" indent="-460375" algn="l" defTabSz="914363" rtl="0" eaLnBrk="1" latinLnBrk="0" hangingPunct="1">
              <a:lnSpc>
                <a:spcPct val="90000"/>
              </a:lnSpc>
              <a:spcBef>
                <a:spcPct val="20000"/>
              </a:spcBef>
              <a:buSzPct val="85000"/>
              <a:buFontTx/>
              <a:buBlip>
                <a:blip r:embed="rId11"/>
              </a:buBlip>
            </a:pPr>
            <a:r>
              <a:rPr lang="en-US" smtClean="0"/>
              <a:t>Fourth level</a:t>
            </a:r>
          </a:p>
          <a:p>
            <a:pPr marL="460375" lvl="4" indent="-460375" algn="l" defTabSz="914363" rtl="0" eaLnBrk="1" latinLnBrk="0" hangingPunct="1">
              <a:lnSpc>
                <a:spcPct val="90000"/>
              </a:lnSpc>
              <a:spcBef>
                <a:spcPct val="20000"/>
              </a:spcBef>
              <a:buSzPct val="85000"/>
              <a:buFontTx/>
              <a:buBlip>
                <a:blip r:embed="rId11"/>
              </a:buBlip>
            </a:pPr>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1"/>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1"/>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1"/>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1"/>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1"/>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Permutatio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Excel_Worksheet2.xlsx"/><Relationship Id="rId5" Type="http://schemas.openxmlformats.org/officeDocument/2006/relationships/image" Target="../media/image5.emf"/><Relationship Id="rId4" Type="http://schemas.openxmlformats.org/officeDocument/2006/relationships/package" Target="../embeddings/Microsoft_Excel_Worksheet1.xlsx"/><Relationship Id="rId9"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hyperlink" Target="http://technet.microsoft.com/en-us/library/ff973944.aspx"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Exchange 2010 Mailbox High Availability for Failure Domains</a:t>
            </a:r>
            <a:endParaRPr lang="en-US" dirty="0"/>
          </a:p>
        </p:txBody>
      </p:sp>
      <p:sp>
        <p:nvSpPr>
          <p:cNvPr id="3" name="Subtitle 2"/>
          <p:cNvSpPr>
            <a:spLocks noGrp="1"/>
          </p:cNvSpPr>
          <p:nvPr>
            <p:ph type="subTitle" idx="1"/>
          </p:nvPr>
        </p:nvSpPr>
        <p:spPr>
          <a:xfrm>
            <a:off x="1141413" y="3949264"/>
            <a:ext cx="10242550" cy="463255"/>
          </a:xfrm>
        </p:spPr>
        <p:txBody>
          <a:bodyPr/>
          <a:lstStyle/>
          <a:p>
            <a:r>
              <a:rPr lang="en-US" dirty="0" smtClean="0"/>
              <a:t>Ross Smith IV</a:t>
            </a:r>
          </a:p>
          <a:p>
            <a:r>
              <a:rPr lang="en-US" dirty="0" smtClean="0"/>
              <a:t>Principal Program Manager, Exchange Server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Database Copy Layout Principles</a:t>
            </a:r>
            <a:endParaRPr lang="en-US" dirty="0"/>
          </a:p>
        </p:txBody>
      </p:sp>
      <p:sp>
        <p:nvSpPr>
          <p:cNvPr id="6" name="Text Placeholder 5"/>
          <p:cNvSpPr>
            <a:spLocks noGrp="1"/>
          </p:cNvSpPr>
          <p:nvPr>
            <p:ph type="body" sz="quarter" idx="10"/>
          </p:nvPr>
        </p:nvSpPr>
        <p:spPr>
          <a:xfrm>
            <a:off x="519112" y="1447799"/>
            <a:ext cx="11149013" cy="4702826"/>
          </a:xfrm>
        </p:spPr>
        <p:txBody>
          <a:bodyPr/>
          <a:lstStyle/>
          <a:p>
            <a:r>
              <a:rPr lang="en-US" dirty="0"/>
              <a:t>Make sure that you minimize multiple database copy failures of a mailbox database by isolating each copy from one another and placing them in different failure </a:t>
            </a:r>
            <a:r>
              <a:rPr lang="en-US" dirty="0" smtClean="0"/>
              <a:t>domains</a:t>
            </a:r>
          </a:p>
          <a:p>
            <a:r>
              <a:rPr lang="en-US" dirty="0" smtClean="0"/>
              <a:t>Lay </a:t>
            </a:r>
            <a:r>
              <a:rPr lang="en-US" dirty="0"/>
              <a:t>out the database copies in a consistent, distributed fashion to make sure that the active mailbox databases are evenly distributed after a </a:t>
            </a:r>
            <a:r>
              <a:rPr lang="en-US" dirty="0" smtClean="0"/>
              <a:t>failure</a:t>
            </a:r>
          </a:p>
          <a:p>
            <a:pPr lvl="1"/>
            <a:r>
              <a:rPr lang="en-US" dirty="0" smtClean="0"/>
              <a:t>The </a:t>
            </a:r>
            <a:r>
              <a:rPr lang="en-US" dirty="0"/>
              <a:t>sum of the activation preferences of each database copy on any specific server must be equal or close to </a:t>
            </a:r>
            <a:r>
              <a:rPr lang="en-US" dirty="0" smtClean="0"/>
              <a:t>equal</a:t>
            </a:r>
            <a:endParaRPr lang="en-US" dirty="0"/>
          </a:p>
          <a:p>
            <a:endParaRPr lang="en-US" dirty="0"/>
          </a:p>
          <a:p>
            <a:endParaRPr lang="en-US" dirty="0"/>
          </a:p>
        </p:txBody>
      </p:sp>
    </p:spTree>
    <p:extLst>
      <p:ext uri="{BB962C8B-B14F-4D97-AF65-F5344CB8AC3E}">
        <p14:creationId xmlns:p14="http://schemas.microsoft.com/office/powerpoint/2010/main" val="30673462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 Copy Layout Scenario</a:t>
            </a:r>
            <a:endParaRPr lang="en-US" dirty="0"/>
          </a:p>
        </p:txBody>
      </p:sp>
      <p:sp>
        <p:nvSpPr>
          <p:cNvPr id="3" name="Text Placeholder 2"/>
          <p:cNvSpPr>
            <a:spLocks noGrp="1"/>
          </p:cNvSpPr>
          <p:nvPr>
            <p:ph type="body" sz="quarter" idx="10"/>
          </p:nvPr>
        </p:nvSpPr>
        <p:spPr>
          <a:xfrm>
            <a:off x="519112" y="1447799"/>
            <a:ext cx="11149013" cy="3724096"/>
          </a:xfrm>
        </p:spPr>
        <p:txBody>
          <a:bodyPr/>
          <a:lstStyle/>
          <a:p>
            <a:r>
              <a:rPr lang="en-US" dirty="0" smtClean="0"/>
              <a:t>Example:</a:t>
            </a:r>
          </a:p>
          <a:p>
            <a:pPr lvl="1"/>
            <a:r>
              <a:rPr lang="en-US" dirty="0" smtClean="0"/>
              <a:t>5 member DAG with 3 database copies per database</a:t>
            </a:r>
          </a:p>
          <a:p>
            <a:endParaRPr lang="en-US" dirty="0" smtClean="0"/>
          </a:p>
          <a:p>
            <a:r>
              <a:rPr lang="en-US" dirty="0" smtClean="0"/>
              <a:t>Goals:</a:t>
            </a:r>
          </a:p>
          <a:p>
            <a:pPr lvl="1"/>
            <a:r>
              <a:rPr lang="en-US" dirty="0" smtClean="0"/>
              <a:t>Survive two failure events</a:t>
            </a:r>
          </a:p>
          <a:p>
            <a:pPr lvl="1"/>
            <a:r>
              <a:rPr lang="en-US" dirty="0" smtClean="0"/>
              <a:t>Provide </a:t>
            </a:r>
            <a:r>
              <a:rPr lang="en-US" dirty="0"/>
              <a:t>symmetric database layout that ensures even distribution of active database copies across DAG member servers </a:t>
            </a:r>
            <a:r>
              <a:rPr lang="en-US" dirty="0" smtClean="0"/>
              <a:t>during normal and failure conditions</a:t>
            </a:r>
            <a:endParaRPr lang="en-US" dirty="0"/>
          </a:p>
        </p:txBody>
      </p:sp>
      <p:sp>
        <p:nvSpPr>
          <p:cNvPr id="4" name="Title 1"/>
          <p:cNvSpPr txBox="1">
            <a:spLocks/>
          </p:cNvSpPr>
          <p:nvPr/>
        </p:nvSpPr>
        <p:spPr>
          <a:xfrm>
            <a:off x="711015" y="2438400"/>
            <a:ext cx="10969943" cy="3886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p>
        </p:txBody>
      </p:sp>
    </p:spTree>
    <p:extLst>
      <p:ext uri="{BB962C8B-B14F-4D97-AF65-F5344CB8AC3E}">
        <p14:creationId xmlns:p14="http://schemas.microsoft.com/office/powerpoint/2010/main" val="900360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9"/>
          <p:cNvGraphicFramePr>
            <a:graphicFrameLocks/>
          </p:cNvGraphicFramePr>
          <p:nvPr>
            <p:extLst>
              <p:ext uri="{D42A27DB-BD31-4B8C-83A1-F6EECF244321}">
                <p14:modId xmlns:p14="http://schemas.microsoft.com/office/powerpoint/2010/main" val="1380521299"/>
              </p:ext>
            </p:extLst>
          </p:nvPr>
        </p:nvGraphicFramePr>
        <p:xfrm>
          <a:off x="6729984" y="329184"/>
          <a:ext cx="4952022" cy="3352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5</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tc>
                <a:tc>
                  <a:txBody>
                    <a:bodyPr/>
                    <a:lstStyle/>
                    <a:p>
                      <a:r>
                        <a:rPr lang="en-US" sz="1400" dirty="0" smtClean="0"/>
                        <a:t>Copy</a:t>
                      </a:r>
                      <a:r>
                        <a:rPr lang="en-US" sz="1400" baseline="0" dirty="0" smtClean="0"/>
                        <a:t> 1</a:t>
                      </a:r>
                      <a:endParaRPr lang="en-US" sz="1400" dirty="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a:p>
                  </a:txBody>
                  <a:tcPr/>
                </a:tc>
                <a:tc>
                  <a:txBody>
                    <a:bodyPr/>
                    <a:lstStyle/>
                    <a:p>
                      <a:endParaRPr lang="en-US" sz="1400" dirty="0"/>
                    </a:p>
                  </a:txBody>
                  <a:tcPr/>
                </a:tc>
              </a:tr>
              <a:tr h="237369">
                <a:tc>
                  <a:txBody>
                    <a:bodyPr/>
                    <a:lstStyle/>
                    <a:p>
                      <a:r>
                        <a:rPr lang="en-US" sz="1400" dirty="0" smtClean="0"/>
                        <a:t>DB 9</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dirty="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r>
            </a:tbl>
          </a:graphicData>
        </a:graphic>
      </p:graphicFrame>
      <p:graphicFrame>
        <p:nvGraphicFramePr>
          <p:cNvPr id="11" name="Content Placeholder 9"/>
          <p:cNvGraphicFramePr>
            <a:graphicFrameLocks/>
          </p:cNvGraphicFramePr>
          <p:nvPr>
            <p:extLst>
              <p:ext uri="{D42A27DB-BD31-4B8C-83A1-F6EECF244321}">
                <p14:modId xmlns:p14="http://schemas.microsoft.com/office/powerpoint/2010/main" val="1937027813"/>
              </p:ext>
            </p:extLst>
          </p:nvPr>
        </p:nvGraphicFramePr>
        <p:xfrm>
          <a:off x="6729984" y="329184"/>
          <a:ext cx="4952022" cy="1828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tc>
                <a:tc>
                  <a:txBody>
                    <a:bodyPr/>
                    <a:lstStyle/>
                    <a:p>
                      <a:r>
                        <a:rPr lang="en-US" sz="1400" dirty="0" smtClean="0"/>
                        <a:t>Copy</a:t>
                      </a:r>
                      <a:r>
                        <a:rPr lang="en-US" sz="1400" baseline="0" dirty="0" smtClean="0"/>
                        <a:t> 1</a:t>
                      </a:r>
                      <a:endParaRPr lang="en-US" sz="1400" dirty="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a:p>
                  </a:txBody>
                  <a:tcPr/>
                </a:tc>
                <a:tc>
                  <a:txBody>
                    <a:bodyPr/>
                    <a:lstStyle/>
                    <a:p>
                      <a:endParaRPr lang="en-US" sz="1400" dirty="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dirty="0"/>
                    </a:p>
                  </a:txBody>
                  <a:tcPr/>
                </a:tc>
              </a:tr>
              <a:tr h="237369">
                <a:tc>
                  <a:txBody>
                    <a:bodyPr/>
                    <a:lstStyle/>
                    <a:p>
                      <a:r>
                        <a:rPr lang="en-US" sz="1400" dirty="0" smtClean="0"/>
                        <a:t>DB 5</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r>
            </a:tbl>
          </a:graphicData>
        </a:graphic>
      </p:graphicFrame>
      <p:sp>
        <p:nvSpPr>
          <p:cNvPr id="2" name="Title 1"/>
          <p:cNvSpPr>
            <a:spLocks noGrp="1"/>
          </p:cNvSpPr>
          <p:nvPr>
            <p:ph type="title"/>
          </p:nvPr>
        </p:nvSpPr>
        <p:spPr>
          <a:xfrm>
            <a:off x="519112" y="228600"/>
            <a:ext cx="11149013" cy="1329595"/>
          </a:xfrm>
        </p:spPr>
        <p:txBody>
          <a:bodyPr/>
          <a:lstStyle/>
          <a:p>
            <a:r>
              <a:rPr lang="en-US" dirty="0" smtClean="0"/>
              <a:t>Step 1: Place active </a:t>
            </a:r>
            <a:br>
              <a:rPr lang="en-US" dirty="0" smtClean="0"/>
            </a:br>
            <a:r>
              <a:rPr lang="en-US" dirty="0" smtClean="0"/>
              <a:t>copies (Copy 1)</a:t>
            </a:r>
            <a:endParaRPr lang="en-US" dirty="0"/>
          </a:p>
        </p:txBody>
      </p:sp>
      <p:sp>
        <p:nvSpPr>
          <p:cNvPr id="8" name="Content Placeholder 7"/>
          <p:cNvSpPr>
            <a:spLocks noGrp="1"/>
          </p:cNvSpPr>
          <p:nvPr>
            <p:ph sz="half" idx="1"/>
          </p:nvPr>
        </p:nvSpPr>
        <p:spPr>
          <a:xfrm>
            <a:off x="519112" y="1447800"/>
            <a:ext cx="5739797" cy="3828740"/>
          </a:xfrm>
        </p:spPr>
        <p:txBody>
          <a:bodyPr/>
          <a:lstStyle/>
          <a:p>
            <a:endParaRPr lang="en-US" sz="2400" dirty="0" smtClean="0"/>
          </a:p>
          <a:p>
            <a:r>
              <a:rPr lang="en-US" sz="2400" dirty="0" smtClean="0"/>
              <a:t>Spread </a:t>
            </a:r>
            <a:r>
              <a:rPr lang="en-US" sz="2400" dirty="0"/>
              <a:t>active databases evenly across all servers</a:t>
            </a:r>
          </a:p>
          <a:p>
            <a:r>
              <a:rPr lang="en-US" sz="2400" dirty="0" smtClean="0"/>
              <a:t>Since this architecture is utilizing </a:t>
            </a:r>
            <a:r>
              <a:rPr lang="en-US" sz="2400" b="1" dirty="0" smtClean="0">
                <a:solidFill>
                  <a:srgbClr val="FFC000"/>
                </a:solidFill>
              </a:rPr>
              <a:t>five </a:t>
            </a:r>
            <a:r>
              <a:rPr lang="en-US" sz="2400" dirty="0" smtClean="0"/>
              <a:t>servers, Copy 1 for each database is arranged in a pattern of five</a:t>
            </a:r>
            <a:endParaRPr lang="en-US" sz="2000" dirty="0"/>
          </a:p>
          <a:p>
            <a:r>
              <a:rPr lang="en-US" sz="2400" dirty="0" smtClean="0"/>
              <a:t>The </a:t>
            </a:r>
            <a:r>
              <a:rPr lang="en-US" sz="2400" dirty="0"/>
              <a:t>“building block” is </a:t>
            </a:r>
            <a:r>
              <a:rPr lang="en-US" sz="2400" b="1" dirty="0" smtClean="0">
                <a:solidFill>
                  <a:srgbClr val="FFC000"/>
                </a:solidFill>
              </a:rPr>
              <a:t>5</a:t>
            </a:r>
            <a:r>
              <a:rPr lang="en-US" sz="2400" dirty="0" smtClean="0">
                <a:solidFill>
                  <a:srgbClr val="FFC000"/>
                </a:solidFill>
              </a:rPr>
              <a:t> </a:t>
            </a:r>
            <a:r>
              <a:rPr lang="en-US" sz="2400" dirty="0" smtClean="0"/>
              <a:t>databases, which is known as the </a:t>
            </a:r>
            <a:r>
              <a:rPr lang="en-US" sz="2400" dirty="0" smtClean="0">
                <a:solidFill>
                  <a:srgbClr val="FFC000"/>
                </a:solidFill>
              </a:rPr>
              <a:t>Level </a:t>
            </a:r>
            <a:r>
              <a:rPr lang="en-US" sz="2400" dirty="0">
                <a:solidFill>
                  <a:srgbClr val="FFC000"/>
                </a:solidFill>
              </a:rPr>
              <a:t>1 Building </a:t>
            </a:r>
            <a:r>
              <a:rPr lang="en-US" sz="2400" dirty="0" smtClean="0">
                <a:solidFill>
                  <a:srgbClr val="FFC000"/>
                </a:solidFill>
              </a:rPr>
              <a:t>Block</a:t>
            </a:r>
          </a:p>
          <a:p>
            <a:pPr lvl="1"/>
            <a:r>
              <a:rPr lang="en-US" sz="2000" dirty="0" smtClean="0">
                <a:solidFill>
                  <a:schemeClr val="tx1"/>
                </a:solidFill>
              </a:rPr>
              <a:t>Repeat this pattern for each group of 5 databases</a:t>
            </a:r>
            <a:endParaRPr lang="en-US" sz="2000" dirty="0"/>
          </a:p>
        </p:txBody>
      </p:sp>
      <p:sp>
        <p:nvSpPr>
          <p:cNvPr id="5" name="Title 1"/>
          <p:cNvSpPr txBox="1">
            <a:spLocks/>
          </p:cNvSpPr>
          <p:nvPr/>
        </p:nvSpPr>
        <p:spPr>
          <a:xfrm>
            <a:off x="392215" y="762000"/>
            <a:ext cx="3366006" cy="5867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100" dirty="0" smtClean="0"/>
          </a:p>
        </p:txBody>
      </p:sp>
    </p:spTree>
    <p:extLst>
      <p:ext uri="{BB962C8B-B14F-4D97-AF65-F5344CB8AC3E}">
        <p14:creationId xmlns:p14="http://schemas.microsoft.com/office/powerpoint/2010/main" val="2895529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329595"/>
          </a:xfrm>
        </p:spPr>
        <p:txBody>
          <a:bodyPr/>
          <a:lstStyle/>
          <a:p>
            <a:r>
              <a:rPr lang="en-US" dirty="0" smtClean="0"/>
              <a:t>Step 2: Place second </a:t>
            </a:r>
            <a:br>
              <a:rPr lang="en-US" dirty="0" smtClean="0"/>
            </a:br>
            <a:r>
              <a:rPr lang="en-US" dirty="0" smtClean="0"/>
              <a:t>copies (Copy 2)</a:t>
            </a:r>
            <a:endParaRPr lang="en-US" dirty="0"/>
          </a:p>
        </p:txBody>
      </p:sp>
      <p:sp>
        <p:nvSpPr>
          <p:cNvPr id="4" name="Content Placeholder 3"/>
          <p:cNvSpPr>
            <a:spLocks noGrp="1"/>
          </p:cNvSpPr>
          <p:nvPr>
            <p:ph sz="half" idx="1"/>
          </p:nvPr>
        </p:nvSpPr>
        <p:spPr>
          <a:xfrm>
            <a:off x="519112" y="1447800"/>
            <a:ext cx="5692501" cy="4982903"/>
          </a:xfrm>
        </p:spPr>
        <p:txBody>
          <a:bodyPr/>
          <a:lstStyle/>
          <a:p>
            <a:endParaRPr lang="en-US" sz="2000" dirty="0" smtClean="0"/>
          </a:p>
          <a:p>
            <a:r>
              <a:rPr lang="en-US" sz="2000" dirty="0" smtClean="0"/>
              <a:t>For each server hosting active copies, spread Copy 2 evenly across all remaining servers</a:t>
            </a:r>
          </a:p>
          <a:p>
            <a:pPr lvl="1"/>
            <a:r>
              <a:rPr lang="en-US" sz="1800" dirty="0">
                <a:solidFill>
                  <a:schemeClr val="tx1"/>
                </a:solidFill>
              </a:rPr>
              <a:t>Remember, </a:t>
            </a:r>
            <a:r>
              <a:rPr lang="en-US" sz="1800" dirty="0" smtClean="0">
                <a:solidFill>
                  <a:schemeClr val="tx1"/>
                </a:solidFill>
              </a:rPr>
              <a:t>multiple copies </a:t>
            </a:r>
            <a:r>
              <a:rPr lang="en-US" sz="1800" dirty="0">
                <a:solidFill>
                  <a:schemeClr val="tx1"/>
                </a:solidFill>
              </a:rPr>
              <a:t>of the same database cannot reside on the same server</a:t>
            </a:r>
          </a:p>
          <a:p>
            <a:r>
              <a:rPr lang="en-US" sz="2000" dirty="0" smtClean="0"/>
              <a:t>Given the above tenet, our new building block is 5 * (5-1) = 5 * 4 = 20</a:t>
            </a:r>
          </a:p>
          <a:p>
            <a:pPr lvl="1"/>
            <a:r>
              <a:rPr lang="en-US" sz="1800" dirty="0">
                <a:solidFill>
                  <a:schemeClr val="tx1"/>
                </a:solidFill>
              </a:rPr>
              <a:t>We have </a:t>
            </a:r>
            <a:r>
              <a:rPr lang="en-US" sz="1800" b="1" dirty="0">
                <a:solidFill>
                  <a:schemeClr val="accent2"/>
                </a:solidFill>
              </a:rPr>
              <a:t>four</a:t>
            </a:r>
            <a:r>
              <a:rPr lang="en-US" sz="1800" dirty="0">
                <a:solidFill>
                  <a:schemeClr val="tx1"/>
                </a:solidFill>
              </a:rPr>
              <a:t> options (compare databases </a:t>
            </a:r>
            <a:br>
              <a:rPr lang="en-US" sz="1800" dirty="0">
                <a:solidFill>
                  <a:schemeClr val="tx1"/>
                </a:solidFill>
              </a:rPr>
            </a:br>
            <a:r>
              <a:rPr lang="en-US" sz="1800" dirty="0">
                <a:solidFill>
                  <a:schemeClr val="tx1"/>
                </a:solidFill>
              </a:rPr>
              <a:t>1, 6, 11, 16)</a:t>
            </a:r>
          </a:p>
          <a:p>
            <a:pPr lvl="1"/>
            <a:r>
              <a:rPr lang="en-US" sz="1800" dirty="0">
                <a:solidFill>
                  <a:schemeClr val="tx1"/>
                </a:solidFill>
              </a:rPr>
              <a:t>This is the </a:t>
            </a:r>
            <a:r>
              <a:rPr lang="en-US" sz="1800" dirty="0">
                <a:solidFill>
                  <a:srgbClr val="FFC000"/>
                </a:solidFill>
              </a:rPr>
              <a:t>Level 2 Building Block</a:t>
            </a:r>
          </a:p>
          <a:p>
            <a:pPr lvl="1"/>
            <a:r>
              <a:rPr lang="en-US" sz="1800" dirty="0" smtClean="0">
                <a:solidFill>
                  <a:schemeClr val="tx1"/>
                </a:solidFill>
              </a:rPr>
              <a:t>Deploying a multiple of 20 databases ensures a symmetrical copy architecture for this scenario</a:t>
            </a:r>
          </a:p>
          <a:p>
            <a:r>
              <a:rPr lang="en-US" sz="2000" dirty="0" smtClean="0"/>
              <a:t>Since </a:t>
            </a:r>
            <a:r>
              <a:rPr lang="en-US" sz="2000" dirty="0"/>
              <a:t>the building block is 20, for each group of 5 databases, we </a:t>
            </a:r>
            <a:r>
              <a:rPr lang="en-US" sz="2000" dirty="0" smtClean="0"/>
              <a:t>continue to offset </a:t>
            </a:r>
            <a:r>
              <a:rPr lang="en-US" sz="2000" dirty="0"/>
              <a:t>Copy 2’s starting placement by 1 </a:t>
            </a:r>
            <a:r>
              <a:rPr lang="en-US" sz="2000" dirty="0" smtClean="0"/>
              <a:t>server (with respect to Copy 1)</a:t>
            </a:r>
            <a:endParaRPr lang="en-US" sz="2000" dirty="0"/>
          </a:p>
          <a:p>
            <a:endParaRPr lang="en-US" sz="2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756705089"/>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9</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1" name="Content Placeholder 9"/>
          <p:cNvGraphicFramePr>
            <a:graphicFrameLocks/>
          </p:cNvGraphicFramePr>
          <p:nvPr>
            <p:extLst>
              <p:ext uri="{D42A27DB-BD31-4B8C-83A1-F6EECF244321}">
                <p14:modId xmlns:p14="http://schemas.microsoft.com/office/powerpoint/2010/main" val="401499716"/>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698893057"/>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3381476688"/>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6" name="Content Placeholder 9"/>
          <p:cNvGraphicFramePr>
            <a:graphicFrameLocks/>
          </p:cNvGraphicFramePr>
          <p:nvPr>
            <p:extLst>
              <p:ext uri="{D42A27DB-BD31-4B8C-83A1-F6EECF244321}">
                <p14:modId xmlns:p14="http://schemas.microsoft.com/office/powerpoint/2010/main" val="1187286149"/>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solidFill>
                      <a:schemeClr val="tx2"/>
                    </a:solidFill>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spTree>
    <p:extLst>
      <p:ext uri="{BB962C8B-B14F-4D97-AF65-F5344CB8AC3E}">
        <p14:creationId xmlns:p14="http://schemas.microsoft.com/office/powerpoint/2010/main" val="3083489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3" name="Content Placeholder 9"/>
          <p:cNvGraphicFramePr>
            <a:graphicFrameLocks/>
          </p:cNvGraphicFramePr>
          <p:nvPr>
            <p:extLst>
              <p:ext uri="{D42A27DB-BD31-4B8C-83A1-F6EECF244321}">
                <p14:modId xmlns:p14="http://schemas.microsoft.com/office/powerpoint/2010/main" val="3976296182"/>
              </p:ext>
            </p:extLst>
          </p:nvPr>
        </p:nvGraphicFramePr>
        <p:xfrm>
          <a:off x="6729984" y="329184"/>
          <a:ext cx="4952022" cy="1828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4</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24" name="Content Placeholder 9"/>
          <p:cNvGraphicFramePr>
            <a:graphicFrameLocks/>
          </p:cNvGraphicFramePr>
          <p:nvPr>
            <p:extLst>
              <p:ext uri="{D42A27DB-BD31-4B8C-83A1-F6EECF244321}">
                <p14:modId xmlns:p14="http://schemas.microsoft.com/office/powerpoint/2010/main" val="3904584713"/>
              </p:ext>
            </p:extLst>
          </p:nvPr>
        </p:nvGraphicFramePr>
        <p:xfrm>
          <a:off x="6729984" y="4791456"/>
          <a:ext cx="4952022" cy="1828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0">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41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42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43</a:t>
                      </a:r>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dirty="0"/>
                    </a:p>
                  </a:txBody>
                  <a:tcPr/>
                </a:tc>
              </a:tr>
              <a:tr h="237369">
                <a:tc>
                  <a:txBody>
                    <a:bodyPr/>
                    <a:lstStyle/>
                    <a:p>
                      <a:r>
                        <a:rPr lang="en-US" sz="1400" dirty="0" smtClean="0"/>
                        <a:t>DB 44</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45</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25" name="Content Placeholder 9"/>
          <p:cNvGraphicFramePr>
            <a:graphicFrameLocks/>
          </p:cNvGraphicFramePr>
          <p:nvPr>
            <p:extLst>
              <p:ext uri="{D42A27DB-BD31-4B8C-83A1-F6EECF244321}">
                <p14:modId xmlns:p14="http://schemas.microsoft.com/office/powerpoint/2010/main" val="2985840846"/>
              </p:ext>
            </p:extLst>
          </p:nvPr>
        </p:nvGraphicFramePr>
        <p:xfrm>
          <a:off x="6729984" y="2567900"/>
          <a:ext cx="4952022" cy="1828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21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r>
              <a:tr h="237369">
                <a:tc>
                  <a:txBody>
                    <a:bodyPr/>
                    <a:lstStyle/>
                    <a:p>
                      <a:r>
                        <a:rPr lang="en-US" sz="1400" dirty="0" smtClean="0"/>
                        <a:t>DB 22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23</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endParaRPr lang="en-US" sz="1400" dirty="0"/>
                    </a:p>
                  </a:txBody>
                  <a:tcPr/>
                </a:tc>
              </a:tr>
              <a:tr h="237369">
                <a:tc>
                  <a:txBody>
                    <a:bodyPr/>
                    <a:lstStyle/>
                    <a:p>
                      <a:r>
                        <a:rPr lang="en-US" sz="1400" dirty="0" smtClean="0"/>
                        <a:t>DB 24</a:t>
                      </a:r>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25</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sp>
        <p:nvSpPr>
          <p:cNvPr id="2" name="Title 1"/>
          <p:cNvSpPr>
            <a:spLocks noGrp="1"/>
          </p:cNvSpPr>
          <p:nvPr>
            <p:ph type="title"/>
          </p:nvPr>
        </p:nvSpPr>
        <p:spPr>
          <a:xfrm>
            <a:off x="519112" y="228600"/>
            <a:ext cx="11149013" cy="1329595"/>
          </a:xfrm>
        </p:spPr>
        <p:txBody>
          <a:bodyPr/>
          <a:lstStyle/>
          <a:p>
            <a:r>
              <a:rPr lang="en-US" dirty="0" smtClean="0"/>
              <a:t>Step 3: Place third</a:t>
            </a:r>
            <a:br>
              <a:rPr lang="en-US" dirty="0" smtClean="0"/>
            </a:br>
            <a:r>
              <a:rPr lang="en-US" dirty="0" smtClean="0"/>
              <a:t>copies (Copy 3)</a:t>
            </a:r>
            <a:endParaRPr lang="en-US" dirty="0"/>
          </a:p>
        </p:txBody>
      </p:sp>
      <p:sp>
        <p:nvSpPr>
          <p:cNvPr id="4" name="Content Placeholder 3"/>
          <p:cNvSpPr>
            <a:spLocks noGrp="1"/>
          </p:cNvSpPr>
          <p:nvPr>
            <p:ph sz="half" idx="1"/>
          </p:nvPr>
        </p:nvSpPr>
        <p:spPr>
          <a:xfrm>
            <a:off x="519113" y="1447800"/>
            <a:ext cx="5660970" cy="5259901"/>
          </a:xfrm>
        </p:spPr>
        <p:txBody>
          <a:bodyPr/>
          <a:lstStyle/>
          <a:p>
            <a:endParaRPr lang="en-US" sz="2000" dirty="0" smtClean="0"/>
          </a:p>
          <a:p>
            <a:r>
              <a:rPr lang="en-US" sz="2000" dirty="0"/>
              <a:t>For each combination of </a:t>
            </a:r>
            <a:r>
              <a:rPr lang="en-US" sz="2000" dirty="0" smtClean="0"/>
              <a:t>Copies </a:t>
            </a:r>
            <a:r>
              <a:rPr lang="en-US" sz="2000" dirty="0"/>
              <a:t>1 and 2, spread </a:t>
            </a:r>
            <a:r>
              <a:rPr lang="en-US" sz="2000" dirty="0" smtClean="0"/>
              <a:t>Copy </a:t>
            </a:r>
            <a:r>
              <a:rPr lang="en-US" sz="2000" dirty="0"/>
              <a:t>3 evenly across all remaining servers</a:t>
            </a:r>
            <a:endParaRPr lang="en-US" sz="2000" dirty="0" smtClean="0"/>
          </a:p>
          <a:p>
            <a:pPr lvl="1"/>
            <a:r>
              <a:rPr lang="en-US" sz="1800" dirty="0">
                <a:solidFill>
                  <a:schemeClr val="tx1"/>
                </a:solidFill>
              </a:rPr>
              <a:t>Remember, </a:t>
            </a:r>
            <a:r>
              <a:rPr lang="en-US" sz="1800" dirty="0" smtClean="0">
                <a:solidFill>
                  <a:schemeClr val="tx1"/>
                </a:solidFill>
              </a:rPr>
              <a:t>multiple copies </a:t>
            </a:r>
            <a:r>
              <a:rPr lang="en-US" sz="1800" dirty="0">
                <a:solidFill>
                  <a:schemeClr val="tx1"/>
                </a:solidFill>
              </a:rPr>
              <a:t>of the same database cannot reside on the same server</a:t>
            </a:r>
          </a:p>
          <a:p>
            <a:r>
              <a:rPr lang="en-US" sz="2000" dirty="0" smtClean="0"/>
              <a:t>Given the above tenet, our new building block is 5 * (5-1) * (5-2) = 5 * 4 * 3 = 60</a:t>
            </a:r>
          </a:p>
          <a:p>
            <a:pPr lvl="1"/>
            <a:r>
              <a:rPr lang="en-US" sz="1800" dirty="0">
                <a:solidFill>
                  <a:schemeClr val="tx1"/>
                </a:solidFill>
              </a:rPr>
              <a:t>We have </a:t>
            </a:r>
            <a:r>
              <a:rPr lang="en-US" sz="1800" b="1" dirty="0" smtClean="0">
                <a:solidFill>
                  <a:schemeClr val="accent2"/>
                </a:solidFill>
              </a:rPr>
              <a:t>three</a:t>
            </a:r>
            <a:r>
              <a:rPr lang="en-US" sz="1800" dirty="0" smtClean="0">
                <a:solidFill>
                  <a:schemeClr val="accent2"/>
                </a:solidFill>
              </a:rPr>
              <a:t> </a:t>
            </a:r>
            <a:r>
              <a:rPr lang="en-US" sz="1800" dirty="0" smtClean="0">
                <a:solidFill>
                  <a:schemeClr val="tx1"/>
                </a:solidFill>
              </a:rPr>
              <a:t>options </a:t>
            </a:r>
            <a:r>
              <a:rPr lang="en-US" sz="1800" dirty="0">
                <a:solidFill>
                  <a:schemeClr val="tx1"/>
                </a:solidFill>
              </a:rPr>
              <a:t>(compare databases </a:t>
            </a:r>
            <a:br>
              <a:rPr lang="en-US" sz="1800" dirty="0">
                <a:solidFill>
                  <a:schemeClr val="tx1"/>
                </a:solidFill>
              </a:rPr>
            </a:br>
            <a:r>
              <a:rPr lang="en-US" sz="1800" dirty="0"/>
              <a:t>1, 21, 41</a:t>
            </a:r>
            <a:r>
              <a:rPr lang="en-US" sz="1800" dirty="0" smtClean="0">
                <a:solidFill>
                  <a:schemeClr val="tx1"/>
                </a:solidFill>
              </a:rPr>
              <a:t>)</a:t>
            </a:r>
            <a:endParaRPr lang="en-US" sz="1800" dirty="0">
              <a:solidFill>
                <a:schemeClr val="tx1"/>
              </a:solidFill>
            </a:endParaRPr>
          </a:p>
          <a:p>
            <a:pPr lvl="1"/>
            <a:r>
              <a:rPr lang="en-US" sz="1800" dirty="0">
                <a:solidFill>
                  <a:schemeClr val="tx1"/>
                </a:solidFill>
              </a:rPr>
              <a:t>This is the </a:t>
            </a:r>
            <a:r>
              <a:rPr lang="en-US" sz="1800" dirty="0">
                <a:solidFill>
                  <a:srgbClr val="FFC000"/>
                </a:solidFill>
              </a:rPr>
              <a:t>Level </a:t>
            </a:r>
            <a:r>
              <a:rPr lang="en-US" sz="1800" dirty="0" smtClean="0">
                <a:solidFill>
                  <a:srgbClr val="FFC000"/>
                </a:solidFill>
              </a:rPr>
              <a:t>3 </a:t>
            </a:r>
            <a:r>
              <a:rPr lang="en-US" sz="1800" dirty="0">
                <a:solidFill>
                  <a:srgbClr val="FFC000"/>
                </a:solidFill>
              </a:rPr>
              <a:t>Building Block</a:t>
            </a:r>
          </a:p>
          <a:p>
            <a:pPr lvl="1"/>
            <a:r>
              <a:rPr lang="en-US" sz="1800" dirty="0" smtClean="0">
                <a:solidFill>
                  <a:schemeClr val="tx1"/>
                </a:solidFill>
              </a:rPr>
              <a:t>Deploying a multiple of 60 databases ensures a symmetrical copy architecture for this scenario</a:t>
            </a:r>
          </a:p>
          <a:p>
            <a:r>
              <a:rPr lang="en-US" sz="2000" dirty="0" smtClean="0"/>
              <a:t>Since </a:t>
            </a:r>
            <a:r>
              <a:rPr lang="en-US" sz="2000" dirty="0"/>
              <a:t>the building block is </a:t>
            </a:r>
            <a:r>
              <a:rPr lang="en-US" sz="2000" dirty="0" smtClean="0"/>
              <a:t>60, </a:t>
            </a:r>
            <a:r>
              <a:rPr lang="en-US" sz="2000" dirty="0"/>
              <a:t>for each group of </a:t>
            </a:r>
            <a:r>
              <a:rPr lang="en-US" sz="2000" dirty="0" smtClean="0"/>
              <a:t>20 </a:t>
            </a:r>
            <a:r>
              <a:rPr lang="en-US" sz="2000" dirty="0"/>
              <a:t>databases, we </a:t>
            </a:r>
            <a:r>
              <a:rPr lang="en-US" sz="2000" dirty="0" smtClean="0"/>
              <a:t>continue to offset </a:t>
            </a:r>
            <a:r>
              <a:rPr lang="en-US" sz="2000" dirty="0"/>
              <a:t>Copy </a:t>
            </a:r>
            <a:r>
              <a:rPr lang="en-US" sz="2000" dirty="0" smtClean="0"/>
              <a:t>3’s </a:t>
            </a:r>
            <a:r>
              <a:rPr lang="en-US" sz="2000" dirty="0"/>
              <a:t>starting placement by 1 </a:t>
            </a:r>
            <a:r>
              <a:rPr lang="en-US" sz="2000" dirty="0" smtClean="0"/>
              <a:t>server (with respect to Copy 2)</a:t>
            </a:r>
            <a:endParaRPr lang="en-US" sz="2000" dirty="0"/>
          </a:p>
          <a:p>
            <a:endParaRPr lang="en-US" sz="2000" dirty="0"/>
          </a:p>
        </p:txBody>
      </p:sp>
      <p:graphicFrame>
        <p:nvGraphicFramePr>
          <p:cNvPr id="13" name="Content Placeholder 9"/>
          <p:cNvGraphicFramePr>
            <a:graphicFrameLocks/>
          </p:cNvGraphicFramePr>
          <p:nvPr>
            <p:extLst>
              <p:ext uri="{D42A27DB-BD31-4B8C-83A1-F6EECF244321}">
                <p14:modId xmlns:p14="http://schemas.microsoft.com/office/powerpoint/2010/main" val="1873534690"/>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4</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r>
              <a:tr h="237369">
                <a:tc>
                  <a:txBody>
                    <a:bodyPr/>
                    <a:lstStyle/>
                    <a:p>
                      <a:r>
                        <a:rPr lang="en-US" sz="1400" dirty="0" smtClean="0"/>
                        <a:t>DB 8</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4" name="Content Placeholder 9"/>
          <p:cNvGraphicFramePr>
            <a:graphicFrameLocks/>
          </p:cNvGraphicFramePr>
          <p:nvPr>
            <p:extLst>
              <p:ext uri="{D42A27DB-BD31-4B8C-83A1-F6EECF244321}">
                <p14:modId xmlns:p14="http://schemas.microsoft.com/office/powerpoint/2010/main" val="1711267115"/>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4</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8</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tc>
                <a:tc>
                  <a:txBody>
                    <a:bodyPr/>
                    <a:lstStyle/>
                    <a:p>
                      <a:endParaRPr lang="en-US" sz="1400"/>
                    </a:p>
                  </a:txBody>
                  <a:tcPr/>
                </a:tc>
              </a:tr>
              <a:tr h="237369">
                <a:tc>
                  <a:txBody>
                    <a:bodyPr/>
                    <a:lstStyle/>
                    <a:p>
                      <a:r>
                        <a:rPr lang="en-US" sz="1400" dirty="0" smtClean="0"/>
                        <a:t>DB 12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7" name="Content Placeholder 9"/>
          <p:cNvGraphicFramePr>
            <a:graphicFrameLocks/>
          </p:cNvGraphicFramePr>
          <p:nvPr>
            <p:extLst>
              <p:ext uri="{D42A27DB-BD31-4B8C-83A1-F6EECF244321}">
                <p14:modId xmlns:p14="http://schemas.microsoft.com/office/powerpoint/2010/main" val="2948591406"/>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4</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8</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12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graphicFrame>
        <p:nvGraphicFramePr>
          <p:cNvPr id="18" name="Content Placeholder 9"/>
          <p:cNvGraphicFramePr>
            <a:graphicFrameLocks/>
          </p:cNvGraphicFramePr>
          <p:nvPr>
            <p:extLst>
              <p:ext uri="{D42A27DB-BD31-4B8C-83A1-F6EECF244321}">
                <p14:modId xmlns:p14="http://schemas.microsoft.com/office/powerpoint/2010/main" val="37327470"/>
              </p:ext>
            </p:extLst>
          </p:nvPr>
        </p:nvGraphicFramePr>
        <p:xfrm>
          <a:off x="6729984" y="329184"/>
          <a:ext cx="4952022" cy="6400800"/>
        </p:xfrm>
        <a:graphic>
          <a:graphicData uri="http://schemas.openxmlformats.org/drawingml/2006/table">
            <a:tbl>
              <a:tblPr firstRow="1" firstCol="1" bandRow="1">
                <a:tableStyleId>{F5AB1C69-6EDB-4FF4-983F-18BD219EF322}</a:tableStyleId>
              </a:tblPr>
              <a:tblGrid>
                <a:gridCol w="825337"/>
                <a:gridCol w="825337"/>
                <a:gridCol w="825337"/>
                <a:gridCol w="825337"/>
                <a:gridCol w="825337"/>
                <a:gridCol w="825337"/>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r>
              <a:tr h="237369">
                <a:tc>
                  <a:txBody>
                    <a:bodyPr/>
                    <a:lstStyle/>
                    <a:p>
                      <a:r>
                        <a:rPr lang="en-US" sz="1400" dirty="0" smtClean="0"/>
                        <a:t>DB 1</a:t>
                      </a:r>
                      <a:endParaRPr lang="en-US" sz="1400" dirty="0"/>
                    </a:p>
                  </a:txBody>
                  <a:tcPr>
                    <a:solidFill>
                      <a:schemeClr val="accent2"/>
                    </a:solidFill>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4</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2</a:t>
                      </a:r>
                      <a:endParaRPr lang="en-US" sz="1400" dirty="0"/>
                    </a:p>
                  </a:txBody>
                  <a:tcPr/>
                </a:tc>
              </a:tr>
              <a:tr h="237369">
                <a:tc>
                  <a:txBody>
                    <a:bodyPr/>
                    <a:lstStyle/>
                    <a:p>
                      <a:r>
                        <a:rPr lang="en-US" sz="1400" dirty="0" smtClean="0"/>
                        <a:t>DB 5</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r>
              <a:tr h="237369">
                <a:tc>
                  <a:txBody>
                    <a:bodyPr/>
                    <a:lstStyle/>
                    <a:p>
                      <a:r>
                        <a:rPr lang="en-US" sz="1400" dirty="0" smtClean="0"/>
                        <a:t>DB 7</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8</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9</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a:t>
                      </a:r>
                      <a:r>
                        <a:rPr lang="en-US" sz="1400" baseline="0" dirty="0" smtClean="0"/>
                        <a:t> 10</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11</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r>
              <a:tr h="237369">
                <a:tc>
                  <a:txBody>
                    <a:bodyPr/>
                    <a:lstStyle/>
                    <a:p>
                      <a:r>
                        <a:rPr lang="en-US" sz="1400" dirty="0" smtClean="0"/>
                        <a:t>DB 12</a:t>
                      </a:r>
                      <a:endParaRPr lang="en-US" sz="1400" dirty="0"/>
                    </a:p>
                  </a:txBody>
                  <a:tcPr/>
                </a:tc>
                <a:tc>
                  <a:txBody>
                    <a:bodyPr/>
                    <a:lstStyle/>
                    <a:p>
                      <a:r>
                        <a:rPr lang="en-US" sz="1400" dirty="0" smtClean="0"/>
                        <a:t>Copy 3</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r>
              <a:tr h="237369">
                <a:tc>
                  <a:txBody>
                    <a:bodyPr/>
                    <a:lstStyle/>
                    <a:p>
                      <a:r>
                        <a:rPr lang="en-US" sz="1400" dirty="0" smtClean="0"/>
                        <a:t>DB 13</a:t>
                      </a:r>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c>
                  <a:txBody>
                    <a:bodyPr/>
                    <a:lstStyle/>
                    <a:p>
                      <a:endParaRPr lang="en-US" sz="1400" dirty="0"/>
                    </a:p>
                  </a:txBody>
                  <a:tcPr/>
                </a:tc>
              </a:tr>
              <a:tr h="237369">
                <a:tc>
                  <a:txBody>
                    <a:bodyPr/>
                    <a:lstStyle/>
                    <a:p>
                      <a:r>
                        <a:rPr lang="en-US" sz="1400" dirty="0" smtClean="0"/>
                        <a:t>DB 14</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endParaRPr lang="en-US" sz="1400"/>
                    </a:p>
                  </a:txBody>
                  <a:tcPr/>
                </a:tc>
              </a:tr>
              <a:tr h="237369">
                <a:tc>
                  <a:txBody>
                    <a:bodyPr/>
                    <a:lstStyle/>
                    <a:p>
                      <a:r>
                        <a:rPr lang="en-US" sz="1400" dirty="0" smtClean="0"/>
                        <a:t>DB 15</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r>
                        <a:rPr lang="en-US" sz="1400" dirty="0" smtClean="0"/>
                        <a:t>Copy 3</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r h="237369">
                <a:tc>
                  <a:txBody>
                    <a:bodyPr/>
                    <a:lstStyle/>
                    <a:p>
                      <a:r>
                        <a:rPr lang="en-US" sz="1400" dirty="0" smtClean="0"/>
                        <a:t>DB 16</a:t>
                      </a:r>
                      <a:endParaRPr lang="en-US" sz="1400" dirty="0"/>
                    </a:p>
                  </a:txBody>
                  <a:tcPr/>
                </a:tc>
                <a:tc>
                  <a:txBody>
                    <a:bodyPr/>
                    <a:lstStyle/>
                    <a:p>
                      <a:r>
                        <a:rPr lang="en-US" sz="1400" dirty="0" smtClean="0"/>
                        <a:t>Copy</a:t>
                      </a:r>
                      <a:r>
                        <a:rPr lang="en-US" sz="1400" baseline="0" dirty="0" smtClean="0"/>
                        <a:t> 1</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a:p>
                  </a:txBody>
                  <a:tcPr/>
                </a:tc>
                <a:tc>
                  <a:txBody>
                    <a:bodyPr/>
                    <a:lstStyle/>
                    <a:p>
                      <a:r>
                        <a:rPr lang="en-US" sz="1400" dirty="0" smtClean="0"/>
                        <a:t>Copy 2</a:t>
                      </a:r>
                      <a:endParaRPr lang="en-US" sz="1400" dirty="0"/>
                    </a:p>
                  </a:txBody>
                  <a:tcPr/>
                </a:tc>
              </a:tr>
              <a:tr h="237369">
                <a:tc>
                  <a:txBody>
                    <a:bodyPr/>
                    <a:lstStyle/>
                    <a:p>
                      <a:r>
                        <a:rPr lang="en-US" sz="1400" dirty="0" smtClean="0"/>
                        <a:t>DB 17</a:t>
                      </a:r>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a:p>
                  </a:txBody>
                  <a:tcPr/>
                </a:tc>
              </a:tr>
              <a:tr h="237369">
                <a:tc>
                  <a:txBody>
                    <a:bodyPr/>
                    <a:lstStyle/>
                    <a:p>
                      <a:r>
                        <a:rPr lang="en-US" sz="1400" dirty="0" smtClean="0"/>
                        <a:t>DB 18</a:t>
                      </a:r>
                      <a:endParaRPr lang="en-US" sz="1400" dirty="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r>
              <a:tr h="237369">
                <a:tc>
                  <a:txBody>
                    <a:bodyPr/>
                    <a:lstStyle/>
                    <a:p>
                      <a:r>
                        <a:rPr lang="en-US" sz="1400" dirty="0" smtClean="0"/>
                        <a:t>DB 19</a:t>
                      </a:r>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c>
                  <a:txBody>
                    <a:bodyPr/>
                    <a:lstStyle/>
                    <a:p>
                      <a:r>
                        <a:rPr lang="en-US" sz="1400" dirty="0" smtClean="0"/>
                        <a:t>Copy 3</a:t>
                      </a:r>
                      <a:endParaRPr lang="en-US" sz="1400" dirty="0"/>
                    </a:p>
                  </a:txBody>
                  <a:tcPr>
                    <a:solidFill>
                      <a:schemeClr val="tx2"/>
                    </a:solidFill>
                  </a:tcPr>
                </a:tc>
              </a:tr>
              <a:tr h="237369">
                <a:tc>
                  <a:txBody>
                    <a:bodyPr/>
                    <a:lstStyle/>
                    <a:p>
                      <a:r>
                        <a:rPr lang="en-US" sz="1400" dirty="0" smtClean="0"/>
                        <a:t>DB 20</a:t>
                      </a:r>
                      <a:endParaRPr lang="en-US" sz="1400" dirty="0"/>
                    </a:p>
                  </a:txBody>
                  <a:tcPr/>
                </a:tc>
                <a:tc>
                  <a:txBody>
                    <a:bodyPr/>
                    <a:lstStyle/>
                    <a:p>
                      <a:r>
                        <a:rPr lang="en-US" sz="1400" dirty="0" smtClean="0"/>
                        <a:t>Copy 3</a:t>
                      </a:r>
                      <a:endParaRPr lang="en-US" sz="1400" dirty="0"/>
                    </a:p>
                  </a:txBody>
                  <a:tcPr>
                    <a:solidFill>
                      <a:schemeClr val="tx2"/>
                    </a:solidFill>
                  </a:tcPr>
                </a:tc>
                <a:tc>
                  <a:txBody>
                    <a:bodyPr/>
                    <a:lstStyle/>
                    <a:p>
                      <a:endParaRPr lang="en-US" sz="1400"/>
                    </a:p>
                  </a:txBody>
                  <a:tcPr/>
                </a:tc>
                <a:tc>
                  <a:txBody>
                    <a:bodyPr/>
                    <a:lstStyle/>
                    <a:p>
                      <a:endParaRPr lang="en-US" sz="1400" dirty="0"/>
                    </a:p>
                  </a:txBody>
                  <a:tcPr/>
                </a:tc>
                <a:tc>
                  <a:txBody>
                    <a:bodyPr/>
                    <a:lstStyle/>
                    <a:p>
                      <a:r>
                        <a:rPr lang="en-US" sz="1400" dirty="0" smtClean="0"/>
                        <a:t>Copy 2</a:t>
                      </a:r>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tc>
              </a:tr>
            </a:tbl>
          </a:graphicData>
        </a:graphic>
      </p:graphicFrame>
    </p:spTree>
    <p:extLst>
      <p:ext uri="{BB962C8B-B14F-4D97-AF65-F5344CB8AC3E}">
        <p14:creationId xmlns:p14="http://schemas.microsoft.com/office/powerpoint/2010/main" val="12901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64797"/>
          </a:xfrm>
        </p:spPr>
        <p:txBody>
          <a:bodyPr/>
          <a:lstStyle/>
          <a:p>
            <a:r>
              <a:rPr lang="en-US" dirty="0" smtClean="0"/>
              <a:t>Step 4: Placing the Fourth Copies…so on</a:t>
            </a:r>
            <a:endParaRPr lang="en-US" dirty="0"/>
          </a:p>
        </p:txBody>
      </p:sp>
      <p:sp>
        <p:nvSpPr>
          <p:cNvPr id="6" name="Text Placeholder 5"/>
          <p:cNvSpPr>
            <a:spLocks noGrp="1"/>
          </p:cNvSpPr>
          <p:nvPr>
            <p:ph type="body" sz="quarter" idx="10"/>
          </p:nvPr>
        </p:nvSpPr>
        <p:spPr>
          <a:xfrm>
            <a:off x="519112" y="1447799"/>
            <a:ext cx="11149013" cy="4542782"/>
          </a:xfrm>
        </p:spPr>
        <p:txBody>
          <a:bodyPr/>
          <a:lstStyle/>
          <a:p>
            <a:r>
              <a:rPr lang="en-US" dirty="0"/>
              <a:t>If we need more copies, follow the same pattern: for each combination of </a:t>
            </a:r>
            <a:r>
              <a:rPr lang="en-US" dirty="0" smtClean="0"/>
              <a:t>Copies </a:t>
            </a:r>
            <a:r>
              <a:rPr lang="en-US" dirty="0"/>
              <a:t>1, 2, and 3, spread </a:t>
            </a:r>
            <a:r>
              <a:rPr lang="en-US" dirty="0" smtClean="0"/>
              <a:t>Copy </a:t>
            </a:r>
            <a:r>
              <a:rPr lang="en-US" dirty="0"/>
              <a:t>4 evenly across all remaining </a:t>
            </a:r>
            <a:r>
              <a:rPr lang="en-US" dirty="0" smtClean="0"/>
              <a:t>servers</a:t>
            </a:r>
          </a:p>
          <a:p>
            <a:pPr lvl="1"/>
            <a:r>
              <a:rPr lang="en-US" dirty="0" smtClean="0"/>
              <a:t>Our </a:t>
            </a:r>
            <a:r>
              <a:rPr lang="en-US" dirty="0"/>
              <a:t>new building block is 5 * (5-1) * (5-2) </a:t>
            </a:r>
            <a:r>
              <a:rPr lang="en-US" dirty="0" smtClean="0"/>
              <a:t>* (5-3) = </a:t>
            </a:r>
            <a:r>
              <a:rPr lang="en-US" dirty="0"/>
              <a:t>5 * 4 * </a:t>
            </a:r>
            <a:r>
              <a:rPr lang="en-US" dirty="0" smtClean="0"/>
              <a:t>3 * 2 </a:t>
            </a:r>
            <a:r>
              <a:rPr lang="en-US" dirty="0"/>
              <a:t>= </a:t>
            </a:r>
            <a:r>
              <a:rPr lang="en-US" dirty="0" smtClean="0"/>
              <a:t>120</a:t>
            </a:r>
          </a:p>
          <a:p>
            <a:pPr lvl="1"/>
            <a:r>
              <a:rPr lang="en-US" dirty="0">
                <a:solidFill>
                  <a:schemeClr val="tx1"/>
                </a:solidFill>
              </a:rPr>
              <a:t>We have </a:t>
            </a:r>
            <a:r>
              <a:rPr lang="en-US" b="1" dirty="0" smtClean="0">
                <a:solidFill>
                  <a:schemeClr val="accent2"/>
                </a:solidFill>
              </a:rPr>
              <a:t>two </a:t>
            </a:r>
            <a:r>
              <a:rPr lang="en-US" dirty="0" smtClean="0">
                <a:solidFill>
                  <a:schemeClr val="tx1"/>
                </a:solidFill>
              </a:rPr>
              <a:t>options </a:t>
            </a:r>
            <a:r>
              <a:rPr lang="en-US" dirty="0">
                <a:solidFill>
                  <a:schemeClr val="tx1"/>
                </a:solidFill>
              </a:rPr>
              <a:t>(compare databases </a:t>
            </a:r>
            <a:r>
              <a:rPr lang="en-US" dirty="0" smtClean="0"/>
              <a:t>1 and 61</a:t>
            </a:r>
            <a:r>
              <a:rPr lang="en-US" dirty="0" smtClean="0">
                <a:solidFill>
                  <a:schemeClr val="tx1"/>
                </a:solidFill>
              </a:rPr>
              <a:t>)</a:t>
            </a:r>
            <a:endParaRPr lang="en-US" dirty="0">
              <a:solidFill>
                <a:schemeClr val="tx1"/>
              </a:solidFill>
            </a:endParaRPr>
          </a:p>
          <a:p>
            <a:pPr lvl="1"/>
            <a:r>
              <a:rPr lang="en-US" dirty="0">
                <a:solidFill>
                  <a:schemeClr val="tx1"/>
                </a:solidFill>
              </a:rPr>
              <a:t>This is the </a:t>
            </a:r>
            <a:r>
              <a:rPr lang="en-US" dirty="0">
                <a:solidFill>
                  <a:srgbClr val="FFC000"/>
                </a:solidFill>
              </a:rPr>
              <a:t>Level </a:t>
            </a:r>
            <a:r>
              <a:rPr lang="en-US" dirty="0" smtClean="0">
                <a:solidFill>
                  <a:srgbClr val="FFC000"/>
                </a:solidFill>
              </a:rPr>
              <a:t>4 </a:t>
            </a:r>
            <a:r>
              <a:rPr lang="en-US" dirty="0">
                <a:solidFill>
                  <a:srgbClr val="FFC000"/>
                </a:solidFill>
              </a:rPr>
              <a:t>Building Block</a:t>
            </a:r>
          </a:p>
          <a:p>
            <a:pPr lvl="1"/>
            <a:r>
              <a:rPr lang="en-US" dirty="0">
                <a:solidFill>
                  <a:schemeClr val="tx1"/>
                </a:solidFill>
              </a:rPr>
              <a:t>Deploying a multiple of </a:t>
            </a:r>
            <a:r>
              <a:rPr lang="en-US" dirty="0" smtClean="0">
                <a:solidFill>
                  <a:schemeClr val="tx1"/>
                </a:solidFill>
              </a:rPr>
              <a:t>120 </a:t>
            </a:r>
            <a:r>
              <a:rPr lang="en-US" dirty="0">
                <a:solidFill>
                  <a:schemeClr val="tx1"/>
                </a:solidFill>
              </a:rPr>
              <a:t>databases ensures a symmetrical copy architecture for this scenario</a:t>
            </a:r>
          </a:p>
          <a:p>
            <a:endParaRPr lang="en-US" dirty="0"/>
          </a:p>
        </p:txBody>
      </p:sp>
    </p:spTree>
    <p:extLst>
      <p:ext uri="{BB962C8B-B14F-4D97-AF65-F5344CB8AC3E}">
        <p14:creationId xmlns:p14="http://schemas.microsoft.com/office/powerpoint/2010/main" val="16765685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Permutations</a:t>
            </a:r>
            <a:endParaRPr lang="en-US" sz="3600" dirty="0">
              <a:gradFill>
                <a:gsLst>
                  <a:gs pos="0">
                    <a:schemeClr val="tx2"/>
                  </a:gs>
                  <a:gs pos="100000">
                    <a:schemeClr val="tx2"/>
                  </a:gs>
                </a:gsLst>
                <a:lin ang="5400000" scaled="0"/>
              </a:gradFill>
            </a:endParaRPr>
          </a:p>
        </p:txBody>
      </p:sp>
      <p:sp>
        <p:nvSpPr>
          <p:cNvPr id="4" name="Content Placeholder 3"/>
          <p:cNvSpPr>
            <a:spLocks noGrp="1"/>
          </p:cNvSpPr>
          <p:nvPr>
            <p:ph idx="1"/>
          </p:nvPr>
        </p:nvSpPr>
        <p:spPr>
          <a:xfrm>
            <a:off x="519112" y="1447799"/>
            <a:ext cx="11149013" cy="4542782"/>
          </a:xfrm>
        </p:spPr>
        <p:txBody>
          <a:bodyPr/>
          <a:lstStyle/>
          <a:p>
            <a:endParaRPr lang="en-US" sz="2800" dirty="0" smtClean="0"/>
          </a:p>
          <a:p>
            <a:r>
              <a:rPr lang="en-US" sz="2800" dirty="0" smtClean="0"/>
              <a:t>The </a:t>
            </a:r>
            <a:r>
              <a:rPr lang="en-US" sz="2800" dirty="0" smtClean="0"/>
              <a:t>“building block” calculations become obvious as you realize that we are actually building all possible permutations of 3 database copies across 5 available servers: Perm(5,3) = 60</a:t>
            </a:r>
          </a:p>
          <a:p>
            <a:pPr lvl="1"/>
            <a:r>
              <a:rPr lang="en-US" sz="2400" dirty="0" smtClean="0"/>
              <a:t>You can use PERMUT function in Excel to calculate</a:t>
            </a:r>
          </a:p>
          <a:p>
            <a:pPr lvl="0"/>
            <a:r>
              <a:rPr lang="en-US" sz="2800" dirty="0" smtClean="0"/>
              <a:t>The formula to calculate the number of permutations is:</a:t>
            </a:r>
          </a:p>
          <a:p>
            <a:pPr lvl="1"/>
            <a:r>
              <a:rPr lang="en-US" sz="2400" dirty="0" smtClean="0"/>
              <a:t>Perm(N,M) = N×(N-1)×…×(N-M+1) = N!/(N-M)! = C</a:t>
            </a:r>
            <a:r>
              <a:rPr lang="en-US" sz="2400" baseline="-25000" dirty="0" smtClean="0"/>
              <a:t>N</a:t>
            </a:r>
            <a:r>
              <a:rPr lang="en-US" sz="2400" baseline="30000" dirty="0" smtClean="0"/>
              <a:t>M</a:t>
            </a:r>
            <a:r>
              <a:rPr lang="en-US" sz="2400" dirty="0" smtClean="0"/>
              <a:t> × M!, </a:t>
            </a:r>
          </a:p>
          <a:p>
            <a:pPr lvl="1"/>
            <a:r>
              <a:rPr lang="en-US" sz="2400" dirty="0" smtClean="0"/>
              <a:t>where N=number of servers and M=number of database copies  </a:t>
            </a:r>
          </a:p>
          <a:p>
            <a:pPr lvl="1"/>
            <a:r>
              <a:rPr lang="en-US" sz="2400" dirty="0" smtClean="0"/>
              <a:t>Here N! = 1×2×…×N (factorial), and CNM is number of combinations, another common object in combinatorial mathematics</a:t>
            </a:r>
            <a:endParaRPr lang="en-US" sz="2800" dirty="0" smtClean="0"/>
          </a:p>
          <a:p>
            <a:pPr lvl="0"/>
            <a:r>
              <a:rPr lang="en-US" sz="2800" dirty="0" smtClean="0"/>
              <a:t>Reference: </a:t>
            </a:r>
            <a:r>
              <a:rPr lang="en-US" sz="2800" dirty="0" smtClean="0">
                <a:hlinkClick r:id="rId2"/>
              </a:rPr>
              <a:t>http://en.wikipedia.org/wiki/Permutation</a:t>
            </a:r>
            <a:endParaRPr lang="en-US" sz="2800" dirty="0"/>
          </a:p>
        </p:txBody>
      </p:sp>
      <p:sp>
        <p:nvSpPr>
          <p:cNvPr id="8" name="Title 1"/>
          <p:cNvSpPr txBox="1">
            <a:spLocks/>
          </p:cNvSpPr>
          <p:nvPr/>
        </p:nvSpPr>
        <p:spPr>
          <a:xfrm>
            <a:off x="392215" y="685800"/>
            <a:ext cx="11288742" cy="5486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p:txBody>
      </p:sp>
    </p:spTree>
    <p:extLst>
      <p:ext uri="{BB962C8B-B14F-4D97-AF65-F5344CB8AC3E}">
        <p14:creationId xmlns:p14="http://schemas.microsoft.com/office/powerpoint/2010/main" val="30653633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Failure Scenarios</a:t>
            </a:r>
            <a:endParaRPr lang="en-US" dirty="0"/>
          </a:p>
        </p:txBody>
      </p:sp>
      <p:sp>
        <p:nvSpPr>
          <p:cNvPr id="7" name="Text Placeholder 6"/>
          <p:cNvSpPr>
            <a:spLocks noGrp="1"/>
          </p:cNvSpPr>
          <p:nvPr>
            <p:ph type="body" sz="quarter" idx="10"/>
          </p:nvPr>
        </p:nvSpPr>
        <p:spPr>
          <a:xfrm>
            <a:off x="519112" y="1447799"/>
            <a:ext cx="11149013" cy="2326791"/>
          </a:xfrm>
        </p:spPr>
        <p:txBody>
          <a:bodyPr/>
          <a:lstStyle/>
          <a:p>
            <a:r>
              <a:rPr lang="en-US" sz="2000" dirty="0" smtClean="0"/>
              <a:t>In </a:t>
            </a:r>
            <a:r>
              <a:rPr lang="en-US" sz="2000" dirty="0"/>
              <a:t>case of a single server </a:t>
            </a:r>
            <a:r>
              <a:rPr lang="en-US" sz="2000" dirty="0" smtClean="0"/>
              <a:t>failure, there is an even distribution of the active database copies across the remaining servers</a:t>
            </a:r>
          </a:p>
          <a:p>
            <a:pPr lvl="1"/>
            <a:r>
              <a:rPr lang="en-US" sz="1600" dirty="0" smtClean="0"/>
              <a:t>This is because Copy 2 was evenly distributed</a:t>
            </a:r>
            <a:endParaRPr lang="en-US" sz="1600" dirty="0"/>
          </a:p>
          <a:p>
            <a:r>
              <a:rPr lang="en-US" sz="2000" dirty="0" smtClean="0"/>
              <a:t>The same holds true, if a double failure event occurs</a:t>
            </a:r>
            <a:endParaRPr lang="en-US" sz="2000" dirty="0"/>
          </a:p>
          <a:p>
            <a:r>
              <a:rPr lang="en-US" sz="2000" dirty="0" smtClean="0"/>
              <a:t>* Given that this is a 5 server, 3 copy design, Windows Failover Clustering requires a minimum of 3 votes for majority, therefore a triple failure event here is not automatic (you would have to use the site resilient </a:t>
            </a:r>
            <a:r>
              <a:rPr lang="en-US" sz="2000" dirty="0" err="1" smtClean="0"/>
              <a:t>cmdlets</a:t>
            </a:r>
            <a:r>
              <a:rPr lang="en-US" sz="2000" dirty="0" smtClean="0"/>
              <a:t> to recover the remaining members)</a:t>
            </a:r>
          </a:p>
          <a:p>
            <a:pPr lvl="1"/>
            <a:r>
              <a:rPr lang="en-US" sz="1600" dirty="0" smtClean="0"/>
              <a:t>In this case, there will be a portion of the databases that cannot be activated as a result of three failure events</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608350112"/>
              </p:ext>
            </p:extLst>
          </p:nvPr>
        </p:nvGraphicFramePr>
        <p:xfrm>
          <a:off x="851350" y="4157249"/>
          <a:ext cx="10405239" cy="2062480"/>
        </p:xfrm>
        <a:graphic>
          <a:graphicData uri="http://schemas.openxmlformats.org/drawingml/2006/table">
            <a:tbl>
              <a:tblPr firstRow="1" bandRow="1">
                <a:tableStyleId>{F5AB1C69-6EDB-4FF4-983F-18BD219EF322}</a:tableStyleId>
              </a:tblPr>
              <a:tblGrid>
                <a:gridCol w="1702673"/>
                <a:gridCol w="1123295"/>
                <a:gridCol w="1146940"/>
                <a:gridCol w="1119352"/>
                <a:gridCol w="1150882"/>
                <a:gridCol w="1119352"/>
                <a:gridCol w="1355835"/>
                <a:gridCol w="1686910"/>
              </a:tblGrid>
              <a:tr h="370840">
                <a:tc>
                  <a:txBody>
                    <a:bodyPr/>
                    <a:lstStyle/>
                    <a:p>
                      <a:pPr algn="l"/>
                      <a:r>
                        <a:rPr lang="en-US" sz="1600" dirty="0" smtClean="0"/>
                        <a:t>Failure Scenarios</a:t>
                      </a:r>
                      <a:endParaRPr lang="en-US" sz="1600" dirty="0"/>
                    </a:p>
                  </a:txBody>
                  <a:tcPr/>
                </a:tc>
                <a:tc>
                  <a:txBody>
                    <a:bodyPr/>
                    <a:lstStyle/>
                    <a:p>
                      <a:pPr algn="l"/>
                      <a:r>
                        <a:rPr lang="en-US" sz="1600" dirty="0" smtClean="0"/>
                        <a:t>Server 1</a:t>
                      </a:r>
                      <a:endParaRPr lang="en-US" sz="1600" dirty="0"/>
                    </a:p>
                  </a:txBody>
                  <a:tcPr/>
                </a:tc>
                <a:tc>
                  <a:txBody>
                    <a:bodyPr/>
                    <a:lstStyle/>
                    <a:p>
                      <a:pPr algn="l"/>
                      <a:r>
                        <a:rPr lang="en-US" sz="1600" dirty="0" smtClean="0"/>
                        <a:t>Server 2</a:t>
                      </a:r>
                      <a:endParaRPr lang="en-US" sz="1600" dirty="0"/>
                    </a:p>
                  </a:txBody>
                  <a:tcPr/>
                </a:tc>
                <a:tc>
                  <a:txBody>
                    <a:bodyPr/>
                    <a:lstStyle/>
                    <a:p>
                      <a:pPr algn="l"/>
                      <a:r>
                        <a:rPr lang="en-US" sz="1600" dirty="0" smtClean="0"/>
                        <a:t>Server 3</a:t>
                      </a:r>
                      <a:endParaRPr lang="en-US" sz="1600" dirty="0"/>
                    </a:p>
                  </a:txBody>
                  <a:tcPr/>
                </a:tc>
                <a:tc>
                  <a:txBody>
                    <a:bodyPr/>
                    <a:lstStyle/>
                    <a:p>
                      <a:pPr algn="l"/>
                      <a:r>
                        <a:rPr lang="en-US" sz="1600" dirty="0" smtClean="0"/>
                        <a:t>Server 4</a:t>
                      </a:r>
                      <a:endParaRPr lang="en-US" sz="1600" dirty="0"/>
                    </a:p>
                  </a:txBody>
                  <a:tcPr/>
                </a:tc>
                <a:tc>
                  <a:txBody>
                    <a:bodyPr/>
                    <a:lstStyle/>
                    <a:p>
                      <a:pPr algn="l"/>
                      <a:r>
                        <a:rPr lang="en-US" sz="1600" dirty="0" smtClean="0"/>
                        <a:t>Server 5</a:t>
                      </a:r>
                      <a:endParaRPr lang="en-US" sz="1600" dirty="0"/>
                    </a:p>
                  </a:txBody>
                  <a:tcPr/>
                </a:tc>
                <a:tc>
                  <a:txBody>
                    <a:bodyPr/>
                    <a:lstStyle/>
                    <a:p>
                      <a:pPr algn="l"/>
                      <a:r>
                        <a:rPr lang="en-US" sz="1600" dirty="0" smtClean="0"/>
                        <a:t>Total</a:t>
                      </a:r>
                      <a:r>
                        <a:rPr lang="en-US" sz="1600" baseline="0" dirty="0" smtClean="0"/>
                        <a:t> Active DBs</a:t>
                      </a:r>
                      <a:endParaRPr lang="en-US" sz="1600" dirty="0"/>
                    </a:p>
                  </a:txBody>
                  <a:tcPr/>
                </a:tc>
                <a:tc>
                  <a:txBody>
                    <a:bodyPr/>
                    <a:lstStyle/>
                    <a:p>
                      <a:pPr algn="l"/>
                      <a:r>
                        <a:rPr lang="en-US" sz="1600" dirty="0" smtClean="0"/>
                        <a:t>DB Outages</a:t>
                      </a:r>
                      <a:endParaRPr lang="en-US" sz="1600" dirty="0"/>
                    </a:p>
                  </a:txBody>
                  <a:tcPr/>
                </a:tc>
              </a:tr>
              <a:tr h="370840">
                <a:tc>
                  <a:txBody>
                    <a:bodyPr/>
                    <a:lstStyle/>
                    <a:p>
                      <a:pPr algn="l"/>
                      <a:r>
                        <a:rPr lang="en-US" sz="1600" dirty="0" smtClean="0"/>
                        <a:t>No</a:t>
                      </a:r>
                      <a:r>
                        <a:rPr lang="en-US" sz="1600" baseline="0" dirty="0" smtClean="0"/>
                        <a:t> Failures</a:t>
                      </a:r>
                      <a:endParaRPr lang="en-US" sz="1600" dirty="0"/>
                    </a:p>
                  </a:txBody>
                  <a:tcPr/>
                </a:tc>
                <a:tc>
                  <a:txBody>
                    <a:bodyPr/>
                    <a:lstStyle/>
                    <a:p>
                      <a:pPr algn="l"/>
                      <a:r>
                        <a:rPr lang="en-US" sz="1600" dirty="0" smtClean="0"/>
                        <a:t>12</a:t>
                      </a:r>
                      <a:endParaRPr lang="en-US" sz="1600" dirty="0"/>
                    </a:p>
                  </a:txBody>
                  <a:tcPr/>
                </a:tc>
                <a:tc>
                  <a:txBody>
                    <a:bodyPr/>
                    <a:lstStyle/>
                    <a:p>
                      <a:pPr algn="l"/>
                      <a:r>
                        <a:rPr lang="en-US" sz="1600" dirty="0" smtClean="0"/>
                        <a:t>12</a:t>
                      </a:r>
                      <a:endParaRPr lang="en-US" sz="1600" dirty="0"/>
                    </a:p>
                  </a:txBody>
                  <a:tcPr/>
                </a:tc>
                <a:tc>
                  <a:txBody>
                    <a:bodyPr/>
                    <a:lstStyle/>
                    <a:p>
                      <a:pPr algn="l"/>
                      <a:r>
                        <a:rPr lang="en-US" sz="1600" dirty="0" smtClean="0"/>
                        <a:t>12</a:t>
                      </a:r>
                      <a:endParaRPr lang="en-US" sz="1600" dirty="0"/>
                    </a:p>
                  </a:txBody>
                  <a:tcPr/>
                </a:tc>
                <a:tc>
                  <a:txBody>
                    <a:bodyPr/>
                    <a:lstStyle/>
                    <a:p>
                      <a:pPr algn="l"/>
                      <a:r>
                        <a:rPr lang="en-US" sz="1600" dirty="0" smtClean="0"/>
                        <a:t>12</a:t>
                      </a:r>
                      <a:endParaRPr lang="en-US" sz="1600" dirty="0"/>
                    </a:p>
                  </a:txBody>
                  <a:tcPr/>
                </a:tc>
                <a:tc>
                  <a:txBody>
                    <a:bodyPr/>
                    <a:lstStyle/>
                    <a:p>
                      <a:pPr algn="l"/>
                      <a:r>
                        <a:rPr lang="en-US" sz="1600" dirty="0" smtClean="0"/>
                        <a:t>12</a:t>
                      </a:r>
                      <a:endParaRPr lang="en-US" sz="1600" dirty="0"/>
                    </a:p>
                  </a:txBody>
                  <a:tcPr/>
                </a:tc>
                <a:tc>
                  <a:txBody>
                    <a:bodyPr/>
                    <a:lstStyle/>
                    <a:p>
                      <a:pPr algn="l"/>
                      <a:r>
                        <a:rPr lang="en-US" sz="1600" dirty="0" smtClean="0"/>
                        <a:t>60</a:t>
                      </a:r>
                      <a:endParaRPr lang="en-US" sz="1600" dirty="0"/>
                    </a:p>
                  </a:txBody>
                  <a:tcPr/>
                </a:tc>
                <a:tc>
                  <a:txBody>
                    <a:bodyPr/>
                    <a:lstStyle/>
                    <a:p>
                      <a:pPr algn="l"/>
                      <a:r>
                        <a:rPr lang="en-US" sz="1600" dirty="0" smtClean="0"/>
                        <a:t>None</a:t>
                      </a:r>
                      <a:endParaRPr lang="en-US" sz="1600" dirty="0"/>
                    </a:p>
                  </a:txBody>
                  <a:tcPr/>
                </a:tc>
              </a:tr>
              <a:tr h="370840">
                <a:tc>
                  <a:txBody>
                    <a:bodyPr/>
                    <a:lstStyle/>
                    <a:p>
                      <a:pPr algn="l"/>
                      <a:r>
                        <a:rPr lang="en-US" sz="1600" dirty="0" smtClean="0"/>
                        <a:t>Single Failure</a:t>
                      </a:r>
                      <a:endParaRPr lang="en-US" sz="1600" dirty="0"/>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dirty="0" smtClean="0"/>
                        <a:t>15</a:t>
                      </a:r>
                      <a:endParaRPr lang="en-US" sz="1600" dirty="0"/>
                    </a:p>
                  </a:txBody>
                  <a:tcPr/>
                </a:tc>
                <a:tc>
                  <a:txBody>
                    <a:bodyPr/>
                    <a:lstStyle/>
                    <a:p>
                      <a:pPr algn="l"/>
                      <a:r>
                        <a:rPr lang="en-US" sz="1600" dirty="0" smtClean="0"/>
                        <a:t>15</a:t>
                      </a:r>
                      <a:endParaRPr lang="en-US" sz="1600" dirty="0"/>
                    </a:p>
                  </a:txBody>
                  <a:tcPr/>
                </a:tc>
                <a:tc>
                  <a:txBody>
                    <a:bodyPr/>
                    <a:lstStyle/>
                    <a:p>
                      <a:pPr algn="l"/>
                      <a:r>
                        <a:rPr lang="en-US" sz="1600" dirty="0" smtClean="0"/>
                        <a:t>15</a:t>
                      </a:r>
                      <a:endParaRPr lang="en-US" sz="1600" dirty="0"/>
                    </a:p>
                  </a:txBody>
                  <a:tcPr/>
                </a:tc>
                <a:tc>
                  <a:txBody>
                    <a:bodyPr/>
                    <a:lstStyle/>
                    <a:p>
                      <a:pPr algn="l"/>
                      <a:r>
                        <a:rPr lang="en-US" sz="1600" dirty="0" smtClean="0"/>
                        <a:t>15</a:t>
                      </a:r>
                      <a:endParaRPr lang="en-US" sz="1600" dirty="0"/>
                    </a:p>
                  </a:txBody>
                  <a:tcPr/>
                </a:tc>
                <a:tc>
                  <a:txBody>
                    <a:bodyPr/>
                    <a:lstStyle/>
                    <a:p>
                      <a:pPr algn="l"/>
                      <a:r>
                        <a:rPr lang="en-US" sz="1600" dirty="0" smtClean="0"/>
                        <a:t>60</a:t>
                      </a:r>
                      <a:endParaRPr lang="en-US" sz="1600" dirty="0"/>
                    </a:p>
                  </a:txBody>
                  <a:tcPr/>
                </a:tc>
                <a:tc>
                  <a:txBody>
                    <a:bodyPr/>
                    <a:lstStyle/>
                    <a:p>
                      <a:pPr algn="l"/>
                      <a:r>
                        <a:rPr lang="en-US" sz="1600" dirty="0" smtClean="0"/>
                        <a:t>None</a:t>
                      </a:r>
                      <a:endParaRPr lang="en-US" sz="1600" dirty="0"/>
                    </a:p>
                  </a:txBody>
                  <a:tcPr/>
                </a:tc>
              </a:tr>
              <a:tr h="370840">
                <a:tc>
                  <a:txBody>
                    <a:bodyPr/>
                    <a:lstStyle/>
                    <a:p>
                      <a:pPr algn="l"/>
                      <a:r>
                        <a:rPr lang="en-US" sz="1600" dirty="0" smtClean="0"/>
                        <a:t>Double Failure</a:t>
                      </a:r>
                      <a:endParaRPr lang="en-US" sz="1600" dirty="0"/>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dirty="0" smtClean="0"/>
                        <a:t>20</a:t>
                      </a:r>
                      <a:endParaRPr lang="en-US" sz="1600" dirty="0"/>
                    </a:p>
                  </a:txBody>
                  <a:tcPr/>
                </a:tc>
                <a:tc>
                  <a:txBody>
                    <a:bodyPr/>
                    <a:lstStyle/>
                    <a:p>
                      <a:pPr algn="l"/>
                      <a:r>
                        <a:rPr lang="en-US" sz="1600" dirty="0" smtClean="0"/>
                        <a:t>20</a:t>
                      </a:r>
                      <a:endParaRPr lang="en-US" sz="1600" dirty="0"/>
                    </a:p>
                  </a:txBody>
                  <a:tcPr/>
                </a:tc>
                <a:tc>
                  <a:txBody>
                    <a:bodyPr/>
                    <a:lstStyle/>
                    <a:p>
                      <a:pPr algn="l"/>
                      <a:r>
                        <a:rPr lang="en-US" sz="1600" dirty="0" smtClean="0"/>
                        <a:t>20</a:t>
                      </a:r>
                      <a:endParaRPr lang="en-US" sz="1600" dirty="0"/>
                    </a:p>
                  </a:txBody>
                  <a:tcPr/>
                </a:tc>
                <a:tc>
                  <a:txBody>
                    <a:bodyPr/>
                    <a:lstStyle/>
                    <a:p>
                      <a:pPr algn="l"/>
                      <a:r>
                        <a:rPr lang="en-US" sz="1600" dirty="0" smtClean="0"/>
                        <a:t>60</a:t>
                      </a:r>
                      <a:endParaRPr lang="en-US" sz="1600" dirty="0"/>
                    </a:p>
                  </a:txBody>
                  <a:tcPr/>
                </a:tc>
                <a:tc>
                  <a:txBody>
                    <a:bodyPr/>
                    <a:lstStyle/>
                    <a:p>
                      <a:pPr algn="l"/>
                      <a:r>
                        <a:rPr lang="en-US" sz="1600" dirty="0" smtClean="0"/>
                        <a:t>None</a:t>
                      </a:r>
                      <a:endParaRPr lang="en-US" sz="1600" dirty="0"/>
                    </a:p>
                  </a:txBody>
                  <a:tcPr/>
                </a:tc>
              </a:tr>
              <a:tr h="370840">
                <a:tc>
                  <a:txBody>
                    <a:bodyPr/>
                    <a:lstStyle/>
                    <a:p>
                      <a:pPr algn="l"/>
                      <a:r>
                        <a:rPr lang="en-US" sz="1600" dirty="0" smtClean="0"/>
                        <a:t>Triple Failure*</a:t>
                      </a:r>
                      <a:endParaRPr lang="en-US" sz="1600" dirty="0"/>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b="1" dirty="0" smtClean="0">
                          <a:solidFill>
                            <a:srgbClr val="FF0000"/>
                          </a:solidFill>
                        </a:rPr>
                        <a:t>X</a:t>
                      </a:r>
                      <a:endParaRPr lang="en-US" sz="1600" b="1" dirty="0">
                        <a:solidFill>
                          <a:srgbClr val="FF0000"/>
                        </a:solidFill>
                      </a:endParaRPr>
                    </a:p>
                  </a:txBody>
                  <a:tcPr/>
                </a:tc>
                <a:tc>
                  <a:txBody>
                    <a:bodyPr/>
                    <a:lstStyle/>
                    <a:p>
                      <a:pPr algn="l"/>
                      <a:r>
                        <a:rPr lang="en-US" sz="1600" dirty="0" smtClean="0"/>
                        <a:t>27</a:t>
                      </a:r>
                      <a:endParaRPr lang="en-US" sz="1600" dirty="0"/>
                    </a:p>
                  </a:txBody>
                  <a:tcPr/>
                </a:tc>
                <a:tc>
                  <a:txBody>
                    <a:bodyPr/>
                    <a:lstStyle/>
                    <a:p>
                      <a:pPr algn="l"/>
                      <a:r>
                        <a:rPr lang="en-US" sz="1600" dirty="0" smtClean="0"/>
                        <a:t>27</a:t>
                      </a:r>
                      <a:endParaRPr lang="en-US" sz="1600" dirty="0"/>
                    </a:p>
                  </a:txBody>
                  <a:tcPr/>
                </a:tc>
                <a:tc>
                  <a:txBody>
                    <a:bodyPr/>
                    <a:lstStyle/>
                    <a:p>
                      <a:pPr algn="l"/>
                      <a:r>
                        <a:rPr lang="en-US" sz="1600" dirty="0" smtClean="0"/>
                        <a:t>54</a:t>
                      </a:r>
                      <a:endParaRPr lang="en-US" sz="1600" dirty="0"/>
                    </a:p>
                  </a:txBody>
                  <a:tcPr/>
                </a:tc>
                <a:tc>
                  <a:txBody>
                    <a:bodyPr/>
                    <a:lstStyle/>
                    <a:p>
                      <a:pPr algn="l"/>
                      <a:r>
                        <a:rPr lang="en-US" sz="1600" dirty="0" smtClean="0"/>
                        <a:t>6</a:t>
                      </a:r>
                      <a:endParaRPr lang="en-US" sz="1600" dirty="0"/>
                    </a:p>
                  </a:txBody>
                  <a:tcPr/>
                </a:tc>
              </a:tr>
            </a:tbl>
          </a:graphicData>
        </a:graphic>
      </p:graphicFrame>
    </p:spTree>
    <p:extLst>
      <p:ext uri="{BB962C8B-B14F-4D97-AF65-F5344CB8AC3E}">
        <p14:creationId xmlns:p14="http://schemas.microsoft.com/office/powerpoint/2010/main" val="26286748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Failure Scenarios</a:t>
            </a:r>
            <a:endParaRPr lang="en-US" dirty="0"/>
          </a:p>
        </p:txBody>
      </p:sp>
      <p:sp>
        <p:nvSpPr>
          <p:cNvPr id="3" name="Text Placeholder 2"/>
          <p:cNvSpPr>
            <a:spLocks noGrp="1"/>
          </p:cNvSpPr>
          <p:nvPr>
            <p:ph type="body" sz="quarter" idx="10"/>
          </p:nvPr>
        </p:nvSpPr>
        <p:spPr>
          <a:xfrm>
            <a:off x="519112" y="880223"/>
            <a:ext cx="11149013" cy="954107"/>
          </a:xfrm>
        </p:spPr>
        <p:txBody>
          <a:bodyPr/>
          <a:lstStyle/>
          <a:p>
            <a:r>
              <a:rPr lang="en-US" sz="2000" smtClean="0"/>
              <a:t>Let’s track failure scenarios on a simple example…</a:t>
            </a:r>
          </a:p>
          <a:p>
            <a:r>
              <a:rPr lang="en-US" sz="2000" smtClean="0"/>
              <a:t>Consider 4-server DAG with 2 database copies – which means 4x3=12 databases</a:t>
            </a:r>
          </a:p>
          <a:p>
            <a:endParaRPr lang="en-US" sz="2000" dirty="0"/>
          </a:p>
        </p:txBody>
      </p:sp>
      <p:sp>
        <p:nvSpPr>
          <p:cNvPr id="8" name="Title 1"/>
          <p:cNvSpPr txBox="1">
            <a:spLocks/>
          </p:cNvSpPr>
          <p:nvPr/>
        </p:nvSpPr>
        <p:spPr>
          <a:xfrm>
            <a:off x="392215" y="762000"/>
            <a:ext cx="11288742" cy="914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1495375732"/>
              </p:ext>
            </p:extLst>
          </p:nvPr>
        </p:nvGraphicFramePr>
        <p:xfrm>
          <a:off x="145381" y="1784958"/>
          <a:ext cx="3803140" cy="2359152"/>
        </p:xfrm>
        <a:graphic>
          <a:graphicData uri="http://schemas.openxmlformats.org/presentationml/2006/ole">
            <mc:AlternateContent xmlns:mc="http://schemas.openxmlformats.org/markup-compatibility/2006">
              <mc:Choice xmlns:v="urn:schemas-microsoft-com:vml" Requires="v">
                <p:oleObj spid="_x0000_s4185" name="Worksheet" r:id="rId4" imgW="3305077" imgH="2733743" progId="Excel.Sheet.12">
                  <p:embed/>
                </p:oleObj>
              </mc:Choice>
              <mc:Fallback>
                <p:oleObj name="Worksheet" r:id="rId4" imgW="3305077" imgH="2733743" progId="Excel.Sheet.12">
                  <p:embed/>
                  <p:pic>
                    <p:nvPicPr>
                      <p:cNvPr id="0" name=""/>
                      <p:cNvPicPr/>
                      <p:nvPr/>
                    </p:nvPicPr>
                    <p:blipFill>
                      <a:blip r:embed="rId5"/>
                      <a:stretch>
                        <a:fillRect/>
                      </a:stretch>
                    </p:blipFill>
                    <p:spPr>
                      <a:xfrm>
                        <a:off x="145381" y="1784958"/>
                        <a:ext cx="3803140" cy="235915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63664790"/>
              </p:ext>
            </p:extLst>
          </p:nvPr>
        </p:nvGraphicFramePr>
        <p:xfrm>
          <a:off x="4053652" y="2720976"/>
          <a:ext cx="3794552" cy="2355522"/>
        </p:xfrm>
        <a:graphic>
          <a:graphicData uri="http://schemas.openxmlformats.org/presentationml/2006/ole">
            <mc:AlternateContent xmlns:mc="http://schemas.openxmlformats.org/markup-compatibility/2006">
              <mc:Choice xmlns:v="urn:schemas-microsoft-com:vml" Requires="v">
                <p:oleObj spid="_x0000_s4186" name="Worksheet" r:id="rId6" imgW="3305077" imgH="2733743" progId="Excel.Sheet.12">
                  <p:embed/>
                </p:oleObj>
              </mc:Choice>
              <mc:Fallback>
                <p:oleObj name="Worksheet" r:id="rId6" imgW="3305077" imgH="2733743" progId="Excel.Sheet.12">
                  <p:embed/>
                  <p:pic>
                    <p:nvPicPr>
                      <p:cNvPr id="0" name=""/>
                      <p:cNvPicPr/>
                      <p:nvPr/>
                    </p:nvPicPr>
                    <p:blipFill>
                      <a:blip r:embed="rId7"/>
                      <a:stretch>
                        <a:fillRect/>
                      </a:stretch>
                    </p:blipFill>
                    <p:spPr>
                      <a:xfrm>
                        <a:off x="4053652" y="2720976"/>
                        <a:ext cx="3794552" cy="235552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77137491"/>
              </p:ext>
            </p:extLst>
          </p:nvPr>
        </p:nvGraphicFramePr>
        <p:xfrm>
          <a:off x="7932738" y="3863975"/>
          <a:ext cx="3803140" cy="2359152"/>
        </p:xfrm>
        <a:graphic>
          <a:graphicData uri="http://schemas.openxmlformats.org/presentationml/2006/ole">
            <mc:AlternateContent xmlns:mc="http://schemas.openxmlformats.org/markup-compatibility/2006">
              <mc:Choice xmlns:v="urn:schemas-microsoft-com:vml" Requires="v">
                <p:oleObj spid="_x0000_s4187" name="Worksheet" r:id="rId8" imgW="3305077" imgH="2733743" progId="Excel.Sheet.12">
                  <p:embed/>
                </p:oleObj>
              </mc:Choice>
              <mc:Fallback>
                <p:oleObj name="Worksheet" r:id="rId8" imgW="3305077" imgH="2733743" progId="Excel.Sheet.12">
                  <p:embed/>
                  <p:pic>
                    <p:nvPicPr>
                      <p:cNvPr id="0" name=""/>
                      <p:cNvPicPr/>
                      <p:nvPr/>
                    </p:nvPicPr>
                    <p:blipFill>
                      <a:blip r:embed="rId9"/>
                      <a:stretch>
                        <a:fillRect/>
                      </a:stretch>
                    </p:blipFill>
                    <p:spPr>
                      <a:xfrm>
                        <a:off x="7932738" y="3863975"/>
                        <a:ext cx="3803140" cy="2359152"/>
                      </a:xfrm>
                      <a:prstGeom prst="rect">
                        <a:avLst/>
                      </a:prstGeom>
                    </p:spPr>
                  </p:pic>
                </p:oleObj>
              </mc:Fallback>
            </mc:AlternateContent>
          </a:graphicData>
        </a:graphic>
      </p:graphicFrame>
      <p:sp>
        <p:nvSpPr>
          <p:cNvPr id="14" name="Title 1"/>
          <p:cNvSpPr txBox="1">
            <a:spLocks/>
          </p:cNvSpPr>
          <p:nvPr/>
        </p:nvSpPr>
        <p:spPr>
          <a:xfrm>
            <a:off x="131294" y="4340770"/>
            <a:ext cx="3873874" cy="914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Normal operating conditions – each server hosts 3 active and 3 passive copies</a:t>
            </a:r>
          </a:p>
          <a:p>
            <a:pPr algn="l"/>
            <a:endParaRPr lang="en-US" sz="1800" dirty="0"/>
          </a:p>
          <a:p>
            <a:pPr algn="l"/>
            <a:r>
              <a:rPr lang="en-US" sz="1800" dirty="0" smtClean="0"/>
              <a:t>Building block is 4x3=12</a:t>
            </a:r>
          </a:p>
          <a:p>
            <a:pPr algn="l"/>
            <a:endParaRPr lang="en-US" sz="1800" dirty="0" smtClean="0"/>
          </a:p>
          <a:p>
            <a:pPr algn="l"/>
            <a:r>
              <a:rPr lang="en-US" sz="1800" dirty="0" smtClean="0"/>
              <a:t>We have fully symmetric design!</a:t>
            </a:r>
          </a:p>
        </p:txBody>
      </p:sp>
      <p:sp>
        <p:nvSpPr>
          <p:cNvPr id="15" name="Title 1"/>
          <p:cNvSpPr txBox="1">
            <a:spLocks/>
          </p:cNvSpPr>
          <p:nvPr/>
        </p:nvSpPr>
        <p:spPr>
          <a:xfrm>
            <a:off x="4150436" y="1524000"/>
            <a:ext cx="3366006"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t>Single server failure</a:t>
            </a:r>
          </a:p>
          <a:p>
            <a:pPr algn="l"/>
            <a:endParaRPr lang="en-US" sz="1800" dirty="0"/>
          </a:p>
          <a:p>
            <a:pPr algn="l"/>
            <a:r>
              <a:rPr lang="en-US" sz="1800" dirty="0" smtClean="0"/>
              <a:t>E.g. server 1 is lost</a:t>
            </a:r>
          </a:p>
        </p:txBody>
      </p:sp>
      <p:sp>
        <p:nvSpPr>
          <p:cNvPr id="16" name="Title 1"/>
          <p:cNvSpPr txBox="1">
            <a:spLocks/>
          </p:cNvSpPr>
          <p:nvPr/>
        </p:nvSpPr>
        <p:spPr>
          <a:xfrm>
            <a:off x="4001688" y="5252540"/>
            <a:ext cx="4062942" cy="914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Now each surviving server hosts 4 active and 2 passive copies;</a:t>
            </a:r>
          </a:p>
          <a:p>
            <a:pPr algn="l"/>
            <a:r>
              <a:rPr lang="en-US" sz="1800" dirty="0" smtClean="0"/>
              <a:t>All databases are still available</a:t>
            </a:r>
          </a:p>
        </p:txBody>
      </p:sp>
      <p:sp>
        <p:nvSpPr>
          <p:cNvPr id="17" name="Title 1"/>
          <p:cNvSpPr txBox="1">
            <a:spLocks/>
          </p:cNvSpPr>
          <p:nvPr/>
        </p:nvSpPr>
        <p:spPr>
          <a:xfrm>
            <a:off x="7821163" y="1524000"/>
            <a:ext cx="4062942" cy="914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t>Two servers failure</a:t>
            </a:r>
          </a:p>
          <a:p>
            <a:pPr algn="l"/>
            <a:endParaRPr lang="en-US" sz="1800" dirty="0"/>
          </a:p>
        </p:txBody>
      </p:sp>
      <p:sp>
        <p:nvSpPr>
          <p:cNvPr id="6" name="Rectangle 5"/>
          <p:cNvSpPr/>
          <p:nvPr/>
        </p:nvSpPr>
        <p:spPr>
          <a:xfrm>
            <a:off x="7922736" y="2445208"/>
            <a:ext cx="3961369" cy="1200329"/>
          </a:xfrm>
          <a:prstGeom prst="rect">
            <a:avLst/>
          </a:prstGeom>
        </p:spPr>
        <p:txBody>
          <a:bodyPr wrap="square">
            <a:spAutoFit/>
          </a:bodyPr>
          <a:lstStyle/>
          <a:p>
            <a:r>
              <a:rPr lang="en-US" dirty="0"/>
              <a:t>Now each surviving server hosts 5 active copies and 1 passive copy;</a:t>
            </a:r>
          </a:p>
          <a:p>
            <a:r>
              <a:rPr lang="en-US" dirty="0"/>
              <a:t>2 databases are dead because we lost all servers that had their copies</a:t>
            </a:r>
          </a:p>
        </p:txBody>
      </p:sp>
    </p:spTree>
    <p:extLst>
      <p:ext uri="{BB962C8B-B14F-4D97-AF65-F5344CB8AC3E}">
        <p14:creationId xmlns:p14="http://schemas.microsoft.com/office/powerpoint/2010/main" val="364585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Non-Symmetrical Distributions</a:t>
            </a:r>
            <a:endParaRPr lang="en-US" dirty="0"/>
          </a:p>
        </p:txBody>
      </p:sp>
      <p:sp>
        <p:nvSpPr>
          <p:cNvPr id="3" name="Content Placeholder 2"/>
          <p:cNvSpPr>
            <a:spLocks noGrp="1"/>
          </p:cNvSpPr>
          <p:nvPr>
            <p:ph idx="1"/>
          </p:nvPr>
        </p:nvSpPr>
        <p:spPr>
          <a:xfrm>
            <a:off x="519112" y="1447799"/>
            <a:ext cx="11149013" cy="4161139"/>
          </a:xfrm>
        </p:spPr>
        <p:txBody>
          <a:bodyPr/>
          <a:lstStyle/>
          <a:p>
            <a:r>
              <a:rPr lang="en-US" dirty="0"/>
              <a:t>If </a:t>
            </a:r>
            <a:r>
              <a:rPr lang="en-US" dirty="0" smtClean="0"/>
              <a:t>the total </a:t>
            </a:r>
            <a:r>
              <a:rPr lang="en-US" dirty="0"/>
              <a:t>number of databases is not </a:t>
            </a:r>
            <a:r>
              <a:rPr lang="en-US" dirty="0" smtClean="0"/>
              <a:t>a multiple </a:t>
            </a:r>
            <a:r>
              <a:rPr lang="en-US" dirty="0"/>
              <a:t>of </a:t>
            </a:r>
            <a:r>
              <a:rPr lang="en-US" dirty="0" smtClean="0"/>
              <a:t>the building </a:t>
            </a:r>
            <a:r>
              <a:rPr lang="en-US" dirty="0"/>
              <a:t>block size, database distribution will NOT be </a:t>
            </a:r>
            <a:r>
              <a:rPr lang="en-US" dirty="0" smtClean="0"/>
              <a:t>symmetric</a:t>
            </a:r>
          </a:p>
          <a:p>
            <a:r>
              <a:rPr lang="en-US" dirty="0" smtClean="0"/>
              <a:t>Therefore, </a:t>
            </a:r>
            <a:r>
              <a:rPr lang="en-US" dirty="0"/>
              <a:t>activated database copies will not be precisely load balanced across remaining servers (but will be close</a:t>
            </a:r>
            <a:r>
              <a:rPr lang="en-US" dirty="0" smtClean="0"/>
              <a:t>)</a:t>
            </a:r>
          </a:p>
          <a:p>
            <a:pPr lvl="1"/>
            <a:r>
              <a:rPr lang="en-US" dirty="0" smtClean="0"/>
              <a:t>Also symmetry will vary depending on the number of failure events</a:t>
            </a:r>
          </a:p>
          <a:p>
            <a:r>
              <a:rPr lang="en-US" dirty="0" smtClean="0"/>
              <a:t>For an example, check </a:t>
            </a:r>
            <a:r>
              <a:rPr lang="en-US" dirty="0"/>
              <a:t>out </a:t>
            </a:r>
            <a:r>
              <a:rPr lang="en-US" dirty="0">
                <a:hlinkClick r:id="rId2"/>
              </a:rPr>
              <a:t>http://</a:t>
            </a:r>
            <a:r>
              <a:rPr lang="en-US" dirty="0" smtClean="0">
                <a:hlinkClick r:id="rId2"/>
              </a:rPr>
              <a:t>technet.microsoft.com/en-us/library/ff973944.aspx</a:t>
            </a:r>
            <a:r>
              <a:rPr lang="en-US" dirty="0" smtClean="0"/>
              <a:t> </a:t>
            </a:r>
            <a:endParaRPr lang="en-US" dirty="0"/>
          </a:p>
        </p:txBody>
      </p:sp>
    </p:spTree>
    <p:extLst>
      <p:ext uri="{BB962C8B-B14F-4D97-AF65-F5344CB8AC3E}">
        <p14:creationId xmlns:p14="http://schemas.microsoft.com/office/powerpoint/2010/main" val="31672053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0"/>
          </p:nvPr>
        </p:nvSpPr>
        <p:spPr>
          <a:xfrm>
            <a:off x="519112" y="1447799"/>
            <a:ext cx="11149013" cy="2511457"/>
          </a:xfrm>
        </p:spPr>
        <p:txBody>
          <a:bodyPr/>
          <a:lstStyle/>
          <a:p>
            <a:r>
              <a:rPr lang="en-US" dirty="0" smtClean="0"/>
              <a:t>Discuss what failure domains are</a:t>
            </a:r>
          </a:p>
          <a:p>
            <a:r>
              <a:rPr lang="en-US" dirty="0" smtClean="0"/>
              <a:t>Discuss how to lay out database copies symmetrically</a:t>
            </a:r>
          </a:p>
          <a:p>
            <a:r>
              <a:rPr lang="en-US" dirty="0" smtClean="0"/>
              <a:t>Apply failure domains to database copy layout principles</a:t>
            </a:r>
          </a:p>
          <a:p>
            <a:r>
              <a:rPr lang="en-US" dirty="0" smtClean="0"/>
              <a:t>Allow enough time for maintenance to clean the room after our heads explode!</a:t>
            </a:r>
            <a:endParaRPr lang="en-US" dirty="0"/>
          </a:p>
        </p:txBody>
      </p:sp>
    </p:spTree>
    <p:extLst>
      <p:ext uri="{BB962C8B-B14F-4D97-AF65-F5344CB8AC3E}">
        <p14:creationId xmlns:p14="http://schemas.microsoft.com/office/powerpoint/2010/main" val="3794527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Exchange 2010 Mailbox Server Role Requirements Calculator</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Database Copy Layout with Failure Domains</a:t>
            </a:r>
            <a:endParaRPr lang="en-US" dirty="0"/>
          </a:p>
        </p:txBody>
      </p:sp>
    </p:spTree>
    <p:extLst>
      <p:ext uri="{BB962C8B-B14F-4D97-AF65-F5344CB8AC3E}">
        <p14:creationId xmlns:p14="http://schemas.microsoft.com/office/powerpoint/2010/main" val="25237821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Failure Domains affect DB Copy Layout</a:t>
            </a:r>
            <a:endParaRPr lang="en-US" dirty="0"/>
          </a:p>
        </p:txBody>
      </p:sp>
      <p:sp>
        <p:nvSpPr>
          <p:cNvPr id="6" name="Text Placeholder 5"/>
          <p:cNvSpPr>
            <a:spLocks noGrp="1"/>
          </p:cNvSpPr>
          <p:nvPr>
            <p:ph type="body" sz="quarter" idx="10"/>
          </p:nvPr>
        </p:nvSpPr>
        <p:spPr>
          <a:xfrm>
            <a:off x="519112" y="1447799"/>
            <a:ext cx="11149013" cy="3539430"/>
          </a:xfrm>
        </p:spPr>
        <p:txBody>
          <a:bodyPr/>
          <a:lstStyle/>
          <a:p>
            <a:r>
              <a:rPr lang="en-US" dirty="0" smtClean="0"/>
              <a:t>Each failure domain affects the database copy layout permutation formula</a:t>
            </a:r>
          </a:p>
          <a:p>
            <a:r>
              <a:rPr lang="en-US" dirty="0" smtClean="0"/>
              <a:t>For example:</a:t>
            </a:r>
          </a:p>
          <a:p>
            <a:pPr lvl="1"/>
            <a:r>
              <a:rPr lang="en-US" dirty="0" smtClean="0"/>
              <a:t>If </a:t>
            </a:r>
            <a:r>
              <a:rPr lang="en-US" dirty="0" smtClean="0"/>
              <a:t>each database copy of a database is isolated from another, </a:t>
            </a:r>
            <a:r>
              <a:rPr lang="en-US" dirty="0" smtClean="0"/>
              <a:t>then the formula is N x (N-1)</a:t>
            </a:r>
          </a:p>
          <a:p>
            <a:pPr lvl="1"/>
            <a:r>
              <a:rPr lang="en-US" dirty="0" smtClean="0"/>
              <a:t>However, if the </a:t>
            </a:r>
            <a:r>
              <a:rPr lang="en-US" dirty="0" smtClean="0"/>
              <a:t>multiple copies (e.g., two) </a:t>
            </a:r>
            <a:r>
              <a:rPr lang="en-US" dirty="0" smtClean="0"/>
              <a:t>share the same failure domain (e.g., storage chassis), then the formula becomes N x (N-2)</a:t>
            </a:r>
          </a:p>
        </p:txBody>
      </p:sp>
    </p:spTree>
    <p:extLst>
      <p:ext uri="{BB962C8B-B14F-4D97-AF65-F5344CB8AC3E}">
        <p14:creationId xmlns:p14="http://schemas.microsoft.com/office/powerpoint/2010/main" val="11655133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Failure Domain Scenario</a:t>
            </a:r>
            <a:endParaRPr lang="en-US" dirty="0"/>
          </a:p>
        </p:txBody>
      </p:sp>
      <p:sp>
        <p:nvSpPr>
          <p:cNvPr id="4" name="Text Placeholder 3"/>
          <p:cNvSpPr>
            <a:spLocks noGrp="1"/>
          </p:cNvSpPr>
          <p:nvPr>
            <p:ph type="body" sz="quarter" idx="10"/>
          </p:nvPr>
        </p:nvSpPr>
        <p:spPr>
          <a:xfrm>
            <a:off x="519112" y="1148245"/>
            <a:ext cx="11149013" cy="2865400"/>
          </a:xfrm>
        </p:spPr>
        <p:txBody>
          <a:bodyPr/>
          <a:lstStyle/>
          <a:p>
            <a:pPr lvl="0"/>
            <a:r>
              <a:rPr lang="en-US" sz="2400" dirty="0" smtClean="0"/>
              <a:t>All servers are deployed in a single datacenter</a:t>
            </a:r>
          </a:p>
          <a:p>
            <a:pPr lvl="0"/>
            <a:r>
              <a:rPr lang="en-US" sz="2400" dirty="0" smtClean="0"/>
              <a:t>Servers are grouped in pairs</a:t>
            </a:r>
          </a:p>
          <a:p>
            <a:pPr lvl="1"/>
            <a:r>
              <a:rPr lang="en-US" sz="2000" dirty="0" smtClean="0"/>
              <a:t>Each pair of servers and their storage are placed in the same rack</a:t>
            </a:r>
          </a:p>
          <a:p>
            <a:pPr lvl="1"/>
            <a:r>
              <a:rPr lang="en-US" sz="2000" dirty="0" smtClean="0"/>
              <a:t>There are a total of 3 racks and 6 servers</a:t>
            </a:r>
          </a:p>
          <a:p>
            <a:pPr lvl="0"/>
            <a:r>
              <a:rPr lang="en-US" sz="2400" dirty="0" smtClean="0"/>
              <a:t>The desire is to have three HA database copies and to survive two member server failures or one rack failure</a:t>
            </a:r>
          </a:p>
          <a:p>
            <a:pPr lvl="0"/>
            <a:r>
              <a:rPr lang="en-US" sz="2400" dirty="0" smtClean="0"/>
              <a:t>Therefore, the formula is:</a:t>
            </a:r>
          </a:p>
          <a:p>
            <a:pPr lvl="1"/>
            <a:r>
              <a:rPr lang="en-US" sz="1800" dirty="0" smtClean="0"/>
              <a:t>6 x (6-2) x (6 -4) = 48 databases (144 database copies)</a:t>
            </a:r>
          </a:p>
        </p:txBody>
      </p:sp>
      <p:sp>
        <p:nvSpPr>
          <p:cNvPr id="8" name="Title 1"/>
          <p:cNvSpPr txBox="1">
            <a:spLocks/>
          </p:cNvSpPr>
          <p:nvPr/>
        </p:nvSpPr>
        <p:spPr>
          <a:xfrm>
            <a:off x="392215" y="762000"/>
            <a:ext cx="11288742" cy="2971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latin typeface="+mn-lt"/>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341" y="4154222"/>
            <a:ext cx="5281824" cy="223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9"/>
          <p:cNvGraphicFramePr>
            <a:graphicFrameLocks/>
          </p:cNvGraphicFramePr>
          <p:nvPr>
            <p:extLst>
              <p:ext uri="{D42A27DB-BD31-4B8C-83A1-F6EECF244321}">
                <p14:modId xmlns:p14="http://schemas.microsoft.com/office/powerpoint/2010/main" val="1536061624"/>
              </p:ext>
            </p:extLst>
          </p:nvPr>
        </p:nvGraphicFramePr>
        <p:xfrm>
          <a:off x="644478" y="4233052"/>
          <a:ext cx="5519857" cy="2133600"/>
        </p:xfrm>
        <a:graphic>
          <a:graphicData uri="http://schemas.openxmlformats.org/drawingml/2006/table">
            <a:tbl>
              <a:tblPr firstRow="1" firstCol="1" bandRow="1">
                <a:tableStyleId>{F5AB1C69-6EDB-4FF4-983F-18BD219EF322}</a:tableStyleId>
              </a:tblPr>
              <a:tblGrid>
                <a:gridCol w="788551"/>
                <a:gridCol w="788551"/>
                <a:gridCol w="788551"/>
                <a:gridCol w="788551"/>
                <a:gridCol w="788551"/>
                <a:gridCol w="788551"/>
                <a:gridCol w="788551"/>
              </a:tblGrid>
              <a:tr h="237369">
                <a:tc>
                  <a:txBody>
                    <a:bodyPr/>
                    <a:lstStyle/>
                    <a:p>
                      <a:endParaRPr lang="en-US" sz="1400" dirty="0"/>
                    </a:p>
                  </a:txBody>
                  <a:tcPr/>
                </a:tc>
                <a:tc>
                  <a:txBody>
                    <a:bodyPr/>
                    <a:lstStyle/>
                    <a:p>
                      <a:r>
                        <a:rPr lang="en-US" sz="1400" dirty="0" smtClean="0"/>
                        <a:t>Node 1</a:t>
                      </a:r>
                      <a:endParaRPr lang="en-US" sz="1400" dirty="0"/>
                    </a:p>
                  </a:txBody>
                  <a:tcPr/>
                </a:tc>
                <a:tc>
                  <a:txBody>
                    <a:bodyPr/>
                    <a:lstStyle/>
                    <a:p>
                      <a:r>
                        <a:rPr lang="en-US" sz="1400" dirty="0" smtClean="0"/>
                        <a:t>Node 2</a:t>
                      </a:r>
                      <a:endParaRPr lang="en-US" sz="1400" dirty="0"/>
                    </a:p>
                  </a:txBody>
                  <a:tcPr/>
                </a:tc>
                <a:tc>
                  <a:txBody>
                    <a:bodyPr/>
                    <a:lstStyle/>
                    <a:p>
                      <a:r>
                        <a:rPr lang="en-US" sz="1400" dirty="0" smtClean="0"/>
                        <a:t>Node 3</a:t>
                      </a:r>
                      <a:endParaRPr lang="en-US" sz="1400" dirty="0"/>
                    </a:p>
                  </a:txBody>
                  <a:tcPr/>
                </a:tc>
                <a:tc>
                  <a:txBody>
                    <a:bodyPr/>
                    <a:lstStyle/>
                    <a:p>
                      <a:r>
                        <a:rPr lang="en-US" sz="1400" dirty="0" smtClean="0"/>
                        <a:t>Node 4</a:t>
                      </a:r>
                      <a:endParaRPr lang="en-US" sz="1400" dirty="0"/>
                    </a:p>
                  </a:txBody>
                  <a:tcPr/>
                </a:tc>
                <a:tc>
                  <a:txBody>
                    <a:bodyPr/>
                    <a:lstStyle/>
                    <a:p>
                      <a:r>
                        <a:rPr lang="en-US" sz="1400" dirty="0" smtClean="0"/>
                        <a:t>Node 5</a:t>
                      </a:r>
                      <a:endParaRPr lang="en-US" sz="1400" dirty="0"/>
                    </a:p>
                  </a:txBody>
                  <a:tcPr/>
                </a:tc>
                <a:tc>
                  <a:txBody>
                    <a:bodyPr/>
                    <a:lstStyle/>
                    <a:p>
                      <a:r>
                        <a:rPr lang="en-US" sz="1400" dirty="0" smtClean="0"/>
                        <a:t>Node</a:t>
                      </a:r>
                      <a:r>
                        <a:rPr lang="en-US" sz="1400" baseline="0" dirty="0" smtClean="0"/>
                        <a:t> 6</a:t>
                      </a:r>
                      <a:endParaRPr lang="en-US" sz="1400" dirty="0"/>
                    </a:p>
                  </a:txBody>
                  <a:tcPr/>
                </a:tc>
              </a:tr>
              <a:tr h="237369">
                <a:tc>
                  <a:txBody>
                    <a:bodyPr/>
                    <a:lstStyle/>
                    <a:p>
                      <a:r>
                        <a:rPr lang="en-US" sz="1400" dirty="0" smtClean="0"/>
                        <a:t>DB 1</a:t>
                      </a:r>
                      <a:endParaRPr lang="en-US" sz="1400" dirty="0"/>
                    </a:p>
                  </a:txBody>
                  <a:tcPr/>
                </a:tc>
                <a:tc>
                  <a:txBody>
                    <a:bodyPr/>
                    <a:lstStyle/>
                    <a:p>
                      <a:r>
                        <a:rPr lang="en-US" sz="1400" dirty="0" smtClean="0"/>
                        <a:t>Copy</a:t>
                      </a:r>
                      <a:r>
                        <a:rPr lang="en-US" sz="1400" baseline="0" dirty="0" smtClean="0"/>
                        <a:t> 1</a:t>
                      </a:r>
                      <a:endParaRPr lang="en-US" sz="1400" dirty="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2</a:t>
                      </a:r>
                      <a:endParaRPr lang="en-US" sz="1400" dirty="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3</a:t>
                      </a:r>
                      <a:endParaRPr lang="en-US" sz="1400" dirty="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a:p>
                  </a:txBody>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4</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endParaRPr lang="en-US" sz="1400" dirty="0"/>
                    </a:p>
                  </a:txBody>
                  <a:tcPr/>
                </a:tc>
                <a:tc>
                  <a:txBody>
                    <a:bodyPr/>
                    <a:lstStyle/>
                    <a:p>
                      <a:endParaRPr lang="en-US" sz="1400" dirty="0"/>
                    </a:p>
                  </a:txBody>
                  <a:tcPr/>
                </a:tc>
              </a:tr>
              <a:tr h="237369">
                <a:tc>
                  <a:txBody>
                    <a:bodyPr/>
                    <a:lstStyle/>
                    <a:p>
                      <a:r>
                        <a:rPr lang="en-US" sz="1400" dirty="0" smtClean="0"/>
                        <a:t>DB 5</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a:t>
                      </a:r>
                      <a:r>
                        <a:rPr lang="en-US" sz="1400" baseline="0" dirty="0" smtClean="0"/>
                        <a:t> 1</a:t>
                      </a:r>
                      <a:endParaRPr lang="en-US" sz="1400" dirty="0" smtClean="0"/>
                    </a:p>
                  </a:txBody>
                  <a:tcPr>
                    <a:solidFill>
                      <a:schemeClr val="tx2"/>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p>
                  </a:txBody>
                  <a:tcPr/>
                </a:tc>
              </a:tr>
              <a:tr h="237369">
                <a:tc>
                  <a:txBody>
                    <a:bodyPr/>
                    <a:lstStyle/>
                    <a:p>
                      <a:r>
                        <a:rPr lang="en-US" sz="1400" dirty="0" smtClean="0"/>
                        <a:t>DB 6</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Copy 1</a:t>
                      </a:r>
                    </a:p>
                  </a:txBody>
                  <a:tcPr>
                    <a:solidFill>
                      <a:schemeClr val="tx2"/>
                    </a:solidFill>
                  </a:tcPr>
                </a:tc>
              </a:tr>
            </a:tbl>
          </a:graphicData>
        </a:graphic>
      </p:graphicFrame>
    </p:spTree>
    <p:extLst>
      <p:ext uri="{BB962C8B-B14F-4D97-AF65-F5344CB8AC3E}">
        <p14:creationId xmlns:p14="http://schemas.microsoft.com/office/powerpoint/2010/main" val="5893421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75597"/>
          </a:xfrm>
        </p:spPr>
        <p:txBody>
          <a:bodyPr/>
          <a:lstStyle/>
          <a:p>
            <a:r>
              <a:rPr lang="en-US" sz="2800" dirty="0" smtClean="0"/>
              <a:t>Failure Domain Scenario </a:t>
            </a:r>
            <a:br>
              <a:rPr lang="en-US" sz="2800" dirty="0" smtClean="0"/>
            </a:br>
            <a:r>
              <a:rPr lang="en-US" sz="2800" dirty="0" smtClean="0"/>
              <a:t>Copy 2 Placement</a:t>
            </a:r>
            <a:endParaRPr lang="en-US" sz="2800" dirty="0"/>
          </a:p>
        </p:txBody>
      </p:sp>
      <p:sp>
        <p:nvSpPr>
          <p:cNvPr id="3" name="Content Placeholder 2"/>
          <p:cNvSpPr>
            <a:spLocks noGrp="1"/>
          </p:cNvSpPr>
          <p:nvPr>
            <p:ph sz="half" idx="1"/>
          </p:nvPr>
        </p:nvSpPr>
        <p:spPr>
          <a:xfrm>
            <a:off x="519113" y="1447800"/>
            <a:ext cx="3847935" cy="4825937"/>
          </a:xfrm>
        </p:spPr>
        <p:txBody>
          <a:bodyPr/>
          <a:lstStyle/>
          <a:p>
            <a:r>
              <a:rPr lang="en-US" dirty="0" smtClean="0"/>
              <a:t>Level 2 Building block is 6x4=24 instead of 6x5=30, due to failure domain limitations: we only have 4 options for second copy placement</a:t>
            </a:r>
          </a:p>
          <a:p>
            <a:endParaRPr lang="en-US" dirty="0" smtClean="0"/>
          </a:p>
          <a:p>
            <a:r>
              <a:rPr lang="en-US" dirty="0" smtClean="0"/>
              <a:t>Compare Copy 2 placement for databases 1, 7, 13, and 19</a:t>
            </a:r>
            <a:endParaRPr lang="en-US" dirty="0"/>
          </a:p>
        </p:txBody>
      </p:sp>
      <p:sp>
        <p:nvSpPr>
          <p:cNvPr id="10" name="Content Placeholder 9"/>
          <p:cNvSpPr>
            <a:spLocks noGrp="1"/>
          </p:cNvSpPr>
          <p:nvPr>
            <p:ph sz="half" idx="2"/>
          </p:nvPr>
        </p:nvSpPr>
        <p:spPr/>
        <p:txBody>
          <a:bodyPr/>
          <a:lstStyle/>
          <a:p>
            <a:endParaRPr lang="en-US"/>
          </a:p>
        </p:txBody>
      </p:sp>
      <p:sp>
        <p:nvSpPr>
          <p:cNvPr id="8" name="Title 1"/>
          <p:cNvSpPr txBox="1">
            <a:spLocks/>
          </p:cNvSpPr>
          <p:nvPr/>
        </p:nvSpPr>
        <p:spPr>
          <a:xfrm>
            <a:off x="392215" y="3124200"/>
            <a:ext cx="3772300" cy="2971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en-US" sz="2000" dirty="0">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4156060601"/>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18103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DB7</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DB13</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DB19</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643617557"/>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0">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DB7</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DB13</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a:effectLst/>
                        </a:rPr>
                        <a:t>DB19</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918333557"/>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0">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DB7</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DB13</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DB19</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09637099"/>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18103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DB7</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DB13</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DB19</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62005594"/>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18103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5</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DB7</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DB13</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DB19</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dirty="0">
                          <a:effectLst/>
                        </a:rPr>
                        <a:t>Copy 1</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solidFill>
                          <a:srgbClr val="FF0000"/>
                        </a:solidFill>
                        <a:effectLst/>
                        <a:latin typeface="Calibri"/>
                        <a:ea typeface="Calibri"/>
                        <a:cs typeface="Arial"/>
                      </a:endParaRPr>
                    </a:p>
                  </a:txBody>
                  <a:tcPr marL="85846" marR="85846" marT="0" marB="0">
                    <a:solidFill>
                      <a:srgbClr val="DBE2CC"/>
                    </a:solidFill>
                  </a:tcPr>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85846" marR="85846" marT="0" marB="0">
                    <a:solidFill>
                      <a:srgbClr val="DBE2CC"/>
                    </a:solidFill>
                  </a:tcPr>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85846" marR="85846" marT="0" marB="0">
                    <a:solidFill>
                      <a:srgbClr val="DBE2CC"/>
                    </a:solidFill>
                  </a:tcPr>
                </a:tc>
                <a:tc>
                  <a:txBody>
                    <a:bodyPr/>
                    <a:lstStyle/>
                    <a:p>
                      <a:pPr marL="0" marR="0">
                        <a:lnSpc>
                          <a:spcPct val="115000"/>
                        </a:lnSpc>
                        <a:spcBef>
                          <a:spcPts val="0"/>
                        </a:spcBef>
                        <a:spcAft>
                          <a:spcPts val="0"/>
                        </a:spcAft>
                      </a:pPr>
                      <a:r>
                        <a:rPr lang="en-US" sz="1400" dirty="0">
                          <a:effectLst/>
                        </a:rPr>
                        <a:t>Copy 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1</a:t>
                      </a:r>
                      <a:endParaRPr lang="en-US" sz="1400" dirty="0">
                        <a:effectLst/>
                        <a:latin typeface="Calibri"/>
                        <a:ea typeface="Calibri"/>
                        <a:cs typeface="Arial"/>
                      </a:endParaRPr>
                    </a:p>
                  </a:txBody>
                  <a:tcPr marL="85846" marR="85846"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57255860"/>
              </p:ext>
            </p:extLst>
          </p:nvPr>
        </p:nvGraphicFramePr>
        <p:xfrm>
          <a:off x="4507992" y="512064"/>
          <a:ext cx="7606815" cy="6134100"/>
        </p:xfrm>
        <a:graphic>
          <a:graphicData uri="http://schemas.openxmlformats.org/drawingml/2006/table">
            <a:tbl>
              <a:tblPr firstRow="1" firstCol="1" bandRow="1">
                <a:tableStyleId>{F5AB1C69-6EDB-4FF4-983F-18BD219EF322}</a:tableStyleId>
              </a:tblPr>
              <a:tblGrid>
                <a:gridCol w="823455"/>
                <a:gridCol w="1079420"/>
                <a:gridCol w="1140788"/>
                <a:gridCol w="1140788"/>
                <a:gridCol w="1140788"/>
                <a:gridCol w="1140788"/>
                <a:gridCol w="1140788"/>
              </a:tblGrid>
              <a:tr h="18103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2</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3</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5</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DB7</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solidFill>
                      <a:srgbClr val="DBE2CC"/>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DB13</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 Copy 2</a:t>
                      </a:r>
                    </a:p>
                  </a:txBody>
                  <a:tcPr marL="85846" marR="85846" marT="0" marB="0">
                    <a:solidFill>
                      <a:srgbClr val="DBE2CC"/>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rgbClr val="EEF1E8"/>
                    </a:solidFill>
                  </a:tcPr>
                </a:tc>
              </a:tr>
              <a:tr h="181039">
                <a:tc>
                  <a:txBody>
                    <a:bodyPr/>
                    <a:lstStyle/>
                    <a:p>
                      <a:pPr marL="0" marR="0">
                        <a:lnSpc>
                          <a:spcPct val="115000"/>
                        </a:lnSpc>
                        <a:spcBef>
                          <a:spcPts val="0"/>
                        </a:spcBef>
                        <a:spcAft>
                          <a:spcPts val="0"/>
                        </a:spcAft>
                      </a:pPr>
                      <a:r>
                        <a:rPr lang="en-US" sz="1400">
                          <a:effectLst/>
                        </a:rPr>
                        <a:t>DB15</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rgbClr val="DBE2CC"/>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DB16</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181039">
                <a:tc>
                  <a:txBody>
                    <a:bodyPr/>
                    <a:lstStyle/>
                    <a:p>
                      <a:pPr marL="0" marR="0">
                        <a:lnSpc>
                          <a:spcPct val="115000"/>
                        </a:lnSpc>
                        <a:spcBef>
                          <a:spcPts val="0"/>
                        </a:spcBef>
                        <a:spcAft>
                          <a:spcPts val="0"/>
                        </a:spcAft>
                      </a:pPr>
                      <a:r>
                        <a:rPr lang="en-US" sz="1400">
                          <a:effectLst/>
                        </a:rPr>
                        <a:t>DB17</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rgbClr val="DBE2CC"/>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181039">
                <a:tc>
                  <a:txBody>
                    <a:bodyPr/>
                    <a:lstStyle/>
                    <a:p>
                      <a:pPr marL="0" marR="0">
                        <a:lnSpc>
                          <a:spcPct val="115000"/>
                        </a:lnSpc>
                        <a:spcBef>
                          <a:spcPts val="0"/>
                        </a:spcBef>
                        <a:spcAft>
                          <a:spcPts val="0"/>
                        </a:spcAft>
                      </a:pPr>
                      <a:r>
                        <a:rPr lang="en-US" sz="1400">
                          <a:effectLst/>
                        </a:rPr>
                        <a:t>DB18</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solidFill>
                      <a:srgbClr val="EEF1E8"/>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181039">
                <a:tc>
                  <a:txBody>
                    <a:bodyPr/>
                    <a:lstStyle/>
                    <a:p>
                      <a:pPr marL="0" marR="0">
                        <a:lnSpc>
                          <a:spcPct val="115000"/>
                        </a:lnSpc>
                        <a:spcBef>
                          <a:spcPts val="0"/>
                        </a:spcBef>
                        <a:spcAft>
                          <a:spcPts val="0"/>
                        </a:spcAft>
                      </a:pPr>
                      <a:r>
                        <a:rPr lang="en-US" sz="1400" dirty="0">
                          <a:effectLst/>
                        </a:rPr>
                        <a:t>DB19</a:t>
                      </a:r>
                      <a:endParaRPr lang="en-US" sz="1400" dirty="0">
                        <a:solidFill>
                          <a:srgbClr val="FF0000"/>
                        </a:solidFill>
                        <a:effectLst/>
                        <a:latin typeface="Calibri"/>
                        <a:ea typeface="Calibri"/>
                        <a:cs typeface="Arial"/>
                      </a:endParaRPr>
                    </a:p>
                  </a:txBody>
                  <a:tcPr marL="85846" marR="85846" marT="0" marB="0">
                    <a:solidFill>
                      <a:schemeClr val="accent2"/>
                    </a:solidFill>
                  </a:tcPr>
                </a:tc>
                <a:tc>
                  <a:txBody>
                    <a:bodyPr/>
                    <a:lstStyle/>
                    <a:p>
                      <a:pPr marL="0" marR="0">
                        <a:lnSpc>
                          <a:spcPct val="115000"/>
                        </a:lnSpc>
                        <a:spcBef>
                          <a:spcPts val="0"/>
                        </a:spcBef>
                        <a:spcAft>
                          <a:spcPts val="0"/>
                        </a:spcAft>
                      </a:pPr>
                      <a:r>
                        <a:rPr lang="en-US" sz="1400" dirty="0">
                          <a:effectLst/>
                        </a:rPr>
                        <a:t>Copy 1</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solidFill>
                          <a:srgbClr val="FF0000"/>
                        </a:solidFill>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solidFill>
                          <a:srgbClr val="FF0000"/>
                        </a:solidFill>
                        <a:effectLst/>
                        <a:latin typeface="Calibri"/>
                        <a:ea typeface="Calibri"/>
                        <a:cs typeface="Arial"/>
                      </a:endParaRPr>
                    </a:p>
                  </a:txBody>
                  <a:tcPr marL="85846" marR="85846" marT="0" marB="0">
                    <a:solidFill>
                      <a:schemeClr val="tx2"/>
                    </a:solidFill>
                  </a:tcPr>
                </a:tc>
              </a:tr>
              <a:tr h="181039">
                <a:tc>
                  <a:txBody>
                    <a:bodyPr/>
                    <a:lstStyle/>
                    <a:p>
                      <a:pPr marL="0" marR="0">
                        <a:lnSpc>
                          <a:spcPct val="115000"/>
                        </a:lnSpc>
                        <a:spcBef>
                          <a:spcPts val="0"/>
                        </a:spcBef>
                        <a:spcAft>
                          <a:spcPts val="0"/>
                        </a:spcAft>
                      </a:pPr>
                      <a:r>
                        <a:rPr lang="en-US" sz="1400">
                          <a:effectLst/>
                        </a:rPr>
                        <a:t>DB20</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effectLst/>
                        <a:latin typeface="Calibri"/>
                        <a:ea typeface="Calibri"/>
                        <a:cs typeface="Arial"/>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effectLst/>
                        <a:latin typeface="Calibri"/>
                        <a:ea typeface="Calibri"/>
                        <a:cs typeface="Arial"/>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DB22</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Copy 1</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effectLst/>
                        <a:latin typeface="Calibri"/>
                        <a:ea typeface="Calibri"/>
                        <a:cs typeface="Arial"/>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DB23</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effectLst/>
                        <a:latin typeface="Calibri"/>
                        <a:ea typeface="Calibri"/>
                        <a:cs typeface="Arial"/>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dirty="0">
                          <a:effectLst/>
                        </a:rPr>
                        <a:t>Copy 1</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a:t>
                      </a:r>
                      <a:endParaRPr lang="en-US" sz="1400" dirty="0">
                        <a:effectLst/>
                        <a:latin typeface="Calibri"/>
                        <a:ea typeface="Calibri"/>
                        <a:cs typeface="Arial"/>
                      </a:endParaRPr>
                    </a:p>
                  </a:txBody>
                  <a:tcPr marL="85846" marR="85846" marT="0" marB="0"/>
                </a:tc>
              </a:tr>
              <a:tr h="181039">
                <a:tc>
                  <a:txBody>
                    <a:bodyPr/>
                    <a:lstStyle/>
                    <a:p>
                      <a:pPr marL="0" marR="0">
                        <a:lnSpc>
                          <a:spcPct val="115000"/>
                        </a:lnSpc>
                        <a:spcBef>
                          <a:spcPts val="0"/>
                        </a:spcBef>
                        <a:spcAft>
                          <a:spcPts val="0"/>
                        </a:spcAft>
                      </a:pPr>
                      <a:r>
                        <a:rPr lang="en-US" sz="1400">
                          <a:effectLst/>
                        </a:rPr>
                        <a:t>DB24</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2</a:t>
                      </a:r>
                      <a:endParaRPr lang="en-US" sz="1400" dirty="0">
                        <a:effectLst/>
                        <a:latin typeface="Calibri"/>
                        <a:ea typeface="Calibri"/>
                        <a:cs typeface="Arial"/>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a:effectLst/>
                        </a:rPr>
                        <a:t>----------</a:t>
                      </a:r>
                      <a:endParaRPr lang="en-US" sz="1400">
                        <a:effectLst/>
                        <a:latin typeface="Calibri"/>
                        <a:ea typeface="Calibri"/>
                        <a:cs typeface="Arial"/>
                      </a:endParaRPr>
                    </a:p>
                  </a:txBody>
                  <a:tcPr marL="85846" marR="85846" marT="0" marB="0"/>
                </a:tc>
                <a:tc>
                  <a:txBody>
                    <a:bodyPr/>
                    <a:lstStyle/>
                    <a:p>
                      <a:pPr marL="0" marR="0">
                        <a:lnSpc>
                          <a:spcPct val="115000"/>
                        </a:lnSpc>
                        <a:spcBef>
                          <a:spcPts val="0"/>
                        </a:spcBef>
                        <a:spcAft>
                          <a:spcPts val="0"/>
                        </a:spcAft>
                      </a:pPr>
                      <a:r>
                        <a:rPr lang="en-US" sz="1400" dirty="0">
                          <a:effectLst/>
                        </a:rPr>
                        <a:t>Copy 1</a:t>
                      </a:r>
                      <a:endParaRPr lang="en-US" sz="1400" dirty="0">
                        <a:effectLst/>
                        <a:latin typeface="Calibri"/>
                        <a:ea typeface="Calibri"/>
                        <a:cs typeface="Arial"/>
                      </a:endParaRPr>
                    </a:p>
                  </a:txBody>
                  <a:tcPr marL="85846" marR="85846" marT="0" marB="0"/>
                </a:tc>
              </a:tr>
            </a:tbl>
          </a:graphicData>
        </a:graphic>
      </p:graphicFrame>
    </p:spTree>
    <p:extLst>
      <p:ext uri="{BB962C8B-B14F-4D97-AF65-F5344CB8AC3E}">
        <p14:creationId xmlns:p14="http://schemas.microsoft.com/office/powerpoint/2010/main" val="2728720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3200" smtClean="0"/>
              <a:t>Failure Domain Scenario </a:t>
            </a:r>
            <a:br>
              <a:rPr lang="en-US" sz="3200" smtClean="0"/>
            </a:br>
            <a:r>
              <a:rPr lang="en-US" sz="3200" smtClean="0"/>
              <a:t>Copy 3 Placement</a:t>
            </a:r>
            <a:endParaRPr lang="en-US" sz="3200" dirty="0"/>
          </a:p>
        </p:txBody>
      </p:sp>
      <p:sp>
        <p:nvSpPr>
          <p:cNvPr id="16" name="Content Placeholder 15"/>
          <p:cNvSpPr>
            <a:spLocks noGrp="1"/>
          </p:cNvSpPr>
          <p:nvPr>
            <p:ph sz="half" idx="1"/>
          </p:nvPr>
        </p:nvSpPr>
        <p:spPr>
          <a:xfrm>
            <a:off x="519113" y="1447800"/>
            <a:ext cx="4809632" cy="4308872"/>
          </a:xfrm>
        </p:spPr>
        <p:txBody>
          <a:bodyPr/>
          <a:lstStyle/>
          <a:p>
            <a:pPr lvl="0"/>
            <a:r>
              <a:rPr lang="en-US" dirty="0" smtClean="0"/>
              <a:t>Level 3 Building block is 6x4x2=48</a:t>
            </a:r>
          </a:p>
          <a:p>
            <a:pPr lvl="0"/>
            <a:endParaRPr lang="en-US" dirty="0" smtClean="0"/>
          </a:p>
          <a:p>
            <a:pPr lvl="0"/>
            <a:r>
              <a:rPr lang="en-US" dirty="0" smtClean="0"/>
              <a:t>Compare Copy 3 placement for databases 1 and 25</a:t>
            </a:r>
          </a:p>
          <a:p>
            <a:pPr lvl="0"/>
            <a:endParaRPr lang="en-US" dirty="0" smtClean="0"/>
          </a:p>
          <a:p>
            <a:pPr lvl="0"/>
            <a:r>
              <a:rPr lang="en-US" dirty="0" smtClean="0"/>
              <a:t>It is seen that failure domain constraints lead to smaller building block size</a:t>
            </a:r>
          </a:p>
          <a:p>
            <a:endParaRPr lang="en-US" dirty="0"/>
          </a:p>
        </p:txBody>
      </p:sp>
      <p:sp>
        <p:nvSpPr>
          <p:cNvPr id="8" name="Title 1"/>
          <p:cNvSpPr txBox="1">
            <a:spLocks/>
          </p:cNvSpPr>
          <p:nvPr/>
        </p:nvSpPr>
        <p:spPr>
          <a:xfrm>
            <a:off x="392215" y="2590800"/>
            <a:ext cx="3467579" cy="2971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en-US" sz="2000" dirty="0">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2561491783"/>
              </p:ext>
            </p:extLst>
          </p:nvPr>
        </p:nvGraphicFramePr>
        <p:xfrm>
          <a:off x="5449824" y="82296"/>
          <a:ext cx="6194996" cy="6624828"/>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2</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6</a:t>
                      </a:r>
                      <a:endParaRPr lang="en-US" sz="140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244786">
                <a:tc>
                  <a:txBody>
                    <a:bodyPr/>
                    <a:lstStyle/>
                    <a:p>
                      <a:pPr marL="0" marR="0">
                        <a:lnSpc>
                          <a:spcPct val="115000"/>
                        </a:lnSpc>
                        <a:spcBef>
                          <a:spcPts val="0"/>
                        </a:spcBef>
                        <a:spcAft>
                          <a:spcPts val="0"/>
                        </a:spcAft>
                      </a:pPr>
                      <a:r>
                        <a:rPr lang="en-US" sz="1400" dirty="0">
                          <a:effectLst/>
                        </a:rPr>
                        <a:t>DB4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86430755"/>
              </p:ext>
            </p:extLst>
          </p:nvPr>
        </p:nvGraphicFramePr>
        <p:xfrm>
          <a:off x="5449824" y="82296"/>
          <a:ext cx="6194996" cy="6624828"/>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Server1</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2</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6</a:t>
                      </a:r>
                      <a:endParaRPr lang="en-US" sz="1400" dirty="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228182">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46038893"/>
              </p:ext>
            </p:extLst>
          </p:nvPr>
        </p:nvGraphicFramePr>
        <p:xfrm>
          <a:off x="5449824" y="82296"/>
          <a:ext cx="6194996" cy="6624828"/>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6</a:t>
                      </a:r>
                      <a:endParaRPr lang="en-US" sz="140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216723">
                <a:tc>
                  <a:txBody>
                    <a:bodyPr/>
                    <a:lstStyle/>
                    <a:p>
                      <a:pPr marL="0" marR="0">
                        <a:lnSpc>
                          <a:spcPct val="115000"/>
                        </a:lnSpc>
                        <a:spcBef>
                          <a:spcPts val="0"/>
                        </a:spcBef>
                        <a:spcAft>
                          <a:spcPts val="0"/>
                        </a:spcAft>
                      </a:pPr>
                      <a:r>
                        <a:rPr lang="en-US" sz="1400" dirty="0">
                          <a:effectLst/>
                        </a:rPr>
                        <a:t>DB4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53701903"/>
              </p:ext>
            </p:extLst>
          </p:nvPr>
        </p:nvGraphicFramePr>
        <p:xfrm>
          <a:off x="5449824" y="82296"/>
          <a:ext cx="6194996" cy="6624828"/>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2</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6</a:t>
                      </a:r>
                      <a:endParaRPr lang="en-US" sz="140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212416">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85031825"/>
              </p:ext>
            </p:extLst>
          </p:nvPr>
        </p:nvGraphicFramePr>
        <p:xfrm>
          <a:off x="5449824" y="82296"/>
          <a:ext cx="6194996" cy="6624828"/>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2</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5</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6</a:t>
                      </a:r>
                      <a:endParaRPr lang="en-US" sz="140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244786">
                <a:tc>
                  <a:txBody>
                    <a:bodyPr/>
                    <a:lstStyle/>
                    <a:p>
                      <a:pPr marL="0" marR="0">
                        <a:lnSpc>
                          <a:spcPct val="115000"/>
                        </a:lnSpc>
                        <a:spcBef>
                          <a:spcPts val="0"/>
                        </a:spcBef>
                        <a:spcAft>
                          <a:spcPts val="0"/>
                        </a:spcAft>
                      </a:pPr>
                      <a:r>
                        <a:rPr lang="en-US" sz="1400" dirty="0">
                          <a:effectLst/>
                        </a:rPr>
                        <a:t>DB4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04351388"/>
              </p:ext>
            </p:extLst>
          </p:nvPr>
        </p:nvGraphicFramePr>
        <p:xfrm>
          <a:off x="5449824" y="82296"/>
          <a:ext cx="6194996" cy="6646416"/>
        </p:xfrm>
        <a:graphic>
          <a:graphicData uri="http://schemas.openxmlformats.org/drawingml/2006/table">
            <a:tbl>
              <a:tblPr firstRow="1" firstCol="1" bandRow="1">
                <a:tableStyleId>{F5AB1C69-6EDB-4FF4-983F-18BD219EF322}</a:tableStyleId>
              </a:tblPr>
              <a:tblGrid>
                <a:gridCol w="656834"/>
                <a:gridCol w="878942"/>
                <a:gridCol w="931844"/>
                <a:gridCol w="931844"/>
                <a:gridCol w="931844"/>
                <a:gridCol w="931844"/>
                <a:gridCol w="931844"/>
              </a:tblGrid>
              <a:tr h="92367">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dirty="0">
                          <a:effectLst/>
                        </a:rPr>
                        <a:t>Server 4</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a:effectLst/>
                        </a:rPr>
                        <a:t>Server 6</a:t>
                      </a:r>
                      <a:endParaRPr lang="en-US" sz="1400">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DB1</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228182">
                <a:tc>
                  <a:txBody>
                    <a:bodyPr/>
                    <a:lstStyle/>
                    <a:p>
                      <a:pPr marL="0" marR="0">
                        <a:lnSpc>
                          <a:spcPct val="115000"/>
                        </a:lnSpc>
                        <a:spcBef>
                          <a:spcPts val="0"/>
                        </a:spcBef>
                        <a:spcAft>
                          <a:spcPts val="0"/>
                        </a:spcAft>
                      </a:pPr>
                      <a:r>
                        <a:rPr lang="en-US" sz="1400">
                          <a:effectLst/>
                        </a:rPr>
                        <a:t>DB4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DB11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DB12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gn="l" defTabSz="914400" rtl="0" eaLnBrk="1" latinLnBrk="0" hangingPunct="1">
                        <a:lnSpc>
                          <a:spcPct val="115000"/>
                        </a:lnSpc>
                        <a:spcBef>
                          <a:spcPts val="0"/>
                        </a:spcBef>
                        <a:spcAft>
                          <a:spcPts val="0"/>
                        </a:spcAft>
                      </a:pPr>
                      <a:endParaRPr lang="en-US" sz="1400" kern="1200" dirty="0">
                        <a:solidFill>
                          <a:schemeClr val="tx1"/>
                        </a:solidFill>
                        <a:effectLst/>
                        <a:latin typeface="Calibri"/>
                        <a:ea typeface="Calibri"/>
                        <a:cs typeface="Arial"/>
                      </a:endParaRPr>
                    </a:p>
                  </a:txBody>
                  <a:tcPr marL="43799" marR="43799" marT="0" marB="0"/>
                </a:tc>
              </a:tr>
              <a:tr h="92367">
                <a:tc>
                  <a:txBody>
                    <a:bodyPr/>
                    <a:lstStyle/>
                    <a:p>
                      <a:pPr marL="0" marR="0">
                        <a:lnSpc>
                          <a:spcPct val="115000"/>
                        </a:lnSpc>
                        <a:spcBef>
                          <a:spcPts val="0"/>
                        </a:spcBef>
                        <a:spcAft>
                          <a:spcPts val="0"/>
                        </a:spcAft>
                      </a:pPr>
                      <a:r>
                        <a:rPr lang="en-US" sz="1400" dirty="0">
                          <a:effectLst/>
                        </a:rPr>
                        <a:t>DB25</a:t>
                      </a:r>
                      <a:endParaRPr lang="en-US" sz="1400" dirty="0">
                        <a:solidFill>
                          <a:srgbClr val="FF0000"/>
                        </a:solidFill>
                        <a:effectLst/>
                        <a:latin typeface="Calibri"/>
                        <a:ea typeface="Calibri"/>
                        <a:cs typeface="Arial"/>
                      </a:endParaRPr>
                    </a:p>
                  </a:txBody>
                  <a:tcPr marL="43799" marR="43799" marT="0" marB="0">
                    <a:solidFill>
                      <a:schemeClr val="accent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r>
              <a:tr h="92367">
                <a:tc>
                  <a:txBody>
                    <a:bodyPr/>
                    <a:lstStyle/>
                    <a:p>
                      <a:pPr marL="0" marR="0">
                        <a:lnSpc>
                          <a:spcPct val="115000"/>
                        </a:lnSpc>
                        <a:spcBef>
                          <a:spcPts val="0"/>
                        </a:spcBef>
                        <a:spcAft>
                          <a:spcPts val="0"/>
                        </a:spcAft>
                      </a:pPr>
                      <a:r>
                        <a:rPr lang="en-US" sz="1400">
                          <a:effectLst/>
                        </a:rPr>
                        <a:t>DB27</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DB28</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DB29</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DB30</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Copy 1</a:t>
                      </a:r>
                    </a:p>
                  </a:txBody>
                  <a:tcPr marL="85846" marR="85846" marT="0" marB="0"/>
                </a:tc>
              </a:tr>
              <a:tr h="92367">
                <a:tc>
                  <a:txBody>
                    <a:bodyPr/>
                    <a:lstStyle/>
                    <a:p>
                      <a:pPr marL="0" marR="0">
                        <a:lnSpc>
                          <a:spcPct val="115000"/>
                        </a:lnSpc>
                        <a:spcBef>
                          <a:spcPts val="0"/>
                        </a:spcBef>
                        <a:spcAft>
                          <a:spcPts val="0"/>
                        </a:spcAft>
                      </a:pPr>
                      <a:r>
                        <a:rPr lang="en-US" sz="1400">
                          <a:effectLst/>
                        </a:rPr>
                        <a:t>DB31</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r>
              <a:tr h="266952">
                <a:tc>
                  <a:txBody>
                    <a:bodyPr/>
                    <a:lstStyle/>
                    <a:p>
                      <a:pPr marL="0" marR="0">
                        <a:lnSpc>
                          <a:spcPct val="115000"/>
                        </a:lnSpc>
                        <a:spcBef>
                          <a:spcPts val="0"/>
                        </a:spcBef>
                        <a:spcAft>
                          <a:spcPts val="0"/>
                        </a:spcAft>
                      </a:pPr>
                      <a:r>
                        <a:rPr lang="en-US" sz="1400">
                          <a:effectLst/>
                        </a:rPr>
                        <a:t>DB32</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DB33</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DB34</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r>
              <a:tr h="92367">
                <a:tc>
                  <a:txBody>
                    <a:bodyPr/>
                    <a:lstStyle/>
                    <a:p>
                      <a:pPr marL="0" marR="0">
                        <a:lnSpc>
                          <a:spcPct val="115000"/>
                        </a:lnSpc>
                        <a:spcBef>
                          <a:spcPts val="0"/>
                        </a:spcBef>
                        <a:spcAft>
                          <a:spcPts val="0"/>
                        </a:spcAft>
                      </a:pPr>
                      <a:r>
                        <a:rPr lang="en-US" sz="1400">
                          <a:effectLst/>
                        </a:rPr>
                        <a:t>DB35</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 </a:t>
                      </a: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r>
              <a:tr h="92367">
                <a:tc>
                  <a:txBody>
                    <a:bodyPr/>
                    <a:lstStyle/>
                    <a:p>
                      <a:pPr marL="0" marR="0">
                        <a:lnSpc>
                          <a:spcPct val="115000"/>
                        </a:lnSpc>
                        <a:spcBef>
                          <a:spcPts val="0"/>
                        </a:spcBef>
                        <a:spcAft>
                          <a:spcPts val="0"/>
                        </a:spcAft>
                      </a:pPr>
                      <a:r>
                        <a:rPr lang="en-US" sz="1400">
                          <a:effectLst/>
                        </a:rPr>
                        <a:t>DB36</a:t>
                      </a: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a:t>
                      </a:r>
                      <a:r>
                        <a:rPr lang="en-US" sz="1400" kern="1200" baseline="0" dirty="0" smtClean="0">
                          <a:solidFill>
                            <a:schemeClr val="dk1"/>
                          </a:solidFill>
                          <a:effectLst/>
                          <a:latin typeface="+mn-lt"/>
                          <a:ea typeface="+mn-ea"/>
                          <a:cs typeface="+mn-cs"/>
                        </a:rPr>
                        <a:t> 3</a:t>
                      </a:r>
                      <a:endParaRPr lang="en-US" sz="1400" kern="1200" dirty="0">
                        <a:solidFill>
                          <a:schemeClr val="dk1"/>
                        </a:solidFill>
                        <a:effectLst/>
                        <a:latin typeface="+mn-lt"/>
                        <a:ea typeface="+mn-ea"/>
                        <a:cs typeface="+mn-cs"/>
                      </a:endParaRPr>
                    </a:p>
                  </a:txBody>
                  <a:tcPr marL="85846" marR="85846" marT="0" marB="0">
                    <a:solidFill>
                      <a:schemeClr val="tx2"/>
                    </a:solidFill>
                  </a:tcPr>
                </a:tc>
                <a:tc>
                  <a:txBody>
                    <a:bodyPr/>
                    <a:lstStyle/>
                    <a:p>
                      <a:pPr marL="0" marR="0">
                        <a:lnSpc>
                          <a:spcPct val="115000"/>
                        </a:lnSpc>
                        <a:spcBef>
                          <a:spcPts val="0"/>
                        </a:spcBef>
                        <a:spcAft>
                          <a:spcPts val="0"/>
                        </a:spcAft>
                      </a:pP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Copy 2</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smtClean="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marL="85846" marR="85846" marT="0" marB="0"/>
                </a:tc>
                <a:tc>
                  <a:txBody>
                    <a:bodyPr/>
                    <a:lstStyle/>
                    <a:p>
                      <a:pPr marL="0" marR="0">
                        <a:lnSpc>
                          <a:spcPct val="115000"/>
                        </a:lnSpc>
                        <a:spcBef>
                          <a:spcPts val="0"/>
                        </a:spcBef>
                        <a:spcAft>
                          <a:spcPts val="0"/>
                        </a:spcAft>
                      </a:pPr>
                      <a:r>
                        <a:rPr lang="en-US" sz="1400" kern="1200" dirty="0">
                          <a:solidFill>
                            <a:schemeClr val="dk1"/>
                          </a:solidFill>
                          <a:effectLst/>
                          <a:latin typeface="+mn-lt"/>
                          <a:ea typeface="+mn-ea"/>
                          <a:cs typeface="+mn-cs"/>
                        </a:rPr>
                        <a:t>Copy 1</a:t>
                      </a:r>
                    </a:p>
                  </a:txBody>
                  <a:tcPr marL="85846" marR="85846" marT="0" marB="0"/>
                </a:tc>
              </a:tr>
              <a:tr h="92367">
                <a:tc>
                  <a:txBody>
                    <a:bodyPr/>
                    <a:lstStyle/>
                    <a:p>
                      <a:pPr marL="0" marR="0" algn="ctr">
                        <a:lnSpc>
                          <a:spcPct val="115000"/>
                        </a:lnSpc>
                        <a:spcBef>
                          <a:spcPts val="0"/>
                        </a:spcBef>
                        <a:spcAft>
                          <a:spcPts val="0"/>
                        </a:spcAft>
                      </a:pPr>
                      <a:r>
                        <a:rPr lang="en-US" sz="1400" dirty="0" smtClean="0">
                          <a:effectLst/>
                        </a:rPr>
                        <a:t>…</a:t>
                      </a: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c>
                  <a:txBody>
                    <a:bodyPr/>
                    <a:lstStyle/>
                    <a:p>
                      <a:pPr marL="0" marR="0">
                        <a:lnSpc>
                          <a:spcPct val="115000"/>
                        </a:lnSpc>
                        <a:spcBef>
                          <a:spcPts val="0"/>
                        </a:spcBef>
                        <a:spcAft>
                          <a:spcPts val="0"/>
                        </a:spcAft>
                      </a:pPr>
                      <a:endParaRPr lang="en-US" sz="1400" dirty="0">
                        <a:effectLst/>
                        <a:latin typeface="Calibri"/>
                        <a:ea typeface="Calibri"/>
                        <a:cs typeface="Arial"/>
                      </a:endParaRPr>
                    </a:p>
                  </a:txBody>
                  <a:tcPr marL="43799" marR="43799" marT="0" marB="0"/>
                </a:tc>
              </a:tr>
            </a:tbl>
          </a:graphicData>
        </a:graphic>
      </p:graphicFrame>
    </p:spTree>
    <p:extLst>
      <p:ext uri="{BB962C8B-B14F-4D97-AF65-F5344CB8AC3E}">
        <p14:creationId xmlns:p14="http://schemas.microsoft.com/office/powerpoint/2010/main" val="157862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Non-Symmetric (Failure Domain) Design</a:t>
            </a:r>
          </a:p>
        </p:txBody>
      </p:sp>
      <p:sp>
        <p:nvSpPr>
          <p:cNvPr id="6" name="Content Placeholder 5"/>
          <p:cNvSpPr>
            <a:spLocks noGrp="1"/>
          </p:cNvSpPr>
          <p:nvPr>
            <p:ph idx="1"/>
          </p:nvPr>
        </p:nvSpPr>
        <p:spPr>
          <a:xfrm>
            <a:off x="519112" y="1447799"/>
            <a:ext cx="11149013" cy="2517612"/>
          </a:xfrm>
        </p:spPr>
        <p:txBody>
          <a:bodyPr/>
          <a:lstStyle/>
          <a:p>
            <a:r>
              <a:rPr lang="en-US" sz="2800" dirty="0" smtClean="0"/>
              <a:t>In </a:t>
            </a:r>
            <a:r>
              <a:rPr lang="en-US" sz="2800" dirty="0"/>
              <a:t>case of a failure domain scenario we will NOT have perfectly symmetric database distribution, because not all servers are considered equal due to failure domain </a:t>
            </a:r>
            <a:r>
              <a:rPr lang="en-US" sz="2800" dirty="0" smtClean="0"/>
              <a:t>constraints</a:t>
            </a:r>
            <a:endParaRPr lang="en-US" sz="2800" dirty="0"/>
          </a:p>
          <a:p>
            <a:pPr lvl="1"/>
            <a:r>
              <a:rPr lang="en-US" sz="2400" dirty="0" smtClean="0"/>
              <a:t>Namely</a:t>
            </a:r>
            <a:r>
              <a:rPr lang="en-US" sz="2400" dirty="0"/>
              <a:t>, failed server’s rack partner will host less database </a:t>
            </a:r>
            <a:r>
              <a:rPr lang="en-US" sz="2400" dirty="0" smtClean="0"/>
              <a:t>copies</a:t>
            </a:r>
            <a:endParaRPr lang="en-US" sz="2400" dirty="0"/>
          </a:p>
          <a:p>
            <a:r>
              <a:rPr lang="en-US" sz="2800" dirty="0"/>
              <a:t>Complete the layout and validate the following failure scenarios:</a:t>
            </a:r>
          </a:p>
          <a:p>
            <a:endParaRPr lang="en-US" sz="2800" dirty="0"/>
          </a:p>
        </p:txBody>
      </p:sp>
      <p:sp>
        <p:nvSpPr>
          <p:cNvPr id="8" name="Title 1"/>
          <p:cNvSpPr txBox="1">
            <a:spLocks/>
          </p:cNvSpPr>
          <p:nvPr/>
        </p:nvSpPr>
        <p:spPr>
          <a:xfrm>
            <a:off x="392215" y="990600"/>
            <a:ext cx="11288742" cy="3276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579661083"/>
              </p:ext>
            </p:extLst>
          </p:nvPr>
        </p:nvGraphicFramePr>
        <p:xfrm>
          <a:off x="1788334" y="3920836"/>
          <a:ext cx="8810392" cy="2062480"/>
        </p:xfrm>
        <a:graphic>
          <a:graphicData uri="http://schemas.openxmlformats.org/drawingml/2006/table">
            <a:tbl>
              <a:tblPr firstRow="1" bandRow="1">
                <a:tableStyleId>{F5AB1C69-6EDB-4FF4-983F-18BD219EF322}</a:tableStyleId>
              </a:tblPr>
              <a:tblGrid>
                <a:gridCol w="1489078"/>
                <a:gridCol w="982381"/>
                <a:gridCol w="1003060"/>
                <a:gridCol w="978933"/>
                <a:gridCol w="1006507"/>
                <a:gridCol w="978933"/>
                <a:gridCol w="1185750"/>
                <a:gridCol w="1185750"/>
              </a:tblGrid>
              <a:tr h="370840">
                <a:tc>
                  <a:txBody>
                    <a:bodyPr/>
                    <a:lstStyle/>
                    <a:p>
                      <a:pPr algn="l"/>
                      <a:r>
                        <a:rPr lang="en-US" sz="1600" dirty="0" smtClean="0"/>
                        <a:t>Failure Scenarios</a:t>
                      </a:r>
                      <a:endParaRPr lang="en-US" sz="1600" dirty="0"/>
                    </a:p>
                  </a:txBody>
                  <a:tcPr/>
                </a:tc>
                <a:tc>
                  <a:txBody>
                    <a:bodyPr/>
                    <a:lstStyle/>
                    <a:p>
                      <a:pPr algn="l"/>
                      <a:r>
                        <a:rPr lang="en-US" sz="1600" dirty="0" smtClean="0"/>
                        <a:t>Server 1</a:t>
                      </a:r>
                      <a:endParaRPr lang="en-US" sz="1600" dirty="0"/>
                    </a:p>
                  </a:txBody>
                  <a:tcPr/>
                </a:tc>
                <a:tc>
                  <a:txBody>
                    <a:bodyPr/>
                    <a:lstStyle/>
                    <a:p>
                      <a:pPr algn="l"/>
                      <a:r>
                        <a:rPr lang="en-US" sz="1600" dirty="0" smtClean="0"/>
                        <a:t>Server 2</a:t>
                      </a:r>
                      <a:endParaRPr lang="en-US" sz="1600" dirty="0"/>
                    </a:p>
                  </a:txBody>
                  <a:tcPr/>
                </a:tc>
                <a:tc>
                  <a:txBody>
                    <a:bodyPr/>
                    <a:lstStyle/>
                    <a:p>
                      <a:pPr algn="l"/>
                      <a:r>
                        <a:rPr lang="en-US" sz="1600" dirty="0" smtClean="0"/>
                        <a:t>Server 3</a:t>
                      </a:r>
                      <a:endParaRPr lang="en-US" sz="1600" dirty="0"/>
                    </a:p>
                  </a:txBody>
                  <a:tcPr/>
                </a:tc>
                <a:tc>
                  <a:txBody>
                    <a:bodyPr/>
                    <a:lstStyle/>
                    <a:p>
                      <a:pPr algn="l"/>
                      <a:r>
                        <a:rPr lang="en-US" sz="1600" dirty="0" smtClean="0"/>
                        <a:t>Server 4</a:t>
                      </a:r>
                      <a:endParaRPr lang="en-US" sz="1600" dirty="0"/>
                    </a:p>
                  </a:txBody>
                  <a:tcPr/>
                </a:tc>
                <a:tc>
                  <a:txBody>
                    <a:bodyPr/>
                    <a:lstStyle/>
                    <a:p>
                      <a:pPr algn="l"/>
                      <a:r>
                        <a:rPr lang="en-US" sz="1600" dirty="0" smtClean="0"/>
                        <a:t>Server 5</a:t>
                      </a:r>
                      <a:endParaRPr lang="en-US" sz="1600" dirty="0"/>
                    </a:p>
                  </a:txBody>
                  <a:tcPr/>
                </a:tc>
                <a:tc>
                  <a:txBody>
                    <a:bodyPr/>
                    <a:lstStyle/>
                    <a:p>
                      <a:pPr algn="l"/>
                      <a:r>
                        <a:rPr lang="en-US" sz="1600" dirty="0" smtClean="0"/>
                        <a:t>Server 6</a:t>
                      </a:r>
                      <a:endParaRPr lang="en-US" sz="1600" dirty="0"/>
                    </a:p>
                  </a:txBody>
                  <a:tcPr/>
                </a:tc>
                <a:tc>
                  <a:txBody>
                    <a:bodyPr/>
                    <a:lstStyle/>
                    <a:p>
                      <a:pPr algn="l"/>
                      <a:r>
                        <a:rPr lang="en-US" sz="1600" dirty="0" smtClean="0"/>
                        <a:t>Active Databases</a:t>
                      </a:r>
                      <a:endParaRPr lang="en-US" sz="1600" dirty="0"/>
                    </a:p>
                  </a:txBody>
                  <a:tcPr/>
                </a:tc>
              </a:tr>
              <a:tr h="370840">
                <a:tc>
                  <a:txBody>
                    <a:bodyPr/>
                    <a:lstStyle/>
                    <a:p>
                      <a:pPr algn="l"/>
                      <a:r>
                        <a:rPr lang="en-US" sz="1600" dirty="0" smtClean="0"/>
                        <a:t>No</a:t>
                      </a:r>
                      <a:r>
                        <a:rPr lang="en-US" sz="1600" baseline="0" dirty="0" smtClean="0"/>
                        <a:t> Failures</a:t>
                      </a:r>
                      <a:endParaRPr lang="en-US" sz="1600" dirty="0"/>
                    </a:p>
                  </a:txBody>
                  <a:tcPr/>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48</a:t>
                      </a:r>
                      <a:endParaRPr lang="en-US" sz="1600" b="0" i="0" u="none" strike="noStrike" dirty="0">
                        <a:solidFill>
                          <a:srgbClr val="000000"/>
                        </a:solidFill>
                        <a:effectLst/>
                        <a:latin typeface="+mn-lt"/>
                      </a:endParaRPr>
                    </a:p>
                  </a:txBody>
                  <a:tcPr marL="10157" marR="10157" marT="7620" marB="0" anchor="b"/>
                </a:tc>
              </a:tr>
              <a:tr h="370840">
                <a:tc>
                  <a:txBody>
                    <a:bodyPr/>
                    <a:lstStyle/>
                    <a:p>
                      <a:pPr algn="l"/>
                      <a:r>
                        <a:rPr lang="en-US" sz="1600" dirty="0" smtClean="0"/>
                        <a:t>Single Failure</a:t>
                      </a:r>
                      <a:endParaRPr lang="en-US" sz="1600" dirty="0"/>
                    </a:p>
                  </a:txBody>
                  <a:tcPr/>
                </a:tc>
                <a:tc>
                  <a:txBody>
                    <a:bodyPr/>
                    <a:lstStyle/>
                    <a:p>
                      <a:pPr algn="ctr" fontAlgn="b"/>
                      <a:r>
                        <a:rPr lang="en-US" sz="1600" b="1" i="0" u="none" strike="noStrike">
                          <a:solidFill>
                            <a:srgbClr val="FF0000"/>
                          </a:solidFill>
                          <a:effectLst/>
                          <a:latin typeface="+mn-lt"/>
                        </a:rPr>
                        <a:t>X</a:t>
                      </a:r>
                    </a:p>
                  </a:txBody>
                  <a:tcPr marL="10157" marR="10157" marT="7620" marB="0" anchor="b"/>
                </a:tc>
                <a:tc>
                  <a:txBody>
                    <a:bodyPr/>
                    <a:lstStyle/>
                    <a:p>
                      <a:pPr algn="ctr" fontAlgn="b"/>
                      <a:r>
                        <a:rPr lang="en-US" sz="1600" b="0" i="0" u="none" strike="noStrike" dirty="0" smtClean="0">
                          <a:solidFill>
                            <a:srgbClr val="000000"/>
                          </a:solidFill>
                          <a:effectLst/>
                          <a:latin typeface="+mn-lt"/>
                        </a:rPr>
                        <a:t>8</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48</a:t>
                      </a:r>
                      <a:endParaRPr lang="en-US" sz="1600" b="0" i="0" u="none" strike="noStrike" dirty="0">
                        <a:solidFill>
                          <a:srgbClr val="000000"/>
                        </a:solidFill>
                        <a:effectLst/>
                        <a:latin typeface="+mn-lt"/>
                      </a:endParaRPr>
                    </a:p>
                  </a:txBody>
                  <a:tcPr marL="10157" marR="10157" marT="7620" marB="0" anchor="b"/>
                </a:tc>
              </a:tr>
              <a:tr h="370840">
                <a:tc>
                  <a:txBody>
                    <a:bodyPr/>
                    <a:lstStyle/>
                    <a:p>
                      <a:pPr algn="l"/>
                      <a:r>
                        <a:rPr lang="en-US" sz="1600" dirty="0" smtClean="0"/>
                        <a:t>Double Failure</a:t>
                      </a:r>
                      <a:endParaRPr lang="en-US" sz="1600" dirty="0"/>
                    </a:p>
                  </a:txBody>
                  <a:tcPr/>
                </a:tc>
                <a:tc>
                  <a:txBody>
                    <a:bodyPr/>
                    <a:lstStyle/>
                    <a:p>
                      <a:pPr algn="ctr" fontAlgn="b"/>
                      <a:r>
                        <a:rPr lang="en-US" sz="1600" b="1" i="0" u="none" strike="noStrike">
                          <a:solidFill>
                            <a:srgbClr val="FF0000"/>
                          </a:solidFill>
                          <a:effectLst/>
                          <a:latin typeface="+mn-lt"/>
                        </a:rPr>
                        <a:t>X</a:t>
                      </a:r>
                    </a:p>
                  </a:txBody>
                  <a:tcPr marL="10157" marR="10157" marT="7620" marB="0" anchor="b"/>
                </a:tc>
                <a:tc>
                  <a:txBody>
                    <a:bodyPr/>
                    <a:lstStyle/>
                    <a:p>
                      <a:pPr algn="ctr" fontAlgn="b"/>
                      <a:r>
                        <a:rPr lang="en-US" sz="1600" b="1" i="0" u="none" strike="noStrike" dirty="0">
                          <a:solidFill>
                            <a:srgbClr val="FF0000"/>
                          </a:solidFill>
                          <a:effectLst/>
                          <a:latin typeface="+mn-lt"/>
                        </a:rPr>
                        <a:t>X</a:t>
                      </a:r>
                    </a:p>
                  </a:txBody>
                  <a:tcPr marL="10157" marR="10157" marT="7620" marB="0" anchor="b"/>
                </a:tc>
                <a:tc>
                  <a:txBody>
                    <a:bodyPr/>
                    <a:lstStyle/>
                    <a:p>
                      <a:pPr algn="ctr" fontAlgn="b"/>
                      <a:r>
                        <a:rPr lang="en-US" sz="1600" b="0" i="0" u="none" strike="noStrike" dirty="0" smtClean="0">
                          <a:solidFill>
                            <a:srgbClr val="000000"/>
                          </a:solidFill>
                          <a:effectLst/>
                          <a:latin typeface="+mn-lt"/>
                        </a:rPr>
                        <a:t>12</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12</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12</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12</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48</a:t>
                      </a:r>
                      <a:endParaRPr lang="en-US" sz="1600" b="0" i="0" u="none" strike="noStrike" dirty="0">
                        <a:solidFill>
                          <a:srgbClr val="000000"/>
                        </a:solidFill>
                        <a:effectLst/>
                        <a:latin typeface="+mn-lt"/>
                      </a:endParaRPr>
                    </a:p>
                  </a:txBody>
                  <a:tcPr marL="10157" marR="10157" marT="7620" marB="0" anchor="b"/>
                </a:tc>
              </a:tr>
              <a:tr h="370840">
                <a:tc>
                  <a:txBody>
                    <a:bodyPr/>
                    <a:lstStyle/>
                    <a:p>
                      <a:pPr algn="l"/>
                      <a:r>
                        <a:rPr lang="en-US" sz="1600" dirty="0" smtClean="0"/>
                        <a:t>Double Failure</a:t>
                      </a:r>
                      <a:endParaRPr lang="en-US" sz="1600" dirty="0"/>
                    </a:p>
                  </a:txBody>
                  <a:tcPr/>
                </a:tc>
                <a:tc>
                  <a:txBody>
                    <a:bodyPr/>
                    <a:lstStyle/>
                    <a:p>
                      <a:pPr algn="ctr" fontAlgn="b"/>
                      <a:r>
                        <a:rPr lang="en-US" sz="1600" b="1" i="0" u="none" strike="noStrike" dirty="0">
                          <a:solidFill>
                            <a:srgbClr val="FF0000"/>
                          </a:solidFill>
                          <a:effectLst/>
                          <a:latin typeface="+mn-lt"/>
                        </a:rPr>
                        <a:t>X</a:t>
                      </a: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FF0000"/>
                        </a:solidFill>
                        <a:effectLst/>
                        <a:latin typeface="+mn-lt"/>
                      </a:endParaRPr>
                    </a:p>
                  </a:txBody>
                  <a:tcPr marL="10157" marR="10157" marT="7620" marB="0" anchor="b"/>
                </a:tc>
                <a:tc>
                  <a:txBody>
                    <a:bodyPr/>
                    <a:lstStyle/>
                    <a:p>
                      <a:pPr algn="ctr" fontAlgn="b"/>
                      <a:r>
                        <a:rPr lang="en-US" sz="1600" b="1" i="0" u="none" strike="noStrike" dirty="0">
                          <a:solidFill>
                            <a:srgbClr val="FF0000"/>
                          </a:solidFill>
                          <a:effectLst/>
                          <a:latin typeface="+mn-lt"/>
                        </a:rPr>
                        <a:t>X</a:t>
                      </a:r>
                    </a:p>
                  </a:txBody>
                  <a:tcPr marL="10157" marR="10157" marT="7620" marB="0" anchor="b"/>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14</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14</a:t>
                      </a:r>
                      <a:endParaRPr lang="en-US" sz="1600" b="0" i="0" u="none" strike="noStrike" dirty="0">
                        <a:solidFill>
                          <a:srgbClr val="000000"/>
                        </a:solidFill>
                        <a:effectLst/>
                        <a:latin typeface="+mn-lt"/>
                      </a:endParaRPr>
                    </a:p>
                  </a:txBody>
                  <a:tcPr marL="10157" marR="10157" marT="7620" marB="0" anchor="b"/>
                </a:tc>
                <a:tc>
                  <a:txBody>
                    <a:bodyPr/>
                    <a:lstStyle/>
                    <a:p>
                      <a:pPr algn="ctr" fontAlgn="b"/>
                      <a:r>
                        <a:rPr lang="en-US" sz="1600" b="0" i="0" u="none" strike="noStrike" dirty="0" smtClean="0">
                          <a:solidFill>
                            <a:srgbClr val="000000"/>
                          </a:solidFill>
                          <a:effectLst/>
                          <a:latin typeface="+mn-lt"/>
                        </a:rPr>
                        <a:t>48</a:t>
                      </a:r>
                      <a:endParaRPr lang="en-US" sz="1600" b="0" i="0" u="none" strike="noStrike" dirty="0">
                        <a:solidFill>
                          <a:srgbClr val="000000"/>
                        </a:solidFill>
                        <a:effectLst/>
                        <a:latin typeface="+mn-lt"/>
                      </a:endParaRPr>
                    </a:p>
                  </a:txBody>
                  <a:tcPr marL="10157" marR="10157" marT="7620" marB="0" anchor="b"/>
                </a:tc>
              </a:tr>
            </a:tbl>
          </a:graphicData>
        </a:graphic>
      </p:graphicFrame>
    </p:spTree>
    <p:extLst>
      <p:ext uri="{BB962C8B-B14F-4D97-AF65-F5344CB8AC3E}">
        <p14:creationId xmlns:p14="http://schemas.microsoft.com/office/powerpoint/2010/main" val="8350942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Review: Session </a:t>
            </a:r>
            <a:r>
              <a:rPr lang="en-US" dirty="0" smtClean="0"/>
              <a:t>Objectives and Takeaways</a:t>
            </a:r>
            <a:endParaRPr lang="en-US" dirty="0"/>
          </a:p>
        </p:txBody>
      </p:sp>
      <p:sp>
        <p:nvSpPr>
          <p:cNvPr id="6" name="Text Placeholder 5"/>
          <p:cNvSpPr>
            <a:spLocks noGrp="1"/>
          </p:cNvSpPr>
          <p:nvPr>
            <p:ph type="body" sz="quarter" idx="10"/>
          </p:nvPr>
        </p:nvSpPr>
        <p:spPr>
          <a:xfrm>
            <a:off x="519112" y="1447799"/>
            <a:ext cx="11149013" cy="3656386"/>
          </a:xfrm>
        </p:spPr>
        <p:txBody>
          <a:bodyPr/>
          <a:lstStyle/>
          <a:p>
            <a:r>
              <a:rPr lang="en-US" dirty="0" smtClean="0"/>
              <a:t>So what did we learn?</a:t>
            </a:r>
          </a:p>
          <a:p>
            <a:pPr lvl="1"/>
            <a:r>
              <a:rPr lang="en-US" dirty="0" smtClean="0"/>
              <a:t>Math is hard</a:t>
            </a:r>
          </a:p>
          <a:p>
            <a:pPr lvl="1"/>
            <a:r>
              <a:rPr lang="en-US" dirty="0" smtClean="0"/>
              <a:t>Failure domains have to be taken into account when designing Exchange 2010 High Availability</a:t>
            </a:r>
          </a:p>
          <a:p>
            <a:pPr lvl="1"/>
            <a:r>
              <a:rPr lang="en-US" dirty="0" smtClean="0"/>
              <a:t>You can design a solution that provides symmetry with respect to database copy activation</a:t>
            </a:r>
          </a:p>
          <a:p>
            <a:pPr lvl="1"/>
            <a:endParaRPr lang="en-US" dirty="0" smtClean="0"/>
          </a:p>
          <a:p>
            <a:endParaRPr lang="en-US" dirty="0"/>
          </a:p>
        </p:txBody>
      </p:sp>
    </p:spTree>
    <p:extLst>
      <p:ext uri="{BB962C8B-B14F-4D97-AF65-F5344CB8AC3E}">
        <p14:creationId xmlns:p14="http://schemas.microsoft.com/office/powerpoint/2010/main" val="2581993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black">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pic>
        <p:nvPicPr>
          <p:cNvPr id="6" name="Picture 2" descr="C:\Users\sean\Pictures\DVD_ART36\Logos\MICROSOFT (brand)\Microsoft corporate logo white.png"/>
          <p:cNvPicPr>
            <a:picLocks noChangeAspect="1" noChangeArrowheads="1"/>
          </p:cNvPicPr>
          <p:nvPr/>
        </p:nvPicPr>
        <p:blipFill>
          <a:blip r:embed="rId3"/>
          <a:srcRect/>
          <a:stretch>
            <a:fillRect/>
          </a:stretch>
        </p:blipFill>
        <p:spPr bwMode="invGray">
          <a:xfrm>
            <a:off x="3260725" y="2943225"/>
            <a:ext cx="5667375" cy="97155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Failure Domains</a:t>
            </a:r>
            <a:endParaRPr lang="en-US" dirty="0"/>
          </a:p>
        </p:txBody>
      </p:sp>
    </p:spTree>
    <p:extLst>
      <p:ext uri="{BB962C8B-B14F-4D97-AF65-F5344CB8AC3E}">
        <p14:creationId xmlns:p14="http://schemas.microsoft.com/office/powerpoint/2010/main" val="25237821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Domains</a:t>
            </a:r>
            <a:endParaRPr lang="en-US" dirty="0"/>
          </a:p>
        </p:txBody>
      </p:sp>
      <p:sp>
        <p:nvSpPr>
          <p:cNvPr id="3" name="Text Placeholder 2"/>
          <p:cNvSpPr>
            <a:spLocks noGrp="1"/>
          </p:cNvSpPr>
          <p:nvPr>
            <p:ph type="body" sz="quarter" idx="10"/>
          </p:nvPr>
        </p:nvSpPr>
        <p:spPr>
          <a:xfrm>
            <a:off x="519112" y="1447799"/>
            <a:ext cx="11149013" cy="5189113"/>
          </a:xfrm>
        </p:spPr>
        <p:txBody>
          <a:bodyPr/>
          <a:lstStyle/>
          <a:p>
            <a:r>
              <a:rPr lang="en-US" dirty="0" smtClean="0"/>
              <a:t>Each infrastructure component within the architecture can affect the availability of the solution</a:t>
            </a:r>
          </a:p>
          <a:p>
            <a:pPr lvl="1"/>
            <a:r>
              <a:rPr lang="en-US" dirty="0" smtClean="0"/>
              <a:t>Active Directory</a:t>
            </a:r>
          </a:p>
          <a:p>
            <a:pPr lvl="1"/>
            <a:r>
              <a:rPr lang="en-US" dirty="0" smtClean="0"/>
              <a:t>Network components like routers and switches</a:t>
            </a:r>
          </a:p>
          <a:p>
            <a:pPr lvl="1"/>
            <a:r>
              <a:rPr lang="en-US" dirty="0" smtClean="0"/>
              <a:t>Storage components like disks and controllers</a:t>
            </a:r>
          </a:p>
          <a:p>
            <a:pPr lvl="1"/>
            <a:r>
              <a:rPr lang="en-US" dirty="0" smtClean="0"/>
              <a:t>Servers</a:t>
            </a:r>
          </a:p>
          <a:p>
            <a:pPr lvl="1"/>
            <a:r>
              <a:rPr lang="en-US" dirty="0" smtClean="0"/>
              <a:t>Racks</a:t>
            </a:r>
          </a:p>
          <a:p>
            <a:pPr lvl="1"/>
            <a:r>
              <a:rPr lang="en-US" dirty="0" smtClean="0"/>
              <a:t>Power</a:t>
            </a:r>
          </a:p>
          <a:p>
            <a:pPr lvl="1"/>
            <a:r>
              <a:rPr lang="en-US" dirty="0" smtClean="0"/>
              <a:t>Etc.</a:t>
            </a:r>
          </a:p>
          <a:p>
            <a:r>
              <a:rPr lang="en-US" dirty="0" smtClean="0"/>
              <a:t>Each component represents potential points of failure, thus each can be referred to as a failure domain</a:t>
            </a:r>
          </a:p>
        </p:txBody>
      </p:sp>
    </p:spTree>
    <p:extLst>
      <p:ext uri="{BB962C8B-B14F-4D97-AF65-F5344CB8AC3E}">
        <p14:creationId xmlns:p14="http://schemas.microsoft.com/office/powerpoint/2010/main" val="24676196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Domains</a:t>
            </a:r>
            <a:endParaRPr lang="en-US" dirty="0"/>
          </a:p>
        </p:txBody>
      </p:sp>
      <p:sp>
        <p:nvSpPr>
          <p:cNvPr id="3" name="Text Placeholder 2"/>
          <p:cNvSpPr>
            <a:spLocks noGrp="1"/>
          </p:cNvSpPr>
          <p:nvPr>
            <p:ph type="body" sz="quarter" idx="10"/>
          </p:nvPr>
        </p:nvSpPr>
        <p:spPr>
          <a:xfrm>
            <a:off x="519112" y="1447799"/>
            <a:ext cx="11149013" cy="2886944"/>
          </a:xfrm>
        </p:spPr>
        <p:txBody>
          <a:bodyPr/>
          <a:lstStyle/>
          <a:p>
            <a:r>
              <a:rPr lang="en-US" dirty="0" smtClean="0"/>
              <a:t>It is critical in any design to identify failure points that can impact the availability of the solution</a:t>
            </a:r>
          </a:p>
          <a:p>
            <a:pPr lvl="1"/>
            <a:r>
              <a:rPr lang="en-US" dirty="0" smtClean="0"/>
              <a:t>Important: Identifying and mitigating are two separate steps!</a:t>
            </a:r>
          </a:p>
          <a:p>
            <a:r>
              <a:rPr lang="en-US" dirty="0" smtClean="0"/>
              <a:t>Once failure domains are identified, document the risk to the solution</a:t>
            </a:r>
          </a:p>
          <a:p>
            <a:r>
              <a:rPr lang="en-US" dirty="0" smtClean="0"/>
              <a:t>If failure domain represents a significant risk, mitigate it</a:t>
            </a:r>
          </a:p>
        </p:txBody>
      </p:sp>
    </p:spTree>
    <p:extLst>
      <p:ext uri="{BB962C8B-B14F-4D97-AF65-F5344CB8AC3E}">
        <p14:creationId xmlns:p14="http://schemas.microsoft.com/office/powerpoint/2010/main" val="870222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Domain Example 1</a:t>
            </a:r>
            <a:endParaRPr lang="en-US" dirty="0"/>
          </a:p>
        </p:txBody>
      </p:sp>
      <p:sp>
        <p:nvSpPr>
          <p:cNvPr id="3" name="Text Placeholder 2"/>
          <p:cNvSpPr>
            <a:spLocks noGrp="1"/>
          </p:cNvSpPr>
          <p:nvPr>
            <p:ph type="body" sz="quarter" idx="10"/>
          </p:nvPr>
        </p:nvSpPr>
        <p:spPr>
          <a:xfrm>
            <a:off x="519112" y="1447799"/>
            <a:ext cx="11149013" cy="4598182"/>
          </a:xfrm>
        </p:spPr>
        <p:txBody>
          <a:bodyPr/>
          <a:lstStyle/>
          <a:p>
            <a:r>
              <a:rPr lang="en-US" sz="2800" dirty="0" smtClean="0"/>
              <a:t>Scenario: Customer deployed E2010 in a single datacenter.  Recently a power outage event caused the entire messaging architecture to fail</a:t>
            </a:r>
          </a:p>
          <a:p>
            <a:r>
              <a:rPr lang="en-US" sz="2800" dirty="0" smtClean="0"/>
              <a:t>Failure Domain: Power Bus</a:t>
            </a:r>
          </a:p>
          <a:p>
            <a:r>
              <a:rPr lang="en-US" sz="2800" dirty="0" smtClean="0"/>
              <a:t>Risk: Power Bus </a:t>
            </a:r>
            <a:r>
              <a:rPr lang="en-US" sz="2800" dirty="0"/>
              <a:t>is a single point of failure for the </a:t>
            </a:r>
            <a:r>
              <a:rPr lang="en-US" sz="2800" dirty="0" smtClean="0"/>
              <a:t>messaging environment</a:t>
            </a:r>
          </a:p>
          <a:p>
            <a:r>
              <a:rPr lang="en-US" sz="2800" dirty="0" smtClean="0"/>
              <a:t>Mitigation Options</a:t>
            </a:r>
          </a:p>
          <a:p>
            <a:pPr lvl="1"/>
            <a:r>
              <a:rPr lang="en-US" sz="2400" dirty="0" smtClean="0"/>
              <a:t>Spread E2010 servers across multiple power buses within single datacenter</a:t>
            </a:r>
          </a:p>
          <a:p>
            <a:pPr lvl="1"/>
            <a:r>
              <a:rPr lang="en-US" sz="2400" dirty="0" smtClean="0"/>
              <a:t>Spread Mailbox servers across multiple datacenters within the same building</a:t>
            </a:r>
          </a:p>
          <a:p>
            <a:pPr lvl="1"/>
            <a:r>
              <a:rPr lang="en-US" sz="2400" dirty="0" smtClean="0"/>
              <a:t>Deploy site resilient architecture</a:t>
            </a:r>
          </a:p>
          <a:p>
            <a:pPr lvl="1"/>
            <a:endParaRPr lang="en-US" sz="2400" dirty="0"/>
          </a:p>
        </p:txBody>
      </p:sp>
    </p:spTree>
    <p:extLst>
      <p:ext uri="{BB962C8B-B14F-4D97-AF65-F5344CB8AC3E}">
        <p14:creationId xmlns:p14="http://schemas.microsoft.com/office/powerpoint/2010/main" val="3751415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Domain Example 2</a:t>
            </a:r>
            <a:endParaRPr lang="en-US" dirty="0"/>
          </a:p>
        </p:txBody>
      </p:sp>
      <p:sp>
        <p:nvSpPr>
          <p:cNvPr id="3" name="Text Placeholder 2"/>
          <p:cNvSpPr>
            <a:spLocks noGrp="1"/>
          </p:cNvSpPr>
          <p:nvPr>
            <p:ph type="body" sz="quarter" idx="10"/>
          </p:nvPr>
        </p:nvSpPr>
        <p:spPr>
          <a:xfrm>
            <a:off x="519112" y="1447799"/>
            <a:ext cx="11149013" cy="5207579"/>
          </a:xfrm>
        </p:spPr>
        <p:txBody>
          <a:bodyPr/>
          <a:lstStyle/>
          <a:p>
            <a:r>
              <a:rPr lang="en-US" dirty="0"/>
              <a:t>Scenario: Customer </a:t>
            </a:r>
            <a:r>
              <a:rPr lang="en-US" dirty="0" smtClean="0"/>
              <a:t>is planning to deploy all Mailbox server data on a storage area network (SAN) that leverages de-duplication capabilities</a:t>
            </a:r>
            <a:endParaRPr lang="en-US" dirty="0"/>
          </a:p>
          <a:p>
            <a:r>
              <a:rPr lang="en-US" dirty="0"/>
              <a:t>Failure Domain: </a:t>
            </a:r>
            <a:r>
              <a:rPr lang="en-US" dirty="0" smtClean="0"/>
              <a:t>SAN array</a:t>
            </a:r>
            <a:endParaRPr lang="en-US" dirty="0"/>
          </a:p>
          <a:p>
            <a:r>
              <a:rPr lang="en-US" dirty="0"/>
              <a:t>Risk: </a:t>
            </a:r>
            <a:r>
              <a:rPr lang="en-US" dirty="0" smtClean="0"/>
              <a:t>Placement of all database copies on the same volume to maximize data de-duplication capability</a:t>
            </a:r>
            <a:endParaRPr lang="en-US" dirty="0"/>
          </a:p>
          <a:p>
            <a:r>
              <a:rPr lang="en-US" dirty="0"/>
              <a:t>Mitigation Options</a:t>
            </a:r>
          </a:p>
          <a:p>
            <a:pPr lvl="1"/>
            <a:r>
              <a:rPr lang="en-US" dirty="0" smtClean="0"/>
              <a:t>Spread Mailbox server data across multiple SAN arrays and volumes</a:t>
            </a:r>
            <a:endParaRPr lang="en-US" dirty="0"/>
          </a:p>
          <a:p>
            <a:pPr lvl="1"/>
            <a:r>
              <a:rPr lang="en-US" dirty="0" smtClean="0"/>
              <a:t>Use a combination of SAN and DAS to provide copy isolation</a:t>
            </a:r>
            <a:endParaRPr lang="en-US" dirty="0"/>
          </a:p>
          <a:p>
            <a:pPr lvl="1"/>
            <a:r>
              <a:rPr lang="en-US" dirty="0"/>
              <a:t>Deploy site resilient </a:t>
            </a:r>
            <a:r>
              <a:rPr lang="en-US" dirty="0" smtClean="0"/>
              <a:t>architecture</a:t>
            </a:r>
            <a:endParaRPr lang="en-US" dirty="0"/>
          </a:p>
        </p:txBody>
      </p:sp>
    </p:spTree>
    <p:extLst>
      <p:ext uri="{BB962C8B-B14F-4D97-AF65-F5344CB8AC3E}">
        <p14:creationId xmlns:p14="http://schemas.microsoft.com/office/powerpoint/2010/main" val="2954828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Domain Example 3</a:t>
            </a:r>
            <a:endParaRPr lang="en-US" dirty="0"/>
          </a:p>
        </p:txBody>
      </p:sp>
      <p:sp>
        <p:nvSpPr>
          <p:cNvPr id="3" name="Text Placeholder 2"/>
          <p:cNvSpPr>
            <a:spLocks noGrp="1"/>
          </p:cNvSpPr>
          <p:nvPr>
            <p:ph type="body" sz="quarter" idx="10"/>
          </p:nvPr>
        </p:nvSpPr>
        <p:spPr>
          <a:xfrm>
            <a:off x="519112" y="1447799"/>
            <a:ext cx="11149013" cy="4345805"/>
          </a:xfrm>
        </p:spPr>
        <p:txBody>
          <a:bodyPr/>
          <a:lstStyle/>
          <a:p>
            <a:r>
              <a:rPr lang="en-US" dirty="0"/>
              <a:t>Scenario: </a:t>
            </a:r>
            <a:r>
              <a:rPr lang="en-US" dirty="0" smtClean="0"/>
              <a:t>Customer deployed Exchange infrastructure in a single datacenter.  Users are located in other locations but are connected to datacenter via redundant links</a:t>
            </a:r>
            <a:endParaRPr lang="en-US" dirty="0"/>
          </a:p>
          <a:p>
            <a:r>
              <a:rPr lang="en-US" dirty="0"/>
              <a:t>Failure Domain: </a:t>
            </a:r>
            <a:r>
              <a:rPr lang="en-US" dirty="0" smtClean="0"/>
              <a:t>single datacenter</a:t>
            </a:r>
            <a:endParaRPr lang="en-US" dirty="0"/>
          </a:p>
          <a:p>
            <a:r>
              <a:rPr lang="en-US" dirty="0"/>
              <a:t>Risk: </a:t>
            </a:r>
            <a:r>
              <a:rPr lang="en-US" dirty="0" smtClean="0"/>
              <a:t>Loss of network links means users cannot access messaging data</a:t>
            </a:r>
            <a:endParaRPr lang="en-US" dirty="0"/>
          </a:p>
          <a:p>
            <a:r>
              <a:rPr lang="en-US" dirty="0"/>
              <a:t>Mitigation Options</a:t>
            </a:r>
          </a:p>
          <a:p>
            <a:pPr lvl="1"/>
            <a:r>
              <a:rPr lang="en-US" dirty="0" smtClean="0"/>
              <a:t>Deploy </a:t>
            </a:r>
            <a:r>
              <a:rPr lang="en-US" dirty="0" smtClean="0"/>
              <a:t>site resilient architecture</a:t>
            </a:r>
            <a:endParaRPr lang="en-US" dirty="0" smtClean="0"/>
          </a:p>
          <a:p>
            <a:pPr lvl="1"/>
            <a:r>
              <a:rPr lang="en-US" dirty="0" smtClean="0"/>
              <a:t>Ensure </a:t>
            </a:r>
            <a:r>
              <a:rPr lang="en-US" dirty="0" smtClean="0"/>
              <a:t>network links are separate and not exposed</a:t>
            </a:r>
            <a:endParaRPr lang="en-US" dirty="0"/>
          </a:p>
        </p:txBody>
      </p:sp>
    </p:spTree>
    <p:extLst>
      <p:ext uri="{BB962C8B-B14F-4D97-AF65-F5344CB8AC3E}">
        <p14:creationId xmlns:p14="http://schemas.microsoft.com/office/powerpoint/2010/main" val="3021883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Database Copy Layout</a:t>
            </a:r>
            <a:endParaRPr lang="en-US" dirty="0"/>
          </a:p>
        </p:txBody>
      </p:sp>
    </p:spTree>
    <p:extLst>
      <p:ext uri="{BB962C8B-B14F-4D97-AF65-F5344CB8AC3E}">
        <p14:creationId xmlns:p14="http://schemas.microsoft.com/office/powerpoint/2010/main" val="22907524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Ready12_Breakout_ChalkTalk_Template_v02">
  <a:themeElements>
    <a:clrScheme name="BREAKOUT_CHALKTALK">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TechReady12_Breakout_ChalkTalk_Template_v02</Template>
  <TotalTime>10740</TotalTime>
  <Words>6521</Words>
  <Application>Microsoft Office PowerPoint</Application>
  <PresentationFormat>Custom</PresentationFormat>
  <Paragraphs>2883</Paragraphs>
  <Slides>28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TechReady12_Breakout_ChalkTalk_Template_v02</vt:lpstr>
      <vt:lpstr>Worksheet</vt:lpstr>
      <vt:lpstr>Designing Exchange 2010 Mailbox High Availability for Failure Domains</vt:lpstr>
      <vt:lpstr>Agenda</vt:lpstr>
      <vt:lpstr>Failure Domains</vt:lpstr>
      <vt:lpstr>Failure Domains</vt:lpstr>
      <vt:lpstr>Failure Domains</vt:lpstr>
      <vt:lpstr>Failure Domain Example 1</vt:lpstr>
      <vt:lpstr>Failure Domain Example 2</vt:lpstr>
      <vt:lpstr>Failure Domain Example 3</vt:lpstr>
      <vt:lpstr>Database Copy Layout</vt:lpstr>
      <vt:lpstr>Database Copy Layout Principles</vt:lpstr>
      <vt:lpstr>Database Copy Layout Scenario</vt:lpstr>
      <vt:lpstr>Step 1: Place active  copies (Copy 1)</vt:lpstr>
      <vt:lpstr>Step 2: Place second  copies (Copy 2)</vt:lpstr>
      <vt:lpstr>Step 3: Place third copies (Copy 3)</vt:lpstr>
      <vt:lpstr>Step 4: Placing the Fourth Copies…so on</vt:lpstr>
      <vt:lpstr>Permutations</vt:lpstr>
      <vt:lpstr>Symmetrical Failure Scenarios</vt:lpstr>
      <vt:lpstr>Failure Scenarios</vt:lpstr>
      <vt:lpstr>Non-Symmetrical Distributions</vt:lpstr>
      <vt:lpstr>Exchange 2010 Mailbox Server Role Requirements Calculator</vt:lpstr>
      <vt:lpstr>Database Copy Layout with Failure Domains</vt:lpstr>
      <vt:lpstr>How Failure Domains affect DB Copy Layout</vt:lpstr>
      <vt:lpstr>Failure Domain Scenario</vt:lpstr>
      <vt:lpstr>Failure Domain Scenario  Copy 2 Placement</vt:lpstr>
      <vt:lpstr>Failure Domain Scenario  Copy 3 Placement</vt:lpstr>
      <vt:lpstr>Non-Symmetric (Failure Domain) Design</vt:lpstr>
      <vt:lpstr>In Review: Session Objectives and Takeaways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TechReady12</dc:subject>
  <dc:creator>Ross Smith IV</dc:creator>
  <cp:keywords>TechReady12</cp:keywords>
  <dc:description>Template: Jeremy Jenkins, Silver Fox Productions
Formatting:
Event Date: 14 February – 18 February, 2011
Event Location: Washington State Convention and Trade Center, Seattle, WA
Audience Type: internal</dc:description>
  <cp:lastModifiedBy>Ross Smith IV</cp:lastModifiedBy>
  <cp:revision>60</cp:revision>
  <dcterms:created xsi:type="dcterms:W3CDTF">2011-01-31T15:57:22Z</dcterms:created>
  <dcterms:modified xsi:type="dcterms:W3CDTF">2012-03-30T01:36:53Z</dcterms:modified>
</cp:coreProperties>
</file>