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tags/tag9.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0.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1.xml" ContentType="application/vnd.openxmlformats-officedocument.presentationml.tags+xml"/>
  <Override PartName="/ppt/notesSlides/notesSlide26.xml" ContentType="application/vnd.openxmlformats-officedocument.presentationml.notesSlide+xml"/>
  <Override PartName="/ppt/tags/tag12.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 id="2147483722" r:id="rId6"/>
    <p:sldMasterId id="2147483735" r:id="rId7"/>
    <p:sldMasterId id="2147483737" r:id="rId8"/>
  </p:sldMasterIdLst>
  <p:notesMasterIdLst>
    <p:notesMasterId r:id="rId54"/>
  </p:notesMasterIdLst>
  <p:handoutMasterIdLst>
    <p:handoutMasterId r:id="rId55"/>
  </p:handoutMasterIdLst>
  <p:sldIdLst>
    <p:sldId id="257" r:id="rId9"/>
    <p:sldId id="308" r:id="rId10"/>
    <p:sldId id="275" r:id="rId11"/>
    <p:sldId id="309" r:id="rId12"/>
    <p:sldId id="310" r:id="rId13"/>
    <p:sldId id="390" r:id="rId14"/>
    <p:sldId id="315" r:id="rId15"/>
    <p:sldId id="316" r:id="rId16"/>
    <p:sldId id="317" r:id="rId17"/>
    <p:sldId id="318" r:id="rId18"/>
    <p:sldId id="324" r:id="rId19"/>
    <p:sldId id="361" r:id="rId20"/>
    <p:sldId id="372" r:id="rId21"/>
    <p:sldId id="327" r:id="rId22"/>
    <p:sldId id="328" r:id="rId23"/>
    <p:sldId id="330" r:id="rId24"/>
    <p:sldId id="331" r:id="rId25"/>
    <p:sldId id="388" r:id="rId26"/>
    <p:sldId id="389" r:id="rId27"/>
    <p:sldId id="354" r:id="rId28"/>
    <p:sldId id="355" r:id="rId29"/>
    <p:sldId id="375" r:id="rId30"/>
    <p:sldId id="381" r:id="rId31"/>
    <p:sldId id="332" r:id="rId32"/>
    <p:sldId id="340" r:id="rId33"/>
    <p:sldId id="341" r:id="rId34"/>
    <p:sldId id="342" r:id="rId35"/>
    <p:sldId id="343" r:id="rId36"/>
    <p:sldId id="345" r:id="rId37"/>
    <p:sldId id="344" r:id="rId38"/>
    <p:sldId id="339" r:id="rId39"/>
    <p:sldId id="347" r:id="rId40"/>
    <p:sldId id="376" r:id="rId41"/>
    <p:sldId id="350" r:id="rId42"/>
    <p:sldId id="384" r:id="rId43"/>
    <p:sldId id="351" r:id="rId44"/>
    <p:sldId id="362" r:id="rId45"/>
    <p:sldId id="373" r:id="rId46"/>
    <p:sldId id="363" r:id="rId47"/>
    <p:sldId id="380" r:id="rId48"/>
    <p:sldId id="378" r:id="rId49"/>
    <p:sldId id="379" r:id="rId50"/>
    <p:sldId id="367" r:id="rId51"/>
    <p:sldId id="371" r:id="rId52"/>
    <p:sldId id="387" r:id="rId53"/>
  </p:sldIdLst>
  <p:sldSz cx="9144000" cy="6858000" type="screen4x3"/>
  <p:notesSz cx="6858000" cy="9144000"/>
  <p:custDataLst>
    <p:tags r:id="rId56"/>
  </p:custData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ss Smith IV" initials="rs4"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1C4E"/>
    <a:srgbClr val="000000"/>
    <a:srgbClr val="FFFFFF"/>
    <a:srgbClr val="333333"/>
    <a:srgbClr val="292929"/>
    <a:srgbClr val="F8F57B"/>
    <a:srgbClr val="F6AE1E"/>
    <a:srgbClr val="FF0066"/>
    <a:srgbClr val="F3AF35"/>
    <a:srgbClr val="9C42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63" autoAdjust="0"/>
    <p:restoredTop sz="75176" autoAdjust="0"/>
  </p:normalViewPr>
  <p:slideViewPr>
    <p:cSldViewPr>
      <p:cViewPr>
        <p:scale>
          <a:sx n="70" d="100"/>
          <a:sy n="70" d="100"/>
        </p:scale>
        <p:origin x="-2814" y="-732"/>
      </p:cViewPr>
      <p:guideLst>
        <p:guide orient="horz" pos="144"/>
        <p:guide orient="horz" pos="912"/>
        <p:guide orient="horz" pos="1484"/>
        <p:guide orient="horz" pos="1200"/>
        <p:guide orient="horz" pos="2736"/>
        <p:guide orient="horz" pos="4176"/>
        <p:guide orient="horz" pos="1285"/>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4" d="100"/>
          <a:sy n="84" d="100"/>
        </p:scale>
        <p:origin x="-308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handoutMaster" Target="handoutMasters/handout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ags" Target="tags/tag1.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2010 MVP Global Summit</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3/29/2012</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700316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2010 MVP Global Summit</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3/29/2012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487399951"/>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3/29/2012 9:38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Walk through the scenario – you lose the network link between the two locations, then the</a:t>
            </a:r>
            <a:r>
              <a:rPr lang="en-US" baseline="0" dirty="0" smtClean="0"/>
              <a:t> mailbox servers in one of the datacenters will go down (the one that doesn’t have majority of quorum).  Now if you lose another vote in the Primary Datacenter (say taking the HT server that is hosting the FSW offline, the rest of the DAG will go down as well, because majority is lost.</a:t>
            </a:r>
          </a:p>
          <a:p>
            <a:endParaRPr lang="en-US" baseline="0" dirty="0" smtClean="0"/>
          </a:p>
          <a:p>
            <a:r>
              <a:rPr lang="en-US" dirty="0" smtClean="0"/>
              <a:t>Remember that a DAG is a Windows Failover Cluster</a:t>
            </a:r>
          </a:p>
          <a:p>
            <a:pPr lvl="1"/>
            <a:r>
              <a:rPr lang="en-US" dirty="0" smtClean="0"/>
              <a:t>If odd-member quorum type is Node Majority</a:t>
            </a:r>
          </a:p>
          <a:p>
            <a:pPr lvl="1"/>
            <a:r>
              <a:rPr lang="en-US" dirty="0" smtClean="0"/>
              <a:t>If even member, quorum type is Node and File Share Majority </a:t>
            </a:r>
          </a:p>
          <a:p>
            <a:endParaRPr lang="en-US" dirty="0" smtClean="0"/>
          </a:p>
          <a:p>
            <a:r>
              <a:rPr lang="en-US" dirty="0" smtClean="0"/>
              <a:t>When designing the DAG you have to keep majority in mind, especially</a:t>
            </a:r>
            <a:r>
              <a:rPr lang="en-US" baseline="0" dirty="0" smtClean="0"/>
              <a:t> when thinking about failure and maintenance scenarios</a:t>
            </a:r>
          </a:p>
          <a:p>
            <a:endParaRPr lang="en-US" baseline="0" dirty="0" smtClean="0"/>
          </a:p>
          <a:p>
            <a:r>
              <a:rPr lang="en-US" dirty="0" smtClean="0"/>
              <a:t>So how do you ensure that you do not lose quorum?</a:t>
            </a:r>
          </a:p>
          <a:p>
            <a:pPr lvl="1"/>
            <a:r>
              <a:rPr lang="en-US" dirty="0" smtClean="0"/>
              <a:t>Ensure Operations is aware of changes and outages that are occurring in the environment to prevent DAG service outage</a:t>
            </a:r>
          </a:p>
          <a:p>
            <a:pPr lvl="1"/>
            <a:r>
              <a:rPr lang="en-US" dirty="0" smtClean="0"/>
              <a:t>Extend the size of the DAG in the primary datacenter</a:t>
            </a:r>
          </a:p>
          <a:p>
            <a:pPr lvl="2"/>
            <a:r>
              <a:rPr lang="en-US" dirty="0" smtClean="0"/>
              <a:t>Add additional mailbox servers to the DAG (they don’t need to host copies)</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2907553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Walk through the scenario – you lose the network link between the two locations, then the</a:t>
            </a:r>
            <a:r>
              <a:rPr lang="en-US" baseline="0" dirty="0" smtClean="0"/>
              <a:t> mailbox servers in one of the datacenters will go down (the one that doesn’t have majority of quorum).  Now if you lose another vote in the Primary Datacenter (say taking the HT server that is hosting the FSW offline), the rest of the DAG remains up because majority of quorum is still maintained.</a:t>
            </a:r>
          </a:p>
          <a:p>
            <a:endParaRPr lang="en-US" baseline="0" dirty="0" smtClean="0"/>
          </a:p>
          <a:p>
            <a:r>
              <a:rPr lang="en-US" dirty="0" smtClean="0"/>
              <a:t>Remember that a DAG is a Windows Failover Cluster</a:t>
            </a:r>
          </a:p>
          <a:p>
            <a:pPr lvl="1"/>
            <a:r>
              <a:rPr lang="en-US" dirty="0" smtClean="0"/>
              <a:t>If odd-member quorum type is Node Majority</a:t>
            </a:r>
          </a:p>
          <a:p>
            <a:pPr lvl="1"/>
            <a:r>
              <a:rPr lang="en-US" dirty="0" smtClean="0"/>
              <a:t>If even member, quorum type is Node and File Share Majority </a:t>
            </a:r>
          </a:p>
          <a:p>
            <a:endParaRPr lang="en-US" dirty="0" smtClean="0"/>
          </a:p>
          <a:p>
            <a:r>
              <a:rPr lang="en-US" dirty="0" smtClean="0"/>
              <a:t>When designing the DAG you have to keep majority in mind, especially</a:t>
            </a:r>
            <a:r>
              <a:rPr lang="en-US" baseline="0" dirty="0" smtClean="0"/>
              <a:t> when thinking about failure and maintenance scenarios</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2907553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dirty="0" smtClean="0"/>
              <a:t>Walk through the scenario – you lose the network link between the two locations, then the</a:t>
            </a:r>
            <a:r>
              <a:rPr lang="en-US" baseline="0" dirty="0" smtClean="0"/>
              <a:t> mailbox servers in one of the datacenters will go down (the one that doesn’t have majority of quorum).  Which means you have to activate those users in the other datacenter.  Now depending on their connectivity means, this may not work (i.e. if the users in Secondary Datacenter can only access stuff in the primary via the down WAN link, then you can’t do the activation and have to take the availability outage.</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2907553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dirty="0" smtClean="0"/>
              <a:t>Walk through this scenario -</a:t>
            </a:r>
            <a:r>
              <a:rPr lang="en-US" baseline="0" dirty="0" smtClean="0"/>
              <a:t> with this architecture we can be assured that in the event of a WAN outage between the datacenters, the user populations associated with each datacenter remain active within their preferred datacenter.</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1879040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2 copy architecture allows for single Server failure which means in a failure you are increasing</a:t>
            </a:r>
            <a:r>
              <a:rPr lang="en-US" sz="900" baseline="0" dirty="0" smtClean="0"/>
              <a:t> load by 50%</a:t>
            </a:r>
          </a:p>
          <a:p>
            <a:endParaRPr lang="en-US" sz="900" baseline="0" dirty="0" smtClean="0"/>
          </a:p>
          <a:p>
            <a:r>
              <a:rPr lang="en-US" sz="900" baseline="0" dirty="0" smtClean="0"/>
              <a:t>3 copy architecture allows for double server failure which means in a double failure event you are increasing load on the remaining servers by 33%</a:t>
            </a:r>
            <a:endParaRPr lang="en-US" sz="900"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3730833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1337457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3673473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3896347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25% of my databases are down!</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2543930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1337457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736085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kern="1200" dirty="0" smtClean="0">
                <a:solidFill>
                  <a:schemeClr val="tx1"/>
                </a:solidFill>
                <a:effectLst/>
                <a:latin typeface="Segoe UI" pitchFamily="34" charset="0"/>
                <a:ea typeface="+mn-ea"/>
                <a:cs typeface="+mn-cs"/>
              </a:rPr>
              <a:t>The SP1 work item adds a script “RedistributeActiveDatabases.ps1” that provides 2 ways to balance databases. The first is by just moving DBs to their most preferred copy. The second tries to keep DBs balanced between AD sites. The script can move DBs to less preferred copies in order to achieve Site balance.  There's also a 3rd mechanism for balancing DBs - that is to simply balance active DBs across the DAG *without* any regard for Activation Preference.</a:t>
            </a:r>
          </a:p>
          <a:p>
            <a:endParaRPr lang="en-US" sz="900" kern="1200" dirty="0" smtClean="0">
              <a:solidFill>
                <a:schemeClr val="tx1"/>
              </a:solidFill>
              <a:effectLst/>
              <a:latin typeface="Segoe UI" pitchFamily="34" charset="0"/>
              <a:ea typeface="+mn-ea"/>
              <a:cs typeface="+mn-cs"/>
            </a:endParaRPr>
          </a:p>
          <a:p>
            <a:r>
              <a:rPr lang="en-US" sz="900" kern="1200" dirty="0" smtClean="0">
                <a:solidFill>
                  <a:schemeClr val="tx1"/>
                </a:solidFill>
                <a:effectLst/>
                <a:latin typeface="Segoe UI" pitchFamily="34" charset="0"/>
                <a:ea typeface="+mn-ea"/>
                <a:cs typeface="+mn-cs"/>
              </a:rPr>
              <a:t>Another thing of note is that the script tries to minimize the active-copy imbalance between servers  during the redistribution.</a:t>
            </a:r>
          </a:p>
          <a:p>
            <a:endParaRPr lang="en-US" dirty="0"/>
          </a:p>
        </p:txBody>
      </p:sp>
      <p:sp>
        <p:nvSpPr>
          <p:cNvPr id="4" name="Slide Number Placeholder 3"/>
          <p:cNvSpPr>
            <a:spLocks noGrp="1"/>
          </p:cNvSpPr>
          <p:nvPr>
            <p:ph type="sldNum" sz="quarter" idx="10"/>
          </p:nvPr>
        </p:nvSpPr>
        <p:spPr/>
        <p:txBody>
          <a:bodyPr/>
          <a:lstStyle/>
          <a:p>
            <a:fld id="{4159A8AE-6D75-4A12-AD8E-C06223EB8D2C}" type="slidenum">
              <a:rPr lang="en-US" smtClean="0"/>
              <a:pPr/>
              <a:t>29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deploy on JBOD in the primary datacenter servers: You need a total of 3 or more HA copies within the DAG. If you are mixing lagged copies on the same server that is hosting your HA copies (i.e. not using dedicated lagged copy servers), then you need at least 2 lagged copies. </a:t>
            </a:r>
          </a:p>
          <a:p>
            <a:endParaRPr lang="en-US" dirty="0" smtClean="0"/>
          </a:p>
          <a:p>
            <a:r>
              <a:rPr lang="en-US" dirty="0" smtClean="0"/>
              <a:t>For the secondary datacenter servers to use JBOD: You should have at least 2 HA copies in secondary datacenter. That way loss of a copy in the secondary datacenter doesn't result in requiring a reseed across the WAN or loss of data (in the datacenter activation case). If you are mixing lagged copies on the same server that is hosting your HA copies (i.e. not using dedicated lagged copy servers), then you need at least 2 lagged copies. </a:t>
            </a:r>
          </a:p>
          <a:p>
            <a:endParaRPr lang="en-US" dirty="0" smtClean="0"/>
          </a:p>
          <a:p>
            <a:r>
              <a:rPr lang="en-US" dirty="0" smtClean="0"/>
              <a:t>For dedicated lagged copy servers: You should have at least 2 lagged copies within a datacenter in order to use JBOD. Otherwise loss of disk results in loss of your lagged copy (and whatever protection mechanism that was providing).</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3008159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900" kern="1200" dirty="0" smtClean="0">
                <a:solidFill>
                  <a:schemeClr val="tx1"/>
                </a:solidFill>
                <a:effectLst/>
                <a:latin typeface="Segoe UI" pitchFamily="34" charset="0"/>
                <a:ea typeface="+mn-ea"/>
                <a:cs typeface="+mn-cs"/>
              </a:rPr>
              <a:t>From a code perspective, our best copy selection algorithm does this:</a:t>
            </a:r>
          </a:p>
          <a:p>
            <a:pPr marL="228600" lvl="0" indent="-228600" rtl="0">
              <a:buFont typeface="+mj-lt"/>
              <a:buAutoNum type="arabicPeriod"/>
            </a:pPr>
            <a:r>
              <a:rPr lang="en-US" sz="900" kern="1200" dirty="0" smtClean="0">
                <a:solidFill>
                  <a:schemeClr val="tx1"/>
                </a:solidFill>
                <a:effectLst/>
                <a:latin typeface="Segoe UI" pitchFamily="34" charset="0"/>
                <a:ea typeface="+mn-ea"/>
                <a:cs typeface="+mn-cs"/>
              </a:rPr>
              <a:t>Sorts relevant copies based on lowest Copy queue length  (technically this is based on </a:t>
            </a:r>
            <a:r>
              <a:rPr lang="en-US" sz="900" kern="1200" dirty="0" err="1" smtClean="0">
                <a:solidFill>
                  <a:schemeClr val="tx1"/>
                </a:solidFill>
                <a:effectLst/>
                <a:latin typeface="Segoe UI" pitchFamily="34" charset="0"/>
                <a:ea typeface="+mn-ea"/>
                <a:cs typeface="+mn-cs"/>
              </a:rPr>
              <a:t>LastLogInspected</a:t>
            </a:r>
            <a:r>
              <a:rPr lang="en-US" sz="900" kern="1200" dirty="0" smtClean="0">
                <a:solidFill>
                  <a:schemeClr val="tx1"/>
                </a:solidFill>
                <a:effectLst/>
                <a:latin typeface="Segoe UI" pitchFamily="34" charset="0"/>
                <a:ea typeface="+mn-ea"/>
                <a:cs typeface="+mn-cs"/>
              </a:rPr>
              <a:t>, so this is sorted by the highest </a:t>
            </a:r>
            <a:r>
              <a:rPr lang="en-US" sz="900" kern="1200" dirty="0" err="1" smtClean="0">
                <a:solidFill>
                  <a:schemeClr val="tx1"/>
                </a:solidFill>
                <a:effectLst/>
                <a:latin typeface="Segoe UI" pitchFamily="34" charset="0"/>
                <a:ea typeface="+mn-ea"/>
                <a:cs typeface="+mn-cs"/>
              </a:rPr>
              <a:t>LastLogInspected</a:t>
            </a:r>
            <a:r>
              <a:rPr lang="en-US" sz="900" kern="1200" dirty="0" smtClean="0">
                <a:solidFill>
                  <a:schemeClr val="tx1"/>
                </a:solidFill>
                <a:effectLst/>
                <a:latin typeface="Segoe UI" pitchFamily="34" charset="0"/>
                <a:ea typeface="+mn-ea"/>
                <a:cs typeface="+mn-cs"/>
              </a:rPr>
              <a:t> (or the copy with the lowest copy queue length).</a:t>
            </a:r>
          </a:p>
          <a:p>
            <a:pPr marL="228600" lvl="0" indent="-228600" rtl="0">
              <a:buFont typeface="+mj-lt"/>
              <a:buAutoNum type="arabicPeriod"/>
            </a:pPr>
            <a:r>
              <a:rPr lang="en-US" sz="900" kern="1200" dirty="0" smtClean="0">
                <a:solidFill>
                  <a:schemeClr val="tx1"/>
                </a:solidFill>
                <a:effectLst/>
                <a:latin typeface="Segoe UI" pitchFamily="34" charset="0"/>
                <a:ea typeface="+mn-ea"/>
                <a:cs typeface="+mn-cs"/>
              </a:rPr>
              <a:t>Break any ties based activation preference.  In other words at this point we have a list of copies sorted first by copy queue length and then by activation preference.</a:t>
            </a:r>
          </a:p>
          <a:p>
            <a:pPr marL="228600" lvl="0" indent="-228600" rtl="0">
              <a:buFont typeface="+mj-lt"/>
              <a:buAutoNum type="arabicPeriod"/>
            </a:pPr>
            <a:r>
              <a:rPr lang="en-US" sz="900" kern="1200" dirty="0" smtClean="0">
                <a:solidFill>
                  <a:schemeClr val="tx1"/>
                </a:solidFill>
                <a:effectLst/>
                <a:latin typeface="Segoe UI" pitchFamily="34" charset="0"/>
                <a:ea typeface="+mn-ea"/>
                <a:cs typeface="+mn-cs"/>
              </a:rPr>
              <a:t>Selects the copy based on our 10 phase inspection (</a:t>
            </a:r>
            <a:r>
              <a:rPr lang="en-US" sz="900" kern="1200" dirty="0" err="1" smtClean="0">
                <a:solidFill>
                  <a:schemeClr val="tx1"/>
                </a:solidFill>
                <a:effectLst/>
                <a:latin typeface="Segoe UI" pitchFamily="34" charset="0"/>
                <a:ea typeface="+mn-ea"/>
                <a:cs typeface="+mn-cs"/>
              </a:rPr>
              <a:t>Db</a:t>
            </a:r>
            <a:r>
              <a:rPr lang="en-US" sz="900" kern="1200" dirty="0" smtClean="0">
                <a:solidFill>
                  <a:schemeClr val="tx1"/>
                </a:solidFill>
                <a:effectLst/>
                <a:latin typeface="Segoe UI" pitchFamily="34" charset="0"/>
                <a:ea typeface="+mn-ea"/>
                <a:cs typeface="+mn-cs"/>
              </a:rPr>
              <a:t> state, CI health state, </a:t>
            </a:r>
            <a:r>
              <a:rPr lang="en-US" sz="900" kern="1200" dirty="0" err="1" smtClean="0">
                <a:solidFill>
                  <a:schemeClr val="tx1"/>
                </a:solidFill>
                <a:effectLst/>
                <a:latin typeface="Segoe UI" pitchFamily="34" charset="0"/>
                <a:ea typeface="+mn-ea"/>
                <a:cs typeface="+mn-cs"/>
              </a:rPr>
              <a:t>copyqueuelenth</a:t>
            </a:r>
            <a:r>
              <a:rPr lang="en-US" sz="900" kern="1200" dirty="0" smtClean="0">
                <a:solidFill>
                  <a:schemeClr val="tx1"/>
                </a:solidFill>
                <a:effectLst/>
                <a:latin typeface="Segoe UI" pitchFamily="34" charset="0"/>
                <a:ea typeface="+mn-ea"/>
                <a:cs typeface="+mn-cs"/>
              </a:rPr>
              <a:t>, </a:t>
            </a:r>
            <a:r>
              <a:rPr lang="en-US" sz="900" kern="1200" dirty="0" err="1" smtClean="0">
                <a:solidFill>
                  <a:schemeClr val="tx1"/>
                </a:solidFill>
                <a:effectLst/>
                <a:latin typeface="Segoe UI" pitchFamily="34" charset="0"/>
                <a:ea typeface="+mn-ea"/>
                <a:cs typeface="+mn-cs"/>
              </a:rPr>
              <a:t>replayqueuelength</a:t>
            </a:r>
            <a:r>
              <a:rPr lang="en-US" sz="900" kern="1200" dirty="0" smtClean="0">
                <a:solidFill>
                  <a:schemeClr val="tx1"/>
                </a:solidFill>
                <a:effectLst/>
                <a:latin typeface="Segoe UI" pitchFamily="34" charset="0"/>
                <a:ea typeface="+mn-ea"/>
                <a:cs typeface="+mn-cs"/>
              </a:rPr>
              <a:t>)</a:t>
            </a:r>
          </a:p>
          <a:p>
            <a:pPr marL="228600" lvl="0" indent="-228600" rtl="0">
              <a:buFont typeface="+mj-lt"/>
              <a:buAutoNum type="arabicPeriod"/>
            </a:pPr>
            <a:r>
              <a:rPr lang="en-US" sz="900" kern="1200" dirty="0" smtClean="0">
                <a:solidFill>
                  <a:schemeClr val="tx1"/>
                </a:solidFill>
                <a:effectLst/>
                <a:latin typeface="Segoe UI" pitchFamily="34" charset="0"/>
                <a:ea typeface="+mn-ea"/>
                <a:cs typeface="+mn-cs"/>
              </a:rPr>
              <a:t>If</a:t>
            </a:r>
            <a:r>
              <a:rPr lang="en-US" sz="900" kern="1200" baseline="0" dirty="0" smtClean="0">
                <a:solidFill>
                  <a:schemeClr val="tx1"/>
                </a:solidFill>
                <a:effectLst/>
                <a:latin typeface="Segoe UI" pitchFamily="34" charset="0"/>
                <a:ea typeface="+mn-ea"/>
                <a:cs typeface="+mn-cs"/>
              </a:rPr>
              <a:t> the database doesn’t mount (e.g. copy activation blocked, max active databases reached, &gt;</a:t>
            </a:r>
            <a:r>
              <a:rPr lang="en-US" sz="900" kern="1200" baseline="0" dirty="0" err="1" smtClean="0">
                <a:solidFill>
                  <a:schemeClr val="tx1"/>
                </a:solidFill>
                <a:effectLst/>
                <a:latin typeface="Segoe UI" pitchFamily="34" charset="0"/>
                <a:ea typeface="+mn-ea"/>
                <a:cs typeface="+mn-cs"/>
              </a:rPr>
              <a:t>AutodatabaseMountDial</a:t>
            </a:r>
            <a:r>
              <a:rPr lang="en-US" sz="900" kern="1200" baseline="0" dirty="0" smtClean="0">
                <a:solidFill>
                  <a:schemeClr val="tx1"/>
                </a:solidFill>
                <a:effectLst/>
                <a:latin typeface="Segoe UI" pitchFamily="34" charset="0"/>
                <a:ea typeface="+mn-ea"/>
                <a:cs typeface="+mn-cs"/>
              </a:rPr>
              <a:t>), then Active Manager will select the next best copy.</a:t>
            </a:r>
            <a:endParaRPr lang="en-US" sz="900" kern="1200" dirty="0" smtClean="0">
              <a:solidFill>
                <a:schemeClr val="tx1"/>
              </a:solidFill>
              <a:effectLst/>
              <a:latin typeface="Segoe U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endParaRPr lang="en-US" sz="900" kern="1200" dirty="0" smtClean="0">
              <a:solidFill>
                <a:schemeClr val="tx1"/>
              </a:solidFill>
              <a:effectLst/>
              <a:latin typeface="Segoe U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endParaRPr lang="en-US" sz="900" kern="1200" dirty="0" smtClean="0">
              <a:solidFill>
                <a:schemeClr val="tx1"/>
              </a:solidFill>
              <a:effectLst/>
              <a:latin typeface="Segoe U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err="1" smtClean="0">
                <a:solidFill>
                  <a:schemeClr val="tx1"/>
                </a:solidFill>
                <a:effectLst/>
                <a:latin typeface="Segoe UI" pitchFamily="34" charset="0"/>
                <a:ea typeface="+mn-ea"/>
                <a:cs typeface="+mn-cs"/>
              </a:rPr>
              <a:t>AutoDatabaseMountDial</a:t>
            </a:r>
            <a:r>
              <a:rPr lang="en-US" sz="900" kern="1200" dirty="0" smtClean="0">
                <a:solidFill>
                  <a:schemeClr val="tx1"/>
                </a:solidFill>
                <a:effectLst/>
                <a:latin typeface="Segoe UI" pitchFamily="34" charset="0"/>
                <a:ea typeface="+mn-ea"/>
                <a:cs typeface="+mn-cs"/>
              </a:rPr>
              <a:t> has a few settings:</a:t>
            </a:r>
          </a:p>
          <a:p>
            <a:pPr marL="171450" marR="0" indent="-171450" algn="l" defTabSz="914363" rtl="0" eaLnBrk="1" fontAlgn="auto" latinLnBrk="0" hangingPunct="1">
              <a:lnSpc>
                <a:spcPct val="90000"/>
              </a:lnSpc>
              <a:spcBef>
                <a:spcPts val="0"/>
              </a:spcBef>
              <a:spcAft>
                <a:spcPts val="333"/>
              </a:spcAft>
              <a:buClrTx/>
              <a:buSzTx/>
              <a:buFontTx/>
              <a:buChar char="-"/>
              <a:tabLst/>
              <a:defRPr/>
            </a:pPr>
            <a:r>
              <a:rPr lang="en-US" sz="900" kern="1200" dirty="0" err="1" smtClean="0">
                <a:solidFill>
                  <a:schemeClr val="tx1"/>
                </a:solidFill>
                <a:effectLst/>
                <a:latin typeface="Segoe UI" pitchFamily="34" charset="0"/>
                <a:ea typeface="+mn-ea"/>
                <a:cs typeface="+mn-cs"/>
              </a:rPr>
              <a:t>BestAvailability</a:t>
            </a:r>
            <a:r>
              <a:rPr lang="en-US" sz="900" kern="1200" dirty="0" smtClean="0">
                <a:solidFill>
                  <a:schemeClr val="tx1"/>
                </a:solidFill>
                <a:effectLst/>
                <a:latin typeface="Segoe UI" pitchFamily="34" charset="0"/>
                <a:ea typeface="+mn-ea"/>
                <a:cs typeface="+mn-cs"/>
              </a:rPr>
              <a:t> – 12 logs</a:t>
            </a:r>
          </a:p>
          <a:p>
            <a:pPr marL="171450" marR="0" indent="-171450" algn="l" defTabSz="914363" rtl="0" eaLnBrk="1" fontAlgn="auto" latinLnBrk="0" hangingPunct="1">
              <a:lnSpc>
                <a:spcPct val="90000"/>
              </a:lnSpc>
              <a:spcBef>
                <a:spcPts val="0"/>
              </a:spcBef>
              <a:spcAft>
                <a:spcPts val="333"/>
              </a:spcAft>
              <a:buClrTx/>
              <a:buSzTx/>
              <a:buFontTx/>
              <a:buChar char="-"/>
              <a:tabLst/>
              <a:defRPr/>
            </a:pPr>
            <a:r>
              <a:rPr lang="en-US" sz="900" kern="1200" dirty="0" err="1" smtClean="0">
                <a:solidFill>
                  <a:schemeClr val="tx1"/>
                </a:solidFill>
                <a:effectLst/>
                <a:latin typeface="Segoe UI" pitchFamily="34" charset="0"/>
                <a:ea typeface="+mn-ea"/>
                <a:cs typeface="+mn-cs"/>
              </a:rPr>
              <a:t>GoodAvailability</a:t>
            </a:r>
            <a:r>
              <a:rPr lang="en-US" sz="900" kern="1200" dirty="0" smtClean="0">
                <a:solidFill>
                  <a:schemeClr val="tx1"/>
                </a:solidFill>
                <a:effectLst/>
                <a:latin typeface="Segoe UI" pitchFamily="34" charset="0"/>
                <a:ea typeface="+mn-ea"/>
                <a:cs typeface="+mn-cs"/>
              </a:rPr>
              <a:t> – 6 logs</a:t>
            </a:r>
          </a:p>
          <a:p>
            <a:pPr marL="171450" marR="0" indent="-171450" algn="l" defTabSz="914363" rtl="0" eaLnBrk="1" fontAlgn="auto" latinLnBrk="0" hangingPunct="1">
              <a:lnSpc>
                <a:spcPct val="90000"/>
              </a:lnSpc>
              <a:spcBef>
                <a:spcPts val="0"/>
              </a:spcBef>
              <a:spcAft>
                <a:spcPts val="333"/>
              </a:spcAft>
              <a:buClrTx/>
              <a:buSzTx/>
              <a:buFontTx/>
              <a:buChar char="-"/>
              <a:tabLst/>
              <a:defRPr/>
            </a:pPr>
            <a:r>
              <a:rPr lang="en-US" sz="900" kern="1200" dirty="0" smtClean="0">
                <a:solidFill>
                  <a:schemeClr val="tx1"/>
                </a:solidFill>
                <a:effectLst/>
                <a:latin typeface="Segoe UI" pitchFamily="34" charset="0"/>
                <a:ea typeface="+mn-ea"/>
                <a:cs typeface="+mn-cs"/>
              </a:rPr>
              <a:t>Lossless – 0</a:t>
            </a:r>
            <a:r>
              <a:rPr lang="en-US" sz="900" kern="1200" baseline="0" dirty="0" smtClean="0">
                <a:solidFill>
                  <a:schemeClr val="tx1"/>
                </a:solidFill>
                <a:effectLst/>
                <a:latin typeface="Segoe UI" pitchFamily="34" charset="0"/>
                <a:ea typeface="+mn-ea"/>
                <a:cs typeface="+mn-cs"/>
              </a:rPr>
              <a:t> logs</a:t>
            </a:r>
            <a:endParaRPr lang="en-US" sz="900" kern="1200" dirty="0" smtClean="0">
              <a:solidFill>
                <a:schemeClr val="tx1"/>
              </a:solidFill>
              <a:effectLst/>
              <a:latin typeface="Segoe UI"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160463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effectLst/>
                <a:latin typeface="Segoe UI" pitchFamily="34" charset="0"/>
                <a:ea typeface="+mn-ea"/>
                <a:cs typeface="+mn-cs"/>
              </a:rPr>
              <a:t>Continuous Replication</a:t>
            </a:r>
            <a:r>
              <a:rPr lang="en-US" sz="900" kern="1200" baseline="0" dirty="0" smtClean="0">
                <a:solidFill>
                  <a:schemeClr val="tx1"/>
                </a:solidFill>
                <a:effectLst/>
                <a:latin typeface="Segoe UI" pitchFamily="34" charset="0"/>
                <a:ea typeface="+mn-ea"/>
                <a:cs typeface="+mn-cs"/>
              </a:rPr>
              <a:t> Block Mode</a:t>
            </a:r>
            <a:r>
              <a:rPr lang="en-US" sz="900" kern="1200" dirty="0" smtClean="0">
                <a:solidFill>
                  <a:schemeClr val="tx1"/>
                </a:solidFill>
                <a:effectLst/>
                <a:latin typeface="Segoe UI" pitchFamily="34" charset="0"/>
                <a:ea typeface="+mn-ea"/>
                <a:cs typeface="+mn-cs"/>
              </a:rPr>
              <a:t> reduces the exposure of data loss on failure by replicating to passive copies all logs writes in parallel to them being locally persisted.  The active does not wait for the replication to complete in order to preclude replication issues from impacting the client experience.  Continuous Replication Block Mode is only active with a given replication is up-to-date in copying complete logs.  The conversion in and out of Continuous Replication Block Mode is done automatically by the log copier.  The same data paths are used for Continuous Replication Block Mode as is used for whole log replication.  The mechanism dramatically reduces the latency between the time a change is made on the active until the content is duplicated on a passive copy.  In addition, to replicating individual log file writes Continuous Replication Block Mode changes the activation process of a passive copy.  If a copy was in Continuous Replication Block Mode </a:t>
            </a:r>
            <a:r>
              <a:rPr lang="en-US" sz="900" kern="1200" dirty="0" err="1" smtClean="0">
                <a:solidFill>
                  <a:schemeClr val="tx1"/>
                </a:solidFill>
                <a:effectLst/>
                <a:latin typeface="Segoe UI" pitchFamily="34" charset="0"/>
                <a:ea typeface="+mn-ea"/>
                <a:cs typeface="+mn-cs"/>
              </a:rPr>
              <a:t>mode</a:t>
            </a:r>
            <a:r>
              <a:rPr lang="en-US" sz="900" kern="1200" dirty="0" smtClean="0">
                <a:solidFill>
                  <a:schemeClr val="tx1"/>
                </a:solidFill>
                <a:effectLst/>
                <a:latin typeface="Segoe UI" pitchFamily="34" charset="0"/>
                <a:ea typeface="+mn-ea"/>
                <a:cs typeface="+mn-cs"/>
              </a:rPr>
              <a:t> when the failure occurred the system uses whatever partial log content is available in the activation.  This means that the copy is mounted with all data available to the passive copy.</a:t>
            </a:r>
          </a:p>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extLst>
      <p:ext uri="{BB962C8B-B14F-4D97-AF65-F5344CB8AC3E}">
        <p14:creationId xmlns:p14="http://schemas.microsoft.com/office/powerpoint/2010/main" val="16957584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pitchFamily="34" charset="0"/>
                <a:ea typeface="+mn-ea"/>
                <a:cs typeface="+mn-cs"/>
              </a:rPr>
              <a:t>The replication service makes no assumptions regarding the ability of any networks to communicate with each other.  When the default network configuration is enumerated, and the networks are not collapsed, the replication service relies on DNS queries in order to find remote hosts.  The only place where DNS queries should return valid IP addresses is the MAPI network.  Once the query is satisfied, the request is handed off to the OS for appropriate routing.</a:t>
            </a:r>
          </a:p>
          <a:p>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After the networks are collapsed the replication service is now intelligent on how the networks exist between DAG members and who can replicate to who and where.  With that in mind, the replication service will not start to request specific IP endpoints for contact.  These requests are handed off to the operating system, and routing will continue to work on that network until an issue occurs, as which time all or some members may switch to a different network.</a:t>
            </a:r>
          </a:p>
          <a:p>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Now let me add an additional note onto this.  In Exchange 2007 Exchange always preferred a replication network over the public  network if one was in place.  This preference also held up through state changes, for example if I pulled the network tap on the replication network and the replication host name failed replication would move to the public network.  When the replication network issue was corrected, and the name successfully established, the replication service without intervention would automatically switch back.</a:t>
            </a:r>
          </a:p>
          <a:p>
            <a:r>
              <a:rPr lang="en-US" sz="900" kern="1200" dirty="0" smtClean="0">
                <a:solidFill>
                  <a:schemeClr val="tx1"/>
                </a:solidFill>
                <a:effectLst/>
                <a:latin typeface="Segoe UI" pitchFamily="34" charset="0"/>
                <a:ea typeface="+mn-ea"/>
                <a:cs typeface="+mn-cs"/>
              </a:rPr>
              <a:t> </a:t>
            </a:r>
          </a:p>
          <a:p>
            <a:r>
              <a:rPr lang="en-US" sz="900" kern="1200" dirty="0" smtClean="0">
                <a:solidFill>
                  <a:schemeClr val="tx1"/>
                </a:solidFill>
                <a:effectLst/>
                <a:latin typeface="Segoe UI" pitchFamily="34" charset="0"/>
                <a:ea typeface="+mn-ea"/>
                <a:cs typeface="+mn-cs"/>
              </a:rPr>
              <a:t>In Exchange 2010 RTM we will prefer replication networks first if they are healthy.  If they become unhealthy for any reason, we will switch to another replication network should one exist or move to the MAPI network even if it is replication disabled.  Once we make a network switch, we will stay on that network (even the MAPI network) until:</a:t>
            </a:r>
          </a:p>
          <a:p>
            <a:r>
              <a:rPr lang="en-US" sz="900" kern="1200" dirty="0" smtClean="0">
                <a:solidFill>
                  <a:schemeClr val="tx1"/>
                </a:solidFill>
                <a:effectLst/>
                <a:latin typeface="Segoe UI" pitchFamily="34" charset="0"/>
                <a:ea typeface="+mn-ea"/>
                <a:cs typeface="+mn-cs"/>
              </a:rPr>
              <a:t> </a:t>
            </a:r>
          </a:p>
          <a:p>
            <a:pPr marL="171450" lvl="0" indent="-171450">
              <a:buFont typeface="Arial" pitchFamily="34" charset="0"/>
              <a:buChar char="•"/>
            </a:pPr>
            <a:r>
              <a:rPr lang="en-US" sz="900" kern="1200" dirty="0" smtClean="0">
                <a:solidFill>
                  <a:schemeClr val="tx1"/>
                </a:solidFill>
                <a:effectLst/>
                <a:latin typeface="Segoe UI" pitchFamily="34" charset="0"/>
                <a:ea typeface="+mn-ea"/>
                <a:cs typeface="+mn-cs"/>
              </a:rPr>
              <a:t>The replication service on the node that experienced the failure is restarted causing network re-enumeration to occur.</a:t>
            </a:r>
          </a:p>
          <a:p>
            <a:pPr marL="171450" lvl="0" indent="-171450">
              <a:buFont typeface="Arial" pitchFamily="34" charset="0"/>
              <a:buChar char="•"/>
            </a:pPr>
            <a:r>
              <a:rPr lang="en-US" sz="900" kern="1200" dirty="0" smtClean="0">
                <a:solidFill>
                  <a:schemeClr val="tx1"/>
                </a:solidFill>
                <a:effectLst/>
                <a:latin typeface="Segoe UI" pitchFamily="34" charset="0"/>
                <a:ea typeface="+mn-ea"/>
                <a:cs typeface="+mn-cs"/>
              </a:rPr>
              <a:t>Replication is suspended and resumed on database copies on the node that experienced the failure causing network re-enumeration to occur.</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extLst>
      <p:ext uri="{BB962C8B-B14F-4D97-AF65-F5344CB8AC3E}">
        <p14:creationId xmlns:p14="http://schemas.microsoft.com/office/powerpoint/2010/main" val="14943579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extLst>
      <p:ext uri="{BB962C8B-B14F-4D97-AF65-F5344CB8AC3E}">
        <p14:creationId xmlns:p14="http://schemas.microsoft.com/office/powerpoint/2010/main" val="17788619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extLst>
      <p:ext uri="{BB962C8B-B14F-4D97-AF65-F5344CB8AC3E}">
        <p14:creationId xmlns:p14="http://schemas.microsoft.com/office/powerpoint/2010/main" val="2678804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984F4B-2CA4-4370-9F1E-CDEAE7FFD260}" type="slidenum">
              <a:rPr lang="en-US" smtClean="0"/>
              <a:pPr/>
              <a:t>42</a:t>
            </a:fld>
            <a:endParaRPr lang="en-US"/>
          </a:p>
        </p:txBody>
      </p:sp>
    </p:spTree>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extLst>
      <p:ext uri="{BB962C8B-B14F-4D97-AF65-F5344CB8AC3E}">
        <p14:creationId xmlns:p14="http://schemas.microsoft.com/office/powerpoint/2010/main" val="11886138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3/29/2012 9:38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952B1F-BB8A-4A72-8681-CFF32D8025B7}"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3779358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952B1F-BB8A-4A72-8681-CFF32D8025B7}"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3869784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smtClean="0">
                <a:effectLst/>
              </a:rPr>
              <a:t>Set-</a:t>
            </a:r>
            <a:r>
              <a:rPr lang="en-US" dirty="0" err="1" smtClean="0">
                <a:effectLst/>
              </a:rPr>
              <a:t>MailboxServer</a:t>
            </a:r>
            <a:r>
              <a:rPr lang="en-US" dirty="0" smtClean="0">
                <a:effectLst/>
              </a:rPr>
              <a:t> -</a:t>
            </a:r>
            <a:r>
              <a:rPr lang="en-US" sz="900" dirty="0" err="1" smtClean="0"/>
              <a:t>DatabaseCopyAutoActivationPolicy</a:t>
            </a:r>
            <a:r>
              <a:rPr lang="en-US" sz="900" dirty="0" smtClean="0"/>
              <a:t> </a:t>
            </a:r>
            <a:r>
              <a:rPr lang="en-US" dirty="0" smtClean="0">
                <a:effectLst/>
              </a:rPr>
              <a:t>Blocked</a:t>
            </a:r>
            <a:r>
              <a:rPr lang="en-US" baseline="0" dirty="0" smtClean="0">
                <a:effectLst/>
              </a:rPr>
              <a:t> can be overridden via Move-</a:t>
            </a:r>
            <a:r>
              <a:rPr lang="en-US" baseline="0" dirty="0" err="1" smtClean="0">
                <a:effectLst/>
              </a:rPr>
              <a:t>ActiveMailboxDatabase</a:t>
            </a:r>
            <a:r>
              <a:rPr lang="en-US" baseline="0" dirty="0" smtClean="0">
                <a:effectLst/>
              </a:rPr>
              <a:t> (because you are explicitly activating the copy)</a:t>
            </a:r>
          </a:p>
          <a:p>
            <a:pPr marL="0" indent="0">
              <a:buFont typeface="Arial" pitchFamily="34" charset="0"/>
              <a:buNone/>
            </a:pPr>
            <a:endParaRPr lang="en-US" baseline="0" dirty="0" smtClean="0">
              <a:effectLst/>
            </a:endParaRPr>
          </a:p>
          <a:p>
            <a:pPr marL="0" indent="0">
              <a:buFont typeface="Arial" pitchFamily="34" charset="0"/>
              <a:buNone/>
            </a:pPr>
            <a:r>
              <a:rPr lang="en-US" baseline="0" dirty="0" smtClean="0">
                <a:effectLst/>
              </a:rPr>
              <a:t>Suspend-</a:t>
            </a:r>
            <a:r>
              <a:rPr lang="en-US" baseline="0" dirty="0" err="1" smtClean="0">
                <a:effectLst/>
              </a:rPr>
              <a:t>MailboxDatabaseCopy</a:t>
            </a:r>
            <a:r>
              <a:rPr lang="en-US" baseline="0" dirty="0" smtClean="0">
                <a:effectLst/>
              </a:rPr>
              <a:t> –</a:t>
            </a:r>
            <a:r>
              <a:rPr lang="en-US" baseline="0" dirty="0" err="1" smtClean="0">
                <a:effectLst/>
              </a:rPr>
              <a:t>ActivationOnly</a:t>
            </a:r>
            <a:r>
              <a:rPr lang="en-US" baseline="0" dirty="0" smtClean="0">
                <a:effectLst/>
              </a:rPr>
              <a:t> can be overridden by performing a seeding operation or a resume-</a:t>
            </a:r>
            <a:r>
              <a:rPr lang="en-US" baseline="0" dirty="0" err="1" smtClean="0">
                <a:effectLst/>
              </a:rPr>
              <a:t>mailboxdatabasecopy</a:t>
            </a:r>
            <a:r>
              <a:rPr lang="en-US" baseline="0" dirty="0" smtClean="0">
                <a:effectLst/>
              </a:rPr>
              <a:t>.</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2568623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 server 3</a:t>
            </a:r>
            <a:r>
              <a:rPr lang="en-US" baseline="0" dirty="0" smtClean="0"/>
              <a:t> copy scenario – you can lose 2 servers and still have 100% of your databases active.  You can lose a third server, but now you have an outage event – 20% of your databases are down, however, the other 80% are online.</a:t>
            </a:r>
          </a:p>
          <a:p>
            <a:endParaRPr lang="en-US" baseline="0" dirty="0" smtClean="0"/>
          </a:p>
          <a:p>
            <a:r>
              <a:rPr lang="en-US" baseline="0" dirty="0" smtClean="0"/>
              <a:t>Compare to two 2 DAGs that only have 3 servers each.  Each DAG can only lose 1 server and still maintain quorum.  If either loses another vote, the quorum is lost and all databases are offline.</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2911542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5668" y="4114800"/>
            <a:ext cx="7681914" cy="461665"/>
          </a:xfrm>
        </p:spPr>
        <p:txBody>
          <a:bodyPr>
            <a:noAutofit/>
          </a:bodyPr>
          <a:lstStyle>
            <a:lvl1pPr marL="0" indent="0" algn="l">
              <a:lnSpc>
                <a:spcPct val="90000"/>
              </a:lnSpc>
              <a:spcBef>
                <a:spcPts val="0"/>
              </a:spcBef>
              <a:buNone/>
              <a:defRPr sz="2400">
                <a:gradFill>
                  <a:gsLst>
                    <a:gs pos="0">
                      <a:srgbClr val="031C4E"/>
                    </a:gs>
                    <a:gs pos="86000">
                      <a:srgbClr val="031C4E"/>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itle 1"/>
          <p:cNvSpPr>
            <a:spLocks noGrp="1"/>
          </p:cNvSpPr>
          <p:nvPr>
            <p:ph type="ctrTitle"/>
          </p:nvPr>
        </p:nvSpPr>
        <p:spPr>
          <a:xfrm>
            <a:off x="465668" y="1447800"/>
            <a:ext cx="7946496" cy="1523495"/>
          </a:xfrm>
        </p:spPr>
        <p:txBody>
          <a:bodyPr>
            <a:noAutofit/>
          </a:bodyPr>
          <a:lstStyle>
            <a:lvl1pPr>
              <a:lnSpc>
                <a:spcPct val="90000"/>
              </a:lnSpc>
              <a:defRPr sz="5400"/>
            </a:lvl1pPr>
          </a:lstStyle>
          <a:p>
            <a:r>
              <a:rPr lang="en-US" smtClean="0"/>
              <a:t>Click to edit Master 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05000"/>
            <a:ext cx="7681913" cy="1523495"/>
          </a:xfrm>
        </p:spPr>
        <p:txBody>
          <a:bodyPr>
            <a:noAutofit/>
          </a:bodyPr>
          <a:lstStyle>
            <a:lvl1pPr>
              <a:lnSpc>
                <a:spcPct val="90000"/>
              </a:lnSpc>
              <a:defRPr sz="5400">
                <a:gradFill flip="none" rotWithShape="1">
                  <a:gsLst>
                    <a:gs pos="0">
                      <a:schemeClr val="tx1"/>
                    </a:gs>
                    <a:gs pos="86000">
                      <a:schemeClr val="tx1"/>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838200" y="4344988"/>
            <a:ext cx="7681914" cy="461665"/>
          </a:xfrm>
        </p:spPr>
        <p:txBody>
          <a:bodyPr>
            <a:noAutofit/>
          </a:bodyPr>
          <a:lstStyle>
            <a:lvl1pPr marL="0" indent="0" algn="l">
              <a:lnSpc>
                <a:spcPct val="90000"/>
              </a:lnSpc>
              <a:spcBef>
                <a:spcPts val="0"/>
              </a:spcBef>
              <a:buNone/>
              <a:defRPr>
                <a:gradFill>
                  <a:gsLst>
                    <a:gs pos="0">
                      <a:schemeClr val="accent1">
                        <a:lumMod val="40000"/>
                        <a:lumOff val="60000"/>
                      </a:schemeClr>
                    </a:gs>
                    <a:gs pos="86000">
                      <a:schemeClr val="accent1">
                        <a:lumMod val="40000"/>
                        <a:lumOff val="60000"/>
                      </a:schemeClr>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descr="MSconfidential.png"/>
          <p:cNvPicPr>
            <a:picLocks noChangeAspect="1"/>
          </p:cNvPicPr>
          <p:nvPr/>
        </p:nvPicPr>
        <p:blipFill>
          <a:blip r:embed="rId3"/>
          <a:stretch>
            <a:fillRect/>
          </a:stretch>
        </p:blipFill>
        <p:spPr bwMode="invGray">
          <a:xfrm>
            <a:off x="3550921" y="6477000"/>
            <a:ext cx="2042159" cy="304800"/>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05000"/>
            <a:ext cx="7043208" cy="1523494"/>
          </a:xfrm>
        </p:spPr>
        <p:txBody>
          <a:bodyPr anchor="t" anchorCtr="0">
            <a:noAutofit/>
          </a:bodyPr>
          <a:lstStyle>
            <a:lvl1pPr algn="l" defTabSz="914363" rtl="0" eaLnBrk="1" latinLnBrk="0" hangingPunct="1">
              <a:lnSpc>
                <a:spcPct val="90000"/>
              </a:lnSpc>
              <a:spcBef>
                <a:spcPct val="0"/>
              </a:spcBef>
              <a:buNone/>
              <a:defRPr lang="en-US" sz="54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838200" y="4343400"/>
            <a:ext cx="3429000" cy="461665"/>
          </a:xfrm>
        </p:spPr>
        <p:txBody>
          <a:bodyPr>
            <a:noAutofit/>
          </a:bodyPr>
          <a:lstStyle>
            <a:lvl1pPr marL="0" indent="0" algn="l" defTabSz="914363" rtl="0" eaLnBrk="1" latinLnBrk="0" hangingPunct="1">
              <a:lnSpc>
                <a:spcPct val="90000"/>
              </a:lnSpc>
              <a:spcBef>
                <a:spcPts val="0"/>
              </a:spcBef>
              <a:buSzPct val="85000"/>
              <a:buFontTx/>
              <a:buNone/>
              <a:defRPr lang="en-US" sz="3200" kern="1200" dirty="0">
                <a:gradFill>
                  <a:gsLst>
                    <a:gs pos="0">
                      <a:schemeClr val="accent1">
                        <a:lumMod val="40000"/>
                        <a:lumOff val="60000"/>
                      </a:schemeClr>
                    </a:gs>
                    <a:gs pos="86000">
                      <a:schemeClr val="accent1">
                        <a:lumMod val="40000"/>
                        <a:lumOff val="60000"/>
                      </a:schemeClr>
                    </a:gs>
                  </a:gsLst>
                  <a:lin ang="5400000" scaled="0"/>
                </a:gra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072886" y="228600"/>
            <a:ext cx="7690114" cy="138499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1000" b="1" i="1" u="none" strike="noStrike" kern="1200" cap="none" spc="-642" normalizeH="0" baseline="0" noProof="0" dirty="0" smtClean="0">
                <a:ln w="11430"/>
                <a:gradFill>
                  <a:gsLst>
                    <a:gs pos="0">
                      <a:schemeClr val="tx1"/>
                    </a:gs>
                    <a:gs pos="88000">
                      <a:schemeClr val="tx1">
                        <a:alpha val="50000"/>
                      </a:schemeClr>
                    </a:gs>
                  </a:gsLst>
                  <a:lin ang="5400000"/>
                </a:gradFill>
                <a:effectLst/>
                <a:uLnTx/>
                <a:uFillTx/>
                <a:latin typeface="Segoe UI" pitchFamily="34" charset="0"/>
                <a:ea typeface="+mn-ea"/>
                <a:cs typeface="+mn-cs"/>
              </a:defRPr>
            </a:lvl1pPr>
          </a:lstStyle>
          <a:p>
            <a:pPr marL="0" lvl="0" indent="0" algn="r" defTabSz="914363" rtl="0" eaLnBrk="1" latinLnBrk="0" hangingPunct="1">
              <a:lnSpc>
                <a:spcPct val="90000"/>
              </a:lnSpc>
              <a:spcBef>
                <a:spcPct val="20000"/>
              </a:spcBef>
              <a:buSzPct val="85000"/>
              <a:buFont typeface="Arial" pitchFamily="34" charset="0"/>
              <a:buNone/>
            </a:pPr>
            <a:r>
              <a:rPr lang="en-US" dirty="0" smtClean="0"/>
              <a:t>click to…</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MSconfidential.png"/>
          <p:cNvPicPr>
            <a:picLocks noChangeAspect="1"/>
          </p:cNvPicPr>
          <p:nvPr/>
        </p:nvPicPr>
        <p:blipFill>
          <a:blip r:embed="rId2"/>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MSconfidential.png"/>
          <p:cNvPicPr>
            <a:picLocks noChangeAspect="1"/>
          </p:cNvPicPr>
          <p:nvPr/>
        </p:nvPicPr>
        <p:blipFill>
          <a:blip r:embed="rId2"/>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MSconfidential.png"/>
          <p:cNvPicPr>
            <a:picLocks noChangeAspect="1"/>
          </p:cNvPicPr>
          <p:nvPr/>
        </p:nvPicPr>
        <p:blipFill>
          <a:blip r:embed="rId2"/>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MSconfidential.png"/>
          <p:cNvPicPr>
            <a:picLocks noChangeAspect="1"/>
          </p:cNvPicPr>
          <p:nvPr/>
        </p:nvPicPr>
        <p:blipFill>
          <a:blip r:embed="rId2"/>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descr="MSconfidential.png"/>
          <p:cNvPicPr>
            <a:picLocks noChangeAspect="1"/>
          </p:cNvPicPr>
          <p:nvPr/>
        </p:nvPicPr>
        <p:blipFill>
          <a:blip r:embed="rId2"/>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MSconfidential.png"/>
          <p:cNvPicPr>
            <a:picLocks noChangeAspect="1"/>
          </p:cNvPicPr>
          <p:nvPr/>
        </p:nvPicPr>
        <p:blipFill>
          <a:blip r:embed="rId2"/>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5668" y="4114800"/>
            <a:ext cx="7043208" cy="461665"/>
          </a:xfrm>
        </p:spPr>
        <p:txBody>
          <a:bodyPr>
            <a:noAutofit/>
          </a:bodyPr>
          <a:lstStyle>
            <a:lvl1pPr marL="0" indent="0" algn="l">
              <a:lnSpc>
                <a:spcPct val="90000"/>
              </a:lnSpc>
              <a:spcBef>
                <a:spcPts val="0"/>
              </a:spcBef>
              <a:buNone/>
              <a:defRPr sz="2400">
                <a:gradFill>
                  <a:gsLst>
                    <a:gs pos="0">
                      <a:srgbClr val="031C4E"/>
                    </a:gs>
                    <a:gs pos="86000">
                      <a:srgbClr val="031C4E"/>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8" y="5396806"/>
            <a:ext cx="7964751" cy="100399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6600" b="1" i="0" u="none" strike="noStrike" kern="1200" cap="none" spc="-500" normalizeH="0" baseline="0" noProof="0" dirty="0" smtClean="0">
                <a:ln w="11430"/>
                <a:gradFill>
                  <a:gsLst>
                    <a:gs pos="0">
                      <a:schemeClr val="tx1"/>
                    </a:gs>
                    <a:gs pos="88000">
                      <a:schemeClr val="tx1"/>
                    </a:gs>
                  </a:gsLst>
                  <a:lin ang="5400000"/>
                </a:gradFill>
                <a:effectLst>
                  <a:outerShdw blurRad="127000" sx="102000" sy="102000" algn="ctr" rotWithShape="0">
                    <a:schemeClr val="tx1">
                      <a:alpha val="40000"/>
                    </a:schemeClr>
                  </a:outerShdw>
                </a:effectLst>
                <a:uLnTx/>
                <a:uFillTx/>
                <a:latin typeface="Segoe UI" pitchFamily="34" charset="0"/>
                <a:ea typeface="+mn-ea"/>
                <a:cs typeface="+mn-cs"/>
              </a:defRPr>
            </a:lvl1pPr>
          </a:lstStyle>
          <a:p>
            <a:pPr marL="0" lvl="0" indent="0" algn="r" defTabSz="914363" rtl="0" eaLnBrk="1" latinLnBrk="0" hangingPunct="1">
              <a:lnSpc>
                <a:spcPct val="90000"/>
              </a:lnSpc>
              <a:spcBef>
                <a:spcPct val="20000"/>
              </a:spcBef>
              <a:buSzPct val="90000"/>
              <a:buFont typeface="Arial" pitchFamily="34" charset="0"/>
              <a:buNone/>
            </a:pPr>
            <a:r>
              <a:rPr lang="en-US" dirty="0" smtClean="0"/>
              <a:t>click to…</a:t>
            </a:r>
          </a:p>
        </p:txBody>
      </p:sp>
      <p:sp>
        <p:nvSpPr>
          <p:cNvPr id="5" name="Title 1"/>
          <p:cNvSpPr>
            <a:spLocks noGrp="1"/>
          </p:cNvSpPr>
          <p:nvPr>
            <p:ph type="ctrTitle"/>
          </p:nvPr>
        </p:nvSpPr>
        <p:spPr>
          <a:xfrm>
            <a:off x="465668" y="1066800"/>
            <a:ext cx="7946496" cy="1523495"/>
          </a:xfrm>
        </p:spPr>
        <p:txBody>
          <a:bodyPr anchor="ctr">
            <a:noAutofit/>
          </a:bodyPr>
          <a:lstStyle>
            <a:lvl1pPr>
              <a:lnSpc>
                <a:spcPct val="90000"/>
              </a:lnSpc>
              <a:defRPr sz="5400"/>
            </a:lvl1pPr>
          </a:lstStyle>
          <a:p>
            <a:r>
              <a:rPr lang="en-US" smtClean="0"/>
              <a:t>Click to edit Master title style</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No Camera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Microsoft Confidential</a:t>
            </a:r>
            <a:endParaRPr lang="en-US" dirty="0"/>
          </a:p>
        </p:txBody>
      </p:sp>
      <p:pic>
        <p:nvPicPr>
          <p:cNvPr id="3" name="Picture 3" descr="C:\Users\monical\Desktop\ADMIN\DVD_ART34\Artwork_Imagery\Icons - Illustrations\_WINDOWS VISTA ICONS\Video camera digital Camcorder.png"/>
          <p:cNvPicPr>
            <a:picLocks noChangeAspect="1" noChangeArrowheads="1"/>
          </p:cNvPicPr>
          <p:nvPr/>
        </p:nvPicPr>
        <p:blipFill>
          <a:blip r:embed="rId2"/>
          <a:stretch>
            <a:fillRect/>
          </a:stretch>
        </p:blipFill>
        <p:spPr bwMode="auto">
          <a:xfrm>
            <a:off x="626444" y="1104405"/>
            <a:ext cx="1791197" cy="1791195"/>
          </a:xfrm>
          <a:prstGeom prst="rect">
            <a:avLst/>
          </a:prstGeom>
          <a:noFill/>
          <a:ln>
            <a:noFill/>
          </a:ln>
        </p:spPr>
      </p:pic>
      <p:pic>
        <p:nvPicPr>
          <p:cNvPr id="4" name="Picture 4" descr="C:\Users\monical\Desktop\ADMIN\DVD_ART34\Artwork_Imagery\Icons - Illustrations\_WINDOWS VISTA ICONS\Camera photo digital.png"/>
          <p:cNvPicPr>
            <a:picLocks noChangeAspect="1" noChangeArrowheads="1"/>
          </p:cNvPicPr>
          <p:nvPr/>
        </p:nvPicPr>
        <p:blipFill>
          <a:blip r:embed="rId3"/>
          <a:stretch>
            <a:fillRect/>
          </a:stretch>
        </p:blipFill>
        <p:spPr bwMode="auto">
          <a:xfrm>
            <a:off x="2590800" y="2016037"/>
            <a:ext cx="1791197" cy="1791195"/>
          </a:xfrm>
          <a:prstGeom prst="rect">
            <a:avLst/>
          </a:prstGeom>
          <a:noFill/>
          <a:ln>
            <a:noFill/>
          </a:ln>
        </p:spPr>
      </p:pic>
      <p:pic>
        <p:nvPicPr>
          <p:cNvPr id="5" name="Picture 5" descr="C:\Users\monical\Desktop\ADMIN\DVD_ART34\Artwork_Imagery\Icons - Illustrations\_WINDOWS VISTA ICONS\Cell mobile smart phone smartphone.png"/>
          <p:cNvPicPr>
            <a:picLocks noChangeAspect="1" noChangeArrowheads="1"/>
          </p:cNvPicPr>
          <p:nvPr/>
        </p:nvPicPr>
        <p:blipFill>
          <a:blip r:embed="rId4"/>
          <a:stretch>
            <a:fillRect/>
          </a:stretch>
        </p:blipFill>
        <p:spPr bwMode="auto">
          <a:xfrm>
            <a:off x="6934200" y="1115955"/>
            <a:ext cx="1791197" cy="1791195"/>
          </a:xfrm>
          <a:prstGeom prst="rect">
            <a:avLst/>
          </a:prstGeom>
          <a:noFill/>
          <a:ln>
            <a:noFill/>
          </a:ln>
        </p:spPr>
      </p:pic>
      <p:pic>
        <p:nvPicPr>
          <p:cNvPr id="6" name="Picture 9" descr="C:\Users\monical\Desktop\ADMIN\DVD_ART34\Artwork_Imagery\Icons - Illustrations\_WINDOWS SERVER ICONS\Symbols\X don't no not okay approved bad.png"/>
          <p:cNvPicPr>
            <a:picLocks noChangeAspect="1" noChangeArrowheads="1"/>
          </p:cNvPicPr>
          <p:nvPr/>
        </p:nvPicPr>
        <p:blipFill>
          <a:blip r:embed="rId5"/>
          <a:stretch>
            <a:fillRect/>
          </a:stretch>
        </p:blipFill>
        <p:spPr bwMode="auto">
          <a:xfrm>
            <a:off x="2923014" y="2466217"/>
            <a:ext cx="945153" cy="851967"/>
          </a:xfrm>
          <a:prstGeom prst="rect">
            <a:avLst/>
          </a:prstGeom>
          <a:noFill/>
          <a:ln>
            <a:noFill/>
          </a:ln>
        </p:spPr>
      </p:pic>
      <p:pic>
        <p:nvPicPr>
          <p:cNvPr id="7" name="Picture 3" descr="\\server3\InternalBin\Resource DVD 35\DVD_ART35\Artwork_Imagery\Icons - Illustrations\_WINDOWS VISTA ICONS\Keyboard.png"/>
          <p:cNvPicPr>
            <a:picLocks noChangeAspect="1" noChangeArrowheads="1"/>
          </p:cNvPicPr>
          <p:nvPr/>
        </p:nvPicPr>
        <p:blipFill>
          <a:blip r:embed="rId6"/>
          <a:srcRect/>
          <a:stretch>
            <a:fillRect/>
          </a:stretch>
        </p:blipFill>
        <p:spPr bwMode="auto">
          <a:xfrm>
            <a:off x="4786612" y="1898753"/>
            <a:ext cx="1865218" cy="1865218"/>
          </a:xfrm>
          <a:prstGeom prst="rect">
            <a:avLst/>
          </a:prstGeom>
          <a:noFill/>
        </p:spPr>
      </p:pic>
      <p:pic>
        <p:nvPicPr>
          <p:cNvPr id="8" name="Picture 9" descr="C:\Users\monical\Desktop\ADMIN\DVD_ART34\Artwork_Imagery\Icons - Illustrations\_WINDOWS SERVER ICONS\Symbols\X don't no not okay approved bad.png"/>
          <p:cNvPicPr>
            <a:picLocks noChangeAspect="1" noChangeArrowheads="1"/>
          </p:cNvPicPr>
          <p:nvPr/>
        </p:nvPicPr>
        <p:blipFill>
          <a:blip r:embed="rId5"/>
          <a:stretch>
            <a:fillRect/>
          </a:stretch>
        </p:blipFill>
        <p:spPr bwMode="auto">
          <a:xfrm>
            <a:off x="1076455" y="1638903"/>
            <a:ext cx="945153" cy="851967"/>
          </a:xfrm>
          <a:prstGeom prst="rect">
            <a:avLst/>
          </a:prstGeom>
          <a:noFill/>
          <a:ln>
            <a:noFill/>
          </a:ln>
        </p:spPr>
      </p:pic>
      <p:pic>
        <p:nvPicPr>
          <p:cNvPr id="9" name="Picture 9" descr="C:\Users\monical\Desktop\ADMIN\DVD_ART34\Artwork_Imagery\Icons - Illustrations\_WINDOWS SERVER ICONS\Symbols\X don't no not okay approved bad.png"/>
          <p:cNvPicPr>
            <a:picLocks noChangeAspect="1" noChangeArrowheads="1"/>
          </p:cNvPicPr>
          <p:nvPr/>
        </p:nvPicPr>
        <p:blipFill>
          <a:blip r:embed="rId5"/>
          <a:stretch>
            <a:fillRect/>
          </a:stretch>
        </p:blipFill>
        <p:spPr bwMode="auto">
          <a:xfrm>
            <a:off x="5227047" y="2466217"/>
            <a:ext cx="945153" cy="851967"/>
          </a:xfrm>
          <a:prstGeom prst="rect">
            <a:avLst/>
          </a:prstGeom>
          <a:noFill/>
          <a:ln>
            <a:noFill/>
          </a:ln>
        </p:spPr>
      </p:pic>
      <p:pic>
        <p:nvPicPr>
          <p:cNvPr id="10" name="Picture 9" descr="C:\Users\monical\Desktop\ADMIN\DVD_ART34\Artwork_Imagery\Icons - Illustrations\_WINDOWS SERVER ICONS\Symbols\X don't no not okay approved bad.png"/>
          <p:cNvPicPr>
            <a:picLocks noChangeAspect="1" noChangeArrowheads="1"/>
          </p:cNvPicPr>
          <p:nvPr/>
        </p:nvPicPr>
        <p:blipFill>
          <a:blip r:embed="rId5"/>
          <a:stretch>
            <a:fillRect/>
          </a:stretch>
        </p:blipFill>
        <p:spPr bwMode="auto">
          <a:xfrm>
            <a:off x="7424748" y="1528071"/>
            <a:ext cx="945153" cy="851967"/>
          </a:xfrm>
          <a:prstGeom prst="rect">
            <a:avLst/>
          </a:prstGeom>
          <a:noFill/>
          <a:ln>
            <a:noFill/>
          </a:ln>
        </p:spPr>
      </p:pic>
      <p:sp>
        <p:nvSpPr>
          <p:cNvPr id="11" name="Freeform 9"/>
          <p:cNvSpPr>
            <a:spLocks/>
          </p:cNvSpPr>
          <p:nvPr/>
        </p:nvSpPr>
        <p:spPr bwMode="invGray">
          <a:xfrm>
            <a:off x="-1" y="3526972"/>
            <a:ext cx="9144001" cy="3359892"/>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gradFill flip="none" rotWithShape="1">
            <a:gsLst>
              <a:gs pos="0">
                <a:schemeClr val="accent6">
                  <a:alpha val="22000"/>
                </a:schemeClr>
              </a:gs>
              <a:gs pos="100000">
                <a:schemeClr val="bg1">
                  <a:alpha val="35000"/>
                </a:schemeClr>
              </a:gs>
            </a:gsLst>
            <a:lin ang="16200000" scaled="1"/>
            <a:tileRect/>
          </a:gradFill>
          <a:ln w="10000" cap="flat" cmpd="sng" algn="ctr">
            <a:noFill/>
            <a:prstDash val="solid"/>
            <a:headEnd type="none" w="med" len="med"/>
            <a:tailEnd type="none" w="med" len="med"/>
          </a:ln>
          <a:effectLst/>
          <a:scene3d>
            <a:camera prst="orthographicFront" fov="0">
              <a:rot lat="0" lon="0" rev="0"/>
            </a:camera>
            <a:lightRig rig="brightRoom" dir="tl">
              <a:rot lat="0" lon="0" rev="8700000"/>
            </a:lightRig>
          </a:scene3d>
          <a:sp3d>
            <a:bevelT w="0" h="0"/>
            <a:contourClr>
              <a:srgbClr val="4595D1">
                <a:shade val="8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305739" rtl="0" eaLnBrk="1" fontAlgn="base" latinLnBrk="0" hangingPunct="1">
              <a:lnSpc>
                <a:spcPct val="100000"/>
              </a:lnSpc>
              <a:spcBef>
                <a:spcPct val="0"/>
              </a:spcBef>
              <a:spcAft>
                <a:spcPct val="0"/>
              </a:spcAft>
              <a:buClrTx/>
              <a:buSzTx/>
              <a:buFontTx/>
              <a:buNone/>
              <a:tabLst/>
              <a:defRPr/>
            </a:pPr>
            <a:endParaRPr kumimoji="0" lang="en-US" sz="5700" b="0" i="0" u="none" strike="noStrike" kern="1200" cap="none" spc="0" normalizeH="0" baseline="0" noProof="0" dirty="0" smtClean="0">
              <a:ln>
                <a:noFill/>
              </a:ln>
              <a:solidFill>
                <a:srgbClr val="000000"/>
              </a:solidFill>
              <a:effectLst/>
              <a:uLnTx/>
              <a:uFillTx/>
              <a:latin typeface="Segoe" pitchFamily="34" charset="0"/>
              <a:ea typeface="+mn-ea"/>
              <a:cs typeface="+mn-cs"/>
            </a:endParaRPr>
          </a:p>
        </p:txBody>
      </p:sp>
      <p:sp>
        <p:nvSpPr>
          <p:cNvPr id="12" name="Rectangle 1"/>
          <p:cNvSpPr>
            <a:spLocks noChangeArrowheads="1"/>
          </p:cNvSpPr>
          <p:nvPr/>
        </p:nvSpPr>
        <p:spPr bwMode="auto">
          <a:xfrm>
            <a:off x="732424" y="4952635"/>
            <a:ext cx="7679152" cy="14481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TechReady content is Microsoft Confidential</a:t>
            </a:r>
            <a:b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br>
            <a:r>
              <a:rPr kumimoji="0" lang="en-US" sz="1800" b="0" i="1" u="none" strike="noStrike" kern="1200"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DO NOT </a:t>
            </a:r>
            <a: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post TechReady content to any blogs or external Web sites</a:t>
            </a:r>
            <a:b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br>
            <a: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DO NOT take photos or video of sessions or slides throughout the </a:t>
            </a:r>
            <a:r>
              <a:rPr kumimoji="0" lang="en-US" sz="1800" b="0" i="1" u="none" strike="noStrike" cap="none" normalizeH="0" baseline="0" dirty="0" err="1" smtClean="0">
                <a:ln>
                  <a:noFill/>
                </a:ln>
                <a:gradFill>
                  <a:gsLst>
                    <a:gs pos="0">
                      <a:schemeClr val="tx1"/>
                    </a:gs>
                    <a:gs pos="50000">
                      <a:schemeClr val="tx1"/>
                    </a:gs>
                  </a:gsLst>
                  <a:lin ang="5400000" scaled="0"/>
                </a:gradFill>
                <a:effectLst/>
                <a:latin typeface="+mn-lt"/>
                <a:ea typeface="Calibri" pitchFamily="34" charset="0"/>
                <a:cs typeface="Arial" pitchFamily="34" charset="0"/>
              </a:rPr>
              <a:t>TechReady</a:t>
            </a:r>
            <a: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 event  </a:t>
            </a:r>
          </a:p>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0" i="1" u="none" strike="noStrike"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All appropriate content will be made available on-demand </a:t>
            </a:r>
            <a:r>
              <a:rPr kumimoji="0" lang="en-US" sz="1800" b="0" i="1" u="none" strike="noStrike" cap="none" normalizeH="0" baseline="0" dirty="0" smtClean="0">
                <a:ln>
                  <a:noFill/>
                </a:ln>
                <a:solidFill>
                  <a:schemeClr val="tx1"/>
                </a:solidFill>
                <a:effectLst/>
                <a:latin typeface="+mn-lt"/>
                <a:ea typeface="Calibri" pitchFamily="34" charset="0"/>
                <a:cs typeface="Arial" pitchFamily="34" charset="0"/>
              </a:rPr>
              <a:t/>
            </a:r>
            <a:br>
              <a:rPr kumimoji="0" lang="en-US" sz="1800" b="0" i="1" u="none" strike="noStrike" cap="none" normalizeH="0" baseline="0" dirty="0" smtClean="0">
                <a:ln>
                  <a:noFill/>
                </a:ln>
                <a:solidFill>
                  <a:schemeClr val="tx1"/>
                </a:solidFill>
                <a:effectLst/>
                <a:latin typeface="+mn-lt"/>
                <a:ea typeface="Calibri" pitchFamily="34" charset="0"/>
                <a:cs typeface="Arial" pitchFamily="34" charset="0"/>
              </a:rPr>
            </a:br>
            <a:r>
              <a:rPr kumimoji="0" lang="en-US" sz="1800" b="0" i="1" u="none" strike="noStrike" kern="1200" cap="none" normalizeH="0" baseline="0" dirty="0" smtClean="0">
                <a:ln>
                  <a:noFill/>
                </a:ln>
                <a:gradFill>
                  <a:gsLst>
                    <a:gs pos="0">
                      <a:schemeClr val="tx1"/>
                    </a:gs>
                    <a:gs pos="50000">
                      <a:schemeClr val="tx1"/>
                    </a:gs>
                  </a:gsLst>
                  <a:lin ang="5400000" scaled="0"/>
                </a:gradFill>
                <a:effectLst/>
                <a:latin typeface="+mn-lt"/>
                <a:ea typeface="Calibri" pitchFamily="34" charset="0"/>
                <a:cs typeface="Arial" pitchFamily="34" charset="0"/>
              </a:rPr>
              <a:t>post event via </a:t>
            </a:r>
            <a:r>
              <a:rPr kumimoji="0" lang="en-US" sz="1800" b="0" i="1" u="sng" strike="noStrike" cap="none" normalizeH="0" baseline="0" dirty="0" smtClean="0">
                <a:ln>
                  <a:noFill/>
                </a:ln>
                <a:gradFill>
                  <a:gsLst>
                    <a:gs pos="0">
                      <a:schemeClr val="tx2"/>
                    </a:gs>
                    <a:gs pos="50000">
                      <a:schemeClr val="tx2"/>
                    </a:gs>
                  </a:gsLst>
                  <a:lin ang="5400000" scaled="0"/>
                </a:gradFill>
                <a:effectLst/>
                <a:latin typeface="+mn-lt"/>
                <a:ea typeface="Calibri" pitchFamily="34" charset="0"/>
                <a:cs typeface="Arial" pitchFamily="34" charset="0"/>
              </a:rPr>
              <a:t>https://www.mytechready.com</a:t>
            </a:r>
            <a:r>
              <a:rPr kumimoji="0" lang="en-US" sz="1800" b="0" i="1" u="none" strike="noStrike" cap="none" normalizeH="0" baseline="0" dirty="0" smtClean="0">
                <a:ln>
                  <a:noFill/>
                </a:ln>
                <a:gradFill>
                  <a:gsLst>
                    <a:gs pos="0">
                      <a:schemeClr val="tx2"/>
                    </a:gs>
                    <a:gs pos="50000">
                      <a:schemeClr val="tx2"/>
                    </a:gs>
                  </a:gsLst>
                  <a:lin ang="5400000" scaled="0"/>
                </a:gradFill>
                <a:effectLst/>
                <a:latin typeface="+mn-lt"/>
                <a:ea typeface="Calibri" pitchFamily="34" charset="0"/>
                <a:cs typeface="Arial" pitchFamily="34" charset="0"/>
              </a:rPr>
              <a:t> </a:t>
            </a:r>
            <a:br>
              <a:rPr kumimoji="0" lang="en-US" sz="1800" b="0" i="1" u="none" strike="noStrike" cap="none" normalizeH="0" baseline="0" dirty="0" smtClean="0">
                <a:ln>
                  <a:noFill/>
                </a:ln>
                <a:gradFill>
                  <a:gsLst>
                    <a:gs pos="0">
                      <a:schemeClr val="tx2"/>
                    </a:gs>
                    <a:gs pos="50000">
                      <a:schemeClr val="tx2"/>
                    </a:gs>
                  </a:gsLst>
                  <a:lin ang="5400000" scaled="0"/>
                </a:gradFill>
                <a:effectLst/>
                <a:latin typeface="+mn-lt"/>
                <a:ea typeface="Calibri" pitchFamily="34" charset="0"/>
                <a:cs typeface="Arial" pitchFamily="34" charset="0"/>
              </a:rPr>
            </a:br>
            <a:endParaRPr kumimoji="0" lang="en-US" sz="1800" b="0" i="1" u="sng" strike="noStrike" kern="1200" cap="none" normalizeH="0" baseline="0" dirty="0" smtClean="0">
              <a:ln>
                <a:noFill/>
              </a:ln>
              <a:gradFill>
                <a:gsLst>
                  <a:gs pos="0">
                    <a:schemeClr val="tx2"/>
                  </a:gs>
                  <a:gs pos="50000">
                    <a:schemeClr val="tx2"/>
                  </a:gs>
                </a:gsLst>
                <a:lin ang="5400000" scaled="0"/>
              </a:gradFill>
              <a:effectLst/>
              <a:latin typeface="+mn-lt"/>
              <a:ea typeface="Calibri" pitchFamily="34" charset="0"/>
              <a:cs typeface="Arial" pitchFamily="34" charset="0"/>
            </a:endParaRPr>
          </a:p>
        </p:txBody>
      </p:sp>
      <p:pic>
        <p:nvPicPr>
          <p:cNvPr id="13" name="Picture 12" descr="MSconfidential.png"/>
          <p:cNvPicPr>
            <a:picLocks noChangeAspect="1"/>
          </p:cNvPicPr>
          <p:nvPr/>
        </p:nvPicPr>
        <p:blipFill>
          <a:blip r:embed="rId7"/>
          <a:stretch>
            <a:fillRect/>
          </a:stretch>
        </p:blipFill>
        <p:spPr bwMode="invGray">
          <a:xfrm>
            <a:off x="3550921" y="6477000"/>
            <a:ext cx="2042159" cy="3048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nodeType="withEffect">
                                  <p:stCondLst>
                                    <p:cond delay="100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0" fill="hold" nodeType="withEffect">
                                  <p:stCondLst>
                                    <p:cond delay="100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0" fill="hold" nodeType="withEffect">
                                  <p:stCondLst>
                                    <p:cond delay="10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47800"/>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47800"/>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05000"/>
            <a:ext cx="7681913" cy="1523495"/>
          </a:xfrm>
        </p:spPr>
        <p:txBody>
          <a:bodyPr>
            <a:noAutofit/>
          </a:bodyPr>
          <a:lstStyle>
            <a:lvl1pPr>
              <a:lnSpc>
                <a:spcPct val="90000"/>
              </a:lnSpc>
              <a:defRPr sz="5400">
                <a:gradFill flip="none" rotWithShape="1">
                  <a:gsLst>
                    <a:gs pos="0">
                      <a:schemeClr val="tx1"/>
                    </a:gs>
                    <a:gs pos="86000">
                      <a:schemeClr val="tx1"/>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838200" y="4344988"/>
            <a:ext cx="7681914" cy="461665"/>
          </a:xfrm>
        </p:spPr>
        <p:txBody>
          <a:bodyPr>
            <a:noAutofit/>
          </a:bodyPr>
          <a:lstStyle>
            <a:lvl1pPr marL="0" indent="0" algn="l">
              <a:lnSpc>
                <a:spcPct val="90000"/>
              </a:lnSpc>
              <a:spcBef>
                <a:spcPts val="0"/>
              </a:spcBef>
              <a:buNone/>
              <a:defRPr>
                <a:gradFill>
                  <a:gsLst>
                    <a:gs pos="0">
                      <a:schemeClr val="accent1">
                        <a:lumMod val="40000"/>
                        <a:lumOff val="60000"/>
                      </a:schemeClr>
                    </a:gs>
                    <a:gs pos="86000">
                      <a:schemeClr val="accent1">
                        <a:lumMod val="40000"/>
                        <a:lumOff val="60000"/>
                      </a:schemeClr>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descr="MSconfidential.png"/>
          <p:cNvPicPr>
            <a:picLocks noChangeAspect="1"/>
          </p:cNvPicPr>
          <p:nvPr/>
        </p:nvPicPr>
        <p:blipFill>
          <a:blip r:embed="rId3"/>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05000"/>
            <a:ext cx="7043208" cy="1523494"/>
          </a:xfrm>
        </p:spPr>
        <p:txBody>
          <a:bodyPr anchor="t" anchorCtr="0">
            <a:noAutofit/>
          </a:bodyPr>
          <a:lstStyle>
            <a:lvl1pPr algn="l" defTabSz="914363" rtl="0" eaLnBrk="1" latinLnBrk="0" hangingPunct="1">
              <a:lnSpc>
                <a:spcPct val="90000"/>
              </a:lnSpc>
              <a:spcBef>
                <a:spcPct val="0"/>
              </a:spcBef>
              <a:buNone/>
              <a:defRPr lang="en-US" sz="54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838200" y="4343400"/>
            <a:ext cx="3429000" cy="461665"/>
          </a:xfrm>
        </p:spPr>
        <p:txBody>
          <a:bodyPr>
            <a:noAutofit/>
          </a:bodyPr>
          <a:lstStyle>
            <a:lvl1pPr marL="0" indent="0" algn="l" defTabSz="914363" rtl="0" eaLnBrk="1" latinLnBrk="0" hangingPunct="1">
              <a:lnSpc>
                <a:spcPct val="90000"/>
              </a:lnSpc>
              <a:spcBef>
                <a:spcPts val="0"/>
              </a:spcBef>
              <a:buSzPct val="85000"/>
              <a:buFontTx/>
              <a:buNone/>
              <a:defRPr lang="en-US" sz="3200" kern="1200" dirty="0">
                <a:gradFill>
                  <a:gsLst>
                    <a:gs pos="0">
                      <a:schemeClr val="accent1">
                        <a:lumMod val="40000"/>
                        <a:lumOff val="60000"/>
                      </a:schemeClr>
                    </a:gs>
                    <a:gs pos="86000">
                      <a:schemeClr val="accent1">
                        <a:lumMod val="40000"/>
                        <a:lumOff val="60000"/>
                      </a:schemeClr>
                    </a:gs>
                  </a:gsLst>
                  <a:lin ang="5400000" scaled="0"/>
                </a:gra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072886" y="228600"/>
            <a:ext cx="7690114" cy="138499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1000" b="1" i="1" u="none" strike="noStrike" kern="1200" cap="none" spc="-642" normalizeH="0" baseline="0" noProof="0" dirty="0" smtClean="0">
                <a:ln w="11430"/>
                <a:gradFill>
                  <a:gsLst>
                    <a:gs pos="0">
                      <a:schemeClr val="tx1"/>
                    </a:gs>
                    <a:gs pos="88000">
                      <a:schemeClr val="tx1">
                        <a:alpha val="50000"/>
                      </a:schemeClr>
                    </a:gs>
                  </a:gsLst>
                  <a:lin ang="5400000"/>
                </a:gradFill>
                <a:effectLst/>
                <a:uLnTx/>
                <a:uFillTx/>
                <a:latin typeface="Segoe UI" pitchFamily="34" charset="0"/>
                <a:ea typeface="+mn-ea"/>
                <a:cs typeface="+mn-cs"/>
              </a:defRPr>
            </a:lvl1pPr>
          </a:lstStyle>
          <a:p>
            <a:pPr marL="0" lvl="0" indent="0" algn="r" defTabSz="914363" rtl="0" eaLnBrk="1" latinLnBrk="0" hangingPunct="1">
              <a:lnSpc>
                <a:spcPct val="90000"/>
              </a:lnSpc>
              <a:spcBef>
                <a:spcPct val="20000"/>
              </a:spcBef>
              <a:buSzPct val="85000"/>
              <a:buFont typeface="Arial" pitchFamily="34" charset="0"/>
              <a:buNone/>
            </a:pPr>
            <a:r>
              <a:rPr lang="en-US" dirty="0" smtClean="0"/>
              <a:t>click to…</a:t>
            </a: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2000548"/>
          </a:xfrm>
        </p:spPr>
        <p:txBody>
          <a:bodyPr/>
          <a:lstStyle>
            <a:lvl1pPr>
              <a:buFontTx/>
              <a:buBlip>
                <a:blip r:embed="rId2"/>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1.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8.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7.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4.xml"/><Relationship Id="rId1" Type="http://schemas.openxmlformats.org/officeDocument/2006/relationships/slideLayout" Target="../slideLayouts/slideLayout24.xml"/><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8.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7.jpeg"/><Relationship Id="rId5" Type="http://schemas.openxmlformats.org/officeDocument/2006/relationships/slideLayout" Target="../slideLayouts/slideLayout29.xml"/><Relationship Id="rId10" Type="http://schemas.openxmlformats.org/officeDocument/2006/relationships/theme" Target="../theme/theme5.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82000" cy="666385"/>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3" r:id="rId9"/>
    <p:sldLayoutId id="2147483704" r:id="rId10"/>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FontTx/>
        <a:buBlip>
          <a:blip r:embed="rId1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Tx/>
        <a:buBlip>
          <a:blip r:embed="rId1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Tx/>
        <a:buBlip>
          <a:blip r:embed="rId1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1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1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82000" cy="666385"/>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85000"/>
        <a:buFontTx/>
        <a:buBlip>
          <a:blip r:embed="rId1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1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1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1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1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36" r:id="rId1"/>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82000" cy="666385"/>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85000"/>
        <a:buFontTx/>
        <a:buBlip>
          <a:blip r:embed="rId1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1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1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1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1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image" Target="../media/image22.emf"/><Relationship Id="rId5" Type="http://schemas.openxmlformats.org/officeDocument/2006/relationships/oleObject" Target="../embeddings/oleObject1.bin"/><Relationship Id="rId4"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23.emf"/><Relationship Id="rId5" Type="http://schemas.openxmlformats.org/officeDocument/2006/relationships/oleObject" Target="../embeddings/oleObject2.bin"/><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24.emf"/><Relationship Id="rId5" Type="http://schemas.openxmlformats.org/officeDocument/2006/relationships/oleObject" Target="../embeddings/oleObject3.bin"/><Relationship Id="rId4"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25.emf"/><Relationship Id="rId5" Type="http://schemas.openxmlformats.org/officeDocument/2006/relationships/oleObject" Target="../embeddings/oleObject4.bin"/><Relationship Id="rId4"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8.xml"/><Relationship Id="rId1" Type="http://schemas.openxmlformats.org/officeDocument/2006/relationships/tags" Target="../tags/tag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8.xml"/><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8.xml"/><Relationship Id="rId1" Type="http://schemas.openxmlformats.org/officeDocument/2006/relationships/tags" Target="../tags/tag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8.xml"/><Relationship Id="rId1" Type="http://schemas.openxmlformats.org/officeDocument/2006/relationships/tags" Target="../tags/tag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tags" Target="../tags/tag11.xml"/><Relationship Id="rId1" Type="http://schemas.openxmlformats.org/officeDocument/2006/relationships/vmlDrawing" Target="../drawings/vmlDrawing5.vml"/><Relationship Id="rId6" Type="http://schemas.openxmlformats.org/officeDocument/2006/relationships/image" Target="../media/image26.emf"/><Relationship Id="rId5" Type="http://schemas.openxmlformats.org/officeDocument/2006/relationships/oleObject" Target="../embeddings/oleObject5.bin"/><Relationship Id="rId4" Type="http://schemas.openxmlformats.org/officeDocument/2006/relationships/notesSlide" Target="../notesSlides/notesSlide26.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27.emf"/><Relationship Id="rId5" Type="http://schemas.openxmlformats.org/officeDocument/2006/relationships/oleObject" Target="../embeddings/oleObject6.bin"/><Relationship Id="rId4" Type="http://schemas.openxmlformats.org/officeDocument/2006/relationships/notesSlide" Target="../notesSlides/notesSlide2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1.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Exchange 2010 High Availability Design Considerations</a:t>
            </a:r>
            <a:endParaRPr lang="en-US" dirty="0"/>
          </a:p>
        </p:txBody>
      </p:sp>
      <p:sp>
        <p:nvSpPr>
          <p:cNvPr id="3" name="Subtitle 2"/>
          <p:cNvSpPr>
            <a:spLocks noGrp="1"/>
          </p:cNvSpPr>
          <p:nvPr>
            <p:ph type="subTitle" idx="1"/>
          </p:nvPr>
        </p:nvSpPr>
        <p:spPr/>
        <p:txBody>
          <a:bodyPr/>
          <a:lstStyle/>
          <a:p>
            <a:r>
              <a:rPr lang="en-US" dirty="0" smtClean="0"/>
              <a:t>Ross Smith IV</a:t>
            </a:r>
          </a:p>
          <a:p>
            <a:r>
              <a:rPr lang="en-US" dirty="0" smtClean="0"/>
              <a:t>Principal Program Manager</a:t>
            </a:r>
          </a:p>
          <a:p>
            <a:r>
              <a:rPr lang="en-US" dirty="0" smtClean="0"/>
              <a:t>Exchange Server, Microsoft Corporation</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63395"/>
          </a:xfrm>
        </p:spPr>
        <p:txBody>
          <a:bodyPr/>
          <a:lstStyle/>
          <a:p>
            <a:r>
              <a:rPr lang="en-US" dirty="0" smtClean="0"/>
              <a:t>Infrastructure Design</a:t>
            </a:r>
            <a:br>
              <a:rPr lang="en-US" dirty="0" smtClean="0"/>
            </a:br>
            <a:r>
              <a:rPr lang="en-US" sz="3600" dirty="0" smtClean="0">
                <a:solidFill>
                  <a:schemeClr val="tx2"/>
                </a:solidFill>
              </a:rPr>
              <a:t>Certificate Planning</a:t>
            </a:r>
            <a:endParaRPr lang="en-US" sz="3600" dirty="0">
              <a:solidFill>
                <a:schemeClr val="tx2"/>
              </a:solidFill>
            </a:endParaRPr>
          </a:p>
        </p:txBody>
      </p:sp>
      <p:sp>
        <p:nvSpPr>
          <p:cNvPr id="3" name="Text Placeholder 2"/>
          <p:cNvSpPr>
            <a:spLocks noGrp="1"/>
          </p:cNvSpPr>
          <p:nvPr>
            <p:ph type="body" sz="quarter" idx="10"/>
          </p:nvPr>
        </p:nvSpPr>
        <p:spPr>
          <a:xfrm>
            <a:off x="381000" y="1447799"/>
            <a:ext cx="8382000" cy="5589222"/>
          </a:xfrm>
        </p:spPr>
        <p:txBody>
          <a:bodyPr/>
          <a:lstStyle/>
          <a:p>
            <a:r>
              <a:rPr lang="en-US" sz="2800" dirty="0" smtClean="0"/>
              <a:t>Best practice: minimize the number of certificates</a:t>
            </a:r>
          </a:p>
          <a:p>
            <a:pPr lvl="1"/>
            <a:r>
              <a:rPr lang="en-US" sz="2400" dirty="0" smtClean="0"/>
              <a:t>1  certificate for all CAS servers + reverse proxy + Edge/Hub</a:t>
            </a:r>
          </a:p>
          <a:p>
            <a:r>
              <a:rPr lang="en-US" sz="2800" dirty="0" smtClean="0"/>
              <a:t>Use “Subject Alternative Name” (SAN) certificate which can cover multiple hostnames</a:t>
            </a:r>
          </a:p>
          <a:p>
            <a:r>
              <a:rPr lang="en-US" sz="2800" dirty="0" smtClean="0"/>
              <a:t>If leveraging a certificate per datacenter, then ensure that the Certificate Principal Name is the same on all certificates</a:t>
            </a:r>
          </a:p>
          <a:p>
            <a:pPr lvl="1"/>
            <a:r>
              <a:rPr lang="en-US" sz="2400" dirty="0" smtClean="0"/>
              <a:t>Outlook Anywhere won’t connect if the Principal Name on the certificate does not match the value configured in </a:t>
            </a:r>
            <a:r>
              <a:rPr lang="en-US" sz="2400" dirty="0" err="1" smtClean="0"/>
              <a:t>msstd</a:t>
            </a:r>
            <a:r>
              <a:rPr lang="en-US" sz="2400" dirty="0" smtClean="0"/>
              <a:t>: (default matches OA RPC End Point)</a:t>
            </a:r>
          </a:p>
          <a:p>
            <a:pPr lvl="1"/>
            <a:r>
              <a:rPr lang="en-US" sz="2400" dirty="0" smtClean="0"/>
              <a:t>Set-</a:t>
            </a:r>
            <a:r>
              <a:rPr lang="en-US" sz="2400" dirty="0" err="1" smtClean="0"/>
              <a:t>OutlookProvider</a:t>
            </a:r>
            <a:r>
              <a:rPr lang="en-US" sz="2400" dirty="0" smtClean="0"/>
              <a:t> EXPR -</a:t>
            </a:r>
            <a:r>
              <a:rPr lang="en-US" sz="2400" dirty="0" err="1" smtClean="0"/>
              <a:t>CertPrincipalName</a:t>
            </a:r>
            <a:r>
              <a:rPr lang="en-US" sz="2400" dirty="0" smtClean="0"/>
              <a:t> </a:t>
            </a:r>
            <a:r>
              <a:rPr lang="en-US" sz="2400" dirty="0" err="1" smtClean="0"/>
              <a:t>msstd:mail.contoso.com</a:t>
            </a:r>
            <a:endParaRPr lang="en-US" sz="2400" dirty="0" smtClean="0"/>
          </a:p>
          <a:p>
            <a:endParaRPr lang="en-US" dirty="0"/>
          </a:p>
        </p:txBody>
      </p:sp>
    </p:spTree>
    <p:extLst>
      <p:ext uri="{BB962C8B-B14F-4D97-AF65-F5344CB8AC3E}">
        <p14:creationId xmlns:p14="http://schemas.microsoft.com/office/powerpoint/2010/main" val="243277734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63395"/>
          </a:xfrm>
        </p:spPr>
        <p:txBody>
          <a:bodyPr/>
          <a:lstStyle/>
          <a:p>
            <a:r>
              <a:rPr lang="en-US" dirty="0" smtClean="0"/>
              <a:t>Infrastructure Design</a:t>
            </a:r>
            <a:br>
              <a:rPr lang="en-US" dirty="0" smtClean="0"/>
            </a:br>
            <a:r>
              <a:rPr lang="en-US" sz="3600" dirty="0" smtClean="0">
                <a:solidFill>
                  <a:schemeClr val="tx2"/>
                </a:solidFill>
              </a:rPr>
              <a:t>User Distribution Models</a:t>
            </a:r>
            <a:endParaRPr lang="en-US" sz="3600" dirty="0">
              <a:solidFill>
                <a:schemeClr val="tx2"/>
              </a:solidFill>
            </a:endParaRPr>
          </a:p>
        </p:txBody>
      </p:sp>
      <p:sp>
        <p:nvSpPr>
          <p:cNvPr id="3" name="Text Placeholder 2"/>
          <p:cNvSpPr>
            <a:spLocks noGrp="1"/>
          </p:cNvSpPr>
          <p:nvPr>
            <p:ph type="body" sz="quarter" idx="10"/>
          </p:nvPr>
        </p:nvSpPr>
        <p:spPr>
          <a:xfrm>
            <a:off x="381000" y="1447799"/>
            <a:ext cx="8382000" cy="5084469"/>
          </a:xfrm>
        </p:spPr>
        <p:txBody>
          <a:bodyPr/>
          <a:lstStyle/>
          <a:p>
            <a:r>
              <a:rPr lang="en-US" sz="2800" dirty="0" smtClean="0"/>
              <a:t>The locality of the users will ultimately determine your site resilience architecture</a:t>
            </a:r>
          </a:p>
          <a:p>
            <a:pPr lvl="1"/>
            <a:r>
              <a:rPr lang="en-US" sz="2400" dirty="0" smtClean="0"/>
              <a:t>Are users primarily located in one datacenter?</a:t>
            </a:r>
          </a:p>
          <a:p>
            <a:pPr lvl="1"/>
            <a:r>
              <a:rPr lang="en-US" sz="2400" dirty="0" smtClean="0"/>
              <a:t>Are users located in multiple datacenters?</a:t>
            </a:r>
          </a:p>
          <a:p>
            <a:pPr lvl="1"/>
            <a:r>
              <a:rPr lang="en-US" sz="2400" dirty="0" smtClean="0"/>
              <a:t>Is there a requirement to maintain user population in a particular datacenter?</a:t>
            </a:r>
          </a:p>
          <a:p>
            <a:r>
              <a:rPr lang="en-US" sz="2800" dirty="0" smtClean="0"/>
              <a:t>Active/Passive </a:t>
            </a:r>
            <a:r>
              <a:rPr lang="en-US" sz="2800" dirty="0"/>
              <a:t>user distribution </a:t>
            </a:r>
            <a:r>
              <a:rPr lang="en-US" sz="2800" dirty="0" smtClean="0"/>
              <a:t>model</a:t>
            </a:r>
          </a:p>
          <a:p>
            <a:pPr lvl="1"/>
            <a:r>
              <a:rPr lang="en-US" sz="2400" dirty="0" smtClean="0"/>
              <a:t>Database </a:t>
            </a:r>
            <a:r>
              <a:rPr lang="en-US" sz="2400" dirty="0"/>
              <a:t>copies deployed in the secondary datacenter, but no active mailboxes are hosted </a:t>
            </a:r>
            <a:r>
              <a:rPr lang="en-US" sz="2400" dirty="0" smtClean="0"/>
              <a:t>there</a:t>
            </a:r>
            <a:endParaRPr lang="en-US" sz="2400" dirty="0"/>
          </a:p>
          <a:p>
            <a:r>
              <a:rPr lang="en-US" sz="2800" dirty="0" smtClean="0"/>
              <a:t>Active/Active </a:t>
            </a:r>
            <a:r>
              <a:rPr lang="en-US" sz="2800" dirty="0"/>
              <a:t>user distribution </a:t>
            </a:r>
            <a:r>
              <a:rPr lang="en-US" sz="2800" dirty="0" smtClean="0"/>
              <a:t>model</a:t>
            </a:r>
          </a:p>
          <a:p>
            <a:pPr lvl="1"/>
            <a:r>
              <a:rPr lang="en-US" sz="2400" dirty="0" smtClean="0"/>
              <a:t>User </a:t>
            </a:r>
            <a:r>
              <a:rPr lang="en-US" sz="2400" dirty="0"/>
              <a:t>population dispersed across both datacenters </a:t>
            </a:r>
            <a:r>
              <a:rPr lang="en-US" sz="2400" dirty="0" smtClean="0"/>
              <a:t>with </a:t>
            </a:r>
            <a:r>
              <a:rPr lang="en-US" sz="2400" dirty="0"/>
              <a:t>each datacenter being the primary datacenter for its specific user </a:t>
            </a:r>
            <a:r>
              <a:rPr lang="en-US" sz="2400" dirty="0" smtClean="0"/>
              <a:t>population</a:t>
            </a:r>
            <a:endParaRPr lang="en-US" sz="2400" dirty="0"/>
          </a:p>
        </p:txBody>
      </p:sp>
    </p:spTree>
    <p:extLst>
      <p:ext uri="{BB962C8B-B14F-4D97-AF65-F5344CB8AC3E}">
        <p14:creationId xmlns:p14="http://schemas.microsoft.com/office/powerpoint/2010/main" val="62712166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63395"/>
          </a:xfrm>
        </p:spPr>
        <p:txBody>
          <a:bodyPr/>
          <a:lstStyle/>
          <a:p>
            <a:r>
              <a:rPr lang="en-US" dirty="0" smtClean="0"/>
              <a:t>Infrastructure Design</a:t>
            </a:r>
            <a:br>
              <a:rPr lang="en-US" dirty="0" smtClean="0"/>
            </a:br>
            <a:r>
              <a:rPr lang="en-US" sz="3600" dirty="0" smtClean="0">
                <a:solidFill>
                  <a:schemeClr val="tx2"/>
                </a:solidFill>
              </a:rPr>
              <a:t>Client Access Arrays</a:t>
            </a:r>
            <a:endParaRPr lang="en-US" sz="3600" dirty="0">
              <a:solidFill>
                <a:schemeClr val="tx2"/>
              </a:solidFill>
            </a:endParaRPr>
          </a:p>
        </p:txBody>
      </p:sp>
      <p:sp>
        <p:nvSpPr>
          <p:cNvPr id="3" name="Text Placeholder 2"/>
          <p:cNvSpPr>
            <a:spLocks noGrp="1"/>
          </p:cNvSpPr>
          <p:nvPr>
            <p:ph type="body" sz="quarter" idx="10"/>
          </p:nvPr>
        </p:nvSpPr>
        <p:spPr>
          <a:xfrm>
            <a:off x="381000" y="1447799"/>
            <a:ext cx="8382000" cy="4579715"/>
          </a:xfrm>
        </p:spPr>
        <p:txBody>
          <a:bodyPr/>
          <a:lstStyle/>
          <a:p>
            <a:r>
              <a:rPr lang="en-US" sz="2000" dirty="0" smtClean="0"/>
              <a:t>1 CAS array per AD site</a:t>
            </a:r>
          </a:p>
          <a:p>
            <a:pPr lvl="1"/>
            <a:r>
              <a:rPr lang="en-US" sz="1800" dirty="0" smtClean="0"/>
              <a:t>Multiple DAGs within an AD site can use the same CAS array</a:t>
            </a:r>
          </a:p>
          <a:p>
            <a:r>
              <a:rPr lang="en-US" sz="2000" dirty="0" smtClean="0"/>
              <a:t>FQDN of the CAS array needs to resolve to a load-balanced virtual IP address in DNS</a:t>
            </a:r>
          </a:p>
          <a:p>
            <a:pPr lvl="1"/>
            <a:r>
              <a:rPr lang="en-US" sz="1800" dirty="0" smtClean="0"/>
              <a:t>Should only resolve in internal DNS structure</a:t>
            </a:r>
          </a:p>
          <a:p>
            <a:r>
              <a:rPr lang="en-US" sz="2000" dirty="0" smtClean="0"/>
              <a:t>CAS Array does not provide any load balancing -&gt; you need a load balancer!</a:t>
            </a:r>
          </a:p>
          <a:p>
            <a:r>
              <a:rPr lang="en-US" sz="2000" dirty="0" smtClean="0"/>
              <a:t>Set the databases in the AD site to utilize CAS array via Set-</a:t>
            </a:r>
            <a:r>
              <a:rPr lang="en-US" sz="2000" dirty="0" err="1" smtClean="0"/>
              <a:t>MailboxDatabase</a:t>
            </a:r>
            <a:r>
              <a:rPr lang="en-US" sz="2000" dirty="0" smtClean="0"/>
              <a:t> </a:t>
            </a:r>
            <a:r>
              <a:rPr lang="en-US" sz="2000" dirty="0" err="1" smtClean="0"/>
              <a:t>RPCClientAccessServer</a:t>
            </a:r>
            <a:r>
              <a:rPr lang="en-US" sz="2000" dirty="0" smtClean="0"/>
              <a:t> property</a:t>
            </a:r>
          </a:p>
          <a:p>
            <a:r>
              <a:rPr lang="en-US" sz="2000" dirty="0" smtClean="0"/>
              <a:t>By default, new databases will have the </a:t>
            </a:r>
            <a:r>
              <a:rPr lang="en-US" sz="2000" dirty="0" err="1" smtClean="0"/>
              <a:t>RPCClientAccessServer</a:t>
            </a:r>
            <a:r>
              <a:rPr lang="en-US" sz="2000" dirty="0" smtClean="0"/>
              <a:t> value set on creation</a:t>
            </a:r>
          </a:p>
          <a:p>
            <a:pPr lvl="1"/>
            <a:r>
              <a:rPr lang="en-US" sz="1800" dirty="0" smtClean="0"/>
              <a:t>If database was created prior to creating CAS array, then it is set to random CAS FQDN (or local machine if </a:t>
            </a:r>
            <a:r>
              <a:rPr lang="en-US" sz="1800" dirty="0" smtClean="0"/>
              <a:t>multi-role deployment)</a:t>
            </a:r>
            <a:endParaRPr lang="en-US" sz="1800" dirty="0" smtClean="0"/>
          </a:p>
          <a:p>
            <a:pPr lvl="1"/>
            <a:r>
              <a:rPr lang="en-US" sz="1800" dirty="0" smtClean="0"/>
              <a:t>If database is created after creating CAS array, then it is set to the CAS array FQDN</a:t>
            </a:r>
          </a:p>
        </p:txBody>
      </p:sp>
    </p:spTree>
    <p:extLst>
      <p:ext uri="{BB962C8B-B14F-4D97-AF65-F5344CB8AC3E}">
        <p14:creationId xmlns:p14="http://schemas.microsoft.com/office/powerpoint/2010/main" val="187691188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6" name="Content Placeholder 5"/>
          <p:cNvSpPr>
            <a:spLocks noGrp="1"/>
          </p:cNvSpPr>
          <p:nvPr>
            <p:ph idx="1"/>
          </p:nvPr>
        </p:nvSpPr>
        <p:spPr>
          <a:xfrm>
            <a:off x="381000" y="1447799"/>
            <a:ext cx="8382000" cy="1865126"/>
          </a:xfrm>
        </p:spPr>
        <p:txBody>
          <a:bodyPr/>
          <a:lstStyle/>
          <a:p>
            <a:r>
              <a:rPr lang="en-US" dirty="0" smtClean="0"/>
              <a:t>Discuss different design dimensions:</a:t>
            </a:r>
          </a:p>
          <a:p>
            <a:pPr lvl="1"/>
            <a:r>
              <a:rPr lang="en-US" dirty="0" smtClean="0"/>
              <a:t>Infrastructure design</a:t>
            </a:r>
          </a:p>
          <a:p>
            <a:pPr lvl="1"/>
            <a:r>
              <a:rPr lang="en-US" dirty="0" smtClean="0"/>
              <a:t>Database Availability Group design</a:t>
            </a:r>
          </a:p>
          <a:p>
            <a:pPr lvl="1"/>
            <a:r>
              <a:rPr lang="en-US" dirty="0" smtClean="0"/>
              <a:t>Client experiences</a:t>
            </a:r>
          </a:p>
        </p:txBody>
      </p:sp>
    </p:spTree>
    <p:extLst>
      <p:ext uri="{BB962C8B-B14F-4D97-AF65-F5344CB8AC3E}">
        <p14:creationId xmlns:p14="http://schemas.microsoft.com/office/powerpoint/2010/main" val="8441479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6">
                                            <p:txEl>
                                              <p:pRg st="1" end="1"/>
                                            </p:txEl>
                                          </p:spTgt>
                                        </p:tgtEl>
                                        <p:attrNameLst>
                                          <p:attrName>style.opacity</p:attrName>
                                        </p:attrNameLst>
                                      </p:cBhvr>
                                      <p:to>
                                        <p:strVal val="0.5"/>
                                      </p:to>
                                    </p:set>
                                    <p:animEffect filter="image" prLst="opacity: 0.5">
                                      <p:cBhvr rctx="IE">
                                        <p:cTn id="7" dur="indefinite"/>
                                        <p:tgtEl>
                                          <p:spTgt spid="6">
                                            <p:txEl>
                                              <p:pRg st="1" end="1"/>
                                            </p:txEl>
                                          </p:spTgt>
                                        </p:tgtEl>
                                      </p:cBhvr>
                                    </p:animEffect>
                                  </p:childTnLst>
                                </p:cTn>
                              </p:par>
                              <p:par>
                                <p:cTn id="8" presetID="9" presetClass="emph" presetSubtype="0" grpId="0" nodeType="withEffect">
                                  <p:stCondLst>
                                    <p:cond delay="0"/>
                                  </p:stCondLst>
                                  <p:childTnLst>
                                    <p:set>
                                      <p:cBhvr rctx="PPT">
                                        <p:cTn id="9" dur="indefinite"/>
                                        <p:tgtEl>
                                          <p:spTgt spid="6">
                                            <p:txEl>
                                              <p:pRg st="3" end="3"/>
                                            </p:txEl>
                                          </p:spTgt>
                                        </p:tgtEl>
                                        <p:attrNameLst>
                                          <p:attrName>style.opacity</p:attrName>
                                        </p:attrNameLst>
                                      </p:cBhvr>
                                      <p:to>
                                        <p:strVal val="0.5"/>
                                      </p:to>
                                    </p:set>
                                    <p:animEffect filter="image" prLst="opacity: 0.5">
                                      <p:cBhvr rctx="IE">
                                        <p:cTn id="10" dur="indefinite"/>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63395"/>
          </a:xfrm>
        </p:spPr>
        <p:txBody>
          <a:bodyPr/>
          <a:lstStyle/>
          <a:p>
            <a:r>
              <a:rPr lang="en-US" dirty="0" smtClean="0"/>
              <a:t>DAG Design</a:t>
            </a:r>
            <a:br>
              <a:rPr lang="en-US" dirty="0" smtClean="0"/>
            </a:br>
            <a:r>
              <a:rPr lang="en-US" sz="3600" dirty="0" smtClean="0">
                <a:solidFill>
                  <a:schemeClr val="tx2"/>
                </a:solidFill>
              </a:rPr>
              <a:t>Database Copies</a:t>
            </a:r>
            <a:endParaRPr lang="en-US" sz="3600" dirty="0">
              <a:solidFill>
                <a:schemeClr val="tx2"/>
              </a:solidFill>
            </a:endParaRPr>
          </a:p>
        </p:txBody>
      </p:sp>
      <p:sp>
        <p:nvSpPr>
          <p:cNvPr id="3" name="Content Placeholder 2"/>
          <p:cNvSpPr>
            <a:spLocks noGrp="1"/>
          </p:cNvSpPr>
          <p:nvPr>
            <p:ph idx="1"/>
          </p:nvPr>
        </p:nvSpPr>
        <p:spPr>
          <a:xfrm>
            <a:off x="381000" y="1447799"/>
            <a:ext cx="8382000" cy="5256824"/>
          </a:xfrm>
        </p:spPr>
        <p:txBody>
          <a:bodyPr/>
          <a:lstStyle/>
          <a:p>
            <a:r>
              <a:rPr lang="en-US" dirty="0" smtClean="0"/>
              <a:t>Each DAG member can host 1 copy of each mailbox database</a:t>
            </a:r>
          </a:p>
          <a:p>
            <a:r>
              <a:rPr lang="en-US" dirty="0" smtClean="0"/>
              <a:t>Maximum number of copies within a 16 member DAG:</a:t>
            </a:r>
          </a:p>
          <a:p>
            <a:pPr lvl="1"/>
            <a:r>
              <a:rPr lang="en-US" dirty="0" smtClean="0"/>
              <a:t>1 copy – 1600 databases</a:t>
            </a:r>
          </a:p>
          <a:p>
            <a:pPr lvl="1"/>
            <a:r>
              <a:rPr lang="en-US" dirty="0" smtClean="0"/>
              <a:t>2 copies – 800 databases</a:t>
            </a:r>
          </a:p>
          <a:p>
            <a:pPr lvl="1"/>
            <a:r>
              <a:rPr lang="en-US" dirty="0" smtClean="0"/>
              <a:t>3 copies – 533 databases</a:t>
            </a:r>
          </a:p>
          <a:p>
            <a:r>
              <a:rPr lang="en-US" dirty="0" smtClean="0"/>
              <a:t>Two types of database copies</a:t>
            </a:r>
          </a:p>
          <a:p>
            <a:pPr lvl="1"/>
            <a:r>
              <a:rPr lang="en-US" dirty="0" smtClean="0"/>
              <a:t>HA database copies</a:t>
            </a:r>
          </a:p>
          <a:p>
            <a:pPr lvl="1"/>
            <a:r>
              <a:rPr lang="en-US" dirty="0" smtClean="0"/>
              <a:t>Lagged database copies</a:t>
            </a:r>
          </a:p>
          <a:p>
            <a:pPr lvl="1"/>
            <a:endParaRPr lang="en-US" dirty="0"/>
          </a:p>
        </p:txBody>
      </p:sp>
    </p:spTree>
    <p:extLst>
      <p:ext uri="{BB962C8B-B14F-4D97-AF65-F5344CB8AC3E}">
        <p14:creationId xmlns:p14="http://schemas.microsoft.com/office/powerpoint/2010/main" val="42819669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63395"/>
          </a:xfrm>
        </p:spPr>
        <p:txBody>
          <a:bodyPr/>
          <a:lstStyle/>
          <a:p>
            <a:r>
              <a:rPr lang="en-US" dirty="0" smtClean="0"/>
              <a:t>DAG Design</a:t>
            </a:r>
            <a:br>
              <a:rPr lang="en-US" dirty="0" smtClean="0"/>
            </a:br>
            <a:r>
              <a:rPr lang="en-US" sz="3600" dirty="0" smtClean="0">
                <a:solidFill>
                  <a:schemeClr val="tx2"/>
                </a:solidFill>
              </a:rPr>
              <a:t>Lagged Database Copies</a:t>
            </a:r>
            <a:endParaRPr lang="en-US" sz="3600" dirty="0">
              <a:solidFill>
                <a:schemeClr val="tx2"/>
              </a:solidFill>
            </a:endParaRPr>
          </a:p>
        </p:txBody>
      </p:sp>
      <p:sp>
        <p:nvSpPr>
          <p:cNvPr id="3" name="Content Placeholder 2"/>
          <p:cNvSpPr>
            <a:spLocks noGrp="1"/>
          </p:cNvSpPr>
          <p:nvPr>
            <p:ph idx="1"/>
          </p:nvPr>
        </p:nvSpPr>
        <p:spPr>
          <a:xfrm>
            <a:off x="381000" y="1447799"/>
            <a:ext cx="8382000" cy="4893647"/>
          </a:xfrm>
        </p:spPr>
        <p:txBody>
          <a:bodyPr/>
          <a:lstStyle/>
          <a:p>
            <a:r>
              <a:rPr lang="en-US" sz="2800" dirty="0"/>
              <a:t>Lagged </a:t>
            </a:r>
            <a:r>
              <a:rPr lang="en-US" sz="2800" dirty="0" smtClean="0"/>
              <a:t>copies </a:t>
            </a:r>
            <a:r>
              <a:rPr lang="en-US" sz="2800" dirty="0"/>
              <a:t>are only for point-in-time protection</a:t>
            </a:r>
          </a:p>
          <a:p>
            <a:pPr lvl="1"/>
            <a:r>
              <a:rPr lang="en-US" sz="2400" dirty="0"/>
              <a:t>Logical corruption and/or mailbox deletion prevention </a:t>
            </a:r>
            <a:r>
              <a:rPr lang="en-US" sz="2400" dirty="0" smtClean="0"/>
              <a:t>scenarios</a:t>
            </a:r>
          </a:p>
          <a:p>
            <a:pPr lvl="1"/>
            <a:r>
              <a:rPr lang="en-US" sz="2400" dirty="0" smtClean="0"/>
              <a:t>Provide a maximum of 14 days protection </a:t>
            </a:r>
          </a:p>
          <a:p>
            <a:r>
              <a:rPr lang="en-US" sz="2800" dirty="0" smtClean="0"/>
              <a:t>When should you deploy a lagged copy?</a:t>
            </a:r>
          </a:p>
          <a:p>
            <a:pPr lvl="1"/>
            <a:r>
              <a:rPr lang="en-US" sz="2400" dirty="0" smtClean="0"/>
              <a:t>Useful only to mitigate a risk</a:t>
            </a:r>
          </a:p>
          <a:p>
            <a:pPr lvl="1"/>
            <a:r>
              <a:rPr lang="en-US" sz="2400" dirty="0" smtClean="0"/>
              <a:t>Not needed if deploying a third-party backup solution (e.g. DPM 2010)</a:t>
            </a:r>
          </a:p>
          <a:p>
            <a:r>
              <a:rPr lang="en-US" sz="2800" dirty="0" smtClean="0"/>
              <a:t>Lagged copies are not HA database copies</a:t>
            </a:r>
          </a:p>
          <a:p>
            <a:pPr lvl="1"/>
            <a:r>
              <a:rPr lang="en-US" sz="2400" dirty="0" smtClean="0"/>
              <a:t>Lagged copies should never be activated!</a:t>
            </a:r>
          </a:p>
          <a:p>
            <a:r>
              <a:rPr lang="en-US" sz="2800" dirty="0" smtClean="0"/>
              <a:t>Lagged copies have storage implications</a:t>
            </a:r>
            <a:endParaRPr lang="en-US" sz="2800" dirty="0"/>
          </a:p>
        </p:txBody>
      </p:sp>
    </p:spTree>
    <p:extLst>
      <p:ext uri="{BB962C8B-B14F-4D97-AF65-F5344CB8AC3E}">
        <p14:creationId xmlns:p14="http://schemas.microsoft.com/office/powerpoint/2010/main" val="200786853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63395"/>
          </a:xfrm>
        </p:spPr>
        <p:txBody>
          <a:bodyPr/>
          <a:lstStyle/>
          <a:p>
            <a:r>
              <a:rPr lang="en-US" dirty="0" smtClean="0"/>
              <a:t>DAG Design</a:t>
            </a:r>
            <a:br>
              <a:rPr lang="en-US" dirty="0" smtClean="0"/>
            </a:br>
            <a:r>
              <a:rPr lang="en-US" sz="3600" dirty="0" smtClean="0">
                <a:solidFill>
                  <a:schemeClr val="tx2"/>
                </a:solidFill>
              </a:rPr>
              <a:t>Controlling Database Copy Activation</a:t>
            </a:r>
            <a:endParaRPr lang="en-US" sz="3600" dirty="0">
              <a:solidFill>
                <a:schemeClr val="tx2"/>
              </a:solidFill>
            </a:endParaRPr>
          </a:p>
        </p:txBody>
      </p:sp>
      <p:sp>
        <p:nvSpPr>
          <p:cNvPr id="3" name="Content Placeholder 2"/>
          <p:cNvSpPr>
            <a:spLocks noGrp="1"/>
          </p:cNvSpPr>
          <p:nvPr>
            <p:ph idx="1"/>
          </p:nvPr>
        </p:nvSpPr>
        <p:spPr>
          <a:xfrm>
            <a:off x="381000" y="1447799"/>
            <a:ext cx="8382000" cy="4887492"/>
          </a:xfrm>
        </p:spPr>
        <p:txBody>
          <a:bodyPr/>
          <a:lstStyle/>
          <a:p>
            <a:r>
              <a:rPr lang="en-US" sz="2800" dirty="0" smtClean="0"/>
              <a:t>Various scenarios:</a:t>
            </a:r>
          </a:p>
          <a:p>
            <a:pPr lvl="1"/>
            <a:r>
              <a:rPr lang="en-US" sz="2400" dirty="0" smtClean="0"/>
              <a:t>Don’t want to activate database copies on servers in standby because…</a:t>
            </a:r>
          </a:p>
          <a:p>
            <a:pPr lvl="1"/>
            <a:r>
              <a:rPr lang="en-US" sz="2400" dirty="0" smtClean="0"/>
              <a:t>Want to preclude activation of copies on server X because of hardware issue or lagged copies…</a:t>
            </a:r>
          </a:p>
          <a:p>
            <a:pPr lvl="1"/>
            <a:r>
              <a:rPr lang="en-US" sz="2400" dirty="0" smtClean="0"/>
              <a:t>Block activation of database copies on a server during upgrade</a:t>
            </a:r>
          </a:p>
          <a:p>
            <a:r>
              <a:rPr lang="en-US" sz="2800" dirty="0" smtClean="0"/>
              <a:t>Two ways to activation block copies</a:t>
            </a:r>
          </a:p>
          <a:p>
            <a:pPr lvl="1"/>
            <a:r>
              <a:rPr lang="en-US" sz="2400" dirty="0" smtClean="0"/>
              <a:t>Set-</a:t>
            </a:r>
            <a:r>
              <a:rPr lang="en-US" sz="2400" dirty="0" err="1" smtClean="0"/>
              <a:t>MailboxServer</a:t>
            </a:r>
            <a:r>
              <a:rPr lang="en-US" sz="2400" dirty="0" smtClean="0"/>
              <a:t> &lt;Server&gt; -</a:t>
            </a:r>
            <a:r>
              <a:rPr lang="en-US" sz="2400" dirty="0" err="1" smtClean="0"/>
              <a:t>DatabaseCopyAutoActivationPolicy</a:t>
            </a:r>
            <a:r>
              <a:rPr lang="en-US" sz="2400" dirty="0" smtClean="0"/>
              <a:t> &lt;</a:t>
            </a:r>
            <a:r>
              <a:rPr lang="en-US" sz="2400" dirty="0" err="1"/>
              <a:t>B</a:t>
            </a:r>
            <a:r>
              <a:rPr lang="en-US" sz="2400" dirty="0" err="1" smtClean="0"/>
              <a:t>locked,IntrasiteOnly,Unrestricted</a:t>
            </a:r>
            <a:r>
              <a:rPr lang="en-US" sz="2400" dirty="0" smtClean="0"/>
              <a:t>&gt;</a:t>
            </a:r>
          </a:p>
          <a:p>
            <a:pPr lvl="1"/>
            <a:r>
              <a:rPr lang="en-US" sz="2400" dirty="0"/>
              <a:t>Suspend-</a:t>
            </a:r>
            <a:r>
              <a:rPr lang="en-US" sz="2400" dirty="0" err="1"/>
              <a:t>MailboxDatabaseCopy</a:t>
            </a:r>
            <a:r>
              <a:rPr lang="en-US" sz="2400" dirty="0"/>
              <a:t> </a:t>
            </a:r>
            <a:r>
              <a:rPr lang="en-US" sz="2400" dirty="0" smtClean="0"/>
              <a:t>&lt;DB\Server&gt; </a:t>
            </a:r>
            <a:r>
              <a:rPr lang="en-US" sz="2400" dirty="0"/>
              <a:t>-</a:t>
            </a:r>
            <a:r>
              <a:rPr lang="en-US" sz="2400" dirty="0" err="1" smtClean="0"/>
              <a:t>ActivationOnly</a:t>
            </a:r>
            <a:endParaRPr lang="en-US" sz="2400" dirty="0"/>
          </a:p>
        </p:txBody>
      </p:sp>
    </p:spTree>
    <p:extLst>
      <p:ext uri="{BB962C8B-B14F-4D97-AF65-F5344CB8AC3E}">
        <p14:creationId xmlns:p14="http://schemas.microsoft.com/office/powerpoint/2010/main" val="331626414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63395"/>
          </a:xfrm>
        </p:spPr>
        <p:txBody>
          <a:bodyPr/>
          <a:lstStyle/>
          <a:p>
            <a:r>
              <a:rPr lang="en-US" dirty="0" smtClean="0"/>
              <a:t>DAG Design</a:t>
            </a:r>
            <a:br>
              <a:rPr lang="en-US" dirty="0" smtClean="0"/>
            </a:br>
            <a:r>
              <a:rPr lang="en-US" sz="3600" dirty="0" smtClean="0">
                <a:solidFill>
                  <a:schemeClr val="tx2"/>
                </a:solidFill>
              </a:rPr>
              <a:t>Sizing</a:t>
            </a:r>
            <a:endParaRPr lang="en-US" sz="3600" dirty="0">
              <a:solidFill>
                <a:schemeClr val="tx2"/>
              </a:solidFill>
            </a:endParaRPr>
          </a:p>
        </p:txBody>
      </p:sp>
      <p:sp>
        <p:nvSpPr>
          <p:cNvPr id="3" name="Content Placeholder 2"/>
          <p:cNvSpPr>
            <a:spLocks noGrp="1"/>
          </p:cNvSpPr>
          <p:nvPr>
            <p:ph idx="1"/>
          </p:nvPr>
        </p:nvSpPr>
        <p:spPr>
          <a:xfrm>
            <a:off x="381000" y="1447799"/>
            <a:ext cx="8382000" cy="4530471"/>
          </a:xfrm>
        </p:spPr>
        <p:txBody>
          <a:bodyPr/>
          <a:lstStyle/>
          <a:p>
            <a:r>
              <a:rPr lang="en-US" sz="2400" dirty="0" smtClean="0"/>
              <a:t>Question: How many members should be in a DAG?</a:t>
            </a:r>
          </a:p>
          <a:p>
            <a:pPr lvl="1"/>
            <a:r>
              <a:rPr lang="en-US" sz="2000" dirty="0" smtClean="0"/>
              <a:t>Answer: It </a:t>
            </a:r>
            <a:r>
              <a:rPr lang="en-US" sz="2000" dirty="0" smtClean="0"/>
              <a:t>depends</a:t>
            </a:r>
          </a:p>
          <a:p>
            <a:r>
              <a:rPr lang="en-US" sz="2400" dirty="0" smtClean="0"/>
              <a:t>The larger the DAG, better resiliency</a:t>
            </a:r>
          </a:p>
          <a:p>
            <a:pPr lvl="1"/>
            <a:r>
              <a:rPr lang="en-US" sz="2000" dirty="0" smtClean="0"/>
              <a:t>Consider </a:t>
            </a:r>
            <a:r>
              <a:rPr lang="en-US" sz="2000" dirty="0"/>
              <a:t>the implications of a three </a:t>
            </a:r>
            <a:r>
              <a:rPr lang="en-US" sz="2000" dirty="0" smtClean="0"/>
              <a:t>copy / six server DAG vs. </a:t>
            </a:r>
            <a:r>
              <a:rPr lang="en-US" sz="2000" dirty="0"/>
              <a:t>two DAGs with three servers and three copies of each database</a:t>
            </a:r>
          </a:p>
          <a:p>
            <a:pPr lvl="1"/>
            <a:r>
              <a:rPr lang="en-US" sz="2000" dirty="0" smtClean="0"/>
              <a:t>Larger DAGs </a:t>
            </a:r>
            <a:r>
              <a:rPr lang="en-US" sz="2000" dirty="0"/>
              <a:t>continue to provide as much service as they can after more failures</a:t>
            </a:r>
          </a:p>
          <a:p>
            <a:r>
              <a:rPr lang="en-US" sz="2400" dirty="0" smtClean="0"/>
              <a:t>The larger the DAG, the better efficiency of the hardware</a:t>
            </a:r>
          </a:p>
          <a:p>
            <a:pPr lvl="1"/>
            <a:r>
              <a:rPr lang="en-US" sz="2000" dirty="0" smtClean="0"/>
              <a:t>Distribute active load across all members</a:t>
            </a:r>
          </a:p>
          <a:p>
            <a:r>
              <a:rPr lang="en-US" sz="2400" dirty="0"/>
              <a:t>For server count, consider a multiple of the number of copies you are </a:t>
            </a:r>
            <a:r>
              <a:rPr lang="en-US" sz="2400" dirty="0" smtClean="0"/>
              <a:t>deploying (as a starting point)</a:t>
            </a:r>
            <a:endParaRPr lang="en-US" sz="2400" dirty="0" smtClean="0"/>
          </a:p>
          <a:p>
            <a:r>
              <a:rPr lang="en-US" sz="2400" dirty="0" smtClean="0"/>
              <a:t>Also need to consider quorum implications, especially in site resilience scenarios</a:t>
            </a:r>
            <a:endParaRPr lang="en-US" sz="2400" dirty="0"/>
          </a:p>
        </p:txBody>
      </p:sp>
    </p:spTree>
    <p:extLst>
      <p:ext uri="{BB962C8B-B14F-4D97-AF65-F5344CB8AC3E}">
        <p14:creationId xmlns:p14="http://schemas.microsoft.com/office/powerpoint/2010/main" val="350232895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992211386"/>
              </p:ext>
            </p:extLst>
          </p:nvPr>
        </p:nvGraphicFramePr>
        <p:xfrm>
          <a:off x="255896" y="1409700"/>
          <a:ext cx="8262938" cy="4991100"/>
        </p:xfrm>
        <a:graphic>
          <a:graphicData uri="http://schemas.openxmlformats.org/presentationml/2006/ole">
            <mc:AlternateContent xmlns:mc="http://schemas.openxmlformats.org/markup-compatibility/2006">
              <mc:Choice xmlns:v="urn:schemas-microsoft-com:vml" Requires="v">
                <p:oleObj spid="_x0000_s15390" name="Visio" r:id="rId5" imgW="8262826" imgH="4991100" progId="Visio.Drawing.11">
                  <p:embed/>
                </p:oleObj>
              </mc:Choice>
              <mc:Fallback>
                <p:oleObj name="Visio" r:id="rId5" imgW="8262826" imgH="4991100" progId="Visio.Drawing.11">
                  <p:embed/>
                  <p:pic>
                    <p:nvPicPr>
                      <p:cNvPr id="0" name=""/>
                      <p:cNvPicPr>
                        <a:picLocks noChangeAspect="1" noChangeArrowheads="1"/>
                      </p:cNvPicPr>
                      <p:nvPr/>
                    </p:nvPicPr>
                    <p:blipFill>
                      <a:blip r:embed="rId6"/>
                      <a:srcRect/>
                      <a:stretch>
                        <a:fillRect/>
                      </a:stretch>
                    </p:blipFill>
                    <p:spPr bwMode="auto">
                      <a:xfrm>
                        <a:off x="255896" y="1409700"/>
                        <a:ext cx="8262938" cy="4991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381000" y="228600"/>
            <a:ext cx="8382000" cy="1163395"/>
          </a:xfrm>
        </p:spPr>
        <p:txBody>
          <a:bodyPr/>
          <a:lstStyle/>
          <a:p>
            <a:r>
              <a:rPr lang="en-US" dirty="0" smtClean="0"/>
              <a:t>DAG Design</a:t>
            </a:r>
            <a:br>
              <a:rPr lang="en-US" dirty="0" smtClean="0"/>
            </a:br>
            <a:r>
              <a:rPr lang="en-US" sz="3600" dirty="0" smtClean="0">
                <a:solidFill>
                  <a:schemeClr val="tx2"/>
                </a:solidFill>
              </a:rPr>
              <a:t>Planning for Quorum</a:t>
            </a:r>
            <a:endParaRPr lang="en-US" sz="3600" dirty="0">
              <a:solidFill>
                <a:schemeClr val="tx2"/>
              </a:solidFill>
            </a:endParaRPr>
          </a:p>
        </p:txBody>
      </p:sp>
      <p:sp>
        <p:nvSpPr>
          <p:cNvPr id="9" name="Multiply 8"/>
          <p:cNvSpPr/>
          <p:nvPr/>
        </p:nvSpPr>
        <p:spPr>
          <a:xfrm>
            <a:off x="4228562" y="3568521"/>
            <a:ext cx="685801" cy="838200"/>
          </a:xfrm>
          <a:prstGeom prst="mathMultipl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Multiply 9"/>
          <p:cNvSpPr/>
          <p:nvPr/>
        </p:nvSpPr>
        <p:spPr>
          <a:xfrm>
            <a:off x="5638799" y="4876800"/>
            <a:ext cx="685801" cy="838200"/>
          </a:xfrm>
          <a:prstGeom prst="mathMultipl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Multiply 10"/>
          <p:cNvSpPr/>
          <p:nvPr/>
        </p:nvSpPr>
        <p:spPr>
          <a:xfrm>
            <a:off x="6934199" y="4876800"/>
            <a:ext cx="685801" cy="838200"/>
          </a:xfrm>
          <a:prstGeom prst="mathMultipl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quot;No&quot; Symbol 6"/>
          <p:cNvSpPr/>
          <p:nvPr/>
        </p:nvSpPr>
        <p:spPr>
          <a:xfrm>
            <a:off x="1475096" y="3505200"/>
            <a:ext cx="457201" cy="470079"/>
          </a:xfrm>
          <a:prstGeom prst="noSmoking">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3" name="Multiply 12"/>
          <p:cNvSpPr/>
          <p:nvPr/>
        </p:nvSpPr>
        <p:spPr>
          <a:xfrm>
            <a:off x="1371600" y="4876800"/>
            <a:ext cx="685801" cy="838200"/>
          </a:xfrm>
          <a:prstGeom prst="mathMultiply">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4" name="Multiply 13"/>
          <p:cNvSpPr/>
          <p:nvPr/>
        </p:nvSpPr>
        <p:spPr>
          <a:xfrm>
            <a:off x="2819399" y="4876800"/>
            <a:ext cx="685801" cy="838200"/>
          </a:xfrm>
          <a:prstGeom prst="mathMultiply">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4" name="Rectangular Callout 3"/>
          <p:cNvSpPr/>
          <p:nvPr/>
        </p:nvSpPr>
        <p:spPr bwMode="auto">
          <a:xfrm>
            <a:off x="3885630" y="1600200"/>
            <a:ext cx="1753169" cy="1358721"/>
          </a:xfrm>
          <a:prstGeom prst="wedgeRectCallout">
            <a:avLst>
              <a:gd name="adj1" fmla="val -89186"/>
              <a:gd name="adj2" fmla="val 174361"/>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solidFill>
              </a:rPr>
              <a:t>Quorum Votes = 5</a:t>
            </a:r>
          </a:p>
          <a:p>
            <a:pPr algn="ctr" defTabSz="914099"/>
            <a:r>
              <a:rPr lang="en-US" sz="2000" dirty="0" smtClean="0">
                <a:solidFill>
                  <a:schemeClr val="tx1"/>
                </a:solidFill>
              </a:rPr>
              <a:t>(Majority)</a:t>
            </a:r>
          </a:p>
        </p:txBody>
      </p:sp>
      <p:sp>
        <p:nvSpPr>
          <p:cNvPr id="12" name="Rectangular Callout 11"/>
          <p:cNvSpPr/>
          <p:nvPr/>
        </p:nvSpPr>
        <p:spPr bwMode="auto">
          <a:xfrm>
            <a:off x="3897034" y="1600200"/>
            <a:ext cx="1753169" cy="1362456"/>
          </a:xfrm>
          <a:prstGeom prst="wedgeRectCallout">
            <a:avLst>
              <a:gd name="adj1" fmla="val -87630"/>
              <a:gd name="adj2" fmla="val 168546"/>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solidFill>
              </a:rPr>
              <a:t>Quorum Votes = 3</a:t>
            </a:r>
          </a:p>
          <a:p>
            <a:pPr algn="ctr" defTabSz="914099"/>
            <a:r>
              <a:rPr lang="en-US" sz="2000" dirty="0" smtClean="0">
                <a:solidFill>
                  <a:schemeClr val="tx1"/>
                </a:solidFill>
              </a:rPr>
              <a:t>(Majority)</a:t>
            </a:r>
          </a:p>
        </p:txBody>
      </p:sp>
      <p:sp>
        <p:nvSpPr>
          <p:cNvPr id="15" name="Rectangular Callout 14"/>
          <p:cNvSpPr/>
          <p:nvPr/>
        </p:nvSpPr>
        <p:spPr bwMode="auto">
          <a:xfrm>
            <a:off x="3897033" y="1596465"/>
            <a:ext cx="1753169" cy="1362456"/>
          </a:xfrm>
          <a:prstGeom prst="wedgeRectCallout">
            <a:avLst>
              <a:gd name="adj1" fmla="val -88408"/>
              <a:gd name="adj2" fmla="val 17255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solidFill>
              </a:rPr>
              <a:t>Quorum Votes = 2</a:t>
            </a:r>
          </a:p>
          <a:p>
            <a:pPr algn="ctr" defTabSz="914099"/>
            <a:r>
              <a:rPr lang="en-US" sz="2000" dirty="0" smtClean="0">
                <a:solidFill>
                  <a:schemeClr val="tx1"/>
                </a:solidFill>
              </a:rPr>
              <a:t>(No Majority)</a:t>
            </a:r>
          </a:p>
        </p:txBody>
      </p:sp>
    </p:spTree>
    <p:custDataLst>
      <p:tags r:id="rId2"/>
    </p:custDataLst>
    <p:extLst>
      <p:ext uri="{BB962C8B-B14F-4D97-AF65-F5344CB8AC3E}">
        <p14:creationId xmlns:p14="http://schemas.microsoft.com/office/powerpoint/2010/main" val="6705692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par>
                          <p:cTn id="27" fill="hold">
                            <p:stCondLst>
                              <p:cond delay="0"/>
                            </p:stCondLst>
                            <p:childTnLst>
                              <p:par>
                                <p:cTn id="28" presetID="1" presetClass="entr" presetSubtype="0" fill="hold" grpId="0" nodeType="afterEffect">
                                  <p:stCondLst>
                                    <p:cond delay="500"/>
                                  </p:stCondLst>
                                  <p:childTnLst>
                                    <p:set>
                                      <p:cBhvr>
                                        <p:cTn id="29" dur="1" fill="hold">
                                          <p:stCondLst>
                                            <p:cond delay="0"/>
                                          </p:stCondLst>
                                        </p:cTn>
                                        <p:tgtEl>
                                          <p:spTgt spid="13"/>
                                        </p:tgtEl>
                                        <p:attrNameLst>
                                          <p:attrName>style.visibility</p:attrName>
                                        </p:attrNameLst>
                                      </p:cBhvr>
                                      <p:to>
                                        <p:strVal val="visible"/>
                                      </p:to>
                                    </p:set>
                                  </p:childTnLst>
                                </p:cTn>
                              </p:par>
                              <p:par>
                                <p:cTn id="30" presetID="1"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childTnLst>
                                </p:cTn>
                              </p:par>
                              <p:par>
                                <p:cTn id="32" presetID="1" presetClass="entr" presetSubtype="0" fill="hold" grpId="0" nodeType="withEffect">
                                  <p:stCondLst>
                                    <p:cond delay="50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7" grpId="0" animBg="1"/>
      <p:bldP spid="13" grpId="0" animBg="1"/>
      <p:bldP spid="14" grpId="0" animBg="1"/>
      <p:bldP spid="4" grpId="0" animBg="1"/>
      <p:bldP spid="4" grpId="1" animBg="1"/>
      <p:bldP spid="12" grpId="0" animBg="1"/>
      <p:bldP spid="12" grpId="1"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63395"/>
          </a:xfrm>
        </p:spPr>
        <p:txBody>
          <a:bodyPr/>
          <a:lstStyle/>
          <a:p>
            <a:r>
              <a:rPr lang="en-US" dirty="0" smtClean="0"/>
              <a:t>DAG Design</a:t>
            </a:r>
            <a:br>
              <a:rPr lang="en-US" dirty="0" smtClean="0"/>
            </a:br>
            <a:r>
              <a:rPr lang="en-US" sz="3600" dirty="0" smtClean="0">
                <a:solidFill>
                  <a:schemeClr val="tx2"/>
                </a:solidFill>
              </a:rPr>
              <a:t>Planning for Quorum</a:t>
            </a:r>
            <a:endParaRPr lang="en-US" sz="3600" dirty="0">
              <a:solidFill>
                <a:schemeClr val="tx2"/>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914306160"/>
              </p:ext>
            </p:extLst>
          </p:nvPr>
        </p:nvGraphicFramePr>
        <p:xfrm>
          <a:off x="382588" y="1143000"/>
          <a:ext cx="8378825" cy="5541962"/>
        </p:xfrm>
        <a:graphic>
          <a:graphicData uri="http://schemas.openxmlformats.org/presentationml/2006/ole">
            <mc:AlternateContent xmlns:mc="http://schemas.openxmlformats.org/markup-compatibility/2006">
              <mc:Choice xmlns:v="urn:schemas-microsoft-com:vml" Requires="v">
                <p:oleObj spid="_x0000_s16414" name="Visio" r:id="rId5" imgW="8378713" imgH="5542604" progId="Visio.Drawing.11">
                  <p:embed/>
                </p:oleObj>
              </mc:Choice>
              <mc:Fallback>
                <p:oleObj name="Visio" r:id="rId5" imgW="8378713" imgH="5542604" progId="Visio.Drawing.11">
                  <p:embed/>
                  <p:pic>
                    <p:nvPicPr>
                      <p:cNvPr id="0" name=""/>
                      <p:cNvPicPr/>
                      <p:nvPr/>
                    </p:nvPicPr>
                    <p:blipFill>
                      <a:blip r:embed="rId6"/>
                      <a:stretch>
                        <a:fillRect/>
                      </a:stretch>
                    </p:blipFill>
                    <p:spPr>
                      <a:xfrm>
                        <a:off x="382588" y="1143000"/>
                        <a:ext cx="8378825" cy="5541962"/>
                      </a:xfrm>
                      <a:prstGeom prst="rect">
                        <a:avLst/>
                      </a:prstGeom>
                    </p:spPr>
                  </p:pic>
                </p:oleObj>
              </mc:Fallback>
            </mc:AlternateContent>
          </a:graphicData>
        </a:graphic>
      </p:graphicFrame>
      <p:sp>
        <p:nvSpPr>
          <p:cNvPr id="9" name="Multiply 8"/>
          <p:cNvSpPr/>
          <p:nvPr/>
        </p:nvSpPr>
        <p:spPr>
          <a:xfrm>
            <a:off x="4470810" y="3859673"/>
            <a:ext cx="685801" cy="838200"/>
          </a:xfrm>
          <a:prstGeom prst="mathMultipl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Multiply 9"/>
          <p:cNvSpPr/>
          <p:nvPr/>
        </p:nvSpPr>
        <p:spPr>
          <a:xfrm>
            <a:off x="5867399" y="5181600"/>
            <a:ext cx="685801" cy="838200"/>
          </a:xfrm>
          <a:prstGeom prst="mathMultipl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Multiply 10"/>
          <p:cNvSpPr/>
          <p:nvPr/>
        </p:nvSpPr>
        <p:spPr>
          <a:xfrm>
            <a:off x="7162799" y="5181600"/>
            <a:ext cx="685801" cy="838200"/>
          </a:xfrm>
          <a:prstGeom prst="mathMultipl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quot;No&quot; Symbol 6"/>
          <p:cNvSpPr/>
          <p:nvPr/>
        </p:nvSpPr>
        <p:spPr>
          <a:xfrm>
            <a:off x="1703696" y="2806521"/>
            <a:ext cx="457201" cy="470079"/>
          </a:xfrm>
          <a:prstGeom prst="noSmoking">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8" name="Rectangular Callout 7"/>
          <p:cNvSpPr/>
          <p:nvPr/>
        </p:nvSpPr>
        <p:spPr bwMode="auto">
          <a:xfrm>
            <a:off x="3886200" y="1524000"/>
            <a:ext cx="1753169" cy="1362456"/>
          </a:xfrm>
          <a:prstGeom prst="wedgeRectCallout">
            <a:avLst>
              <a:gd name="adj1" fmla="val -45592"/>
              <a:gd name="adj2" fmla="val 143781"/>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chemeClr val="tx1"/>
                </a:solidFill>
              </a:rPr>
              <a:t>Quorum Votes = 7</a:t>
            </a:r>
          </a:p>
          <a:p>
            <a:pPr algn="ctr" defTabSz="914099"/>
            <a:r>
              <a:rPr lang="en-US" sz="2400" dirty="0" smtClean="0">
                <a:solidFill>
                  <a:schemeClr val="tx1"/>
                </a:solidFill>
              </a:rPr>
              <a:t>(Majority)</a:t>
            </a:r>
          </a:p>
        </p:txBody>
      </p:sp>
      <p:sp>
        <p:nvSpPr>
          <p:cNvPr id="12" name="Rectangular Callout 11"/>
          <p:cNvSpPr/>
          <p:nvPr/>
        </p:nvSpPr>
        <p:spPr bwMode="auto">
          <a:xfrm>
            <a:off x="3886198" y="1524000"/>
            <a:ext cx="1753169" cy="1362456"/>
          </a:xfrm>
          <a:prstGeom prst="wedgeRectCallout">
            <a:avLst>
              <a:gd name="adj1" fmla="val -44814"/>
              <a:gd name="adj2" fmla="val 139775"/>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chemeClr val="tx1"/>
                </a:solidFill>
              </a:rPr>
              <a:t>Quorum Votes = 5</a:t>
            </a:r>
          </a:p>
          <a:p>
            <a:pPr algn="ctr" defTabSz="914099"/>
            <a:r>
              <a:rPr lang="en-US" sz="2400" dirty="0" smtClean="0">
                <a:solidFill>
                  <a:schemeClr val="tx1"/>
                </a:solidFill>
              </a:rPr>
              <a:t>(Majority)</a:t>
            </a:r>
          </a:p>
        </p:txBody>
      </p:sp>
      <p:sp>
        <p:nvSpPr>
          <p:cNvPr id="13" name="Rectangular Callout 12"/>
          <p:cNvSpPr/>
          <p:nvPr/>
        </p:nvSpPr>
        <p:spPr bwMode="auto">
          <a:xfrm>
            <a:off x="3886199" y="1524000"/>
            <a:ext cx="1753169" cy="1362456"/>
          </a:xfrm>
          <a:prstGeom prst="wedgeRectCallout">
            <a:avLst>
              <a:gd name="adj1" fmla="val -44035"/>
              <a:gd name="adj2" fmla="val 140776"/>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chemeClr val="tx1"/>
                </a:solidFill>
              </a:rPr>
              <a:t>Quorum Votes = 4</a:t>
            </a:r>
          </a:p>
          <a:p>
            <a:pPr algn="ctr" defTabSz="914099"/>
            <a:r>
              <a:rPr lang="en-US" sz="2400" dirty="0" smtClean="0">
                <a:solidFill>
                  <a:schemeClr val="tx1"/>
                </a:solidFill>
              </a:rPr>
              <a:t>(Majority)</a:t>
            </a:r>
          </a:p>
        </p:txBody>
      </p:sp>
    </p:spTree>
    <p:custDataLst>
      <p:tags r:id="rId2"/>
    </p:custDataLst>
    <p:extLst>
      <p:ext uri="{BB962C8B-B14F-4D97-AF65-F5344CB8AC3E}">
        <p14:creationId xmlns:p14="http://schemas.microsoft.com/office/powerpoint/2010/main" val="4592563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2"/>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7" grpId="0" animBg="1"/>
      <p:bldP spid="8" grpId="0" animBg="1"/>
      <p:bldP spid="8" grpId="1" animBg="1"/>
      <p:bldP spid="12" grpId="0" animBg="1"/>
      <p:bldP spid="12" grpId="1"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6" name="Content Placeholder 5"/>
          <p:cNvSpPr>
            <a:spLocks noGrp="1"/>
          </p:cNvSpPr>
          <p:nvPr>
            <p:ph idx="1"/>
          </p:nvPr>
        </p:nvSpPr>
        <p:spPr>
          <a:xfrm>
            <a:off x="381000" y="1447799"/>
            <a:ext cx="8382000" cy="3391698"/>
          </a:xfrm>
        </p:spPr>
        <p:txBody>
          <a:bodyPr/>
          <a:lstStyle/>
          <a:p>
            <a:r>
              <a:rPr lang="en-US" dirty="0" smtClean="0"/>
              <a:t>Discuss different design dimensions:</a:t>
            </a:r>
          </a:p>
          <a:p>
            <a:pPr lvl="1"/>
            <a:r>
              <a:rPr lang="en-US" dirty="0" smtClean="0"/>
              <a:t>Infrastructure design</a:t>
            </a:r>
          </a:p>
          <a:p>
            <a:pPr lvl="1"/>
            <a:r>
              <a:rPr lang="en-US" dirty="0" smtClean="0"/>
              <a:t>Database Availability Group design</a:t>
            </a:r>
          </a:p>
          <a:p>
            <a:pPr lvl="1"/>
            <a:r>
              <a:rPr lang="en-US" dirty="0" smtClean="0"/>
              <a:t>Client experiences</a:t>
            </a:r>
          </a:p>
          <a:p>
            <a:endParaRPr lang="en-US" dirty="0" smtClean="0"/>
          </a:p>
          <a:p>
            <a:r>
              <a:rPr lang="en-US" dirty="0" smtClean="0"/>
              <a:t>Goal: To ensure you understand how to design DAGs properly!</a:t>
            </a:r>
          </a:p>
        </p:txBody>
      </p:sp>
    </p:spTree>
    <p:custDataLst>
      <p:tags r:id="rId1"/>
    </p:custDataLst>
    <p:extLst>
      <p:ext uri="{BB962C8B-B14F-4D97-AF65-F5344CB8AC3E}">
        <p14:creationId xmlns:p14="http://schemas.microsoft.com/office/powerpoint/2010/main" val="25520320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63395"/>
          </a:xfrm>
        </p:spPr>
        <p:txBody>
          <a:bodyPr/>
          <a:lstStyle/>
          <a:p>
            <a:r>
              <a:rPr lang="en-US" dirty="0" smtClean="0"/>
              <a:t>DAG Design</a:t>
            </a:r>
            <a:br>
              <a:rPr lang="en-US" dirty="0" smtClean="0"/>
            </a:br>
            <a:r>
              <a:rPr lang="en-US" sz="3600" dirty="0" smtClean="0">
                <a:solidFill>
                  <a:schemeClr val="tx2"/>
                </a:solidFill>
              </a:rPr>
              <a:t>Sizing</a:t>
            </a:r>
            <a:endParaRPr lang="en-US" sz="3600" dirty="0">
              <a:solidFill>
                <a:schemeClr val="tx2"/>
              </a:solidFill>
            </a:endParaRPr>
          </a:p>
        </p:txBody>
      </p:sp>
      <p:sp>
        <p:nvSpPr>
          <p:cNvPr id="3" name="Content Placeholder 2"/>
          <p:cNvSpPr>
            <a:spLocks noGrp="1"/>
          </p:cNvSpPr>
          <p:nvPr>
            <p:ph idx="1"/>
          </p:nvPr>
        </p:nvSpPr>
        <p:spPr>
          <a:xfrm>
            <a:off x="381000" y="1447799"/>
            <a:ext cx="8382000" cy="4253472"/>
          </a:xfrm>
        </p:spPr>
        <p:txBody>
          <a:bodyPr/>
          <a:lstStyle/>
          <a:p>
            <a:r>
              <a:rPr lang="en-US" sz="2800" dirty="0" smtClean="0"/>
              <a:t>Question: How many DAGs should I deploy?</a:t>
            </a:r>
          </a:p>
          <a:p>
            <a:pPr lvl="1"/>
            <a:r>
              <a:rPr lang="en-US" sz="2400" dirty="0" smtClean="0"/>
              <a:t>Answer: It depends</a:t>
            </a:r>
          </a:p>
          <a:p>
            <a:r>
              <a:rPr lang="en-US" sz="2800" dirty="0" smtClean="0"/>
              <a:t>Obviously you will need to deploy multiple DAGs if you need more than 16 servers</a:t>
            </a:r>
          </a:p>
          <a:p>
            <a:r>
              <a:rPr lang="en-US" sz="2800" dirty="0" smtClean="0"/>
              <a:t>You may also need multiple DAGs depending on your site resilience architecture</a:t>
            </a:r>
          </a:p>
          <a:p>
            <a:pPr lvl="1"/>
            <a:r>
              <a:rPr lang="en-US" sz="2400" dirty="0" smtClean="0"/>
              <a:t>If deploying an Active/Active user distribution architecture, then you should consider deploying 2+ DAGs – allows you to control locality and not perform a site activation in the event of a network failure between datacenters</a:t>
            </a:r>
            <a:endParaRPr lang="en-US" sz="2400" dirty="0"/>
          </a:p>
        </p:txBody>
      </p:sp>
    </p:spTree>
    <p:extLst>
      <p:ext uri="{BB962C8B-B14F-4D97-AF65-F5344CB8AC3E}">
        <p14:creationId xmlns:p14="http://schemas.microsoft.com/office/powerpoint/2010/main" val="282515741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492449779"/>
              </p:ext>
            </p:extLst>
          </p:nvPr>
        </p:nvGraphicFramePr>
        <p:xfrm>
          <a:off x="255896" y="1409700"/>
          <a:ext cx="8262938" cy="4991100"/>
        </p:xfrm>
        <a:graphic>
          <a:graphicData uri="http://schemas.openxmlformats.org/presentationml/2006/ole">
            <mc:AlternateContent xmlns:mc="http://schemas.openxmlformats.org/markup-compatibility/2006">
              <mc:Choice xmlns:v="urn:schemas-microsoft-com:vml" Requires="v">
                <p:oleObj spid="_x0000_s8306" name="Visio" r:id="rId5" imgW="8262836" imgH="4991100" progId="">
                  <p:embed/>
                </p:oleObj>
              </mc:Choice>
              <mc:Fallback>
                <p:oleObj name="Visio" r:id="rId5" imgW="8262836" imgH="4991100" progId="">
                  <p:embed/>
                  <p:pic>
                    <p:nvPicPr>
                      <p:cNvPr id="0" name="Picture 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896" y="1409700"/>
                        <a:ext cx="8262938" cy="4991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dirty="0" smtClean="0"/>
              <a:t>DAG Design</a:t>
            </a:r>
            <a:br>
              <a:rPr lang="en-US" dirty="0" smtClean="0"/>
            </a:br>
            <a:r>
              <a:rPr lang="en-US" sz="3600" dirty="0" smtClean="0">
                <a:solidFill>
                  <a:schemeClr val="tx2"/>
                </a:solidFill>
              </a:rPr>
              <a:t>Active/Active User Distribution Sizing</a:t>
            </a:r>
            <a:endParaRPr lang="en-US" sz="3600" dirty="0">
              <a:solidFill>
                <a:schemeClr val="tx2"/>
              </a:solidFill>
            </a:endParaRPr>
          </a:p>
        </p:txBody>
      </p:sp>
      <p:sp>
        <p:nvSpPr>
          <p:cNvPr id="9" name="Multiply 8"/>
          <p:cNvSpPr/>
          <p:nvPr/>
        </p:nvSpPr>
        <p:spPr>
          <a:xfrm>
            <a:off x="4228562" y="3568521"/>
            <a:ext cx="685801" cy="838200"/>
          </a:xfrm>
          <a:prstGeom prst="mathMultipl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Multiply 9"/>
          <p:cNvSpPr/>
          <p:nvPr/>
        </p:nvSpPr>
        <p:spPr>
          <a:xfrm>
            <a:off x="5638799" y="4876800"/>
            <a:ext cx="685801" cy="838200"/>
          </a:xfrm>
          <a:prstGeom prst="mathMultipl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Multiply 10"/>
          <p:cNvSpPr/>
          <p:nvPr/>
        </p:nvSpPr>
        <p:spPr>
          <a:xfrm>
            <a:off x="6934199" y="4876800"/>
            <a:ext cx="685801" cy="838200"/>
          </a:xfrm>
          <a:prstGeom prst="mathMultipl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19874061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63395"/>
          </a:xfrm>
        </p:spPr>
        <p:txBody>
          <a:bodyPr/>
          <a:lstStyle/>
          <a:p>
            <a:r>
              <a:rPr lang="en-US" dirty="0"/>
              <a:t>DAG Design</a:t>
            </a:r>
            <a:br>
              <a:rPr lang="en-US" dirty="0"/>
            </a:br>
            <a:r>
              <a:rPr lang="en-US" sz="3600" dirty="0">
                <a:solidFill>
                  <a:schemeClr val="tx2"/>
                </a:solidFill>
              </a:rPr>
              <a:t>Active/Active User Distribution Sizing</a:t>
            </a:r>
          </a:p>
        </p:txBody>
      </p:sp>
      <p:graphicFrame>
        <p:nvGraphicFramePr>
          <p:cNvPr id="3" name="Object 2"/>
          <p:cNvGraphicFramePr>
            <a:graphicFrameLocks noChangeAspect="1"/>
          </p:cNvGraphicFramePr>
          <p:nvPr>
            <p:extLst>
              <p:ext uri="{D42A27DB-BD31-4B8C-83A1-F6EECF244321}">
                <p14:modId xmlns:p14="http://schemas.microsoft.com/office/powerpoint/2010/main" val="3093425443"/>
              </p:ext>
            </p:extLst>
          </p:nvPr>
        </p:nvGraphicFramePr>
        <p:xfrm>
          <a:off x="762000" y="1073370"/>
          <a:ext cx="7434261" cy="5346480"/>
        </p:xfrm>
        <a:graphic>
          <a:graphicData uri="http://schemas.openxmlformats.org/presentationml/2006/ole">
            <mc:AlternateContent xmlns:mc="http://schemas.openxmlformats.org/markup-compatibility/2006">
              <mc:Choice xmlns:v="urn:schemas-microsoft-com:vml" Requires="v">
                <p:oleObj spid="_x0000_s9317" name="Visio" r:id="rId5" imgW="8316068" imgH="5980889" progId="">
                  <p:embed/>
                </p:oleObj>
              </mc:Choice>
              <mc:Fallback>
                <p:oleObj name="Visio" r:id="rId5" imgW="8316068" imgH="5980889" progId="">
                  <p:embed/>
                  <p:pic>
                    <p:nvPicPr>
                      <p:cNvPr id="0"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073370"/>
                        <a:ext cx="7434261" cy="53464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Multiply 3"/>
          <p:cNvSpPr/>
          <p:nvPr/>
        </p:nvSpPr>
        <p:spPr>
          <a:xfrm>
            <a:off x="4329752" y="2971800"/>
            <a:ext cx="685801" cy="838200"/>
          </a:xfrm>
          <a:prstGeom prst="mathMultipl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 name="Multiply 4"/>
          <p:cNvSpPr/>
          <p:nvPr/>
        </p:nvSpPr>
        <p:spPr>
          <a:xfrm>
            <a:off x="5562600" y="3962400"/>
            <a:ext cx="685801" cy="838200"/>
          </a:xfrm>
          <a:prstGeom prst="mathMultipl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 name="Multiply 5"/>
          <p:cNvSpPr/>
          <p:nvPr/>
        </p:nvSpPr>
        <p:spPr>
          <a:xfrm>
            <a:off x="6705600" y="3962969"/>
            <a:ext cx="685801" cy="838200"/>
          </a:xfrm>
          <a:prstGeom prst="mathMultipl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Multiply 6"/>
          <p:cNvSpPr/>
          <p:nvPr/>
        </p:nvSpPr>
        <p:spPr>
          <a:xfrm>
            <a:off x="3048000" y="5181600"/>
            <a:ext cx="685801" cy="838200"/>
          </a:xfrm>
          <a:prstGeom prst="mathMultipl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Multiply 7"/>
          <p:cNvSpPr/>
          <p:nvPr/>
        </p:nvSpPr>
        <p:spPr>
          <a:xfrm>
            <a:off x="1752600" y="5181600"/>
            <a:ext cx="685801" cy="838200"/>
          </a:xfrm>
          <a:prstGeom prst="mathMultipl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21504305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63395"/>
          </a:xfrm>
        </p:spPr>
        <p:txBody>
          <a:bodyPr/>
          <a:lstStyle/>
          <a:p>
            <a:r>
              <a:rPr lang="en-US" dirty="0" smtClean="0"/>
              <a:t>DAG Design</a:t>
            </a:r>
            <a:br>
              <a:rPr lang="en-US" dirty="0" smtClean="0"/>
            </a:br>
            <a:r>
              <a:rPr lang="en-US" sz="3600" dirty="0" smtClean="0">
                <a:solidFill>
                  <a:schemeClr val="tx2"/>
                </a:solidFill>
              </a:rPr>
              <a:t>Two Failure Models</a:t>
            </a:r>
            <a:endParaRPr lang="en-US" sz="3600" dirty="0">
              <a:solidFill>
                <a:schemeClr val="tx2"/>
              </a:solidFill>
            </a:endParaRPr>
          </a:p>
        </p:txBody>
      </p:sp>
      <p:sp>
        <p:nvSpPr>
          <p:cNvPr id="3" name="Content Placeholder 2"/>
          <p:cNvSpPr>
            <a:spLocks noGrp="1"/>
          </p:cNvSpPr>
          <p:nvPr>
            <p:ph idx="1"/>
          </p:nvPr>
        </p:nvSpPr>
        <p:spPr>
          <a:xfrm>
            <a:off x="381000" y="1447799"/>
            <a:ext cx="8382000" cy="5047536"/>
          </a:xfrm>
        </p:spPr>
        <p:txBody>
          <a:bodyPr/>
          <a:lstStyle/>
          <a:p>
            <a:r>
              <a:rPr lang="en-US" sz="2800" dirty="0" smtClean="0"/>
              <a:t>Design for all database copies activated</a:t>
            </a:r>
          </a:p>
          <a:p>
            <a:pPr lvl="1"/>
            <a:r>
              <a:rPr lang="en-US" sz="2400" dirty="0" smtClean="0"/>
              <a:t>Design for the worst case - server </a:t>
            </a:r>
            <a:r>
              <a:rPr lang="en-US" sz="2400" dirty="0"/>
              <a:t>architecture </a:t>
            </a:r>
            <a:r>
              <a:rPr lang="en-US" sz="2400" dirty="0" smtClean="0"/>
              <a:t>handles </a:t>
            </a:r>
            <a:r>
              <a:rPr lang="en-US" sz="2400" dirty="0"/>
              <a:t>100 percent of all hosted database copies becoming </a:t>
            </a:r>
            <a:r>
              <a:rPr lang="en-US" sz="2400" dirty="0" smtClean="0"/>
              <a:t>active</a:t>
            </a:r>
          </a:p>
          <a:p>
            <a:r>
              <a:rPr lang="en-US" sz="2800" dirty="0" smtClean="0"/>
              <a:t>Design for targeted failure scenarios</a:t>
            </a:r>
          </a:p>
          <a:p>
            <a:pPr lvl="1"/>
            <a:r>
              <a:rPr lang="en-US" sz="2400" dirty="0" smtClean="0"/>
              <a:t>Design server </a:t>
            </a:r>
            <a:r>
              <a:rPr lang="en-US" sz="2400" dirty="0"/>
              <a:t>architecture to handle the active mailbox load during the worst failure case you plan to </a:t>
            </a:r>
            <a:r>
              <a:rPr lang="en-US" sz="2400" dirty="0" smtClean="0"/>
              <a:t>handle</a:t>
            </a:r>
          </a:p>
          <a:p>
            <a:pPr lvl="2"/>
            <a:r>
              <a:rPr lang="en-US" sz="2000" dirty="0" smtClean="0"/>
              <a:t>1 member failure requires 2 or more HA copies and 2 or more servers</a:t>
            </a:r>
          </a:p>
          <a:p>
            <a:pPr lvl="2"/>
            <a:r>
              <a:rPr lang="en-US" sz="2000" dirty="0" smtClean="0"/>
              <a:t>2 member failure requires 3 or more HA copies and 4 or more servers</a:t>
            </a:r>
          </a:p>
          <a:p>
            <a:pPr lvl="1"/>
            <a:r>
              <a:rPr lang="en-US" sz="2400" dirty="0"/>
              <a:t>Requires Set-</a:t>
            </a:r>
            <a:r>
              <a:rPr lang="en-US" sz="2400" dirty="0" err="1"/>
              <a:t>MailboxServer</a:t>
            </a:r>
            <a:r>
              <a:rPr lang="en-US" sz="2400" dirty="0"/>
              <a:t> </a:t>
            </a:r>
            <a:r>
              <a:rPr lang="en-US" sz="2400" dirty="0" smtClean="0"/>
              <a:t>&lt;Server&gt; -</a:t>
            </a:r>
            <a:r>
              <a:rPr lang="en-US" sz="2400" dirty="0" err="1" smtClean="0"/>
              <a:t>MaximumActiveDatabases</a:t>
            </a:r>
            <a:r>
              <a:rPr lang="en-US" sz="2400" dirty="0" smtClean="0"/>
              <a:t> &lt;Number&gt;</a:t>
            </a:r>
            <a:endParaRPr lang="en-US" sz="2400" dirty="0"/>
          </a:p>
          <a:p>
            <a:pPr lvl="1"/>
            <a:endParaRPr lang="en-US" sz="2400" dirty="0"/>
          </a:p>
        </p:txBody>
      </p:sp>
    </p:spTree>
    <p:extLst>
      <p:ext uri="{BB962C8B-B14F-4D97-AF65-F5344CB8AC3E}">
        <p14:creationId xmlns:p14="http://schemas.microsoft.com/office/powerpoint/2010/main" val="202373944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63395"/>
          </a:xfrm>
        </p:spPr>
        <p:txBody>
          <a:bodyPr/>
          <a:lstStyle/>
          <a:p>
            <a:r>
              <a:rPr lang="en-US" dirty="0" smtClean="0"/>
              <a:t>DAG Design</a:t>
            </a:r>
            <a:br>
              <a:rPr lang="en-US" dirty="0" smtClean="0"/>
            </a:br>
            <a:r>
              <a:rPr lang="en-US" sz="3600" dirty="0" smtClean="0">
                <a:solidFill>
                  <a:schemeClr val="tx2"/>
                </a:solidFill>
              </a:rPr>
              <a:t>It’s all in the layout</a:t>
            </a:r>
            <a:endParaRPr lang="en-US" sz="3600" dirty="0">
              <a:solidFill>
                <a:schemeClr val="tx2"/>
              </a:solidFill>
            </a:endParaRPr>
          </a:p>
        </p:txBody>
      </p:sp>
      <p:sp>
        <p:nvSpPr>
          <p:cNvPr id="3" name="Content Placeholder 2"/>
          <p:cNvSpPr>
            <a:spLocks noGrp="1"/>
          </p:cNvSpPr>
          <p:nvPr>
            <p:ph idx="1"/>
          </p:nvPr>
        </p:nvSpPr>
        <p:spPr>
          <a:xfrm>
            <a:off x="381000" y="1447799"/>
            <a:ext cx="8382000" cy="917174"/>
          </a:xfrm>
        </p:spPr>
        <p:txBody>
          <a:bodyPr/>
          <a:lstStyle/>
          <a:p>
            <a:r>
              <a:rPr lang="en-US" dirty="0" smtClean="0"/>
              <a:t>Consider this scenario</a:t>
            </a:r>
          </a:p>
          <a:p>
            <a:pPr lvl="1"/>
            <a:r>
              <a:rPr lang="en-US" dirty="0" smtClean="0"/>
              <a:t>8 servers, 40 databases with 2 copies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62527130"/>
              </p:ext>
            </p:extLst>
          </p:nvPr>
        </p:nvGraphicFramePr>
        <p:xfrm>
          <a:off x="1524000" y="2438400"/>
          <a:ext cx="6096000" cy="4079240"/>
        </p:xfrm>
        <a:graphic>
          <a:graphicData uri="http://schemas.openxmlformats.org/drawingml/2006/table">
            <a:tbl>
              <a:tblPr firstRow="1" bandRow="1">
                <a:tableStyleId>{00A15C55-8517-42AA-B614-E9B94910E393}</a:tableStyleId>
              </a:tblPr>
              <a:tblGrid>
                <a:gridCol w="762000"/>
                <a:gridCol w="762000"/>
                <a:gridCol w="762000"/>
                <a:gridCol w="762000"/>
                <a:gridCol w="762000"/>
                <a:gridCol w="762000"/>
                <a:gridCol w="762000"/>
                <a:gridCol w="762000"/>
              </a:tblGrid>
              <a:tr h="370840">
                <a:tc>
                  <a:txBody>
                    <a:bodyPr/>
                    <a:lstStyle/>
                    <a:p>
                      <a:pPr marL="0" marR="0" algn="l" defTabSz="914363" rtl="0" eaLnBrk="1" latinLnBrk="0" hangingPunct="1">
                        <a:spcBef>
                          <a:spcPts val="0"/>
                        </a:spcBef>
                        <a:spcAft>
                          <a:spcPts val="0"/>
                        </a:spcAft>
                      </a:pPr>
                      <a:r>
                        <a:rPr lang="en-US" sz="1200" kern="1200" dirty="0"/>
                        <a:t>Server 1</a:t>
                      </a:r>
                      <a:endParaRPr lang="en-US" sz="1200" b="1" kern="1200" dirty="0">
                        <a:solidFill>
                          <a:schemeClr val="lt1"/>
                        </a:solidFill>
                        <a:latin typeface="+mn-lt"/>
                        <a:ea typeface="+mn-ea"/>
                        <a:cs typeface="+mn-cs"/>
                      </a:endParaRPr>
                    </a:p>
                  </a:txBody>
                  <a:tcPr marL="68580" marR="68580" marT="0" marB="0" anchor="b"/>
                </a:tc>
                <a:tc>
                  <a:txBody>
                    <a:bodyPr/>
                    <a:lstStyle/>
                    <a:p>
                      <a:pPr marL="0" marR="0" algn="l" defTabSz="914363" rtl="0" eaLnBrk="1" latinLnBrk="0" hangingPunct="1">
                        <a:spcBef>
                          <a:spcPts val="0"/>
                        </a:spcBef>
                        <a:spcAft>
                          <a:spcPts val="0"/>
                        </a:spcAft>
                      </a:pPr>
                      <a:r>
                        <a:rPr lang="en-US" sz="1200" kern="1200" dirty="0"/>
                        <a:t>Server 2</a:t>
                      </a:r>
                      <a:endParaRPr lang="en-US" sz="1200" b="1" kern="1200" dirty="0">
                        <a:solidFill>
                          <a:schemeClr val="lt1"/>
                        </a:solidFill>
                        <a:latin typeface="+mn-lt"/>
                        <a:ea typeface="+mn-ea"/>
                        <a:cs typeface="+mn-cs"/>
                      </a:endParaRPr>
                    </a:p>
                  </a:txBody>
                  <a:tcPr marL="68580" marR="68580" marT="0" marB="0" anchor="b"/>
                </a:tc>
                <a:tc>
                  <a:txBody>
                    <a:bodyPr/>
                    <a:lstStyle/>
                    <a:p>
                      <a:pPr marL="0" marR="0" algn="l" defTabSz="914363" rtl="0" eaLnBrk="1" latinLnBrk="0" hangingPunct="1">
                        <a:spcBef>
                          <a:spcPts val="0"/>
                        </a:spcBef>
                        <a:spcAft>
                          <a:spcPts val="0"/>
                        </a:spcAft>
                      </a:pPr>
                      <a:r>
                        <a:rPr lang="en-US" sz="1200" kern="1200" dirty="0"/>
                        <a:t>Server 3</a:t>
                      </a:r>
                      <a:endParaRPr lang="en-US" sz="1200" b="1" kern="1200" dirty="0">
                        <a:solidFill>
                          <a:schemeClr val="lt1"/>
                        </a:solidFill>
                        <a:latin typeface="+mn-lt"/>
                        <a:ea typeface="+mn-ea"/>
                        <a:cs typeface="+mn-cs"/>
                      </a:endParaRPr>
                    </a:p>
                  </a:txBody>
                  <a:tcPr marL="68580" marR="68580" marT="0" marB="0" anchor="b"/>
                </a:tc>
                <a:tc>
                  <a:txBody>
                    <a:bodyPr/>
                    <a:lstStyle/>
                    <a:p>
                      <a:pPr marL="0" marR="0" algn="l" defTabSz="914363" rtl="0" eaLnBrk="1" latinLnBrk="0" hangingPunct="1">
                        <a:spcBef>
                          <a:spcPts val="0"/>
                        </a:spcBef>
                        <a:spcAft>
                          <a:spcPts val="0"/>
                        </a:spcAft>
                      </a:pPr>
                      <a:r>
                        <a:rPr lang="en-US" sz="1200" kern="1200" dirty="0"/>
                        <a:t>Server 4</a:t>
                      </a:r>
                      <a:endParaRPr lang="en-US" sz="1200" b="1" kern="1200" dirty="0">
                        <a:solidFill>
                          <a:schemeClr val="lt1"/>
                        </a:solidFill>
                        <a:latin typeface="+mn-lt"/>
                        <a:ea typeface="+mn-ea"/>
                        <a:cs typeface="+mn-cs"/>
                      </a:endParaRPr>
                    </a:p>
                  </a:txBody>
                  <a:tcPr marL="68580" marR="68580" marT="0" marB="0" anchor="b"/>
                </a:tc>
                <a:tc>
                  <a:txBody>
                    <a:bodyPr/>
                    <a:lstStyle/>
                    <a:p>
                      <a:pPr marL="0" marR="0" algn="l" defTabSz="914363" rtl="0" eaLnBrk="1" latinLnBrk="0" hangingPunct="1">
                        <a:spcBef>
                          <a:spcPts val="0"/>
                        </a:spcBef>
                        <a:spcAft>
                          <a:spcPts val="0"/>
                        </a:spcAft>
                      </a:pPr>
                      <a:r>
                        <a:rPr lang="en-US" sz="1200" kern="1200" dirty="0"/>
                        <a:t>Server 5</a:t>
                      </a:r>
                      <a:endParaRPr lang="en-US" sz="1200" b="1" kern="1200" dirty="0">
                        <a:solidFill>
                          <a:schemeClr val="lt1"/>
                        </a:solidFill>
                        <a:latin typeface="+mn-lt"/>
                        <a:ea typeface="+mn-ea"/>
                        <a:cs typeface="+mn-cs"/>
                      </a:endParaRPr>
                    </a:p>
                  </a:txBody>
                  <a:tcPr marL="68580" marR="68580" marT="0" marB="0" anchor="b"/>
                </a:tc>
                <a:tc>
                  <a:txBody>
                    <a:bodyPr/>
                    <a:lstStyle/>
                    <a:p>
                      <a:pPr marL="0" marR="0" algn="l" defTabSz="914363" rtl="0" eaLnBrk="1" latinLnBrk="0" hangingPunct="1">
                        <a:spcBef>
                          <a:spcPts val="0"/>
                        </a:spcBef>
                        <a:spcAft>
                          <a:spcPts val="0"/>
                        </a:spcAft>
                      </a:pPr>
                      <a:r>
                        <a:rPr lang="en-US" sz="1200" kern="1200" dirty="0"/>
                        <a:t>Server 6</a:t>
                      </a:r>
                      <a:endParaRPr lang="en-US" sz="1200" b="1" kern="1200" dirty="0">
                        <a:solidFill>
                          <a:schemeClr val="lt1"/>
                        </a:solidFill>
                        <a:latin typeface="+mn-lt"/>
                        <a:ea typeface="+mn-ea"/>
                        <a:cs typeface="+mn-cs"/>
                      </a:endParaRPr>
                    </a:p>
                  </a:txBody>
                  <a:tcPr marL="68580" marR="68580" marT="0" marB="0" anchor="b"/>
                </a:tc>
                <a:tc>
                  <a:txBody>
                    <a:bodyPr/>
                    <a:lstStyle/>
                    <a:p>
                      <a:pPr marL="0" marR="0" algn="l" defTabSz="914363" rtl="0" eaLnBrk="1" latinLnBrk="0" hangingPunct="1">
                        <a:spcBef>
                          <a:spcPts val="0"/>
                        </a:spcBef>
                        <a:spcAft>
                          <a:spcPts val="0"/>
                        </a:spcAft>
                      </a:pPr>
                      <a:r>
                        <a:rPr lang="en-US" sz="1200" kern="1200" dirty="0"/>
                        <a:t>Server 7</a:t>
                      </a:r>
                      <a:endParaRPr lang="en-US" sz="1200" b="1" kern="1200" dirty="0">
                        <a:solidFill>
                          <a:schemeClr val="lt1"/>
                        </a:solidFill>
                        <a:latin typeface="+mn-lt"/>
                        <a:ea typeface="+mn-ea"/>
                        <a:cs typeface="+mn-cs"/>
                      </a:endParaRPr>
                    </a:p>
                  </a:txBody>
                  <a:tcPr marL="68580" marR="68580" marT="0" marB="0" anchor="b"/>
                </a:tc>
                <a:tc>
                  <a:txBody>
                    <a:bodyPr/>
                    <a:lstStyle/>
                    <a:p>
                      <a:pPr marL="0" marR="0" algn="l" defTabSz="914363" rtl="0" eaLnBrk="1" latinLnBrk="0" hangingPunct="1">
                        <a:spcBef>
                          <a:spcPts val="0"/>
                        </a:spcBef>
                        <a:spcAft>
                          <a:spcPts val="0"/>
                        </a:spcAft>
                      </a:pPr>
                      <a:r>
                        <a:rPr lang="en-US" sz="1200" kern="1200" dirty="0"/>
                        <a:t>Server 8</a:t>
                      </a:r>
                      <a:endParaRPr lang="en-US" sz="1200" b="1" kern="1200" dirty="0">
                        <a:solidFill>
                          <a:schemeClr val="lt1"/>
                        </a:solidFill>
                        <a:latin typeface="+mn-lt"/>
                        <a:ea typeface="+mn-ea"/>
                        <a:cs typeface="+mn-cs"/>
                      </a:endParaRPr>
                    </a:p>
                  </a:txBody>
                  <a:tcPr marL="68580" marR="68580" marT="0" marB="0" anchor="b"/>
                </a:tc>
              </a:tr>
              <a:tr h="370840">
                <a:tc>
                  <a:txBody>
                    <a:bodyPr/>
                    <a:lstStyle/>
                    <a:p>
                      <a:pPr marL="0" marR="0" algn="ctr" defTabSz="914363" rtl="0" eaLnBrk="1" latinLnBrk="0" hangingPunct="1">
                        <a:spcBef>
                          <a:spcPts val="0"/>
                        </a:spcBef>
                        <a:spcAft>
                          <a:spcPts val="0"/>
                        </a:spcAft>
                      </a:pPr>
                      <a:r>
                        <a:rPr lang="en-US" sz="1200" kern="1200" dirty="0">
                          <a:solidFill>
                            <a:schemeClr val="bg2"/>
                          </a:solidFill>
                        </a:rPr>
                        <a:t>DB1</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a:solidFill>
                            <a:schemeClr val="bg2"/>
                          </a:solidFill>
                        </a:rPr>
                        <a:t>DB6</a:t>
                      </a:r>
                      <a:endParaRPr lang="en-US" sz="1200" kern="120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a:solidFill>
                            <a:schemeClr val="bg2"/>
                          </a:solidFill>
                        </a:rPr>
                        <a:t>DB11</a:t>
                      </a:r>
                      <a:endParaRPr lang="en-US" sz="1200" kern="120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DB16</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a:solidFill>
                            <a:schemeClr val="bg2"/>
                          </a:solidFill>
                        </a:rPr>
                        <a:t>DB21</a:t>
                      </a:r>
                      <a:endParaRPr lang="en-US" sz="1200" kern="120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a:solidFill>
                            <a:schemeClr val="bg2"/>
                          </a:solidFill>
                        </a:rPr>
                        <a:t>DB26</a:t>
                      </a:r>
                      <a:endParaRPr lang="en-US" sz="1200" kern="120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a:solidFill>
                            <a:schemeClr val="bg2"/>
                          </a:solidFill>
                        </a:rPr>
                        <a:t>DB31</a:t>
                      </a:r>
                      <a:endParaRPr lang="en-US" sz="1200" kern="120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a:solidFill>
                            <a:schemeClr val="bg2"/>
                          </a:solidFill>
                        </a:rPr>
                        <a:t>DB36</a:t>
                      </a:r>
                      <a:endParaRPr lang="en-US" sz="1200" kern="1200">
                        <a:solidFill>
                          <a:schemeClr val="bg2"/>
                        </a:solidFill>
                        <a:latin typeface="+mn-lt"/>
                        <a:ea typeface="+mn-ea"/>
                        <a:cs typeface="+mn-cs"/>
                      </a:endParaRPr>
                    </a:p>
                  </a:txBody>
                  <a:tcPr marL="68580" marR="68580" marT="0" marB="0" anchor="b"/>
                </a:tc>
              </a:tr>
              <a:tr h="370840">
                <a:tc>
                  <a:txBody>
                    <a:bodyPr/>
                    <a:lstStyle/>
                    <a:p>
                      <a:pPr marL="0" marR="0" algn="ctr" defTabSz="914363" rtl="0" eaLnBrk="1" latinLnBrk="0" hangingPunct="1">
                        <a:spcBef>
                          <a:spcPts val="0"/>
                        </a:spcBef>
                        <a:spcAft>
                          <a:spcPts val="0"/>
                        </a:spcAft>
                      </a:pPr>
                      <a:r>
                        <a:rPr lang="en-US" sz="1200" kern="1200" dirty="0">
                          <a:solidFill>
                            <a:schemeClr val="bg2"/>
                          </a:solidFill>
                        </a:rPr>
                        <a:t>DB2</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DB7</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a:solidFill>
                            <a:schemeClr val="bg2"/>
                          </a:solidFill>
                        </a:rPr>
                        <a:t>DB12</a:t>
                      </a:r>
                      <a:endParaRPr lang="en-US" sz="1200" kern="120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a:solidFill>
                            <a:schemeClr val="bg2"/>
                          </a:solidFill>
                        </a:rPr>
                        <a:t>DB17</a:t>
                      </a:r>
                      <a:endParaRPr lang="en-US" sz="1200" kern="120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a:solidFill>
                            <a:schemeClr val="bg2"/>
                          </a:solidFill>
                        </a:rPr>
                        <a:t>DB22</a:t>
                      </a:r>
                      <a:endParaRPr lang="en-US" sz="1200" kern="120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a:solidFill>
                            <a:schemeClr val="bg2"/>
                          </a:solidFill>
                        </a:rPr>
                        <a:t>DB27</a:t>
                      </a:r>
                      <a:endParaRPr lang="en-US" sz="1200" kern="120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a:solidFill>
                            <a:schemeClr val="bg2"/>
                          </a:solidFill>
                        </a:rPr>
                        <a:t>DB32</a:t>
                      </a:r>
                      <a:endParaRPr lang="en-US" sz="1200" kern="120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a:solidFill>
                            <a:schemeClr val="bg2"/>
                          </a:solidFill>
                        </a:rPr>
                        <a:t>DB37</a:t>
                      </a:r>
                      <a:endParaRPr lang="en-US" sz="1200" kern="1200">
                        <a:solidFill>
                          <a:schemeClr val="bg2"/>
                        </a:solidFill>
                        <a:latin typeface="+mn-lt"/>
                        <a:ea typeface="+mn-ea"/>
                        <a:cs typeface="+mn-cs"/>
                      </a:endParaRPr>
                    </a:p>
                  </a:txBody>
                  <a:tcPr marL="68580" marR="68580" marT="0" marB="0" anchor="b"/>
                </a:tc>
              </a:tr>
              <a:tr h="370840">
                <a:tc>
                  <a:txBody>
                    <a:bodyPr/>
                    <a:lstStyle/>
                    <a:p>
                      <a:pPr marL="0" marR="0" algn="ctr" defTabSz="914363" rtl="0" eaLnBrk="1" latinLnBrk="0" hangingPunct="1">
                        <a:spcBef>
                          <a:spcPts val="0"/>
                        </a:spcBef>
                        <a:spcAft>
                          <a:spcPts val="0"/>
                        </a:spcAft>
                      </a:pPr>
                      <a:r>
                        <a:rPr lang="en-US" sz="1200" kern="1200">
                          <a:solidFill>
                            <a:schemeClr val="bg2"/>
                          </a:solidFill>
                        </a:rPr>
                        <a:t>DB3</a:t>
                      </a:r>
                      <a:endParaRPr lang="en-US" sz="1200" kern="120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DB8</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DB13</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DB18</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DB23</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a:solidFill>
                            <a:schemeClr val="bg2"/>
                          </a:solidFill>
                        </a:rPr>
                        <a:t>DB28</a:t>
                      </a:r>
                      <a:endParaRPr lang="en-US" sz="1200" kern="120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a:solidFill>
                            <a:schemeClr val="bg2"/>
                          </a:solidFill>
                        </a:rPr>
                        <a:t>DB33</a:t>
                      </a:r>
                      <a:endParaRPr lang="en-US" sz="1200" kern="120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a:solidFill>
                            <a:schemeClr val="bg2"/>
                          </a:solidFill>
                        </a:rPr>
                        <a:t>DB38</a:t>
                      </a:r>
                      <a:endParaRPr lang="en-US" sz="1200" kern="1200">
                        <a:solidFill>
                          <a:schemeClr val="bg2"/>
                        </a:solidFill>
                        <a:latin typeface="+mn-lt"/>
                        <a:ea typeface="+mn-ea"/>
                        <a:cs typeface="+mn-cs"/>
                      </a:endParaRPr>
                    </a:p>
                  </a:txBody>
                  <a:tcPr marL="68580" marR="68580" marT="0" marB="0" anchor="b"/>
                </a:tc>
              </a:tr>
              <a:tr h="370840">
                <a:tc>
                  <a:txBody>
                    <a:bodyPr/>
                    <a:lstStyle/>
                    <a:p>
                      <a:pPr marL="0" marR="0" algn="ctr" defTabSz="914363" rtl="0" eaLnBrk="1" latinLnBrk="0" hangingPunct="1">
                        <a:spcBef>
                          <a:spcPts val="0"/>
                        </a:spcBef>
                        <a:spcAft>
                          <a:spcPts val="0"/>
                        </a:spcAft>
                      </a:pPr>
                      <a:r>
                        <a:rPr lang="en-US" sz="1200" kern="1200">
                          <a:solidFill>
                            <a:schemeClr val="bg2"/>
                          </a:solidFill>
                        </a:rPr>
                        <a:t>DB4</a:t>
                      </a:r>
                      <a:endParaRPr lang="en-US" sz="1200" kern="120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a:solidFill>
                            <a:schemeClr val="bg2"/>
                          </a:solidFill>
                        </a:rPr>
                        <a:t>DB9</a:t>
                      </a:r>
                      <a:endParaRPr lang="en-US" sz="1200" kern="120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DB14</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DB19</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DB24</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DB29</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DB34</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a:solidFill>
                            <a:schemeClr val="bg2"/>
                          </a:solidFill>
                        </a:rPr>
                        <a:t>DB39</a:t>
                      </a:r>
                      <a:endParaRPr lang="en-US" sz="1200" kern="1200">
                        <a:solidFill>
                          <a:schemeClr val="bg2"/>
                        </a:solidFill>
                        <a:latin typeface="+mn-lt"/>
                        <a:ea typeface="+mn-ea"/>
                        <a:cs typeface="+mn-cs"/>
                      </a:endParaRPr>
                    </a:p>
                  </a:txBody>
                  <a:tcPr marL="68580" marR="68580" marT="0" marB="0" anchor="b"/>
                </a:tc>
              </a:tr>
              <a:tr h="370840">
                <a:tc>
                  <a:txBody>
                    <a:bodyPr/>
                    <a:lstStyle/>
                    <a:p>
                      <a:pPr marL="0" marR="0" algn="ctr" defTabSz="914363" rtl="0" eaLnBrk="1" latinLnBrk="0" hangingPunct="1">
                        <a:spcBef>
                          <a:spcPts val="0"/>
                        </a:spcBef>
                        <a:spcAft>
                          <a:spcPts val="0"/>
                        </a:spcAft>
                      </a:pPr>
                      <a:r>
                        <a:rPr lang="en-US" sz="1200" kern="1200">
                          <a:solidFill>
                            <a:schemeClr val="bg2"/>
                          </a:solidFill>
                        </a:rPr>
                        <a:t>DB5</a:t>
                      </a:r>
                      <a:endParaRPr lang="en-US" sz="1200" kern="120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a:solidFill>
                            <a:schemeClr val="bg2"/>
                          </a:solidFill>
                        </a:rPr>
                        <a:t>DB10</a:t>
                      </a:r>
                      <a:endParaRPr lang="en-US" sz="1200" kern="120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DB15</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DB20</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DB25</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DB30</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DB35</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DB40</a:t>
                      </a:r>
                      <a:endParaRPr lang="en-US" sz="1200" kern="1200" dirty="0">
                        <a:solidFill>
                          <a:schemeClr val="bg2"/>
                        </a:solidFill>
                        <a:latin typeface="+mn-lt"/>
                        <a:ea typeface="+mn-ea"/>
                        <a:cs typeface="+mn-cs"/>
                      </a:endParaRPr>
                    </a:p>
                  </a:txBody>
                  <a:tcPr marL="68580" marR="68580" marT="0" marB="0" anchor="b"/>
                </a:tc>
              </a:tr>
              <a:tr h="370840">
                <a:tc>
                  <a:txBody>
                    <a:bodyPr/>
                    <a:lstStyle/>
                    <a:p>
                      <a:pPr marL="0" marR="0" algn="ctr" defTabSz="914363" rtl="0" eaLnBrk="1" latinLnBrk="0" hangingPunct="1">
                        <a:spcBef>
                          <a:spcPts val="0"/>
                        </a:spcBef>
                        <a:spcAft>
                          <a:spcPts val="0"/>
                        </a:spcAft>
                      </a:pPr>
                      <a:r>
                        <a:rPr lang="en-US" sz="1200" kern="1200" dirty="0" smtClean="0"/>
                        <a:t>DB36’</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DB31’</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DB26’</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DB21’</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DB16’</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DB11’</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DB6’</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DB1’</a:t>
                      </a:r>
                      <a:endParaRPr lang="en-US" sz="1200" kern="1200" dirty="0">
                        <a:solidFill>
                          <a:schemeClr val="dk1"/>
                        </a:solidFill>
                        <a:latin typeface="+mn-lt"/>
                        <a:ea typeface="+mn-ea"/>
                        <a:cs typeface="+mn-cs"/>
                      </a:endParaRPr>
                    </a:p>
                  </a:txBody>
                  <a:tcPr marL="68580" marR="68580" marT="0" marB="0" anchor="b"/>
                </a:tc>
              </a:tr>
              <a:tr h="370840">
                <a:tc>
                  <a:txBody>
                    <a:bodyPr/>
                    <a:lstStyle/>
                    <a:p>
                      <a:pPr marL="0" marR="0" algn="ctr" defTabSz="914363" rtl="0" eaLnBrk="1" latinLnBrk="0" hangingPunct="1">
                        <a:spcBef>
                          <a:spcPts val="0"/>
                        </a:spcBef>
                        <a:spcAft>
                          <a:spcPts val="0"/>
                        </a:spcAft>
                      </a:pPr>
                      <a:r>
                        <a:rPr lang="en-US" sz="1200" kern="1200" dirty="0" smtClean="0"/>
                        <a:t>DB37’</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DB32’</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DB27’</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DB22’</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DB17’</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DB12’</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DB7’</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DB2’</a:t>
                      </a:r>
                      <a:endParaRPr lang="en-US" sz="1200" kern="1200" dirty="0">
                        <a:solidFill>
                          <a:schemeClr val="dk1"/>
                        </a:solidFill>
                        <a:latin typeface="+mn-lt"/>
                        <a:ea typeface="+mn-ea"/>
                        <a:cs typeface="+mn-cs"/>
                      </a:endParaRPr>
                    </a:p>
                  </a:txBody>
                  <a:tcPr marL="68580" marR="68580" marT="0" marB="0" anchor="b"/>
                </a:tc>
              </a:tr>
              <a:tr h="370840">
                <a:tc>
                  <a:txBody>
                    <a:bodyPr/>
                    <a:lstStyle/>
                    <a:p>
                      <a:pPr marL="0" marR="0" algn="ctr" defTabSz="914363" rtl="0" eaLnBrk="1" latinLnBrk="0" hangingPunct="1">
                        <a:spcBef>
                          <a:spcPts val="0"/>
                        </a:spcBef>
                        <a:spcAft>
                          <a:spcPts val="0"/>
                        </a:spcAft>
                      </a:pPr>
                      <a:r>
                        <a:rPr lang="en-US" sz="1200" kern="1200" dirty="0" smtClean="0"/>
                        <a:t>DB38’</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DB33’</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DB28’</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DB23’</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DB18’</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DB13’</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DB8’</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DB3’</a:t>
                      </a:r>
                      <a:endParaRPr lang="en-US" sz="1200" kern="1200" dirty="0">
                        <a:solidFill>
                          <a:schemeClr val="dk1"/>
                        </a:solidFill>
                        <a:latin typeface="+mn-lt"/>
                        <a:ea typeface="+mn-ea"/>
                        <a:cs typeface="+mn-cs"/>
                      </a:endParaRPr>
                    </a:p>
                  </a:txBody>
                  <a:tcPr marL="68580" marR="68580" marT="0" marB="0" anchor="b"/>
                </a:tc>
              </a:tr>
              <a:tr h="370840">
                <a:tc>
                  <a:txBody>
                    <a:bodyPr/>
                    <a:lstStyle/>
                    <a:p>
                      <a:pPr marL="0" marR="0" algn="ctr" defTabSz="914363" rtl="0" eaLnBrk="1" latinLnBrk="0" hangingPunct="1">
                        <a:spcBef>
                          <a:spcPts val="0"/>
                        </a:spcBef>
                        <a:spcAft>
                          <a:spcPts val="0"/>
                        </a:spcAft>
                      </a:pPr>
                      <a:r>
                        <a:rPr lang="en-US" sz="1200" kern="1200" dirty="0" smtClean="0"/>
                        <a:t>DB39’</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DB34’</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DB29’</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DB24’</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DB19’</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DB14’</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DB9’</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DB4’</a:t>
                      </a:r>
                      <a:endParaRPr lang="en-US" sz="1200" kern="1200" dirty="0">
                        <a:solidFill>
                          <a:schemeClr val="dk1"/>
                        </a:solidFill>
                        <a:latin typeface="+mn-lt"/>
                        <a:ea typeface="+mn-ea"/>
                        <a:cs typeface="+mn-cs"/>
                      </a:endParaRPr>
                    </a:p>
                  </a:txBody>
                  <a:tcPr marL="68580" marR="68580" marT="0" marB="0" anchor="b"/>
                </a:tc>
              </a:tr>
              <a:tr h="370840">
                <a:tc>
                  <a:txBody>
                    <a:bodyPr/>
                    <a:lstStyle/>
                    <a:p>
                      <a:pPr marL="0" marR="0" algn="ctr" defTabSz="914363" rtl="0" eaLnBrk="1" latinLnBrk="0" hangingPunct="1">
                        <a:spcBef>
                          <a:spcPts val="0"/>
                        </a:spcBef>
                        <a:spcAft>
                          <a:spcPts val="0"/>
                        </a:spcAft>
                      </a:pPr>
                      <a:r>
                        <a:rPr lang="en-US" sz="1200" kern="1200" dirty="0" smtClean="0"/>
                        <a:t>DB40’</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DB35’</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DB30’</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DB25’</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DB20’</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DB15’</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DB10’</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DB5’</a:t>
                      </a:r>
                      <a:endParaRPr lang="en-US" sz="1200" kern="1200" dirty="0">
                        <a:solidFill>
                          <a:schemeClr val="dk1"/>
                        </a:solidFill>
                        <a:latin typeface="+mn-lt"/>
                        <a:ea typeface="+mn-ea"/>
                        <a:cs typeface="+mn-cs"/>
                      </a:endParaRPr>
                    </a:p>
                  </a:txBody>
                  <a:tcPr marL="68580" marR="68580" marT="0" marB="0" anchor="b"/>
                </a:tc>
              </a:tr>
            </a:tbl>
          </a:graphicData>
        </a:graphic>
      </p:graphicFrame>
    </p:spTree>
    <p:extLst>
      <p:ext uri="{BB962C8B-B14F-4D97-AF65-F5344CB8AC3E}">
        <p14:creationId xmlns:p14="http://schemas.microsoft.com/office/powerpoint/2010/main" val="303378944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63395"/>
          </a:xfrm>
        </p:spPr>
        <p:txBody>
          <a:bodyPr/>
          <a:lstStyle/>
          <a:p>
            <a:r>
              <a:rPr lang="en-US" dirty="0" smtClean="0"/>
              <a:t>DAG Design</a:t>
            </a:r>
            <a:br>
              <a:rPr lang="en-US" dirty="0" smtClean="0"/>
            </a:br>
            <a:r>
              <a:rPr lang="en-US" sz="3600" dirty="0" smtClean="0">
                <a:solidFill>
                  <a:schemeClr val="tx2"/>
                </a:solidFill>
              </a:rPr>
              <a:t>It’s all in the layout</a:t>
            </a:r>
            <a:endParaRPr lang="en-US" sz="3600" dirty="0">
              <a:solidFill>
                <a:schemeClr val="tx2"/>
              </a:solidFill>
            </a:endParaRPr>
          </a:p>
        </p:txBody>
      </p:sp>
      <p:sp>
        <p:nvSpPr>
          <p:cNvPr id="3" name="Content Placeholder 2"/>
          <p:cNvSpPr>
            <a:spLocks noGrp="1"/>
          </p:cNvSpPr>
          <p:nvPr>
            <p:ph idx="1"/>
          </p:nvPr>
        </p:nvSpPr>
        <p:spPr>
          <a:xfrm>
            <a:off x="381000" y="1447799"/>
            <a:ext cx="8382000" cy="917174"/>
          </a:xfrm>
        </p:spPr>
        <p:txBody>
          <a:bodyPr/>
          <a:lstStyle/>
          <a:p>
            <a:r>
              <a:rPr lang="en-US" dirty="0" smtClean="0"/>
              <a:t>If I have a single server failure</a:t>
            </a:r>
          </a:p>
          <a:p>
            <a:pPr lvl="1"/>
            <a:r>
              <a:rPr lang="en-US" dirty="0" smtClean="0"/>
              <a:t>Life is good</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15100958"/>
              </p:ext>
            </p:extLst>
          </p:nvPr>
        </p:nvGraphicFramePr>
        <p:xfrm>
          <a:off x="1524000" y="2438400"/>
          <a:ext cx="6096000" cy="4079240"/>
        </p:xfrm>
        <a:graphic>
          <a:graphicData uri="http://schemas.openxmlformats.org/drawingml/2006/table">
            <a:tbl>
              <a:tblPr firstRow="1" bandRow="1">
                <a:tableStyleId>{00A15C55-8517-42AA-B614-E9B94910E393}</a:tableStyleId>
              </a:tblPr>
              <a:tblGrid>
                <a:gridCol w="762000"/>
                <a:gridCol w="762000"/>
                <a:gridCol w="762000"/>
                <a:gridCol w="762000"/>
                <a:gridCol w="762000"/>
                <a:gridCol w="762000"/>
                <a:gridCol w="762000"/>
                <a:gridCol w="762000"/>
              </a:tblGrid>
              <a:tr h="370840">
                <a:tc>
                  <a:txBody>
                    <a:bodyPr/>
                    <a:lstStyle/>
                    <a:p>
                      <a:pPr marL="0" marR="0" algn="l" defTabSz="914363" rtl="0" eaLnBrk="1" latinLnBrk="0" hangingPunct="1">
                        <a:spcBef>
                          <a:spcPts val="0"/>
                        </a:spcBef>
                        <a:spcAft>
                          <a:spcPts val="0"/>
                        </a:spcAft>
                      </a:pPr>
                      <a:r>
                        <a:rPr lang="en-US" sz="1200" kern="1200" dirty="0"/>
                        <a:t>Server 1</a:t>
                      </a:r>
                      <a:endParaRPr lang="en-US" sz="1200" b="1" kern="1200" dirty="0">
                        <a:solidFill>
                          <a:schemeClr val="lt1"/>
                        </a:solidFill>
                        <a:latin typeface="+mn-lt"/>
                        <a:ea typeface="+mn-ea"/>
                        <a:cs typeface="+mn-cs"/>
                      </a:endParaRPr>
                    </a:p>
                  </a:txBody>
                  <a:tcPr marL="68580" marR="68580" marT="0" marB="0" anchor="b"/>
                </a:tc>
                <a:tc>
                  <a:txBody>
                    <a:bodyPr/>
                    <a:lstStyle/>
                    <a:p>
                      <a:pPr marL="0" marR="0" algn="l" defTabSz="914363" rtl="0" eaLnBrk="1" latinLnBrk="0" hangingPunct="1">
                        <a:spcBef>
                          <a:spcPts val="0"/>
                        </a:spcBef>
                        <a:spcAft>
                          <a:spcPts val="0"/>
                        </a:spcAft>
                      </a:pPr>
                      <a:r>
                        <a:rPr lang="en-US" sz="1200" kern="1200" dirty="0"/>
                        <a:t>Server 2</a:t>
                      </a:r>
                      <a:endParaRPr lang="en-US" sz="1200" b="1" kern="1200" dirty="0">
                        <a:solidFill>
                          <a:schemeClr val="lt1"/>
                        </a:solidFill>
                        <a:latin typeface="+mn-lt"/>
                        <a:ea typeface="+mn-ea"/>
                        <a:cs typeface="+mn-cs"/>
                      </a:endParaRPr>
                    </a:p>
                  </a:txBody>
                  <a:tcPr marL="68580" marR="68580" marT="0" marB="0" anchor="b"/>
                </a:tc>
                <a:tc>
                  <a:txBody>
                    <a:bodyPr/>
                    <a:lstStyle/>
                    <a:p>
                      <a:pPr marL="0" marR="0" algn="l" defTabSz="914363" rtl="0" eaLnBrk="1" latinLnBrk="0" hangingPunct="1">
                        <a:spcBef>
                          <a:spcPts val="0"/>
                        </a:spcBef>
                        <a:spcAft>
                          <a:spcPts val="0"/>
                        </a:spcAft>
                      </a:pPr>
                      <a:r>
                        <a:rPr lang="en-US" sz="1200" kern="1200" dirty="0"/>
                        <a:t>Server 3</a:t>
                      </a:r>
                      <a:endParaRPr lang="en-US" sz="1200" b="1" kern="1200" dirty="0">
                        <a:solidFill>
                          <a:schemeClr val="lt1"/>
                        </a:solidFill>
                        <a:latin typeface="+mn-lt"/>
                        <a:ea typeface="+mn-ea"/>
                        <a:cs typeface="+mn-cs"/>
                      </a:endParaRPr>
                    </a:p>
                  </a:txBody>
                  <a:tcPr marL="68580" marR="68580" marT="0" marB="0" anchor="b"/>
                </a:tc>
                <a:tc>
                  <a:txBody>
                    <a:bodyPr/>
                    <a:lstStyle/>
                    <a:p>
                      <a:pPr marL="0" marR="0" algn="l" defTabSz="914363" rtl="0" eaLnBrk="1" latinLnBrk="0" hangingPunct="1">
                        <a:spcBef>
                          <a:spcPts val="0"/>
                        </a:spcBef>
                        <a:spcAft>
                          <a:spcPts val="0"/>
                        </a:spcAft>
                      </a:pPr>
                      <a:r>
                        <a:rPr lang="en-US" sz="1200" kern="1200" dirty="0"/>
                        <a:t>Server 4</a:t>
                      </a:r>
                      <a:endParaRPr lang="en-US" sz="1200" b="1" kern="1200" dirty="0">
                        <a:solidFill>
                          <a:schemeClr val="lt1"/>
                        </a:solidFill>
                        <a:latin typeface="+mn-lt"/>
                        <a:ea typeface="+mn-ea"/>
                        <a:cs typeface="+mn-cs"/>
                      </a:endParaRPr>
                    </a:p>
                  </a:txBody>
                  <a:tcPr marL="68580" marR="68580" marT="0" marB="0" anchor="b"/>
                </a:tc>
                <a:tc>
                  <a:txBody>
                    <a:bodyPr/>
                    <a:lstStyle/>
                    <a:p>
                      <a:pPr marL="0" marR="0" algn="l" defTabSz="914363" rtl="0" eaLnBrk="1" latinLnBrk="0" hangingPunct="1">
                        <a:spcBef>
                          <a:spcPts val="0"/>
                        </a:spcBef>
                        <a:spcAft>
                          <a:spcPts val="0"/>
                        </a:spcAft>
                      </a:pPr>
                      <a:r>
                        <a:rPr lang="en-US" sz="1200" kern="1200" dirty="0"/>
                        <a:t>Server 5</a:t>
                      </a:r>
                      <a:endParaRPr lang="en-US" sz="1200" b="1" kern="1200" dirty="0">
                        <a:solidFill>
                          <a:schemeClr val="lt1"/>
                        </a:solidFill>
                        <a:latin typeface="+mn-lt"/>
                        <a:ea typeface="+mn-ea"/>
                        <a:cs typeface="+mn-cs"/>
                      </a:endParaRPr>
                    </a:p>
                  </a:txBody>
                  <a:tcPr marL="68580" marR="68580" marT="0" marB="0" anchor="b"/>
                </a:tc>
                <a:tc>
                  <a:txBody>
                    <a:bodyPr/>
                    <a:lstStyle/>
                    <a:p>
                      <a:pPr marL="0" marR="0" algn="l" defTabSz="914363" rtl="0" eaLnBrk="1" latinLnBrk="0" hangingPunct="1">
                        <a:spcBef>
                          <a:spcPts val="0"/>
                        </a:spcBef>
                        <a:spcAft>
                          <a:spcPts val="0"/>
                        </a:spcAft>
                      </a:pPr>
                      <a:r>
                        <a:rPr lang="en-US" sz="1200" kern="1200" dirty="0"/>
                        <a:t>Server 6</a:t>
                      </a:r>
                      <a:endParaRPr lang="en-US" sz="1200" b="1" kern="1200" dirty="0">
                        <a:solidFill>
                          <a:schemeClr val="lt1"/>
                        </a:solidFill>
                        <a:latin typeface="+mn-lt"/>
                        <a:ea typeface="+mn-ea"/>
                        <a:cs typeface="+mn-cs"/>
                      </a:endParaRPr>
                    </a:p>
                  </a:txBody>
                  <a:tcPr marL="68580" marR="68580" marT="0" marB="0" anchor="b"/>
                </a:tc>
                <a:tc>
                  <a:txBody>
                    <a:bodyPr/>
                    <a:lstStyle/>
                    <a:p>
                      <a:pPr marL="0" marR="0" algn="l" defTabSz="914363" rtl="0" eaLnBrk="1" latinLnBrk="0" hangingPunct="1">
                        <a:spcBef>
                          <a:spcPts val="0"/>
                        </a:spcBef>
                        <a:spcAft>
                          <a:spcPts val="0"/>
                        </a:spcAft>
                      </a:pPr>
                      <a:r>
                        <a:rPr lang="en-US" sz="1200" kern="1200" dirty="0"/>
                        <a:t>Server 7</a:t>
                      </a:r>
                      <a:endParaRPr lang="en-US" sz="1200" b="1" kern="1200" dirty="0">
                        <a:solidFill>
                          <a:schemeClr val="lt1"/>
                        </a:solidFill>
                        <a:latin typeface="+mn-lt"/>
                        <a:ea typeface="+mn-ea"/>
                        <a:cs typeface="+mn-cs"/>
                      </a:endParaRPr>
                    </a:p>
                  </a:txBody>
                  <a:tcPr marL="68580" marR="68580" marT="0" marB="0" anchor="b"/>
                </a:tc>
                <a:tc>
                  <a:txBody>
                    <a:bodyPr/>
                    <a:lstStyle/>
                    <a:p>
                      <a:pPr marL="0" marR="0" algn="l" defTabSz="914363" rtl="0" eaLnBrk="1" latinLnBrk="0" hangingPunct="1">
                        <a:spcBef>
                          <a:spcPts val="0"/>
                        </a:spcBef>
                        <a:spcAft>
                          <a:spcPts val="0"/>
                        </a:spcAft>
                      </a:pPr>
                      <a:r>
                        <a:rPr lang="en-US" sz="1200" kern="1200" dirty="0">
                          <a:solidFill>
                            <a:srgbClr val="FF0000"/>
                          </a:solidFill>
                        </a:rPr>
                        <a:t>Server 8</a:t>
                      </a:r>
                      <a:endParaRPr lang="en-US" sz="1200" b="1" kern="1200" dirty="0">
                        <a:solidFill>
                          <a:srgbClr val="FF0000"/>
                        </a:solidFill>
                        <a:latin typeface="+mn-lt"/>
                        <a:ea typeface="+mn-ea"/>
                        <a:cs typeface="+mn-cs"/>
                      </a:endParaRPr>
                    </a:p>
                  </a:txBody>
                  <a:tcPr marL="68580" marR="68580" marT="0" marB="0" anchor="b"/>
                </a:tc>
              </a:tr>
              <a:tr h="370840">
                <a:tc>
                  <a:txBody>
                    <a:bodyPr/>
                    <a:lstStyle/>
                    <a:p>
                      <a:pPr marL="0" marR="0" algn="ctr" defTabSz="914363" rtl="0" eaLnBrk="1" latinLnBrk="0" hangingPunct="1">
                        <a:spcBef>
                          <a:spcPts val="0"/>
                        </a:spcBef>
                        <a:spcAft>
                          <a:spcPts val="0"/>
                        </a:spcAft>
                      </a:pPr>
                      <a:r>
                        <a:rPr lang="en-US" sz="1200" kern="1200" dirty="0">
                          <a:solidFill>
                            <a:schemeClr val="bg2"/>
                          </a:solidFill>
                        </a:rPr>
                        <a:t>DB1</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DB6</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a:solidFill>
                            <a:schemeClr val="bg2"/>
                          </a:solidFill>
                        </a:rPr>
                        <a:t>DB11</a:t>
                      </a:r>
                      <a:endParaRPr lang="en-US" sz="1200" kern="120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DB16</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a:solidFill>
                            <a:schemeClr val="bg2"/>
                          </a:solidFill>
                        </a:rPr>
                        <a:t>DB21</a:t>
                      </a:r>
                      <a:endParaRPr lang="en-US" sz="1200" kern="120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a:solidFill>
                            <a:schemeClr val="bg2"/>
                          </a:solidFill>
                        </a:rPr>
                        <a:t>DB26</a:t>
                      </a:r>
                      <a:endParaRPr lang="en-US" sz="1200" kern="120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a:solidFill>
                            <a:schemeClr val="bg2"/>
                          </a:solidFill>
                        </a:rPr>
                        <a:t>DB31</a:t>
                      </a:r>
                      <a:endParaRPr lang="en-US" sz="1200" kern="120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rgbClr val="FF0000"/>
                          </a:solidFill>
                        </a:rPr>
                        <a:t>DB36</a:t>
                      </a:r>
                      <a:endParaRPr lang="en-US" sz="1200" kern="1200" dirty="0">
                        <a:solidFill>
                          <a:srgbClr val="FF0000"/>
                        </a:solidFill>
                        <a:latin typeface="+mn-lt"/>
                        <a:ea typeface="+mn-ea"/>
                        <a:cs typeface="+mn-cs"/>
                      </a:endParaRPr>
                    </a:p>
                  </a:txBody>
                  <a:tcPr marL="68580" marR="68580" marT="0" marB="0" anchor="b"/>
                </a:tc>
              </a:tr>
              <a:tr h="370840">
                <a:tc>
                  <a:txBody>
                    <a:bodyPr/>
                    <a:lstStyle/>
                    <a:p>
                      <a:pPr marL="0" marR="0" algn="ctr" defTabSz="914363" rtl="0" eaLnBrk="1" latinLnBrk="0" hangingPunct="1">
                        <a:spcBef>
                          <a:spcPts val="0"/>
                        </a:spcBef>
                        <a:spcAft>
                          <a:spcPts val="0"/>
                        </a:spcAft>
                      </a:pPr>
                      <a:r>
                        <a:rPr lang="en-US" sz="1200" kern="1200" dirty="0">
                          <a:solidFill>
                            <a:schemeClr val="bg2"/>
                          </a:solidFill>
                        </a:rPr>
                        <a:t>DB2</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DB7</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DB12</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a:solidFill>
                            <a:schemeClr val="bg2"/>
                          </a:solidFill>
                        </a:rPr>
                        <a:t>DB17</a:t>
                      </a:r>
                      <a:endParaRPr lang="en-US" sz="1200" kern="120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a:solidFill>
                            <a:schemeClr val="bg2"/>
                          </a:solidFill>
                        </a:rPr>
                        <a:t>DB22</a:t>
                      </a:r>
                      <a:endParaRPr lang="en-US" sz="1200" kern="120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a:solidFill>
                            <a:schemeClr val="bg2"/>
                          </a:solidFill>
                        </a:rPr>
                        <a:t>DB27</a:t>
                      </a:r>
                      <a:endParaRPr lang="en-US" sz="1200" kern="120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a:solidFill>
                            <a:schemeClr val="bg2"/>
                          </a:solidFill>
                        </a:rPr>
                        <a:t>DB32</a:t>
                      </a:r>
                      <a:endParaRPr lang="en-US" sz="1200" kern="120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rgbClr val="FF0000"/>
                          </a:solidFill>
                        </a:rPr>
                        <a:t>DB37</a:t>
                      </a:r>
                      <a:endParaRPr lang="en-US" sz="1200" kern="1200" dirty="0">
                        <a:solidFill>
                          <a:srgbClr val="FF0000"/>
                        </a:solidFill>
                        <a:latin typeface="+mn-lt"/>
                        <a:ea typeface="+mn-ea"/>
                        <a:cs typeface="+mn-cs"/>
                      </a:endParaRPr>
                    </a:p>
                  </a:txBody>
                  <a:tcPr marL="68580" marR="68580" marT="0" marB="0" anchor="b"/>
                </a:tc>
              </a:tr>
              <a:tr h="370840">
                <a:tc>
                  <a:txBody>
                    <a:bodyPr/>
                    <a:lstStyle/>
                    <a:p>
                      <a:pPr marL="0" marR="0" algn="ctr" defTabSz="914363" rtl="0" eaLnBrk="1" latinLnBrk="0" hangingPunct="1">
                        <a:spcBef>
                          <a:spcPts val="0"/>
                        </a:spcBef>
                        <a:spcAft>
                          <a:spcPts val="0"/>
                        </a:spcAft>
                      </a:pPr>
                      <a:r>
                        <a:rPr lang="en-US" sz="1200" kern="1200" dirty="0">
                          <a:solidFill>
                            <a:schemeClr val="bg2"/>
                          </a:solidFill>
                        </a:rPr>
                        <a:t>DB3</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DB8</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DB13</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DB18</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DB23</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a:solidFill>
                            <a:schemeClr val="bg2"/>
                          </a:solidFill>
                        </a:rPr>
                        <a:t>DB28</a:t>
                      </a:r>
                      <a:endParaRPr lang="en-US" sz="1200" kern="120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a:solidFill>
                            <a:schemeClr val="bg2"/>
                          </a:solidFill>
                        </a:rPr>
                        <a:t>DB33</a:t>
                      </a:r>
                      <a:endParaRPr lang="en-US" sz="1200" kern="120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rgbClr val="FF0000"/>
                          </a:solidFill>
                        </a:rPr>
                        <a:t>DB38</a:t>
                      </a:r>
                      <a:endParaRPr lang="en-US" sz="1200" kern="1200" dirty="0">
                        <a:solidFill>
                          <a:srgbClr val="FF0000"/>
                        </a:solidFill>
                        <a:latin typeface="+mn-lt"/>
                        <a:ea typeface="+mn-ea"/>
                        <a:cs typeface="+mn-cs"/>
                      </a:endParaRPr>
                    </a:p>
                  </a:txBody>
                  <a:tcPr marL="68580" marR="68580" marT="0" marB="0" anchor="b"/>
                </a:tc>
              </a:tr>
              <a:tr h="370840">
                <a:tc>
                  <a:txBody>
                    <a:bodyPr/>
                    <a:lstStyle/>
                    <a:p>
                      <a:pPr marL="0" marR="0" algn="ctr" defTabSz="914363" rtl="0" eaLnBrk="1" latinLnBrk="0" hangingPunct="1">
                        <a:spcBef>
                          <a:spcPts val="0"/>
                        </a:spcBef>
                        <a:spcAft>
                          <a:spcPts val="0"/>
                        </a:spcAft>
                      </a:pPr>
                      <a:r>
                        <a:rPr lang="en-US" sz="1200" kern="1200" dirty="0">
                          <a:solidFill>
                            <a:schemeClr val="bg2"/>
                          </a:solidFill>
                        </a:rPr>
                        <a:t>DB4</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a:solidFill>
                            <a:schemeClr val="bg2"/>
                          </a:solidFill>
                        </a:rPr>
                        <a:t>DB9</a:t>
                      </a:r>
                      <a:endParaRPr lang="en-US" sz="1200" kern="120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DB14</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DB19</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DB24</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DB29</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DB34</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rgbClr val="FF0000"/>
                          </a:solidFill>
                        </a:rPr>
                        <a:t>DB39</a:t>
                      </a:r>
                      <a:endParaRPr lang="en-US" sz="1200" kern="1200" dirty="0">
                        <a:solidFill>
                          <a:srgbClr val="FF0000"/>
                        </a:solidFill>
                        <a:latin typeface="+mn-lt"/>
                        <a:ea typeface="+mn-ea"/>
                        <a:cs typeface="+mn-cs"/>
                      </a:endParaRPr>
                    </a:p>
                  </a:txBody>
                  <a:tcPr marL="68580" marR="68580" marT="0" marB="0" anchor="b"/>
                </a:tc>
              </a:tr>
              <a:tr h="370840">
                <a:tc>
                  <a:txBody>
                    <a:bodyPr/>
                    <a:lstStyle/>
                    <a:p>
                      <a:pPr marL="0" marR="0" algn="ctr" defTabSz="914363" rtl="0" eaLnBrk="1" latinLnBrk="0" hangingPunct="1">
                        <a:spcBef>
                          <a:spcPts val="0"/>
                        </a:spcBef>
                        <a:spcAft>
                          <a:spcPts val="0"/>
                        </a:spcAft>
                      </a:pPr>
                      <a:r>
                        <a:rPr lang="en-US" sz="1200" kern="1200" dirty="0">
                          <a:solidFill>
                            <a:schemeClr val="bg2"/>
                          </a:solidFill>
                        </a:rPr>
                        <a:t>DB5</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a:solidFill>
                            <a:schemeClr val="bg2"/>
                          </a:solidFill>
                        </a:rPr>
                        <a:t>DB10</a:t>
                      </a:r>
                      <a:endParaRPr lang="en-US" sz="1200" kern="120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DB15</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DB20</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DB25</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DB30</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DB35</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rgbClr val="FF0000"/>
                          </a:solidFill>
                        </a:rPr>
                        <a:t>DB40</a:t>
                      </a:r>
                      <a:endParaRPr lang="en-US" sz="1200" kern="1200" dirty="0">
                        <a:solidFill>
                          <a:srgbClr val="FF0000"/>
                        </a:solidFill>
                        <a:latin typeface="+mn-lt"/>
                        <a:ea typeface="+mn-ea"/>
                        <a:cs typeface="+mn-cs"/>
                      </a:endParaRPr>
                    </a:p>
                  </a:txBody>
                  <a:tcPr marL="68580" marR="68580" marT="0" marB="0" anchor="b"/>
                </a:tc>
              </a:tr>
              <a:tr h="370840">
                <a:tc>
                  <a:txBody>
                    <a:bodyPr/>
                    <a:lstStyle/>
                    <a:p>
                      <a:pPr marL="0" marR="0" algn="ctr" defTabSz="914363" rtl="0" eaLnBrk="1" latinLnBrk="0" hangingPunct="1">
                        <a:spcBef>
                          <a:spcPts val="0"/>
                        </a:spcBef>
                        <a:spcAft>
                          <a:spcPts val="0"/>
                        </a:spcAft>
                      </a:pPr>
                      <a:r>
                        <a:rPr lang="en-US" sz="1200" kern="1200" dirty="0" smtClean="0">
                          <a:solidFill>
                            <a:schemeClr val="accent2"/>
                          </a:solidFill>
                        </a:rPr>
                        <a:t>DB36’</a:t>
                      </a:r>
                      <a:endParaRPr lang="en-US" sz="1200" kern="1200" dirty="0">
                        <a:solidFill>
                          <a:schemeClr val="accent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DB31’</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DB26’</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DB21’</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DB16’</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DB11’</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DB6’</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solidFill>
                            <a:srgbClr val="FF0000"/>
                          </a:solidFill>
                        </a:rPr>
                        <a:t>DB1’</a:t>
                      </a:r>
                      <a:endParaRPr lang="en-US" sz="1200" kern="1200" dirty="0">
                        <a:solidFill>
                          <a:srgbClr val="FF0000"/>
                        </a:solidFill>
                        <a:latin typeface="+mn-lt"/>
                        <a:ea typeface="+mn-ea"/>
                        <a:cs typeface="+mn-cs"/>
                      </a:endParaRPr>
                    </a:p>
                  </a:txBody>
                  <a:tcPr marL="68580" marR="68580" marT="0" marB="0" anchor="b"/>
                </a:tc>
              </a:tr>
              <a:tr h="370840">
                <a:tc>
                  <a:txBody>
                    <a:bodyPr/>
                    <a:lstStyle/>
                    <a:p>
                      <a:pPr marL="0" marR="0" algn="ctr" defTabSz="914363" rtl="0" eaLnBrk="1" latinLnBrk="0" hangingPunct="1">
                        <a:spcBef>
                          <a:spcPts val="0"/>
                        </a:spcBef>
                        <a:spcAft>
                          <a:spcPts val="0"/>
                        </a:spcAft>
                      </a:pPr>
                      <a:r>
                        <a:rPr lang="en-US" sz="1200" kern="1200" dirty="0" smtClean="0">
                          <a:solidFill>
                            <a:schemeClr val="accent2"/>
                          </a:solidFill>
                        </a:rPr>
                        <a:t>DB37’</a:t>
                      </a:r>
                      <a:endParaRPr lang="en-US" sz="1200" kern="1200" dirty="0">
                        <a:solidFill>
                          <a:schemeClr val="accent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DB32’</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DB27’</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DB22’</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DB17’</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DB12’</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DB7’</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solidFill>
                            <a:srgbClr val="FF0000"/>
                          </a:solidFill>
                        </a:rPr>
                        <a:t>DB2’</a:t>
                      </a:r>
                      <a:endParaRPr lang="en-US" sz="1200" kern="1200" dirty="0">
                        <a:solidFill>
                          <a:srgbClr val="FF0000"/>
                        </a:solidFill>
                        <a:latin typeface="+mn-lt"/>
                        <a:ea typeface="+mn-ea"/>
                        <a:cs typeface="+mn-cs"/>
                      </a:endParaRPr>
                    </a:p>
                  </a:txBody>
                  <a:tcPr marL="68580" marR="68580" marT="0" marB="0" anchor="b"/>
                </a:tc>
              </a:tr>
              <a:tr h="370840">
                <a:tc>
                  <a:txBody>
                    <a:bodyPr/>
                    <a:lstStyle/>
                    <a:p>
                      <a:pPr marL="0" marR="0" algn="ctr" defTabSz="914363" rtl="0" eaLnBrk="1" latinLnBrk="0" hangingPunct="1">
                        <a:spcBef>
                          <a:spcPts val="0"/>
                        </a:spcBef>
                        <a:spcAft>
                          <a:spcPts val="0"/>
                        </a:spcAft>
                      </a:pPr>
                      <a:r>
                        <a:rPr lang="en-US" sz="1200" kern="1200" dirty="0" smtClean="0">
                          <a:solidFill>
                            <a:schemeClr val="accent2"/>
                          </a:solidFill>
                        </a:rPr>
                        <a:t>DB38’</a:t>
                      </a:r>
                      <a:endParaRPr lang="en-US" sz="1200" kern="1200" dirty="0">
                        <a:solidFill>
                          <a:schemeClr val="accent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DB33’</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DB28’</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DB23’</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DB18’</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DB13’</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DB8’</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solidFill>
                            <a:srgbClr val="FF0000"/>
                          </a:solidFill>
                        </a:rPr>
                        <a:t>DB3’</a:t>
                      </a:r>
                      <a:endParaRPr lang="en-US" sz="1200" kern="1200" dirty="0">
                        <a:solidFill>
                          <a:srgbClr val="FF0000"/>
                        </a:solidFill>
                        <a:latin typeface="+mn-lt"/>
                        <a:ea typeface="+mn-ea"/>
                        <a:cs typeface="+mn-cs"/>
                      </a:endParaRPr>
                    </a:p>
                  </a:txBody>
                  <a:tcPr marL="68580" marR="68580" marT="0" marB="0" anchor="b"/>
                </a:tc>
              </a:tr>
              <a:tr h="370840">
                <a:tc>
                  <a:txBody>
                    <a:bodyPr/>
                    <a:lstStyle/>
                    <a:p>
                      <a:pPr marL="0" marR="0" algn="ctr" defTabSz="914363" rtl="0" eaLnBrk="1" latinLnBrk="0" hangingPunct="1">
                        <a:spcBef>
                          <a:spcPts val="0"/>
                        </a:spcBef>
                        <a:spcAft>
                          <a:spcPts val="0"/>
                        </a:spcAft>
                      </a:pPr>
                      <a:r>
                        <a:rPr lang="en-US" sz="1200" kern="1200" dirty="0" smtClean="0">
                          <a:solidFill>
                            <a:schemeClr val="accent2"/>
                          </a:solidFill>
                        </a:rPr>
                        <a:t>DB39’</a:t>
                      </a:r>
                      <a:endParaRPr lang="en-US" sz="1200" kern="1200" dirty="0">
                        <a:solidFill>
                          <a:schemeClr val="accent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DB34’</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DB29’</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DB24’</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DB19’</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DB14’</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DB9’</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solidFill>
                            <a:srgbClr val="FF0000"/>
                          </a:solidFill>
                        </a:rPr>
                        <a:t>DB4’</a:t>
                      </a:r>
                      <a:endParaRPr lang="en-US" sz="1200" kern="1200" dirty="0">
                        <a:solidFill>
                          <a:srgbClr val="FF0000"/>
                        </a:solidFill>
                        <a:latin typeface="+mn-lt"/>
                        <a:ea typeface="+mn-ea"/>
                        <a:cs typeface="+mn-cs"/>
                      </a:endParaRPr>
                    </a:p>
                  </a:txBody>
                  <a:tcPr marL="68580" marR="68580" marT="0" marB="0" anchor="b"/>
                </a:tc>
              </a:tr>
              <a:tr h="370840">
                <a:tc>
                  <a:txBody>
                    <a:bodyPr/>
                    <a:lstStyle/>
                    <a:p>
                      <a:pPr marL="0" marR="0" algn="ctr" defTabSz="914363" rtl="0" eaLnBrk="1" latinLnBrk="0" hangingPunct="1">
                        <a:spcBef>
                          <a:spcPts val="0"/>
                        </a:spcBef>
                        <a:spcAft>
                          <a:spcPts val="0"/>
                        </a:spcAft>
                      </a:pPr>
                      <a:r>
                        <a:rPr lang="en-US" sz="1200" kern="1200" dirty="0" smtClean="0">
                          <a:solidFill>
                            <a:schemeClr val="accent2"/>
                          </a:solidFill>
                        </a:rPr>
                        <a:t>DB40’</a:t>
                      </a:r>
                      <a:endParaRPr lang="en-US" sz="1200" kern="1200" dirty="0">
                        <a:solidFill>
                          <a:schemeClr val="accent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DB35’</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DB30’</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DB25’</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DB20’</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DB15’</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DB10’</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solidFill>
                            <a:srgbClr val="FF0000"/>
                          </a:solidFill>
                        </a:rPr>
                        <a:t>DB5’</a:t>
                      </a:r>
                      <a:endParaRPr lang="en-US" sz="1200" kern="1200" dirty="0">
                        <a:solidFill>
                          <a:srgbClr val="FF0000"/>
                        </a:solidFill>
                        <a:latin typeface="+mn-lt"/>
                        <a:ea typeface="+mn-ea"/>
                        <a:cs typeface="+mn-cs"/>
                      </a:endParaRPr>
                    </a:p>
                  </a:txBody>
                  <a:tcPr marL="68580" marR="68580" marT="0" marB="0" anchor="b"/>
                </a:tc>
              </a:tr>
            </a:tbl>
          </a:graphicData>
        </a:graphic>
      </p:graphicFrame>
    </p:spTree>
    <p:extLst>
      <p:ext uri="{BB962C8B-B14F-4D97-AF65-F5344CB8AC3E}">
        <p14:creationId xmlns:p14="http://schemas.microsoft.com/office/powerpoint/2010/main" val="106100398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63395"/>
          </a:xfrm>
        </p:spPr>
        <p:txBody>
          <a:bodyPr/>
          <a:lstStyle/>
          <a:p>
            <a:r>
              <a:rPr lang="en-US" dirty="0" smtClean="0"/>
              <a:t>DAG Design</a:t>
            </a:r>
            <a:br>
              <a:rPr lang="en-US" dirty="0" smtClean="0"/>
            </a:br>
            <a:r>
              <a:rPr lang="en-US" sz="3600" dirty="0" smtClean="0">
                <a:solidFill>
                  <a:schemeClr val="tx2"/>
                </a:solidFill>
              </a:rPr>
              <a:t>It’s all in the layout</a:t>
            </a:r>
            <a:endParaRPr lang="en-US" sz="3600" dirty="0">
              <a:solidFill>
                <a:schemeClr val="tx2"/>
              </a:solidFill>
            </a:endParaRPr>
          </a:p>
        </p:txBody>
      </p:sp>
      <p:sp>
        <p:nvSpPr>
          <p:cNvPr id="3" name="Content Placeholder 2"/>
          <p:cNvSpPr>
            <a:spLocks noGrp="1"/>
          </p:cNvSpPr>
          <p:nvPr>
            <p:ph idx="1"/>
          </p:nvPr>
        </p:nvSpPr>
        <p:spPr>
          <a:xfrm>
            <a:off x="381000" y="1447799"/>
            <a:ext cx="8382000" cy="917174"/>
          </a:xfrm>
        </p:spPr>
        <p:txBody>
          <a:bodyPr/>
          <a:lstStyle/>
          <a:p>
            <a:r>
              <a:rPr lang="en-US" dirty="0" smtClean="0"/>
              <a:t>If I have a double server failure</a:t>
            </a:r>
          </a:p>
          <a:p>
            <a:pPr lvl="1"/>
            <a:r>
              <a:rPr lang="en-US" dirty="0" smtClean="0"/>
              <a:t>Life could be good…</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46856369"/>
              </p:ext>
            </p:extLst>
          </p:nvPr>
        </p:nvGraphicFramePr>
        <p:xfrm>
          <a:off x="1524000" y="2438400"/>
          <a:ext cx="6096000" cy="4079240"/>
        </p:xfrm>
        <a:graphic>
          <a:graphicData uri="http://schemas.openxmlformats.org/drawingml/2006/table">
            <a:tbl>
              <a:tblPr firstRow="1" bandRow="1">
                <a:tableStyleId>{00A15C55-8517-42AA-B614-E9B94910E393}</a:tableStyleId>
              </a:tblPr>
              <a:tblGrid>
                <a:gridCol w="762000"/>
                <a:gridCol w="762000"/>
                <a:gridCol w="762000"/>
                <a:gridCol w="762000"/>
                <a:gridCol w="762000"/>
                <a:gridCol w="762000"/>
                <a:gridCol w="762000"/>
                <a:gridCol w="762000"/>
              </a:tblGrid>
              <a:tr h="370840">
                <a:tc>
                  <a:txBody>
                    <a:bodyPr/>
                    <a:lstStyle/>
                    <a:p>
                      <a:pPr marL="0" marR="0" algn="l" defTabSz="914363" rtl="0" eaLnBrk="1" latinLnBrk="0" hangingPunct="1">
                        <a:spcBef>
                          <a:spcPts val="0"/>
                        </a:spcBef>
                        <a:spcAft>
                          <a:spcPts val="0"/>
                        </a:spcAft>
                      </a:pPr>
                      <a:r>
                        <a:rPr lang="en-US" sz="1200" kern="1200" dirty="0"/>
                        <a:t>Server 1</a:t>
                      </a:r>
                      <a:endParaRPr lang="en-US" sz="1200" b="1" kern="1200" dirty="0">
                        <a:solidFill>
                          <a:schemeClr val="lt1"/>
                        </a:solidFill>
                        <a:latin typeface="+mn-lt"/>
                        <a:ea typeface="+mn-ea"/>
                        <a:cs typeface="+mn-cs"/>
                      </a:endParaRPr>
                    </a:p>
                  </a:txBody>
                  <a:tcPr marL="68580" marR="68580" marT="0" marB="0" anchor="b"/>
                </a:tc>
                <a:tc>
                  <a:txBody>
                    <a:bodyPr/>
                    <a:lstStyle/>
                    <a:p>
                      <a:pPr marL="0" marR="0" algn="l" defTabSz="914363" rtl="0" eaLnBrk="1" latinLnBrk="0" hangingPunct="1">
                        <a:spcBef>
                          <a:spcPts val="0"/>
                        </a:spcBef>
                        <a:spcAft>
                          <a:spcPts val="0"/>
                        </a:spcAft>
                      </a:pPr>
                      <a:r>
                        <a:rPr lang="en-US" sz="1200" kern="1200" dirty="0"/>
                        <a:t>Server 2</a:t>
                      </a:r>
                      <a:endParaRPr lang="en-US" sz="1200" b="1" kern="1200" dirty="0">
                        <a:solidFill>
                          <a:schemeClr val="lt1"/>
                        </a:solidFill>
                        <a:latin typeface="+mn-lt"/>
                        <a:ea typeface="+mn-ea"/>
                        <a:cs typeface="+mn-cs"/>
                      </a:endParaRPr>
                    </a:p>
                  </a:txBody>
                  <a:tcPr marL="68580" marR="68580" marT="0" marB="0" anchor="b"/>
                </a:tc>
                <a:tc>
                  <a:txBody>
                    <a:bodyPr/>
                    <a:lstStyle/>
                    <a:p>
                      <a:pPr marL="0" marR="0" algn="l" defTabSz="914363" rtl="0" eaLnBrk="1" latinLnBrk="0" hangingPunct="1">
                        <a:spcBef>
                          <a:spcPts val="0"/>
                        </a:spcBef>
                        <a:spcAft>
                          <a:spcPts val="0"/>
                        </a:spcAft>
                      </a:pPr>
                      <a:r>
                        <a:rPr lang="en-US" sz="1200" kern="1200" dirty="0"/>
                        <a:t>Server 3</a:t>
                      </a:r>
                      <a:endParaRPr lang="en-US" sz="1200" b="1" kern="1200" dirty="0">
                        <a:solidFill>
                          <a:schemeClr val="lt1"/>
                        </a:solidFill>
                        <a:latin typeface="+mn-lt"/>
                        <a:ea typeface="+mn-ea"/>
                        <a:cs typeface="+mn-cs"/>
                      </a:endParaRPr>
                    </a:p>
                  </a:txBody>
                  <a:tcPr marL="68580" marR="68580" marT="0" marB="0" anchor="b"/>
                </a:tc>
                <a:tc>
                  <a:txBody>
                    <a:bodyPr/>
                    <a:lstStyle/>
                    <a:p>
                      <a:pPr marL="0" marR="0" algn="l" defTabSz="914363" rtl="0" eaLnBrk="1" latinLnBrk="0" hangingPunct="1">
                        <a:spcBef>
                          <a:spcPts val="0"/>
                        </a:spcBef>
                        <a:spcAft>
                          <a:spcPts val="0"/>
                        </a:spcAft>
                      </a:pPr>
                      <a:r>
                        <a:rPr lang="en-US" sz="1200" kern="1200" dirty="0"/>
                        <a:t>Server 4</a:t>
                      </a:r>
                      <a:endParaRPr lang="en-US" sz="1200" b="1" kern="1200" dirty="0">
                        <a:solidFill>
                          <a:schemeClr val="lt1"/>
                        </a:solidFill>
                        <a:latin typeface="+mn-lt"/>
                        <a:ea typeface="+mn-ea"/>
                        <a:cs typeface="+mn-cs"/>
                      </a:endParaRPr>
                    </a:p>
                  </a:txBody>
                  <a:tcPr marL="68580" marR="68580" marT="0" marB="0" anchor="b"/>
                </a:tc>
                <a:tc>
                  <a:txBody>
                    <a:bodyPr/>
                    <a:lstStyle/>
                    <a:p>
                      <a:pPr marL="0" marR="0" algn="l" defTabSz="914363" rtl="0" eaLnBrk="1" latinLnBrk="0" hangingPunct="1">
                        <a:spcBef>
                          <a:spcPts val="0"/>
                        </a:spcBef>
                        <a:spcAft>
                          <a:spcPts val="0"/>
                        </a:spcAft>
                      </a:pPr>
                      <a:r>
                        <a:rPr lang="en-US" sz="1200" kern="1200" dirty="0"/>
                        <a:t>Server 5</a:t>
                      </a:r>
                      <a:endParaRPr lang="en-US" sz="1200" b="1" kern="1200" dirty="0">
                        <a:solidFill>
                          <a:schemeClr val="lt1"/>
                        </a:solidFill>
                        <a:latin typeface="+mn-lt"/>
                        <a:ea typeface="+mn-ea"/>
                        <a:cs typeface="+mn-cs"/>
                      </a:endParaRPr>
                    </a:p>
                  </a:txBody>
                  <a:tcPr marL="68580" marR="68580" marT="0" marB="0" anchor="b"/>
                </a:tc>
                <a:tc>
                  <a:txBody>
                    <a:bodyPr/>
                    <a:lstStyle/>
                    <a:p>
                      <a:pPr marL="0" marR="0" algn="l" defTabSz="914363" rtl="0" eaLnBrk="1" latinLnBrk="0" hangingPunct="1">
                        <a:spcBef>
                          <a:spcPts val="0"/>
                        </a:spcBef>
                        <a:spcAft>
                          <a:spcPts val="0"/>
                        </a:spcAft>
                      </a:pPr>
                      <a:r>
                        <a:rPr lang="en-US" sz="1200" kern="1200" dirty="0"/>
                        <a:t>Server 6</a:t>
                      </a:r>
                      <a:endParaRPr lang="en-US" sz="1200" b="1" kern="1200" dirty="0">
                        <a:solidFill>
                          <a:schemeClr val="lt1"/>
                        </a:solidFill>
                        <a:latin typeface="+mn-lt"/>
                        <a:ea typeface="+mn-ea"/>
                        <a:cs typeface="+mn-cs"/>
                      </a:endParaRPr>
                    </a:p>
                  </a:txBody>
                  <a:tcPr marL="68580" marR="68580" marT="0" marB="0" anchor="b"/>
                </a:tc>
                <a:tc>
                  <a:txBody>
                    <a:bodyPr/>
                    <a:lstStyle/>
                    <a:p>
                      <a:pPr marL="0" marR="0" algn="l" defTabSz="914363" rtl="0" eaLnBrk="1" latinLnBrk="0" hangingPunct="1">
                        <a:spcBef>
                          <a:spcPts val="0"/>
                        </a:spcBef>
                        <a:spcAft>
                          <a:spcPts val="0"/>
                        </a:spcAft>
                      </a:pPr>
                      <a:r>
                        <a:rPr lang="en-US" sz="1200" kern="1200" dirty="0">
                          <a:solidFill>
                            <a:srgbClr val="FF0000"/>
                          </a:solidFill>
                        </a:rPr>
                        <a:t>Server 7</a:t>
                      </a:r>
                      <a:endParaRPr lang="en-US" sz="1200" b="1" kern="1200" dirty="0">
                        <a:solidFill>
                          <a:srgbClr val="FF0000"/>
                        </a:solidFill>
                        <a:latin typeface="+mn-lt"/>
                        <a:ea typeface="+mn-ea"/>
                        <a:cs typeface="+mn-cs"/>
                      </a:endParaRPr>
                    </a:p>
                  </a:txBody>
                  <a:tcPr marL="68580" marR="68580" marT="0" marB="0" anchor="b"/>
                </a:tc>
                <a:tc>
                  <a:txBody>
                    <a:bodyPr/>
                    <a:lstStyle/>
                    <a:p>
                      <a:pPr marL="0" marR="0" algn="l" defTabSz="914363" rtl="0" eaLnBrk="1" latinLnBrk="0" hangingPunct="1">
                        <a:spcBef>
                          <a:spcPts val="0"/>
                        </a:spcBef>
                        <a:spcAft>
                          <a:spcPts val="0"/>
                        </a:spcAft>
                      </a:pPr>
                      <a:r>
                        <a:rPr lang="en-US" sz="1200" kern="1200" dirty="0">
                          <a:solidFill>
                            <a:srgbClr val="FF0000"/>
                          </a:solidFill>
                        </a:rPr>
                        <a:t>Server 8</a:t>
                      </a:r>
                      <a:endParaRPr lang="en-US" sz="1200" b="1" kern="1200" dirty="0">
                        <a:solidFill>
                          <a:srgbClr val="FF0000"/>
                        </a:solidFill>
                        <a:latin typeface="+mn-lt"/>
                        <a:ea typeface="+mn-ea"/>
                        <a:cs typeface="+mn-cs"/>
                      </a:endParaRPr>
                    </a:p>
                  </a:txBody>
                  <a:tcPr marL="68580" marR="68580" marT="0" marB="0" anchor="b"/>
                </a:tc>
              </a:tr>
              <a:tr h="370840">
                <a:tc>
                  <a:txBody>
                    <a:bodyPr/>
                    <a:lstStyle/>
                    <a:p>
                      <a:pPr marL="0" marR="0" algn="ctr" defTabSz="914363" rtl="0" eaLnBrk="1" latinLnBrk="0" hangingPunct="1">
                        <a:spcBef>
                          <a:spcPts val="0"/>
                        </a:spcBef>
                        <a:spcAft>
                          <a:spcPts val="0"/>
                        </a:spcAft>
                      </a:pPr>
                      <a:r>
                        <a:rPr lang="en-US" sz="1200" kern="1200" dirty="0">
                          <a:solidFill>
                            <a:schemeClr val="bg2"/>
                          </a:solidFill>
                        </a:rPr>
                        <a:t>DB1</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DB6</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a:solidFill>
                            <a:schemeClr val="bg2"/>
                          </a:solidFill>
                        </a:rPr>
                        <a:t>DB11</a:t>
                      </a:r>
                      <a:endParaRPr lang="en-US" sz="1200" kern="120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DB16</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a:solidFill>
                            <a:schemeClr val="bg2"/>
                          </a:solidFill>
                        </a:rPr>
                        <a:t>DB21</a:t>
                      </a:r>
                      <a:endParaRPr lang="en-US" sz="1200" kern="120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a:solidFill>
                            <a:schemeClr val="bg2"/>
                          </a:solidFill>
                        </a:rPr>
                        <a:t>DB26</a:t>
                      </a:r>
                      <a:endParaRPr lang="en-US" sz="1200" kern="120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rgbClr val="FF0000"/>
                          </a:solidFill>
                        </a:rPr>
                        <a:t>DB31</a:t>
                      </a:r>
                      <a:endParaRPr lang="en-US" sz="1200" kern="1200" dirty="0">
                        <a:solidFill>
                          <a:srgbClr val="FF0000"/>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rgbClr val="FF0000"/>
                          </a:solidFill>
                        </a:rPr>
                        <a:t>DB36</a:t>
                      </a:r>
                      <a:endParaRPr lang="en-US" sz="1200" kern="1200" dirty="0">
                        <a:solidFill>
                          <a:srgbClr val="FF0000"/>
                        </a:solidFill>
                        <a:latin typeface="+mn-lt"/>
                        <a:ea typeface="+mn-ea"/>
                        <a:cs typeface="+mn-cs"/>
                      </a:endParaRPr>
                    </a:p>
                  </a:txBody>
                  <a:tcPr marL="68580" marR="68580" marT="0" marB="0" anchor="b"/>
                </a:tc>
              </a:tr>
              <a:tr h="370840">
                <a:tc>
                  <a:txBody>
                    <a:bodyPr/>
                    <a:lstStyle/>
                    <a:p>
                      <a:pPr marL="0" marR="0" algn="ctr" defTabSz="914363" rtl="0" eaLnBrk="1" latinLnBrk="0" hangingPunct="1">
                        <a:spcBef>
                          <a:spcPts val="0"/>
                        </a:spcBef>
                        <a:spcAft>
                          <a:spcPts val="0"/>
                        </a:spcAft>
                      </a:pPr>
                      <a:r>
                        <a:rPr lang="en-US" sz="1200" kern="1200" dirty="0">
                          <a:solidFill>
                            <a:schemeClr val="bg2"/>
                          </a:solidFill>
                        </a:rPr>
                        <a:t>DB2</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DB7</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DB12</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DB17</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DB22</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a:solidFill>
                            <a:schemeClr val="bg2"/>
                          </a:solidFill>
                        </a:rPr>
                        <a:t>DB27</a:t>
                      </a:r>
                      <a:endParaRPr lang="en-US" sz="1200" kern="120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rgbClr val="FF0000"/>
                          </a:solidFill>
                        </a:rPr>
                        <a:t>DB32</a:t>
                      </a:r>
                      <a:endParaRPr lang="en-US" sz="1200" kern="1200" dirty="0">
                        <a:solidFill>
                          <a:srgbClr val="FF0000"/>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rgbClr val="FF0000"/>
                          </a:solidFill>
                        </a:rPr>
                        <a:t>DB37</a:t>
                      </a:r>
                      <a:endParaRPr lang="en-US" sz="1200" kern="1200" dirty="0">
                        <a:solidFill>
                          <a:srgbClr val="FF0000"/>
                        </a:solidFill>
                        <a:latin typeface="+mn-lt"/>
                        <a:ea typeface="+mn-ea"/>
                        <a:cs typeface="+mn-cs"/>
                      </a:endParaRPr>
                    </a:p>
                  </a:txBody>
                  <a:tcPr marL="68580" marR="68580" marT="0" marB="0" anchor="b"/>
                </a:tc>
              </a:tr>
              <a:tr h="370840">
                <a:tc>
                  <a:txBody>
                    <a:bodyPr/>
                    <a:lstStyle/>
                    <a:p>
                      <a:pPr marL="0" marR="0" algn="ctr" defTabSz="914363" rtl="0" eaLnBrk="1" latinLnBrk="0" hangingPunct="1">
                        <a:spcBef>
                          <a:spcPts val="0"/>
                        </a:spcBef>
                        <a:spcAft>
                          <a:spcPts val="0"/>
                        </a:spcAft>
                      </a:pPr>
                      <a:r>
                        <a:rPr lang="en-US" sz="1200" kern="1200" dirty="0">
                          <a:solidFill>
                            <a:schemeClr val="bg2"/>
                          </a:solidFill>
                        </a:rPr>
                        <a:t>DB3</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DB8</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DB13</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DB18</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DB23</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DB28</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rgbClr val="FF0000"/>
                          </a:solidFill>
                        </a:rPr>
                        <a:t>DB33</a:t>
                      </a:r>
                      <a:endParaRPr lang="en-US" sz="1200" kern="1200" dirty="0">
                        <a:solidFill>
                          <a:srgbClr val="FF0000"/>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rgbClr val="FF0000"/>
                          </a:solidFill>
                        </a:rPr>
                        <a:t>DB38</a:t>
                      </a:r>
                      <a:endParaRPr lang="en-US" sz="1200" kern="1200" dirty="0">
                        <a:solidFill>
                          <a:srgbClr val="FF0000"/>
                        </a:solidFill>
                        <a:latin typeface="+mn-lt"/>
                        <a:ea typeface="+mn-ea"/>
                        <a:cs typeface="+mn-cs"/>
                      </a:endParaRPr>
                    </a:p>
                  </a:txBody>
                  <a:tcPr marL="68580" marR="68580" marT="0" marB="0" anchor="b"/>
                </a:tc>
              </a:tr>
              <a:tr h="370840">
                <a:tc>
                  <a:txBody>
                    <a:bodyPr/>
                    <a:lstStyle/>
                    <a:p>
                      <a:pPr marL="0" marR="0" algn="ctr" defTabSz="914363" rtl="0" eaLnBrk="1" latinLnBrk="0" hangingPunct="1">
                        <a:spcBef>
                          <a:spcPts val="0"/>
                        </a:spcBef>
                        <a:spcAft>
                          <a:spcPts val="0"/>
                        </a:spcAft>
                      </a:pPr>
                      <a:r>
                        <a:rPr lang="en-US" sz="1200" kern="1200" dirty="0">
                          <a:solidFill>
                            <a:schemeClr val="bg2"/>
                          </a:solidFill>
                        </a:rPr>
                        <a:t>DB4</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a:solidFill>
                            <a:schemeClr val="bg2"/>
                          </a:solidFill>
                        </a:rPr>
                        <a:t>DB9</a:t>
                      </a:r>
                      <a:endParaRPr lang="en-US" sz="1200" kern="120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DB14</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a:solidFill>
                            <a:schemeClr val="bg2"/>
                          </a:solidFill>
                        </a:rPr>
                        <a:t>DB19</a:t>
                      </a:r>
                      <a:endParaRPr lang="en-US" sz="1200" kern="120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DB24</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DB29</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rgbClr val="FF0000"/>
                          </a:solidFill>
                        </a:rPr>
                        <a:t>DB34</a:t>
                      </a:r>
                      <a:endParaRPr lang="en-US" sz="1200" kern="1200" dirty="0">
                        <a:solidFill>
                          <a:srgbClr val="FF0000"/>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rgbClr val="FF0000"/>
                          </a:solidFill>
                        </a:rPr>
                        <a:t>DB39</a:t>
                      </a:r>
                      <a:endParaRPr lang="en-US" sz="1200" kern="1200" dirty="0">
                        <a:solidFill>
                          <a:srgbClr val="FF0000"/>
                        </a:solidFill>
                        <a:latin typeface="+mn-lt"/>
                        <a:ea typeface="+mn-ea"/>
                        <a:cs typeface="+mn-cs"/>
                      </a:endParaRPr>
                    </a:p>
                  </a:txBody>
                  <a:tcPr marL="68580" marR="68580" marT="0" marB="0" anchor="b"/>
                </a:tc>
              </a:tr>
              <a:tr h="370840">
                <a:tc>
                  <a:txBody>
                    <a:bodyPr/>
                    <a:lstStyle/>
                    <a:p>
                      <a:pPr marL="0" marR="0" algn="ctr" defTabSz="914363" rtl="0" eaLnBrk="1" latinLnBrk="0" hangingPunct="1">
                        <a:spcBef>
                          <a:spcPts val="0"/>
                        </a:spcBef>
                        <a:spcAft>
                          <a:spcPts val="0"/>
                        </a:spcAft>
                      </a:pPr>
                      <a:r>
                        <a:rPr lang="en-US" sz="1200" kern="1200" dirty="0">
                          <a:solidFill>
                            <a:schemeClr val="bg2"/>
                          </a:solidFill>
                        </a:rPr>
                        <a:t>DB5</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a:solidFill>
                            <a:schemeClr val="bg2"/>
                          </a:solidFill>
                        </a:rPr>
                        <a:t>DB10</a:t>
                      </a:r>
                      <a:endParaRPr lang="en-US" sz="1200" kern="120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DB15</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DB20</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DB25</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DB30</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rgbClr val="FF0000"/>
                          </a:solidFill>
                        </a:rPr>
                        <a:t>DB35</a:t>
                      </a:r>
                      <a:endParaRPr lang="en-US" sz="1200" kern="1200" dirty="0">
                        <a:solidFill>
                          <a:srgbClr val="FF0000"/>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rgbClr val="FF0000"/>
                          </a:solidFill>
                        </a:rPr>
                        <a:t>DB40</a:t>
                      </a:r>
                      <a:endParaRPr lang="en-US" sz="1200" kern="1200" dirty="0">
                        <a:solidFill>
                          <a:srgbClr val="FF0000"/>
                        </a:solidFill>
                        <a:latin typeface="+mn-lt"/>
                        <a:ea typeface="+mn-ea"/>
                        <a:cs typeface="+mn-cs"/>
                      </a:endParaRPr>
                    </a:p>
                  </a:txBody>
                  <a:tcPr marL="68580" marR="68580" marT="0" marB="0" anchor="b"/>
                </a:tc>
              </a:tr>
              <a:tr h="370840">
                <a:tc>
                  <a:txBody>
                    <a:bodyPr/>
                    <a:lstStyle/>
                    <a:p>
                      <a:pPr marL="0" marR="0" algn="ctr" defTabSz="914363" rtl="0" eaLnBrk="1" latinLnBrk="0" hangingPunct="1">
                        <a:spcBef>
                          <a:spcPts val="0"/>
                        </a:spcBef>
                        <a:spcAft>
                          <a:spcPts val="0"/>
                        </a:spcAft>
                      </a:pPr>
                      <a:r>
                        <a:rPr lang="en-US" sz="1200" kern="1200" dirty="0" smtClean="0">
                          <a:solidFill>
                            <a:schemeClr val="accent3"/>
                          </a:solidFill>
                        </a:rPr>
                        <a:t>DB36’</a:t>
                      </a:r>
                      <a:endParaRPr lang="en-US" sz="1200" kern="1200" dirty="0">
                        <a:solidFill>
                          <a:schemeClr val="accent3"/>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solidFill>
                            <a:schemeClr val="accent3"/>
                          </a:solidFill>
                        </a:rPr>
                        <a:t>DB31’</a:t>
                      </a:r>
                      <a:endParaRPr lang="en-US" sz="1200" kern="1200" dirty="0">
                        <a:solidFill>
                          <a:schemeClr val="accent3"/>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DB26’</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DB21’</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DB16’</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DB11’</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solidFill>
                            <a:srgbClr val="FF0000"/>
                          </a:solidFill>
                        </a:rPr>
                        <a:t>DB6’</a:t>
                      </a:r>
                      <a:endParaRPr lang="en-US" sz="1200" kern="1200" dirty="0">
                        <a:solidFill>
                          <a:srgbClr val="FF0000"/>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solidFill>
                            <a:srgbClr val="FF0000"/>
                          </a:solidFill>
                        </a:rPr>
                        <a:t>DB1’</a:t>
                      </a:r>
                      <a:endParaRPr lang="en-US" sz="1200" kern="1200" dirty="0">
                        <a:solidFill>
                          <a:srgbClr val="FF0000"/>
                        </a:solidFill>
                        <a:latin typeface="+mn-lt"/>
                        <a:ea typeface="+mn-ea"/>
                        <a:cs typeface="+mn-cs"/>
                      </a:endParaRPr>
                    </a:p>
                  </a:txBody>
                  <a:tcPr marL="68580" marR="68580" marT="0" marB="0" anchor="b"/>
                </a:tc>
              </a:tr>
              <a:tr h="370840">
                <a:tc>
                  <a:txBody>
                    <a:bodyPr/>
                    <a:lstStyle/>
                    <a:p>
                      <a:pPr marL="0" marR="0" algn="ctr" defTabSz="914363" rtl="0" eaLnBrk="1" latinLnBrk="0" hangingPunct="1">
                        <a:spcBef>
                          <a:spcPts val="0"/>
                        </a:spcBef>
                        <a:spcAft>
                          <a:spcPts val="0"/>
                        </a:spcAft>
                      </a:pPr>
                      <a:r>
                        <a:rPr lang="en-US" sz="1200" kern="1200" dirty="0" smtClean="0">
                          <a:solidFill>
                            <a:schemeClr val="accent3"/>
                          </a:solidFill>
                        </a:rPr>
                        <a:t>DB37’</a:t>
                      </a:r>
                      <a:endParaRPr lang="en-US" sz="1200" kern="1200" dirty="0">
                        <a:solidFill>
                          <a:schemeClr val="accent3"/>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solidFill>
                            <a:schemeClr val="accent3"/>
                          </a:solidFill>
                        </a:rPr>
                        <a:t>DB32’</a:t>
                      </a:r>
                      <a:endParaRPr lang="en-US" sz="1200" kern="1200" dirty="0">
                        <a:solidFill>
                          <a:schemeClr val="accent3"/>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DB27’</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DB22’</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DB17’</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DB12’</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solidFill>
                            <a:srgbClr val="FF0000"/>
                          </a:solidFill>
                        </a:rPr>
                        <a:t>DB7’</a:t>
                      </a:r>
                      <a:endParaRPr lang="en-US" sz="1200" kern="1200" dirty="0">
                        <a:solidFill>
                          <a:srgbClr val="FF0000"/>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solidFill>
                            <a:srgbClr val="FF0000"/>
                          </a:solidFill>
                        </a:rPr>
                        <a:t>DB2’</a:t>
                      </a:r>
                      <a:endParaRPr lang="en-US" sz="1200" kern="1200" dirty="0">
                        <a:solidFill>
                          <a:srgbClr val="FF0000"/>
                        </a:solidFill>
                        <a:latin typeface="+mn-lt"/>
                        <a:ea typeface="+mn-ea"/>
                        <a:cs typeface="+mn-cs"/>
                      </a:endParaRPr>
                    </a:p>
                  </a:txBody>
                  <a:tcPr marL="68580" marR="68580" marT="0" marB="0" anchor="b"/>
                </a:tc>
              </a:tr>
              <a:tr h="370840">
                <a:tc>
                  <a:txBody>
                    <a:bodyPr/>
                    <a:lstStyle/>
                    <a:p>
                      <a:pPr marL="0" marR="0" algn="ctr" defTabSz="914363" rtl="0" eaLnBrk="1" latinLnBrk="0" hangingPunct="1">
                        <a:spcBef>
                          <a:spcPts val="0"/>
                        </a:spcBef>
                        <a:spcAft>
                          <a:spcPts val="0"/>
                        </a:spcAft>
                      </a:pPr>
                      <a:r>
                        <a:rPr lang="en-US" sz="1200" kern="1200" dirty="0" smtClean="0">
                          <a:solidFill>
                            <a:schemeClr val="accent3"/>
                          </a:solidFill>
                        </a:rPr>
                        <a:t>DB38’</a:t>
                      </a:r>
                      <a:endParaRPr lang="en-US" sz="1200" kern="1200" dirty="0">
                        <a:solidFill>
                          <a:schemeClr val="accent3"/>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solidFill>
                            <a:schemeClr val="accent3"/>
                          </a:solidFill>
                        </a:rPr>
                        <a:t>DB33’</a:t>
                      </a:r>
                      <a:endParaRPr lang="en-US" sz="1200" kern="1200" dirty="0">
                        <a:solidFill>
                          <a:schemeClr val="accent3"/>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DB28’</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DB23’</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DB18’</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DB13’</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solidFill>
                            <a:srgbClr val="FF0000"/>
                          </a:solidFill>
                        </a:rPr>
                        <a:t>DB8’</a:t>
                      </a:r>
                      <a:endParaRPr lang="en-US" sz="1200" kern="1200" dirty="0">
                        <a:solidFill>
                          <a:srgbClr val="FF0000"/>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solidFill>
                            <a:srgbClr val="FF0000"/>
                          </a:solidFill>
                        </a:rPr>
                        <a:t>DB3’</a:t>
                      </a:r>
                      <a:endParaRPr lang="en-US" sz="1200" kern="1200" dirty="0">
                        <a:solidFill>
                          <a:srgbClr val="FF0000"/>
                        </a:solidFill>
                        <a:latin typeface="+mn-lt"/>
                        <a:ea typeface="+mn-ea"/>
                        <a:cs typeface="+mn-cs"/>
                      </a:endParaRPr>
                    </a:p>
                  </a:txBody>
                  <a:tcPr marL="68580" marR="68580" marT="0" marB="0" anchor="b"/>
                </a:tc>
              </a:tr>
              <a:tr h="370840">
                <a:tc>
                  <a:txBody>
                    <a:bodyPr/>
                    <a:lstStyle/>
                    <a:p>
                      <a:pPr marL="0" marR="0" algn="ctr" defTabSz="914363" rtl="0" eaLnBrk="1" latinLnBrk="0" hangingPunct="1">
                        <a:spcBef>
                          <a:spcPts val="0"/>
                        </a:spcBef>
                        <a:spcAft>
                          <a:spcPts val="0"/>
                        </a:spcAft>
                      </a:pPr>
                      <a:r>
                        <a:rPr lang="en-US" sz="1200" kern="1200" dirty="0" smtClean="0">
                          <a:solidFill>
                            <a:schemeClr val="accent3"/>
                          </a:solidFill>
                        </a:rPr>
                        <a:t>DB39’</a:t>
                      </a:r>
                      <a:endParaRPr lang="en-US" sz="1200" kern="1200" dirty="0">
                        <a:solidFill>
                          <a:schemeClr val="accent3"/>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solidFill>
                            <a:schemeClr val="accent3"/>
                          </a:solidFill>
                        </a:rPr>
                        <a:t>DB34’</a:t>
                      </a:r>
                      <a:endParaRPr lang="en-US" sz="1200" kern="1200" dirty="0">
                        <a:solidFill>
                          <a:schemeClr val="accent3"/>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DB29’</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DB24’</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DB19’</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DB14’</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solidFill>
                            <a:srgbClr val="FF0000"/>
                          </a:solidFill>
                        </a:rPr>
                        <a:t>DB9’</a:t>
                      </a:r>
                      <a:endParaRPr lang="en-US" sz="1200" kern="1200" dirty="0">
                        <a:solidFill>
                          <a:srgbClr val="FF0000"/>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solidFill>
                            <a:srgbClr val="FF0000"/>
                          </a:solidFill>
                        </a:rPr>
                        <a:t>DB4’</a:t>
                      </a:r>
                      <a:endParaRPr lang="en-US" sz="1200" kern="1200" dirty="0">
                        <a:solidFill>
                          <a:srgbClr val="FF0000"/>
                        </a:solidFill>
                        <a:latin typeface="+mn-lt"/>
                        <a:ea typeface="+mn-ea"/>
                        <a:cs typeface="+mn-cs"/>
                      </a:endParaRPr>
                    </a:p>
                  </a:txBody>
                  <a:tcPr marL="68580" marR="68580" marT="0" marB="0" anchor="b"/>
                </a:tc>
              </a:tr>
              <a:tr h="370840">
                <a:tc>
                  <a:txBody>
                    <a:bodyPr/>
                    <a:lstStyle/>
                    <a:p>
                      <a:pPr marL="0" marR="0" algn="ctr" defTabSz="914363" rtl="0" eaLnBrk="1" latinLnBrk="0" hangingPunct="1">
                        <a:spcBef>
                          <a:spcPts val="0"/>
                        </a:spcBef>
                        <a:spcAft>
                          <a:spcPts val="0"/>
                        </a:spcAft>
                      </a:pPr>
                      <a:r>
                        <a:rPr lang="en-US" sz="1200" kern="1200" dirty="0" smtClean="0">
                          <a:solidFill>
                            <a:schemeClr val="accent3"/>
                          </a:solidFill>
                        </a:rPr>
                        <a:t>DB40’</a:t>
                      </a:r>
                      <a:endParaRPr lang="en-US" sz="1200" kern="1200" dirty="0">
                        <a:solidFill>
                          <a:schemeClr val="accent3"/>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solidFill>
                            <a:schemeClr val="accent3"/>
                          </a:solidFill>
                        </a:rPr>
                        <a:t>DB35’</a:t>
                      </a:r>
                      <a:endParaRPr lang="en-US" sz="1200" kern="1200" dirty="0">
                        <a:solidFill>
                          <a:schemeClr val="accent3"/>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DB30’</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DB25’</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DB20’</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DB15’</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solidFill>
                            <a:srgbClr val="FF0000"/>
                          </a:solidFill>
                        </a:rPr>
                        <a:t>DB10’</a:t>
                      </a:r>
                      <a:endParaRPr lang="en-US" sz="1200" kern="1200" dirty="0">
                        <a:solidFill>
                          <a:srgbClr val="FF0000"/>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solidFill>
                            <a:srgbClr val="FF0000"/>
                          </a:solidFill>
                        </a:rPr>
                        <a:t>DB5’</a:t>
                      </a:r>
                      <a:endParaRPr lang="en-US" sz="1200" kern="1200" dirty="0">
                        <a:solidFill>
                          <a:srgbClr val="FF0000"/>
                        </a:solidFill>
                        <a:latin typeface="+mn-lt"/>
                        <a:ea typeface="+mn-ea"/>
                        <a:cs typeface="+mn-cs"/>
                      </a:endParaRPr>
                    </a:p>
                  </a:txBody>
                  <a:tcPr marL="68580" marR="68580" marT="0" marB="0" anchor="b"/>
                </a:tc>
              </a:tr>
            </a:tbl>
          </a:graphicData>
        </a:graphic>
      </p:graphicFrame>
    </p:spTree>
    <p:extLst>
      <p:ext uri="{BB962C8B-B14F-4D97-AF65-F5344CB8AC3E}">
        <p14:creationId xmlns:p14="http://schemas.microsoft.com/office/powerpoint/2010/main" val="48410646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63395"/>
          </a:xfrm>
        </p:spPr>
        <p:txBody>
          <a:bodyPr/>
          <a:lstStyle/>
          <a:p>
            <a:r>
              <a:rPr lang="en-US" dirty="0" smtClean="0"/>
              <a:t>DAG Design</a:t>
            </a:r>
            <a:br>
              <a:rPr lang="en-US" dirty="0" smtClean="0"/>
            </a:br>
            <a:r>
              <a:rPr lang="en-US" sz="3600" dirty="0" smtClean="0">
                <a:solidFill>
                  <a:schemeClr val="tx2"/>
                </a:solidFill>
              </a:rPr>
              <a:t>It’s all in the layout</a:t>
            </a:r>
            <a:endParaRPr lang="en-US" sz="3600" dirty="0">
              <a:solidFill>
                <a:schemeClr val="tx2"/>
              </a:solidFill>
            </a:endParaRPr>
          </a:p>
        </p:txBody>
      </p:sp>
      <p:sp>
        <p:nvSpPr>
          <p:cNvPr id="3" name="Content Placeholder 2"/>
          <p:cNvSpPr>
            <a:spLocks noGrp="1"/>
          </p:cNvSpPr>
          <p:nvPr>
            <p:ph idx="1"/>
          </p:nvPr>
        </p:nvSpPr>
        <p:spPr>
          <a:xfrm>
            <a:off x="381000" y="1447799"/>
            <a:ext cx="8382000" cy="917174"/>
          </a:xfrm>
        </p:spPr>
        <p:txBody>
          <a:bodyPr/>
          <a:lstStyle/>
          <a:p>
            <a:r>
              <a:rPr lang="en-US" dirty="0" smtClean="0"/>
              <a:t>If I have a double server failure</a:t>
            </a:r>
          </a:p>
          <a:p>
            <a:pPr lvl="1"/>
            <a:r>
              <a:rPr lang="en-US" dirty="0" smtClean="0"/>
              <a:t>Life could be bad…</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79580771"/>
              </p:ext>
            </p:extLst>
          </p:nvPr>
        </p:nvGraphicFramePr>
        <p:xfrm>
          <a:off x="1524000" y="2438400"/>
          <a:ext cx="6096000" cy="4079240"/>
        </p:xfrm>
        <a:graphic>
          <a:graphicData uri="http://schemas.openxmlformats.org/drawingml/2006/table">
            <a:tbl>
              <a:tblPr firstRow="1" bandRow="1">
                <a:tableStyleId>{00A15C55-8517-42AA-B614-E9B94910E393}</a:tableStyleId>
              </a:tblPr>
              <a:tblGrid>
                <a:gridCol w="762000"/>
                <a:gridCol w="762000"/>
                <a:gridCol w="762000"/>
                <a:gridCol w="762000"/>
                <a:gridCol w="762000"/>
                <a:gridCol w="762000"/>
                <a:gridCol w="762000"/>
                <a:gridCol w="762000"/>
              </a:tblGrid>
              <a:tr h="370840">
                <a:tc>
                  <a:txBody>
                    <a:bodyPr/>
                    <a:lstStyle/>
                    <a:p>
                      <a:pPr marL="0" marR="0" algn="l" defTabSz="914363" rtl="0" eaLnBrk="1" latinLnBrk="0" hangingPunct="1">
                        <a:spcBef>
                          <a:spcPts val="0"/>
                        </a:spcBef>
                        <a:spcAft>
                          <a:spcPts val="0"/>
                        </a:spcAft>
                      </a:pPr>
                      <a:r>
                        <a:rPr lang="en-US" sz="1200" kern="1200" dirty="0">
                          <a:solidFill>
                            <a:srgbClr val="FF0000"/>
                          </a:solidFill>
                        </a:rPr>
                        <a:t>Server 1</a:t>
                      </a:r>
                      <a:endParaRPr lang="en-US" sz="1200" b="1" kern="1200" dirty="0">
                        <a:solidFill>
                          <a:srgbClr val="FF0000"/>
                        </a:solidFill>
                        <a:latin typeface="+mn-lt"/>
                        <a:ea typeface="+mn-ea"/>
                        <a:cs typeface="+mn-cs"/>
                      </a:endParaRPr>
                    </a:p>
                  </a:txBody>
                  <a:tcPr marL="68580" marR="68580" marT="0" marB="0" anchor="b"/>
                </a:tc>
                <a:tc>
                  <a:txBody>
                    <a:bodyPr/>
                    <a:lstStyle/>
                    <a:p>
                      <a:pPr marL="0" marR="0" algn="l" defTabSz="914363" rtl="0" eaLnBrk="1" latinLnBrk="0" hangingPunct="1">
                        <a:spcBef>
                          <a:spcPts val="0"/>
                        </a:spcBef>
                        <a:spcAft>
                          <a:spcPts val="0"/>
                        </a:spcAft>
                      </a:pPr>
                      <a:r>
                        <a:rPr lang="en-US" sz="1200" kern="1200" dirty="0"/>
                        <a:t>Server 2</a:t>
                      </a:r>
                      <a:endParaRPr lang="en-US" sz="1200" b="1" kern="1200" dirty="0">
                        <a:solidFill>
                          <a:schemeClr val="lt1"/>
                        </a:solidFill>
                        <a:latin typeface="+mn-lt"/>
                        <a:ea typeface="+mn-ea"/>
                        <a:cs typeface="+mn-cs"/>
                      </a:endParaRPr>
                    </a:p>
                  </a:txBody>
                  <a:tcPr marL="68580" marR="68580" marT="0" marB="0" anchor="b"/>
                </a:tc>
                <a:tc>
                  <a:txBody>
                    <a:bodyPr/>
                    <a:lstStyle/>
                    <a:p>
                      <a:pPr marL="0" marR="0" algn="l" defTabSz="914363" rtl="0" eaLnBrk="1" latinLnBrk="0" hangingPunct="1">
                        <a:spcBef>
                          <a:spcPts val="0"/>
                        </a:spcBef>
                        <a:spcAft>
                          <a:spcPts val="0"/>
                        </a:spcAft>
                      </a:pPr>
                      <a:r>
                        <a:rPr lang="en-US" sz="1200" kern="1200" dirty="0"/>
                        <a:t>Server 3</a:t>
                      </a:r>
                      <a:endParaRPr lang="en-US" sz="1200" b="1" kern="1200" dirty="0">
                        <a:solidFill>
                          <a:schemeClr val="lt1"/>
                        </a:solidFill>
                        <a:latin typeface="+mn-lt"/>
                        <a:ea typeface="+mn-ea"/>
                        <a:cs typeface="+mn-cs"/>
                      </a:endParaRPr>
                    </a:p>
                  </a:txBody>
                  <a:tcPr marL="68580" marR="68580" marT="0" marB="0" anchor="b"/>
                </a:tc>
                <a:tc>
                  <a:txBody>
                    <a:bodyPr/>
                    <a:lstStyle/>
                    <a:p>
                      <a:pPr marL="0" marR="0" algn="l" defTabSz="914363" rtl="0" eaLnBrk="1" latinLnBrk="0" hangingPunct="1">
                        <a:spcBef>
                          <a:spcPts val="0"/>
                        </a:spcBef>
                        <a:spcAft>
                          <a:spcPts val="0"/>
                        </a:spcAft>
                      </a:pPr>
                      <a:r>
                        <a:rPr lang="en-US" sz="1200" kern="1200" dirty="0"/>
                        <a:t>Server 4</a:t>
                      </a:r>
                      <a:endParaRPr lang="en-US" sz="1200" b="1" kern="1200" dirty="0">
                        <a:solidFill>
                          <a:schemeClr val="lt1"/>
                        </a:solidFill>
                        <a:latin typeface="+mn-lt"/>
                        <a:ea typeface="+mn-ea"/>
                        <a:cs typeface="+mn-cs"/>
                      </a:endParaRPr>
                    </a:p>
                  </a:txBody>
                  <a:tcPr marL="68580" marR="68580" marT="0" marB="0" anchor="b"/>
                </a:tc>
                <a:tc>
                  <a:txBody>
                    <a:bodyPr/>
                    <a:lstStyle/>
                    <a:p>
                      <a:pPr marL="0" marR="0" algn="l" defTabSz="914363" rtl="0" eaLnBrk="1" latinLnBrk="0" hangingPunct="1">
                        <a:spcBef>
                          <a:spcPts val="0"/>
                        </a:spcBef>
                        <a:spcAft>
                          <a:spcPts val="0"/>
                        </a:spcAft>
                      </a:pPr>
                      <a:r>
                        <a:rPr lang="en-US" sz="1200" kern="1200" dirty="0"/>
                        <a:t>Server 5</a:t>
                      </a:r>
                      <a:endParaRPr lang="en-US" sz="1200" b="1" kern="1200" dirty="0">
                        <a:solidFill>
                          <a:schemeClr val="lt1"/>
                        </a:solidFill>
                        <a:latin typeface="+mn-lt"/>
                        <a:ea typeface="+mn-ea"/>
                        <a:cs typeface="+mn-cs"/>
                      </a:endParaRPr>
                    </a:p>
                  </a:txBody>
                  <a:tcPr marL="68580" marR="68580" marT="0" marB="0" anchor="b"/>
                </a:tc>
                <a:tc>
                  <a:txBody>
                    <a:bodyPr/>
                    <a:lstStyle/>
                    <a:p>
                      <a:pPr marL="0" marR="0" algn="l" defTabSz="914363" rtl="0" eaLnBrk="1" latinLnBrk="0" hangingPunct="1">
                        <a:spcBef>
                          <a:spcPts val="0"/>
                        </a:spcBef>
                        <a:spcAft>
                          <a:spcPts val="0"/>
                        </a:spcAft>
                      </a:pPr>
                      <a:r>
                        <a:rPr lang="en-US" sz="1200" kern="1200" dirty="0"/>
                        <a:t>Server 6</a:t>
                      </a:r>
                      <a:endParaRPr lang="en-US" sz="1200" b="1" kern="1200" dirty="0">
                        <a:solidFill>
                          <a:schemeClr val="lt1"/>
                        </a:solidFill>
                        <a:latin typeface="+mn-lt"/>
                        <a:ea typeface="+mn-ea"/>
                        <a:cs typeface="+mn-cs"/>
                      </a:endParaRPr>
                    </a:p>
                  </a:txBody>
                  <a:tcPr marL="68580" marR="68580" marT="0" marB="0" anchor="b"/>
                </a:tc>
                <a:tc>
                  <a:txBody>
                    <a:bodyPr/>
                    <a:lstStyle/>
                    <a:p>
                      <a:pPr marL="0" marR="0" algn="l" defTabSz="914363" rtl="0" eaLnBrk="1" latinLnBrk="0" hangingPunct="1">
                        <a:spcBef>
                          <a:spcPts val="0"/>
                        </a:spcBef>
                        <a:spcAft>
                          <a:spcPts val="0"/>
                        </a:spcAft>
                      </a:pPr>
                      <a:r>
                        <a:rPr lang="en-US" sz="1200" kern="1200" dirty="0"/>
                        <a:t>Server 7</a:t>
                      </a:r>
                      <a:endParaRPr lang="en-US" sz="1200" b="1" kern="1200" dirty="0">
                        <a:solidFill>
                          <a:schemeClr val="lt1"/>
                        </a:solidFill>
                        <a:latin typeface="+mn-lt"/>
                        <a:ea typeface="+mn-ea"/>
                        <a:cs typeface="+mn-cs"/>
                      </a:endParaRPr>
                    </a:p>
                  </a:txBody>
                  <a:tcPr marL="68580" marR="68580" marT="0" marB="0" anchor="b"/>
                </a:tc>
                <a:tc>
                  <a:txBody>
                    <a:bodyPr/>
                    <a:lstStyle/>
                    <a:p>
                      <a:pPr marL="0" marR="0" algn="l" defTabSz="914363" rtl="0" eaLnBrk="1" latinLnBrk="0" hangingPunct="1">
                        <a:spcBef>
                          <a:spcPts val="0"/>
                        </a:spcBef>
                        <a:spcAft>
                          <a:spcPts val="0"/>
                        </a:spcAft>
                      </a:pPr>
                      <a:r>
                        <a:rPr lang="en-US" sz="1200" kern="1200" dirty="0">
                          <a:solidFill>
                            <a:srgbClr val="FF0000"/>
                          </a:solidFill>
                        </a:rPr>
                        <a:t>Server 8</a:t>
                      </a:r>
                      <a:endParaRPr lang="en-US" sz="1200" b="1" kern="1200" dirty="0">
                        <a:solidFill>
                          <a:srgbClr val="FF0000"/>
                        </a:solidFill>
                        <a:latin typeface="+mn-lt"/>
                        <a:ea typeface="+mn-ea"/>
                        <a:cs typeface="+mn-cs"/>
                      </a:endParaRPr>
                    </a:p>
                  </a:txBody>
                  <a:tcPr marL="68580" marR="68580" marT="0" marB="0" anchor="b"/>
                </a:tc>
              </a:tr>
              <a:tr h="370840">
                <a:tc>
                  <a:txBody>
                    <a:bodyPr/>
                    <a:lstStyle/>
                    <a:p>
                      <a:pPr marL="0" marR="0" algn="ctr" defTabSz="914363" rtl="0" eaLnBrk="1" latinLnBrk="0" hangingPunct="1">
                        <a:spcBef>
                          <a:spcPts val="0"/>
                        </a:spcBef>
                        <a:spcAft>
                          <a:spcPts val="0"/>
                        </a:spcAft>
                      </a:pPr>
                      <a:r>
                        <a:rPr lang="en-US" sz="1200" kern="1200" dirty="0">
                          <a:solidFill>
                            <a:srgbClr val="FF0000"/>
                          </a:solidFill>
                        </a:rPr>
                        <a:t>DB1</a:t>
                      </a:r>
                      <a:endParaRPr lang="en-US" sz="1200" kern="1200" dirty="0">
                        <a:solidFill>
                          <a:srgbClr val="FF0000"/>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DB6</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a:solidFill>
                            <a:schemeClr val="bg2"/>
                          </a:solidFill>
                        </a:rPr>
                        <a:t>DB11</a:t>
                      </a:r>
                      <a:endParaRPr lang="en-US" sz="1200" kern="120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DB16</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a:solidFill>
                            <a:schemeClr val="bg2"/>
                          </a:solidFill>
                        </a:rPr>
                        <a:t>DB21</a:t>
                      </a:r>
                      <a:endParaRPr lang="en-US" sz="1200" kern="120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DB26</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a:solidFill>
                            <a:schemeClr val="bg2"/>
                          </a:solidFill>
                        </a:rPr>
                        <a:t>DB31</a:t>
                      </a:r>
                      <a:endParaRPr lang="en-US" sz="1200" kern="120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rgbClr val="FF0000"/>
                          </a:solidFill>
                        </a:rPr>
                        <a:t>DB36</a:t>
                      </a:r>
                      <a:endParaRPr lang="en-US" sz="1200" kern="1200" dirty="0">
                        <a:solidFill>
                          <a:srgbClr val="FF0000"/>
                        </a:solidFill>
                        <a:latin typeface="+mn-lt"/>
                        <a:ea typeface="+mn-ea"/>
                        <a:cs typeface="+mn-cs"/>
                      </a:endParaRPr>
                    </a:p>
                  </a:txBody>
                  <a:tcPr marL="68580" marR="68580" marT="0" marB="0" anchor="b"/>
                </a:tc>
              </a:tr>
              <a:tr h="370840">
                <a:tc>
                  <a:txBody>
                    <a:bodyPr/>
                    <a:lstStyle/>
                    <a:p>
                      <a:pPr marL="0" marR="0" algn="ctr" defTabSz="914363" rtl="0" eaLnBrk="1" latinLnBrk="0" hangingPunct="1">
                        <a:spcBef>
                          <a:spcPts val="0"/>
                        </a:spcBef>
                        <a:spcAft>
                          <a:spcPts val="0"/>
                        </a:spcAft>
                      </a:pPr>
                      <a:r>
                        <a:rPr lang="en-US" sz="1200" kern="1200" dirty="0">
                          <a:solidFill>
                            <a:srgbClr val="FF0000"/>
                          </a:solidFill>
                        </a:rPr>
                        <a:t>DB2</a:t>
                      </a:r>
                      <a:endParaRPr lang="en-US" sz="1200" kern="1200" dirty="0">
                        <a:solidFill>
                          <a:srgbClr val="FF0000"/>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DB7</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DB12</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a:solidFill>
                            <a:schemeClr val="bg2"/>
                          </a:solidFill>
                        </a:rPr>
                        <a:t>DB17</a:t>
                      </a:r>
                      <a:endParaRPr lang="en-US" sz="1200" kern="120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a:solidFill>
                            <a:schemeClr val="bg2"/>
                          </a:solidFill>
                        </a:rPr>
                        <a:t>DB22</a:t>
                      </a:r>
                      <a:endParaRPr lang="en-US" sz="1200" kern="120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DB27</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DB32</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rgbClr val="FF0000"/>
                          </a:solidFill>
                        </a:rPr>
                        <a:t>DB37</a:t>
                      </a:r>
                      <a:endParaRPr lang="en-US" sz="1200" kern="1200" dirty="0">
                        <a:solidFill>
                          <a:srgbClr val="FF0000"/>
                        </a:solidFill>
                        <a:latin typeface="+mn-lt"/>
                        <a:ea typeface="+mn-ea"/>
                        <a:cs typeface="+mn-cs"/>
                      </a:endParaRPr>
                    </a:p>
                  </a:txBody>
                  <a:tcPr marL="68580" marR="68580" marT="0" marB="0" anchor="b"/>
                </a:tc>
              </a:tr>
              <a:tr h="370840">
                <a:tc>
                  <a:txBody>
                    <a:bodyPr/>
                    <a:lstStyle/>
                    <a:p>
                      <a:pPr marL="0" marR="0" algn="ctr" defTabSz="914363" rtl="0" eaLnBrk="1" latinLnBrk="0" hangingPunct="1">
                        <a:spcBef>
                          <a:spcPts val="0"/>
                        </a:spcBef>
                        <a:spcAft>
                          <a:spcPts val="0"/>
                        </a:spcAft>
                      </a:pPr>
                      <a:r>
                        <a:rPr lang="en-US" sz="1200" kern="1200" dirty="0">
                          <a:solidFill>
                            <a:srgbClr val="FF0000"/>
                          </a:solidFill>
                        </a:rPr>
                        <a:t>DB3</a:t>
                      </a:r>
                      <a:endParaRPr lang="en-US" sz="1200" kern="1200" dirty="0">
                        <a:solidFill>
                          <a:srgbClr val="FF0000"/>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DB8</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DB13</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DB18</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DB23</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DB28</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DB33</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rgbClr val="FF0000"/>
                          </a:solidFill>
                        </a:rPr>
                        <a:t>DB38</a:t>
                      </a:r>
                      <a:endParaRPr lang="en-US" sz="1200" kern="1200" dirty="0">
                        <a:solidFill>
                          <a:srgbClr val="FF0000"/>
                        </a:solidFill>
                        <a:latin typeface="+mn-lt"/>
                        <a:ea typeface="+mn-ea"/>
                        <a:cs typeface="+mn-cs"/>
                      </a:endParaRPr>
                    </a:p>
                  </a:txBody>
                  <a:tcPr marL="68580" marR="68580" marT="0" marB="0" anchor="b"/>
                </a:tc>
              </a:tr>
              <a:tr h="370840">
                <a:tc>
                  <a:txBody>
                    <a:bodyPr/>
                    <a:lstStyle/>
                    <a:p>
                      <a:pPr marL="0" marR="0" algn="ctr" defTabSz="914363" rtl="0" eaLnBrk="1" latinLnBrk="0" hangingPunct="1">
                        <a:spcBef>
                          <a:spcPts val="0"/>
                        </a:spcBef>
                        <a:spcAft>
                          <a:spcPts val="0"/>
                        </a:spcAft>
                      </a:pPr>
                      <a:r>
                        <a:rPr lang="en-US" sz="1200" kern="1200" dirty="0">
                          <a:solidFill>
                            <a:srgbClr val="FF0000"/>
                          </a:solidFill>
                        </a:rPr>
                        <a:t>DB4</a:t>
                      </a:r>
                      <a:endParaRPr lang="en-US" sz="1200" kern="1200" dirty="0">
                        <a:solidFill>
                          <a:srgbClr val="FF0000"/>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a:solidFill>
                            <a:schemeClr val="bg2"/>
                          </a:solidFill>
                        </a:rPr>
                        <a:t>DB9</a:t>
                      </a:r>
                      <a:endParaRPr lang="en-US" sz="1200" kern="120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DB14</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a:solidFill>
                            <a:schemeClr val="bg2"/>
                          </a:solidFill>
                        </a:rPr>
                        <a:t>DB19</a:t>
                      </a:r>
                      <a:endParaRPr lang="en-US" sz="1200" kern="120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DB24</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DB29</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DB34</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rgbClr val="FF0000"/>
                          </a:solidFill>
                        </a:rPr>
                        <a:t>DB39</a:t>
                      </a:r>
                      <a:endParaRPr lang="en-US" sz="1200" kern="1200" dirty="0">
                        <a:solidFill>
                          <a:srgbClr val="FF0000"/>
                        </a:solidFill>
                        <a:latin typeface="+mn-lt"/>
                        <a:ea typeface="+mn-ea"/>
                        <a:cs typeface="+mn-cs"/>
                      </a:endParaRPr>
                    </a:p>
                  </a:txBody>
                  <a:tcPr marL="68580" marR="68580" marT="0" marB="0" anchor="b"/>
                </a:tc>
              </a:tr>
              <a:tr h="370840">
                <a:tc>
                  <a:txBody>
                    <a:bodyPr/>
                    <a:lstStyle/>
                    <a:p>
                      <a:pPr marL="0" marR="0" algn="ctr" defTabSz="914363" rtl="0" eaLnBrk="1" latinLnBrk="0" hangingPunct="1">
                        <a:spcBef>
                          <a:spcPts val="0"/>
                        </a:spcBef>
                        <a:spcAft>
                          <a:spcPts val="0"/>
                        </a:spcAft>
                      </a:pPr>
                      <a:r>
                        <a:rPr lang="en-US" sz="1200" kern="1200" dirty="0">
                          <a:solidFill>
                            <a:srgbClr val="FF0000"/>
                          </a:solidFill>
                        </a:rPr>
                        <a:t>DB5</a:t>
                      </a:r>
                      <a:endParaRPr lang="en-US" sz="1200" kern="1200" dirty="0">
                        <a:solidFill>
                          <a:srgbClr val="FF0000"/>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a:solidFill>
                            <a:schemeClr val="bg2"/>
                          </a:solidFill>
                        </a:rPr>
                        <a:t>DB10</a:t>
                      </a:r>
                      <a:endParaRPr lang="en-US" sz="1200" kern="120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DB15</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DB20</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DB25</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DB30</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chemeClr val="bg2"/>
                          </a:solidFill>
                        </a:rPr>
                        <a:t>DB35</a:t>
                      </a:r>
                      <a:endParaRPr lang="en-US" sz="1200" kern="1200" dirty="0">
                        <a:solidFill>
                          <a:schemeClr val="bg2"/>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a:solidFill>
                            <a:srgbClr val="FF0000"/>
                          </a:solidFill>
                        </a:rPr>
                        <a:t>DB40</a:t>
                      </a:r>
                      <a:endParaRPr lang="en-US" sz="1200" kern="1200" dirty="0">
                        <a:solidFill>
                          <a:srgbClr val="FF0000"/>
                        </a:solidFill>
                        <a:latin typeface="+mn-lt"/>
                        <a:ea typeface="+mn-ea"/>
                        <a:cs typeface="+mn-cs"/>
                      </a:endParaRPr>
                    </a:p>
                  </a:txBody>
                  <a:tcPr marL="68580" marR="68580" marT="0" marB="0" anchor="b"/>
                </a:tc>
              </a:tr>
              <a:tr h="370840">
                <a:tc>
                  <a:txBody>
                    <a:bodyPr/>
                    <a:lstStyle/>
                    <a:p>
                      <a:pPr marL="0" marR="0" algn="ctr" defTabSz="914363" rtl="0" eaLnBrk="1" latinLnBrk="0" hangingPunct="1">
                        <a:spcBef>
                          <a:spcPts val="0"/>
                        </a:spcBef>
                        <a:spcAft>
                          <a:spcPts val="0"/>
                        </a:spcAft>
                      </a:pPr>
                      <a:r>
                        <a:rPr lang="en-US" sz="1200" kern="1200" dirty="0" smtClean="0">
                          <a:solidFill>
                            <a:srgbClr val="FF0000"/>
                          </a:solidFill>
                        </a:rPr>
                        <a:t>DB36’</a:t>
                      </a:r>
                      <a:endParaRPr lang="en-US" sz="1200" kern="1200" dirty="0">
                        <a:solidFill>
                          <a:srgbClr val="FF0000"/>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DB31’</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DB26’</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DB21’</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DB16’</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DB11’</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DB6’</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solidFill>
                            <a:srgbClr val="FF0000"/>
                          </a:solidFill>
                        </a:rPr>
                        <a:t>DB1’</a:t>
                      </a:r>
                      <a:endParaRPr lang="en-US" sz="1200" kern="1200" dirty="0">
                        <a:solidFill>
                          <a:srgbClr val="FF0000"/>
                        </a:solidFill>
                        <a:latin typeface="+mn-lt"/>
                        <a:ea typeface="+mn-ea"/>
                        <a:cs typeface="+mn-cs"/>
                      </a:endParaRPr>
                    </a:p>
                  </a:txBody>
                  <a:tcPr marL="68580" marR="68580" marT="0" marB="0" anchor="b"/>
                </a:tc>
              </a:tr>
              <a:tr h="370840">
                <a:tc>
                  <a:txBody>
                    <a:bodyPr/>
                    <a:lstStyle/>
                    <a:p>
                      <a:pPr marL="0" marR="0" algn="ctr" defTabSz="914363" rtl="0" eaLnBrk="1" latinLnBrk="0" hangingPunct="1">
                        <a:spcBef>
                          <a:spcPts val="0"/>
                        </a:spcBef>
                        <a:spcAft>
                          <a:spcPts val="0"/>
                        </a:spcAft>
                      </a:pPr>
                      <a:r>
                        <a:rPr lang="en-US" sz="1200" kern="1200" dirty="0" smtClean="0">
                          <a:solidFill>
                            <a:srgbClr val="FF0000"/>
                          </a:solidFill>
                        </a:rPr>
                        <a:t>DB37’</a:t>
                      </a:r>
                      <a:endParaRPr lang="en-US" sz="1200" kern="1200" dirty="0">
                        <a:solidFill>
                          <a:srgbClr val="FF0000"/>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DB32’</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DB27’</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DB22’</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DB17’</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DB12’</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DB7’</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solidFill>
                            <a:srgbClr val="FF0000"/>
                          </a:solidFill>
                        </a:rPr>
                        <a:t>DB2’</a:t>
                      </a:r>
                      <a:endParaRPr lang="en-US" sz="1200" kern="1200" dirty="0">
                        <a:solidFill>
                          <a:srgbClr val="FF0000"/>
                        </a:solidFill>
                        <a:latin typeface="+mn-lt"/>
                        <a:ea typeface="+mn-ea"/>
                        <a:cs typeface="+mn-cs"/>
                      </a:endParaRPr>
                    </a:p>
                  </a:txBody>
                  <a:tcPr marL="68580" marR="68580" marT="0" marB="0" anchor="b"/>
                </a:tc>
              </a:tr>
              <a:tr h="370840">
                <a:tc>
                  <a:txBody>
                    <a:bodyPr/>
                    <a:lstStyle/>
                    <a:p>
                      <a:pPr marL="0" marR="0" algn="ctr" defTabSz="914363" rtl="0" eaLnBrk="1" latinLnBrk="0" hangingPunct="1">
                        <a:spcBef>
                          <a:spcPts val="0"/>
                        </a:spcBef>
                        <a:spcAft>
                          <a:spcPts val="0"/>
                        </a:spcAft>
                      </a:pPr>
                      <a:r>
                        <a:rPr lang="en-US" sz="1200" kern="1200" dirty="0" smtClean="0">
                          <a:solidFill>
                            <a:srgbClr val="FF0000"/>
                          </a:solidFill>
                        </a:rPr>
                        <a:t>DB38’</a:t>
                      </a:r>
                      <a:endParaRPr lang="en-US" sz="1200" kern="1200" dirty="0">
                        <a:solidFill>
                          <a:srgbClr val="FF0000"/>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DB33’</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DB28’</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DB23’</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DB18’</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DB13’</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DB8’</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solidFill>
                            <a:srgbClr val="FF0000"/>
                          </a:solidFill>
                        </a:rPr>
                        <a:t>DB3’</a:t>
                      </a:r>
                      <a:endParaRPr lang="en-US" sz="1200" kern="1200" dirty="0">
                        <a:solidFill>
                          <a:srgbClr val="FF0000"/>
                        </a:solidFill>
                        <a:latin typeface="+mn-lt"/>
                        <a:ea typeface="+mn-ea"/>
                        <a:cs typeface="+mn-cs"/>
                      </a:endParaRPr>
                    </a:p>
                  </a:txBody>
                  <a:tcPr marL="68580" marR="68580" marT="0" marB="0" anchor="b"/>
                </a:tc>
              </a:tr>
              <a:tr h="370840">
                <a:tc>
                  <a:txBody>
                    <a:bodyPr/>
                    <a:lstStyle/>
                    <a:p>
                      <a:pPr marL="0" marR="0" algn="ctr" defTabSz="914363" rtl="0" eaLnBrk="1" latinLnBrk="0" hangingPunct="1">
                        <a:spcBef>
                          <a:spcPts val="0"/>
                        </a:spcBef>
                        <a:spcAft>
                          <a:spcPts val="0"/>
                        </a:spcAft>
                      </a:pPr>
                      <a:r>
                        <a:rPr lang="en-US" sz="1200" kern="1200" dirty="0" smtClean="0">
                          <a:solidFill>
                            <a:srgbClr val="FF0000"/>
                          </a:solidFill>
                        </a:rPr>
                        <a:t>DB39’</a:t>
                      </a:r>
                      <a:endParaRPr lang="en-US" sz="1200" kern="1200" dirty="0">
                        <a:solidFill>
                          <a:srgbClr val="FF0000"/>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DB34’</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DB29’</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DB24’</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DB19’</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DB14’</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DB9’</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solidFill>
                            <a:srgbClr val="FF0000"/>
                          </a:solidFill>
                        </a:rPr>
                        <a:t>DB4’</a:t>
                      </a:r>
                      <a:endParaRPr lang="en-US" sz="1200" kern="1200" dirty="0">
                        <a:solidFill>
                          <a:srgbClr val="FF0000"/>
                        </a:solidFill>
                        <a:latin typeface="+mn-lt"/>
                        <a:ea typeface="+mn-ea"/>
                        <a:cs typeface="+mn-cs"/>
                      </a:endParaRPr>
                    </a:p>
                  </a:txBody>
                  <a:tcPr marL="68580" marR="68580" marT="0" marB="0" anchor="b"/>
                </a:tc>
              </a:tr>
              <a:tr h="370840">
                <a:tc>
                  <a:txBody>
                    <a:bodyPr/>
                    <a:lstStyle/>
                    <a:p>
                      <a:pPr marL="0" marR="0" algn="ctr" defTabSz="914363" rtl="0" eaLnBrk="1" latinLnBrk="0" hangingPunct="1">
                        <a:spcBef>
                          <a:spcPts val="0"/>
                        </a:spcBef>
                        <a:spcAft>
                          <a:spcPts val="0"/>
                        </a:spcAft>
                      </a:pPr>
                      <a:r>
                        <a:rPr lang="en-US" sz="1200" kern="1200" dirty="0" smtClean="0">
                          <a:solidFill>
                            <a:srgbClr val="FF0000"/>
                          </a:solidFill>
                        </a:rPr>
                        <a:t>DB40’</a:t>
                      </a:r>
                      <a:endParaRPr lang="en-US" sz="1200" kern="1200" dirty="0">
                        <a:solidFill>
                          <a:srgbClr val="FF0000"/>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DB35’</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DB30’</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DB25’</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DB20’</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DB15’</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t>DB10’</a:t>
                      </a:r>
                      <a:endParaRPr lang="en-US" sz="1200" kern="1200" dirty="0">
                        <a:solidFill>
                          <a:schemeClr val="dk1"/>
                        </a:solidFill>
                        <a:latin typeface="+mn-lt"/>
                        <a:ea typeface="+mn-ea"/>
                        <a:cs typeface="+mn-cs"/>
                      </a:endParaRPr>
                    </a:p>
                  </a:txBody>
                  <a:tcPr marL="68580" marR="68580" marT="0" marB="0" anchor="b"/>
                </a:tc>
                <a:tc>
                  <a:txBody>
                    <a:bodyPr/>
                    <a:lstStyle/>
                    <a:p>
                      <a:pPr marL="0" marR="0" algn="ctr" defTabSz="914363" rtl="0" eaLnBrk="1" latinLnBrk="0" hangingPunct="1">
                        <a:spcBef>
                          <a:spcPts val="0"/>
                        </a:spcBef>
                        <a:spcAft>
                          <a:spcPts val="0"/>
                        </a:spcAft>
                      </a:pPr>
                      <a:r>
                        <a:rPr lang="en-US" sz="1200" kern="1200" dirty="0" smtClean="0">
                          <a:solidFill>
                            <a:srgbClr val="FF0000"/>
                          </a:solidFill>
                        </a:rPr>
                        <a:t>DB5’</a:t>
                      </a:r>
                      <a:endParaRPr lang="en-US" sz="1200" kern="1200" dirty="0">
                        <a:solidFill>
                          <a:srgbClr val="FF0000"/>
                        </a:solidFill>
                        <a:latin typeface="+mn-lt"/>
                        <a:ea typeface="+mn-ea"/>
                        <a:cs typeface="+mn-cs"/>
                      </a:endParaRPr>
                    </a:p>
                  </a:txBody>
                  <a:tcPr marL="68580" marR="68580" marT="0" marB="0" anchor="b"/>
                </a:tc>
              </a:tr>
            </a:tbl>
          </a:graphicData>
        </a:graphic>
      </p:graphicFrame>
    </p:spTree>
    <p:extLst>
      <p:ext uri="{BB962C8B-B14F-4D97-AF65-F5344CB8AC3E}">
        <p14:creationId xmlns:p14="http://schemas.microsoft.com/office/powerpoint/2010/main" val="125869419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63395"/>
          </a:xfrm>
        </p:spPr>
        <p:txBody>
          <a:bodyPr/>
          <a:lstStyle/>
          <a:p>
            <a:r>
              <a:rPr lang="en-US" dirty="0" smtClean="0"/>
              <a:t>DAG Design</a:t>
            </a:r>
            <a:br>
              <a:rPr lang="en-US" dirty="0" smtClean="0"/>
            </a:br>
            <a:r>
              <a:rPr lang="en-US" sz="3600" dirty="0" smtClean="0">
                <a:solidFill>
                  <a:schemeClr val="tx2"/>
                </a:solidFill>
              </a:rPr>
              <a:t>It’s all in the layout</a:t>
            </a:r>
            <a:endParaRPr lang="en-US" sz="3600" dirty="0">
              <a:solidFill>
                <a:schemeClr val="tx2"/>
              </a:solidFill>
            </a:endParaRPr>
          </a:p>
        </p:txBody>
      </p:sp>
      <p:sp>
        <p:nvSpPr>
          <p:cNvPr id="3" name="Content Placeholder 2"/>
          <p:cNvSpPr>
            <a:spLocks noGrp="1"/>
          </p:cNvSpPr>
          <p:nvPr>
            <p:ph idx="1"/>
          </p:nvPr>
        </p:nvSpPr>
        <p:spPr>
          <a:xfrm>
            <a:off x="381000" y="1447799"/>
            <a:ext cx="8382000" cy="4235006"/>
          </a:xfrm>
        </p:spPr>
        <p:txBody>
          <a:bodyPr/>
          <a:lstStyle/>
          <a:p>
            <a:r>
              <a:rPr lang="en-US" dirty="0" smtClean="0"/>
              <a:t>Now let’s consider this scenario</a:t>
            </a:r>
          </a:p>
          <a:p>
            <a:pPr lvl="1"/>
            <a:r>
              <a:rPr lang="en-US" dirty="0" smtClean="0"/>
              <a:t>4 servers, 12 databases with 3 copies</a:t>
            </a:r>
          </a:p>
          <a:p>
            <a:pPr lvl="1"/>
            <a:endParaRPr lang="en-US" dirty="0"/>
          </a:p>
          <a:p>
            <a:pPr lvl="1"/>
            <a:endParaRPr lang="en-US" dirty="0" smtClean="0"/>
          </a:p>
          <a:p>
            <a:pPr lvl="1"/>
            <a:r>
              <a:rPr lang="en-US" dirty="0" smtClean="0"/>
              <a:t>With a single server failure:</a:t>
            </a:r>
          </a:p>
          <a:p>
            <a:pPr lvl="1"/>
            <a:endParaRPr lang="en-US" dirty="0"/>
          </a:p>
          <a:p>
            <a:pPr lvl="1"/>
            <a:endParaRPr lang="en-US" dirty="0" smtClean="0"/>
          </a:p>
          <a:p>
            <a:pPr lvl="1"/>
            <a:r>
              <a:rPr lang="en-US" dirty="0" smtClean="0"/>
              <a:t>With a double server failure:</a:t>
            </a:r>
          </a:p>
          <a:p>
            <a:pPr marL="460375" lvl="1"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904204992"/>
              </p:ext>
            </p:extLst>
          </p:nvPr>
        </p:nvGraphicFramePr>
        <p:xfrm>
          <a:off x="923290" y="2590799"/>
          <a:ext cx="7297420" cy="731520"/>
        </p:xfrm>
        <a:graphic>
          <a:graphicData uri="http://schemas.openxmlformats.org/drawingml/2006/table">
            <a:tbl>
              <a:tblPr firstRow="1" bandRow="1">
                <a:tableStyleId>{00A15C55-8517-42AA-B614-E9B94910E393}</a:tableStyleId>
              </a:tblPr>
              <a:tblGrid>
                <a:gridCol w="607695"/>
                <a:gridCol w="607695"/>
                <a:gridCol w="607695"/>
                <a:gridCol w="607695"/>
                <a:gridCol w="608330"/>
                <a:gridCol w="608330"/>
                <a:gridCol w="608330"/>
                <a:gridCol w="608330"/>
                <a:gridCol w="608330"/>
                <a:gridCol w="608330"/>
                <a:gridCol w="608330"/>
                <a:gridCol w="608330"/>
              </a:tblGrid>
              <a:tr h="91440">
                <a:tc gridSpan="3">
                  <a:txBody>
                    <a:bodyPr/>
                    <a:lstStyle/>
                    <a:p>
                      <a:pPr marL="0" marR="0" algn="ctr">
                        <a:spcBef>
                          <a:spcPts val="0"/>
                        </a:spcBef>
                        <a:spcAft>
                          <a:spcPts val="0"/>
                        </a:spcAft>
                      </a:pPr>
                      <a:r>
                        <a:rPr lang="en-US" sz="1200" dirty="0" smtClean="0">
                          <a:effectLst/>
                        </a:rPr>
                        <a:t>Server 1</a:t>
                      </a:r>
                      <a:endParaRPr lang="en-US" sz="1200" dirty="0">
                        <a:effectLst/>
                        <a:latin typeface="Calibri"/>
                        <a:ea typeface="Calibri"/>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200" dirty="0" smtClean="0">
                          <a:effectLst/>
                        </a:rPr>
                        <a:t>Server 2</a:t>
                      </a:r>
                      <a:endParaRPr lang="en-US" sz="1200" dirty="0">
                        <a:effectLst/>
                        <a:latin typeface="Calibri"/>
                        <a:ea typeface="Calibri"/>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200" dirty="0" smtClean="0">
                          <a:effectLst/>
                        </a:rPr>
                        <a:t>Server 3</a:t>
                      </a:r>
                      <a:endParaRPr lang="en-US" sz="1200" dirty="0">
                        <a:effectLst/>
                        <a:latin typeface="Calibri"/>
                        <a:ea typeface="Calibri"/>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200" dirty="0" smtClean="0">
                          <a:effectLst/>
                        </a:rPr>
                        <a:t>Server 4</a:t>
                      </a:r>
                      <a:endParaRPr lang="en-US" sz="1200" dirty="0">
                        <a:effectLst/>
                        <a:latin typeface="Calibri"/>
                        <a:ea typeface="Calibri"/>
                      </a:endParaRPr>
                    </a:p>
                  </a:txBody>
                  <a:tcPr marL="68580" marR="68580" marT="0" marB="0"/>
                </a:tc>
                <a:tc hMerge="1">
                  <a:txBody>
                    <a:bodyPr/>
                    <a:lstStyle/>
                    <a:p>
                      <a:endParaRPr lang="en-US"/>
                    </a:p>
                  </a:txBody>
                  <a:tcPr/>
                </a:tc>
                <a:tc hMerge="1">
                  <a:txBody>
                    <a:bodyPr/>
                    <a:lstStyle/>
                    <a:p>
                      <a:endParaRPr lang="en-US"/>
                    </a:p>
                  </a:txBody>
                  <a:tcPr/>
                </a:tc>
              </a:tr>
              <a:tr h="0">
                <a:tc>
                  <a:txBody>
                    <a:bodyPr/>
                    <a:lstStyle/>
                    <a:p>
                      <a:pPr marL="0" marR="0" algn="l">
                        <a:spcBef>
                          <a:spcPts val="0"/>
                        </a:spcBef>
                        <a:spcAft>
                          <a:spcPts val="0"/>
                        </a:spcAft>
                      </a:pPr>
                      <a:r>
                        <a:rPr lang="en-US" sz="1200" dirty="0">
                          <a:solidFill>
                            <a:schemeClr val="bg2"/>
                          </a:solidFill>
                          <a:effectLst/>
                        </a:rPr>
                        <a:t>DB1</a:t>
                      </a:r>
                      <a:endParaRPr lang="en-US" sz="1200" dirty="0">
                        <a:solidFill>
                          <a:schemeClr val="bg2"/>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chemeClr val="bg2"/>
                          </a:solidFill>
                          <a:effectLst/>
                        </a:rPr>
                        <a:t>DB2</a:t>
                      </a:r>
                      <a:endParaRPr lang="en-US" sz="1200" dirty="0">
                        <a:solidFill>
                          <a:schemeClr val="bg2"/>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chemeClr val="bg2"/>
                          </a:solidFill>
                          <a:effectLst/>
                        </a:rPr>
                        <a:t>DB3</a:t>
                      </a:r>
                      <a:endParaRPr lang="en-US" sz="1200" dirty="0">
                        <a:solidFill>
                          <a:schemeClr val="bg2"/>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chemeClr val="bg2"/>
                          </a:solidFill>
                          <a:effectLst/>
                        </a:rPr>
                        <a:t>DB4</a:t>
                      </a:r>
                      <a:endParaRPr lang="en-US" sz="1200" dirty="0">
                        <a:solidFill>
                          <a:schemeClr val="bg2"/>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chemeClr val="bg2"/>
                          </a:solidFill>
                          <a:effectLst/>
                        </a:rPr>
                        <a:t>DB5</a:t>
                      </a:r>
                      <a:endParaRPr lang="en-US" sz="1200" dirty="0">
                        <a:solidFill>
                          <a:schemeClr val="bg2"/>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chemeClr val="bg2"/>
                          </a:solidFill>
                          <a:effectLst/>
                        </a:rPr>
                        <a:t>DB6</a:t>
                      </a:r>
                      <a:endParaRPr lang="en-US" sz="1200" dirty="0">
                        <a:solidFill>
                          <a:schemeClr val="bg2"/>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chemeClr val="bg2"/>
                          </a:solidFill>
                          <a:effectLst/>
                        </a:rPr>
                        <a:t>DB7</a:t>
                      </a:r>
                      <a:endParaRPr lang="en-US" sz="1200" dirty="0">
                        <a:solidFill>
                          <a:schemeClr val="bg2"/>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chemeClr val="bg2"/>
                          </a:solidFill>
                          <a:effectLst/>
                        </a:rPr>
                        <a:t>DB8</a:t>
                      </a:r>
                      <a:endParaRPr lang="en-US" sz="1200" dirty="0">
                        <a:solidFill>
                          <a:schemeClr val="bg2"/>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chemeClr val="bg2"/>
                          </a:solidFill>
                          <a:effectLst/>
                        </a:rPr>
                        <a:t>DB9</a:t>
                      </a:r>
                      <a:endParaRPr lang="en-US" sz="1200" dirty="0">
                        <a:solidFill>
                          <a:schemeClr val="bg2"/>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chemeClr val="bg2"/>
                          </a:solidFill>
                          <a:effectLst/>
                        </a:rPr>
                        <a:t>DB10</a:t>
                      </a:r>
                      <a:endParaRPr lang="en-US" sz="1200" dirty="0">
                        <a:solidFill>
                          <a:schemeClr val="bg2"/>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chemeClr val="bg2"/>
                          </a:solidFill>
                          <a:effectLst/>
                        </a:rPr>
                        <a:t>DB11</a:t>
                      </a:r>
                      <a:endParaRPr lang="en-US" sz="1200" dirty="0">
                        <a:solidFill>
                          <a:schemeClr val="bg2"/>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chemeClr val="bg2"/>
                          </a:solidFill>
                          <a:effectLst/>
                        </a:rPr>
                        <a:t>DB12</a:t>
                      </a:r>
                      <a:endParaRPr lang="en-US" sz="1200" dirty="0">
                        <a:solidFill>
                          <a:schemeClr val="bg2"/>
                        </a:solidFill>
                        <a:effectLst/>
                        <a:latin typeface="Calibri"/>
                        <a:ea typeface="Calibri"/>
                      </a:endParaRPr>
                    </a:p>
                  </a:txBody>
                  <a:tcPr marL="68580" marR="68580" marT="0" marB="0"/>
                </a:tc>
              </a:tr>
              <a:tr h="0">
                <a:tc>
                  <a:txBody>
                    <a:bodyPr/>
                    <a:lstStyle/>
                    <a:p>
                      <a:pPr marL="0" marR="0" algn="l">
                        <a:spcBef>
                          <a:spcPts val="0"/>
                        </a:spcBef>
                        <a:spcAft>
                          <a:spcPts val="0"/>
                        </a:spcAft>
                      </a:pPr>
                      <a:r>
                        <a:rPr lang="en-US" sz="1200" dirty="0">
                          <a:effectLst/>
                        </a:rPr>
                        <a:t>DB4’’</a:t>
                      </a:r>
                      <a:endParaRPr lang="en-US" sz="1200" dirty="0">
                        <a:effectLst/>
                        <a:latin typeface="Calibri"/>
                        <a:ea typeface="Calibri"/>
                      </a:endParaRPr>
                    </a:p>
                  </a:txBody>
                  <a:tcPr marL="68580" marR="68580" marT="0" marB="0"/>
                </a:tc>
                <a:tc>
                  <a:txBody>
                    <a:bodyPr/>
                    <a:lstStyle/>
                    <a:p>
                      <a:pPr marL="0" marR="0" algn="l">
                        <a:spcBef>
                          <a:spcPts val="0"/>
                        </a:spcBef>
                        <a:spcAft>
                          <a:spcPts val="0"/>
                        </a:spcAft>
                      </a:pPr>
                      <a:r>
                        <a:rPr lang="en-US" sz="1200">
                          <a:effectLst/>
                        </a:rPr>
                        <a:t>DB5’’</a:t>
                      </a:r>
                      <a:endParaRPr lang="en-US" sz="1200">
                        <a:effectLst/>
                        <a:latin typeface="Calibri"/>
                        <a:ea typeface="Calibri"/>
                      </a:endParaRPr>
                    </a:p>
                  </a:txBody>
                  <a:tcPr marL="68580" marR="68580" marT="0" marB="0"/>
                </a:tc>
                <a:tc>
                  <a:txBody>
                    <a:bodyPr/>
                    <a:lstStyle/>
                    <a:p>
                      <a:pPr marL="0" marR="0" algn="l">
                        <a:spcBef>
                          <a:spcPts val="0"/>
                        </a:spcBef>
                        <a:spcAft>
                          <a:spcPts val="0"/>
                        </a:spcAft>
                      </a:pPr>
                      <a:r>
                        <a:rPr lang="en-US" sz="1200" dirty="0">
                          <a:effectLst/>
                        </a:rPr>
                        <a:t>DB6’</a:t>
                      </a:r>
                      <a:endParaRPr lang="en-US" sz="1200" dirty="0">
                        <a:effectLst/>
                        <a:latin typeface="Calibri"/>
                        <a:ea typeface="Calibri"/>
                      </a:endParaRPr>
                    </a:p>
                  </a:txBody>
                  <a:tcPr marL="68580" marR="68580" marT="0" marB="0"/>
                </a:tc>
                <a:tc>
                  <a:txBody>
                    <a:bodyPr/>
                    <a:lstStyle/>
                    <a:p>
                      <a:pPr marL="0" marR="0" algn="l">
                        <a:spcBef>
                          <a:spcPts val="0"/>
                        </a:spcBef>
                        <a:spcAft>
                          <a:spcPts val="0"/>
                        </a:spcAft>
                      </a:pPr>
                      <a:r>
                        <a:rPr lang="en-US" sz="1200" dirty="0">
                          <a:effectLst/>
                        </a:rPr>
                        <a:t>DB1’</a:t>
                      </a:r>
                      <a:endParaRPr lang="en-US" sz="1200" dirty="0">
                        <a:effectLst/>
                        <a:latin typeface="Calibri"/>
                        <a:ea typeface="Calibri"/>
                      </a:endParaRPr>
                    </a:p>
                  </a:txBody>
                  <a:tcPr marL="68580" marR="68580" marT="0" marB="0"/>
                </a:tc>
                <a:tc>
                  <a:txBody>
                    <a:bodyPr/>
                    <a:lstStyle/>
                    <a:p>
                      <a:pPr marL="0" marR="0" algn="l">
                        <a:spcBef>
                          <a:spcPts val="0"/>
                        </a:spcBef>
                        <a:spcAft>
                          <a:spcPts val="0"/>
                        </a:spcAft>
                      </a:pPr>
                      <a:r>
                        <a:rPr lang="en-US" sz="1200" dirty="0">
                          <a:effectLst/>
                        </a:rPr>
                        <a:t>DB3’’</a:t>
                      </a:r>
                      <a:endParaRPr lang="en-US" sz="1200" dirty="0">
                        <a:effectLst/>
                        <a:latin typeface="Calibri"/>
                        <a:ea typeface="Calibri"/>
                      </a:endParaRPr>
                    </a:p>
                  </a:txBody>
                  <a:tcPr marL="68580" marR="68580" marT="0" marB="0"/>
                </a:tc>
                <a:tc>
                  <a:txBody>
                    <a:bodyPr/>
                    <a:lstStyle/>
                    <a:p>
                      <a:pPr marL="0" marR="0" algn="l">
                        <a:spcBef>
                          <a:spcPts val="0"/>
                        </a:spcBef>
                        <a:spcAft>
                          <a:spcPts val="0"/>
                        </a:spcAft>
                      </a:pPr>
                      <a:r>
                        <a:rPr lang="en-US" sz="1200" dirty="0">
                          <a:effectLst/>
                        </a:rPr>
                        <a:t>DB7’’</a:t>
                      </a:r>
                      <a:endParaRPr lang="en-US" sz="1200" dirty="0">
                        <a:effectLst/>
                        <a:latin typeface="Calibri"/>
                        <a:ea typeface="Calibri"/>
                      </a:endParaRPr>
                    </a:p>
                  </a:txBody>
                  <a:tcPr marL="68580" marR="68580" marT="0" marB="0"/>
                </a:tc>
                <a:tc>
                  <a:txBody>
                    <a:bodyPr/>
                    <a:lstStyle/>
                    <a:p>
                      <a:pPr marL="0" marR="0" algn="l">
                        <a:spcBef>
                          <a:spcPts val="0"/>
                        </a:spcBef>
                        <a:spcAft>
                          <a:spcPts val="0"/>
                        </a:spcAft>
                      </a:pPr>
                      <a:r>
                        <a:rPr lang="en-US" sz="1200" dirty="0">
                          <a:effectLst/>
                        </a:rPr>
                        <a:t>DB2’’</a:t>
                      </a:r>
                      <a:endParaRPr lang="en-US" sz="1200" dirty="0">
                        <a:effectLst/>
                        <a:latin typeface="Calibri"/>
                        <a:ea typeface="Calibri"/>
                      </a:endParaRPr>
                    </a:p>
                  </a:txBody>
                  <a:tcPr marL="68580" marR="68580" marT="0" marB="0"/>
                </a:tc>
                <a:tc>
                  <a:txBody>
                    <a:bodyPr/>
                    <a:lstStyle/>
                    <a:p>
                      <a:pPr marL="0" marR="0" algn="l">
                        <a:spcBef>
                          <a:spcPts val="0"/>
                        </a:spcBef>
                        <a:spcAft>
                          <a:spcPts val="0"/>
                        </a:spcAft>
                      </a:pPr>
                      <a:r>
                        <a:rPr lang="en-US" sz="1200" dirty="0">
                          <a:effectLst/>
                        </a:rPr>
                        <a:t>DB3’</a:t>
                      </a:r>
                      <a:endParaRPr lang="en-US" sz="1200" dirty="0">
                        <a:effectLst/>
                        <a:latin typeface="Calibri"/>
                        <a:ea typeface="Calibri"/>
                      </a:endParaRPr>
                    </a:p>
                  </a:txBody>
                  <a:tcPr marL="68580" marR="68580" marT="0" marB="0"/>
                </a:tc>
                <a:tc>
                  <a:txBody>
                    <a:bodyPr/>
                    <a:lstStyle/>
                    <a:p>
                      <a:pPr marL="0" marR="0" algn="l">
                        <a:spcBef>
                          <a:spcPts val="0"/>
                        </a:spcBef>
                        <a:spcAft>
                          <a:spcPts val="0"/>
                        </a:spcAft>
                      </a:pPr>
                      <a:r>
                        <a:rPr lang="en-US" sz="1200" dirty="0">
                          <a:effectLst/>
                        </a:rPr>
                        <a:t>DB4’</a:t>
                      </a:r>
                      <a:endParaRPr lang="en-US" sz="1200" dirty="0">
                        <a:effectLst/>
                        <a:latin typeface="Calibri"/>
                        <a:ea typeface="Calibri"/>
                      </a:endParaRPr>
                    </a:p>
                  </a:txBody>
                  <a:tcPr marL="68580" marR="68580" marT="0" marB="0"/>
                </a:tc>
                <a:tc>
                  <a:txBody>
                    <a:bodyPr/>
                    <a:lstStyle/>
                    <a:p>
                      <a:pPr marL="0" marR="0" algn="l">
                        <a:spcBef>
                          <a:spcPts val="0"/>
                        </a:spcBef>
                        <a:spcAft>
                          <a:spcPts val="0"/>
                        </a:spcAft>
                      </a:pPr>
                      <a:r>
                        <a:rPr lang="en-US" sz="1200">
                          <a:effectLst/>
                        </a:rPr>
                        <a:t>DB1’’</a:t>
                      </a:r>
                      <a:endParaRPr lang="en-US" sz="1200">
                        <a:effectLst/>
                        <a:latin typeface="Calibri"/>
                        <a:ea typeface="Calibri"/>
                      </a:endParaRPr>
                    </a:p>
                  </a:txBody>
                  <a:tcPr marL="68580" marR="68580" marT="0" marB="0"/>
                </a:tc>
                <a:tc>
                  <a:txBody>
                    <a:bodyPr/>
                    <a:lstStyle/>
                    <a:p>
                      <a:pPr marL="0" marR="0" algn="l">
                        <a:spcBef>
                          <a:spcPts val="0"/>
                        </a:spcBef>
                        <a:spcAft>
                          <a:spcPts val="0"/>
                        </a:spcAft>
                      </a:pPr>
                      <a:r>
                        <a:rPr lang="en-US" sz="1200">
                          <a:effectLst/>
                        </a:rPr>
                        <a:t>DB2’</a:t>
                      </a:r>
                      <a:endParaRPr lang="en-US" sz="1200">
                        <a:effectLst/>
                        <a:latin typeface="Calibri"/>
                        <a:ea typeface="Calibri"/>
                      </a:endParaRPr>
                    </a:p>
                  </a:txBody>
                  <a:tcPr marL="68580" marR="68580" marT="0" marB="0"/>
                </a:tc>
                <a:tc>
                  <a:txBody>
                    <a:bodyPr/>
                    <a:lstStyle/>
                    <a:p>
                      <a:pPr marL="0" marR="0" algn="l">
                        <a:spcBef>
                          <a:spcPts val="0"/>
                        </a:spcBef>
                        <a:spcAft>
                          <a:spcPts val="0"/>
                        </a:spcAft>
                      </a:pPr>
                      <a:r>
                        <a:rPr lang="en-US" sz="1200">
                          <a:effectLst/>
                        </a:rPr>
                        <a:t>DB5’</a:t>
                      </a:r>
                      <a:endParaRPr lang="en-US" sz="1200">
                        <a:effectLst/>
                        <a:latin typeface="Calibri"/>
                        <a:ea typeface="Calibri"/>
                      </a:endParaRPr>
                    </a:p>
                  </a:txBody>
                  <a:tcPr marL="68580" marR="68580" marT="0" marB="0"/>
                </a:tc>
              </a:tr>
              <a:tr h="0">
                <a:tc>
                  <a:txBody>
                    <a:bodyPr/>
                    <a:lstStyle/>
                    <a:p>
                      <a:pPr marL="0" marR="0" algn="l">
                        <a:spcBef>
                          <a:spcPts val="0"/>
                        </a:spcBef>
                        <a:spcAft>
                          <a:spcPts val="0"/>
                        </a:spcAft>
                      </a:pPr>
                      <a:r>
                        <a:rPr lang="en-US" sz="1200" dirty="0">
                          <a:effectLst/>
                        </a:rPr>
                        <a:t>DB7’</a:t>
                      </a:r>
                      <a:endParaRPr lang="en-US" sz="1200" dirty="0">
                        <a:effectLst/>
                        <a:latin typeface="Calibri"/>
                        <a:ea typeface="Calibri"/>
                      </a:endParaRPr>
                    </a:p>
                  </a:txBody>
                  <a:tcPr marL="68580" marR="68580" marT="0" marB="0"/>
                </a:tc>
                <a:tc>
                  <a:txBody>
                    <a:bodyPr/>
                    <a:lstStyle/>
                    <a:p>
                      <a:pPr marL="0" marR="0" algn="l">
                        <a:spcBef>
                          <a:spcPts val="0"/>
                        </a:spcBef>
                        <a:spcAft>
                          <a:spcPts val="0"/>
                        </a:spcAft>
                      </a:pPr>
                      <a:r>
                        <a:rPr lang="en-US" sz="1200">
                          <a:effectLst/>
                        </a:rPr>
                        <a:t>DB9’’</a:t>
                      </a:r>
                      <a:endParaRPr lang="en-US" sz="1200">
                        <a:effectLst/>
                        <a:latin typeface="Calibri"/>
                        <a:ea typeface="Calibri"/>
                      </a:endParaRPr>
                    </a:p>
                  </a:txBody>
                  <a:tcPr marL="68580" marR="68580" marT="0" marB="0"/>
                </a:tc>
                <a:tc>
                  <a:txBody>
                    <a:bodyPr/>
                    <a:lstStyle/>
                    <a:p>
                      <a:pPr marL="0" marR="0" algn="l">
                        <a:spcBef>
                          <a:spcPts val="0"/>
                        </a:spcBef>
                        <a:spcAft>
                          <a:spcPts val="0"/>
                        </a:spcAft>
                      </a:pPr>
                      <a:r>
                        <a:rPr lang="en-US" sz="1200">
                          <a:effectLst/>
                        </a:rPr>
                        <a:t>DB10’</a:t>
                      </a:r>
                      <a:endParaRPr lang="en-US" sz="1200">
                        <a:effectLst/>
                        <a:latin typeface="Calibri"/>
                        <a:ea typeface="Calibri"/>
                      </a:endParaRPr>
                    </a:p>
                  </a:txBody>
                  <a:tcPr marL="68580" marR="68580" marT="0" marB="0"/>
                </a:tc>
                <a:tc>
                  <a:txBody>
                    <a:bodyPr/>
                    <a:lstStyle/>
                    <a:p>
                      <a:pPr marL="0" marR="0" algn="l">
                        <a:spcBef>
                          <a:spcPts val="0"/>
                        </a:spcBef>
                        <a:spcAft>
                          <a:spcPts val="0"/>
                        </a:spcAft>
                      </a:pPr>
                      <a:r>
                        <a:rPr lang="en-US" sz="1200">
                          <a:effectLst/>
                        </a:rPr>
                        <a:t>DB8’</a:t>
                      </a:r>
                      <a:endParaRPr lang="en-US" sz="1200">
                        <a:effectLst/>
                        <a:latin typeface="Calibri"/>
                        <a:ea typeface="Calibri"/>
                      </a:endParaRPr>
                    </a:p>
                  </a:txBody>
                  <a:tcPr marL="68580" marR="68580" marT="0" marB="0"/>
                </a:tc>
                <a:tc>
                  <a:txBody>
                    <a:bodyPr/>
                    <a:lstStyle/>
                    <a:p>
                      <a:pPr marL="0" marR="0" algn="l">
                        <a:spcBef>
                          <a:spcPts val="0"/>
                        </a:spcBef>
                        <a:spcAft>
                          <a:spcPts val="0"/>
                        </a:spcAft>
                      </a:pPr>
                      <a:r>
                        <a:rPr lang="en-US" sz="1200">
                          <a:effectLst/>
                        </a:rPr>
                        <a:t>DB11’</a:t>
                      </a:r>
                      <a:endParaRPr lang="en-US" sz="1200">
                        <a:effectLst/>
                        <a:latin typeface="Calibri"/>
                        <a:ea typeface="Calibri"/>
                      </a:endParaRPr>
                    </a:p>
                  </a:txBody>
                  <a:tcPr marL="68580" marR="68580" marT="0" marB="0"/>
                </a:tc>
                <a:tc>
                  <a:txBody>
                    <a:bodyPr/>
                    <a:lstStyle/>
                    <a:p>
                      <a:pPr marL="0" marR="0" algn="l">
                        <a:spcBef>
                          <a:spcPts val="0"/>
                        </a:spcBef>
                        <a:spcAft>
                          <a:spcPts val="0"/>
                        </a:spcAft>
                      </a:pPr>
                      <a:r>
                        <a:rPr lang="en-US" sz="1200" dirty="0">
                          <a:effectLst/>
                        </a:rPr>
                        <a:t>DB12’’</a:t>
                      </a:r>
                      <a:endParaRPr lang="en-US" sz="1200" dirty="0">
                        <a:effectLst/>
                        <a:latin typeface="Calibri"/>
                        <a:ea typeface="Calibri"/>
                      </a:endParaRPr>
                    </a:p>
                  </a:txBody>
                  <a:tcPr marL="68580" marR="68580" marT="0" marB="0"/>
                </a:tc>
                <a:tc>
                  <a:txBody>
                    <a:bodyPr/>
                    <a:lstStyle/>
                    <a:p>
                      <a:pPr marL="0" marR="0" algn="l">
                        <a:spcBef>
                          <a:spcPts val="0"/>
                        </a:spcBef>
                        <a:spcAft>
                          <a:spcPts val="0"/>
                        </a:spcAft>
                      </a:pPr>
                      <a:r>
                        <a:rPr lang="en-US" sz="1200" dirty="0">
                          <a:effectLst/>
                        </a:rPr>
                        <a:t>DB10’’</a:t>
                      </a:r>
                      <a:endParaRPr lang="en-US" sz="1200" dirty="0">
                        <a:effectLst/>
                        <a:latin typeface="Calibri"/>
                        <a:ea typeface="Calibri"/>
                      </a:endParaRPr>
                    </a:p>
                  </a:txBody>
                  <a:tcPr marL="68580" marR="68580" marT="0" marB="0"/>
                </a:tc>
                <a:tc>
                  <a:txBody>
                    <a:bodyPr/>
                    <a:lstStyle/>
                    <a:p>
                      <a:pPr marL="0" marR="0" algn="l">
                        <a:spcBef>
                          <a:spcPts val="0"/>
                        </a:spcBef>
                        <a:spcAft>
                          <a:spcPts val="0"/>
                        </a:spcAft>
                      </a:pPr>
                      <a:r>
                        <a:rPr lang="en-US" sz="1200" dirty="0">
                          <a:effectLst/>
                        </a:rPr>
                        <a:t>DB11’’</a:t>
                      </a:r>
                      <a:endParaRPr lang="en-US" sz="1200" dirty="0">
                        <a:effectLst/>
                        <a:latin typeface="Calibri"/>
                        <a:ea typeface="Calibri"/>
                      </a:endParaRPr>
                    </a:p>
                  </a:txBody>
                  <a:tcPr marL="68580" marR="68580" marT="0" marB="0"/>
                </a:tc>
                <a:tc>
                  <a:txBody>
                    <a:bodyPr/>
                    <a:lstStyle/>
                    <a:p>
                      <a:pPr marL="0" marR="0" algn="l">
                        <a:spcBef>
                          <a:spcPts val="0"/>
                        </a:spcBef>
                        <a:spcAft>
                          <a:spcPts val="0"/>
                        </a:spcAft>
                      </a:pPr>
                      <a:r>
                        <a:rPr lang="en-US" sz="1200" dirty="0">
                          <a:effectLst/>
                        </a:rPr>
                        <a:t>DB12’</a:t>
                      </a:r>
                      <a:endParaRPr lang="en-US" sz="1200" dirty="0">
                        <a:effectLst/>
                        <a:latin typeface="Calibri"/>
                        <a:ea typeface="Calibri"/>
                      </a:endParaRPr>
                    </a:p>
                  </a:txBody>
                  <a:tcPr marL="68580" marR="68580" marT="0" marB="0"/>
                </a:tc>
                <a:tc>
                  <a:txBody>
                    <a:bodyPr/>
                    <a:lstStyle/>
                    <a:p>
                      <a:pPr marL="0" marR="0" algn="l">
                        <a:spcBef>
                          <a:spcPts val="0"/>
                        </a:spcBef>
                        <a:spcAft>
                          <a:spcPts val="0"/>
                        </a:spcAft>
                      </a:pPr>
                      <a:r>
                        <a:rPr lang="en-US" sz="1200" dirty="0">
                          <a:effectLst/>
                        </a:rPr>
                        <a:t>DB6’’</a:t>
                      </a:r>
                      <a:endParaRPr lang="en-US" sz="1200" dirty="0">
                        <a:effectLst/>
                        <a:latin typeface="Calibri"/>
                        <a:ea typeface="Calibri"/>
                      </a:endParaRPr>
                    </a:p>
                  </a:txBody>
                  <a:tcPr marL="68580" marR="68580" marT="0" marB="0"/>
                </a:tc>
                <a:tc>
                  <a:txBody>
                    <a:bodyPr/>
                    <a:lstStyle/>
                    <a:p>
                      <a:pPr marL="0" marR="0" algn="l">
                        <a:spcBef>
                          <a:spcPts val="0"/>
                        </a:spcBef>
                        <a:spcAft>
                          <a:spcPts val="0"/>
                        </a:spcAft>
                      </a:pPr>
                      <a:r>
                        <a:rPr lang="en-US" sz="1200" dirty="0">
                          <a:effectLst/>
                        </a:rPr>
                        <a:t>DB8’’</a:t>
                      </a:r>
                      <a:endParaRPr lang="en-US" sz="1200" dirty="0">
                        <a:effectLst/>
                        <a:latin typeface="Calibri"/>
                        <a:ea typeface="Calibri"/>
                      </a:endParaRPr>
                    </a:p>
                  </a:txBody>
                  <a:tcPr marL="68580" marR="68580" marT="0" marB="0"/>
                </a:tc>
                <a:tc>
                  <a:txBody>
                    <a:bodyPr/>
                    <a:lstStyle/>
                    <a:p>
                      <a:pPr marL="0" marR="0" algn="l">
                        <a:spcBef>
                          <a:spcPts val="0"/>
                        </a:spcBef>
                        <a:spcAft>
                          <a:spcPts val="0"/>
                        </a:spcAft>
                      </a:pPr>
                      <a:r>
                        <a:rPr lang="en-US" sz="1200" dirty="0">
                          <a:effectLst/>
                        </a:rPr>
                        <a:t>DB9’</a:t>
                      </a:r>
                      <a:endParaRPr lang="en-US" sz="1200" dirty="0">
                        <a:effectLst/>
                        <a:latin typeface="Calibri"/>
                        <a:ea typeface="Calibri"/>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87401366"/>
              </p:ext>
            </p:extLst>
          </p:nvPr>
        </p:nvGraphicFramePr>
        <p:xfrm>
          <a:off x="923290" y="3886200"/>
          <a:ext cx="7297420" cy="731520"/>
        </p:xfrm>
        <a:graphic>
          <a:graphicData uri="http://schemas.openxmlformats.org/drawingml/2006/table">
            <a:tbl>
              <a:tblPr firstRow="1" bandRow="1">
                <a:tableStyleId>{00A15C55-8517-42AA-B614-E9B94910E393}</a:tableStyleId>
              </a:tblPr>
              <a:tblGrid>
                <a:gridCol w="607695"/>
                <a:gridCol w="607695"/>
                <a:gridCol w="607695"/>
                <a:gridCol w="607695"/>
                <a:gridCol w="608330"/>
                <a:gridCol w="608330"/>
                <a:gridCol w="608330"/>
                <a:gridCol w="608330"/>
                <a:gridCol w="608330"/>
                <a:gridCol w="608330"/>
                <a:gridCol w="608330"/>
                <a:gridCol w="608330"/>
              </a:tblGrid>
              <a:tr h="91440">
                <a:tc gridSpan="3">
                  <a:txBody>
                    <a:bodyPr/>
                    <a:lstStyle/>
                    <a:p>
                      <a:pPr marL="0" marR="0" algn="ctr">
                        <a:spcBef>
                          <a:spcPts val="0"/>
                        </a:spcBef>
                        <a:spcAft>
                          <a:spcPts val="0"/>
                        </a:spcAft>
                      </a:pPr>
                      <a:r>
                        <a:rPr lang="en-US" sz="1200" dirty="0" smtClean="0">
                          <a:effectLst/>
                        </a:rPr>
                        <a:t>Server 1</a:t>
                      </a:r>
                      <a:endParaRPr lang="en-US" sz="1200" dirty="0">
                        <a:effectLst/>
                        <a:latin typeface="Calibri"/>
                        <a:ea typeface="Calibri"/>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200" dirty="0" smtClean="0">
                          <a:effectLst/>
                        </a:rPr>
                        <a:t>Server 2</a:t>
                      </a:r>
                      <a:endParaRPr lang="en-US" sz="1200" dirty="0">
                        <a:effectLst/>
                        <a:latin typeface="Calibri"/>
                        <a:ea typeface="Calibri"/>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200" dirty="0" smtClean="0">
                          <a:effectLst/>
                        </a:rPr>
                        <a:t>Server 3</a:t>
                      </a:r>
                      <a:endParaRPr lang="en-US" sz="1200" dirty="0">
                        <a:effectLst/>
                        <a:latin typeface="Calibri"/>
                        <a:ea typeface="Calibri"/>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200" dirty="0" smtClean="0">
                          <a:solidFill>
                            <a:srgbClr val="FF0000"/>
                          </a:solidFill>
                          <a:effectLst/>
                        </a:rPr>
                        <a:t>Server 4</a:t>
                      </a:r>
                      <a:endParaRPr lang="en-US" sz="1200" dirty="0">
                        <a:solidFill>
                          <a:srgbClr val="FF0000"/>
                        </a:solidFill>
                        <a:effectLst/>
                        <a:latin typeface="Calibri"/>
                        <a:ea typeface="Calibri"/>
                      </a:endParaRPr>
                    </a:p>
                  </a:txBody>
                  <a:tcPr marL="68580" marR="68580" marT="0" marB="0"/>
                </a:tc>
                <a:tc hMerge="1">
                  <a:txBody>
                    <a:bodyPr/>
                    <a:lstStyle/>
                    <a:p>
                      <a:endParaRPr lang="en-US"/>
                    </a:p>
                  </a:txBody>
                  <a:tcPr/>
                </a:tc>
                <a:tc hMerge="1">
                  <a:txBody>
                    <a:bodyPr/>
                    <a:lstStyle/>
                    <a:p>
                      <a:endParaRPr lang="en-US"/>
                    </a:p>
                  </a:txBody>
                  <a:tcPr/>
                </a:tc>
              </a:tr>
              <a:tr h="0">
                <a:tc>
                  <a:txBody>
                    <a:bodyPr/>
                    <a:lstStyle/>
                    <a:p>
                      <a:pPr marL="0" marR="0" algn="l">
                        <a:spcBef>
                          <a:spcPts val="0"/>
                        </a:spcBef>
                        <a:spcAft>
                          <a:spcPts val="0"/>
                        </a:spcAft>
                      </a:pPr>
                      <a:r>
                        <a:rPr lang="en-US" sz="1200" dirty="0">
                          <a:solidFill>
                            <a:schemeClr val="bg2"/>
                          </a:solidFill>
                          <a:effectLst/>
                        </a:rPr>
                        <a:t>DB1</a:t>
                      </a:r>
                      <a:endParaRPr lang="en-US" sz="1200" dirty="0">
                        <a:solidFill>
                          <a:schemeClr val="bg2"/>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chemeClr val="bg2"/>
                          </a:solidFill>
                          <a:effectLst/>
                        </a:rPr>
                        <a:t>DB2</a:t>
                      </a:r>
                      <a:endParaRPr lang="en-US" sz="1200" dirty="0">
                        <a:solidFill>
                          <a:schemeClr val="bg2"/>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chemeClr val="bg2"/>
                          </a:solidFill>
                          <a:effectLst/>
                        </a:rPr>
                        <a:t>DB3</a:t>
                      </a:r>
                      <a:endParaRPr lang="en-US" sz="1200" dirty="0">
                        <a:solidFill>
                          <a:schemeClr val="bg2"/>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chemeClr val="bg2"/>
                          </a:solidFill>
                          <a:effectLst/>
                        </a:rPr>
                        <a:t>DB4</a:t>
                      </a:r>
                      <a:endParaRPr lang="en-US" sz="1200" dirty="0">
                        <a:solidFill>
                          <a:schemeClr val="bg2"/>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chemeClr val="bg2"/>
                          </a:solidFill>
                          <a:effectLst/>
                        </a:rPr>
                        <a:t>DB5</a:t>
                      </a:r>
                      <a:endParaRPr lang="en-US" sz="1200" dirty="0">
                        <a:solidFill>
                          <a:schemeClr val="bg2"/>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chemeClr val="bg2"/>
                          </a:solidFill>
                          <a:effectLst/>
                        </a:rPr>
                        <a:t>DB6</a:t>
                      </a:r>
                      <a:endParaRPr lang="en-US" sz="1200" dirty="0">
                        <a:solidFill>
                          <a:schemeClr val="bg2"/>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chemeClr val="bg2"/>
                          </a:solidFill>
                          <a:effectLst/>
                        </a:rPr>
                        <a:t>DB7</a:t>
                      </a:r>
                      <a:endParaRPr lang="en-US" sz="1200" dirty="0">
                        <a:solidFill>
                          <a:schemeClr val="bg2"/>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chemeClr val="bg2"/>
                          </a:solidFill>
                          <a:effectLst/>
                        </a:rPr>
                        <a:t>DB8</a:t>
                      </a:r>
                      <a:endParaRPr lang="en-US" sz="1200" dirty="0">
                        <a:solidFill>
                          <a:schemeClr val="bg2"/>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chemeClr val="bg2"/>
                          </a:solidFill>
                          <a:effectLst/>
                        </a:rPr>
                        <a:t>DB9</a:t>
                      </a:r>
                      <a:endParaRPr lang="en-US" sz="1200" dirty="0">
                        <a:solidFill>
                          <a:schemeClr val="bg2"/>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rgbClr val="FF0000"/>
                          </a:solidFill>
                          <a:effectLst/>
                        </a:rPr>
                        <a:t>DB10</a:t>
                      </a:r>
                      <a:endParaRPr lang="en-US" sz="1200" dirty="0">
                        <a:solidFill>
                          <a:srgbClr val="FF0000"/>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rgbClr val="FF0000"/>
                          </a:solidFill>
                          <a:effectLst/>
                        </a:rPr>
                        <a:t>DB11</a:t>
                      </a:r>
                      <a:endParaRPr lang="en-US" sz="1200" dirty="0">
                        <a:solidFill>
                          <a:srgbClr val="FF0000"/>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rgbClr val="FF0000"/>
                          </a:solidFill>
                          <a:effectLst/>
                        </a:rPr>
                        <a:t>DB12</a:t>
                      </a:r>
                      <a:endParaRPr lang="en-US" sz="1200" dirty="0">
                        <a:solidFill>
                          <a:srgbClr val="FF0000"/>
                        </a:solidFill>
                        <a:effectLst/>
                        <a:latin typeface="Calibri"/>
                        <a:ea typeface="Calibri"/>
                      </a:endParaRPr>
                    </a:p>
                  </a:txBody>
                  <a:tcPr marL="68580" marR="68580" marT="0" marB="0"/>
                </a:tc>
              </a:tr>
              <a:tr h="0">
                <a:tc>
                  <a:txBody>
                    <a:bodyPr/>
                    <a:lstStyle/>
                    <a:p>
                      <a:pPr marL="0" marR="0" algn="l">
                        <a:spcBef>
                          <a:spcPts val="0"/>
                        </a:spcBef>
                        <a:spcAft>
                          <a:spcPts val="0"/>
                        </a:spcAft>
                      </a:pPr>
                      <a:r>
                        <a:rPr lang="en-US" sz="1200" dirty="0">
                          <a:effectLst/>
                        </a:rPr>
                        <a:t>DB4’’</a:t>
                      </a:r>
                      <a:endParaRPr lang="en-US" sz="1200" dirty="0">
                        <a:effectLst/>
                        <a:latin typeface="Calibri"/>
                        <a:ea typeface="Calibri"/>
                      </a:endParaRPr>
                    </a:p>
                  </a:txBody>
                  <a:tcPr marL="68580" marR="68580" marT="0" marB="0"/>
                </a:tc>
                <a:tc>
                  <a:txBody>
                    <a:bodyPr/>
                    <a:lstStyle/>
                    <a:p>
                      <a:pPr marL="0" marR="0" algn="l">
                        <a:spcBef>
                          <a:spcPts val="0"/>
                        </a:spcBef>
                        <a:spcAft>
                          <a:spcPts val="0"/>
                        </a:spcAft>
                      </a:pPr>
                      <a:r>
                        <a:rPr lang="en-US" sz="1200">
                          <a:effectLst/>
                        </a:rPr>
                        <a:t>DB5’’</a:t>
                      </a:r>
                      <a:endParaRPr lang="en-US" sz="1200">
                        <a:effectLst/>
                        <a:latin typeface="Calibri"/>
                        <a:ea typeface="Calibri"/>
                      </a:endParaRPr>
                    </a:p>
                  </a:txBody>
                  <a:tcPr marL="68580" marR="68580" marT="0" marB="0"/>
                </a:tc>
                <a:tc>
                  <a:txBody>
                    <a:bodyPr/>
                    <a:lstStyle/>
                    <a:p>
                      <a:pPr marL="0" marR="0" algn="l">
                        <a:spcBef>
                          <a:spcPts val="0"/>
                        </a:spcBef>
                        <a:spcAft>
                          <a:spcPts val="0"/>
                        </a:spcAft>
                      </a:pPr>
                      <a:r>
                        <a:rPr lang="en-US" sz="1200" dirty="0">
                          <a:effectLst/>
                        </a:rPr>
                        <a:t>DB6’</a:t>
                      </a:r>
                      <a:endParaRPr lang="en-US" sz="1200" dirty="0">
                        <a:effectLst/>
                        <a:latin typeface="Calibri"/>
                        <a:ea typeface="Calibri"/>
                      </a:endParaRPr>
                    </a:p>
                  </a:txBody>
                  <a:tcPr marL="68580" marR="68580" marT="0" marB="0"/>
                </a:tc>
                <a:tc>
                  <a:txBody>
                    <a:bodyPr/>
                    <a:lstStyle/>
                    <a:p>
                      <a:pPr marL="0" marR="0" algn="l">
                        <a:spcBef>
                          <a:spcPts val="0"/>
                        </a:spcBef>
                        <a:spcAft>
                          <a:spcPts val="0"/>
                        </a:spcAft>
                      </a:pPr>
                      <a:r>
                        <a:rPr lang="en-US" sz="1200" dirty="0">
                          <a:effectLst/>
                        </a:rPr>
                        <a:t>DB1’</a:t>
                      </a:r>
                      <a:endParaRPr lang="en-US" sz="1200" dirty="0">
                        <a:effectLst/>
                        <a:latin typeface="Calibri"/>
                        <a:ea typeface="Calibri"/>
                      </a:endParaRPr>
                    </a:p>
                  </a:txBody>
                  <a:tcPr marL="68580" marR="68580" marT="0" marB="0"/>
                </a:tc>
                <a:tc>
                  <a:txBody>
                    <a:bodyPr/>
                    <a:lstStyle/>
                    <a:p>
                      <a:pPr marL="0" marR="0" algn="l">
                        <a:spcBef>
                          <a:spcPts val="0"/>
                        </a:spcBef>
                        <a:spcAft>
                          <a:spcPts val="0"/>
                        </a:spcAft>
                      </a:pPr>
                      <a:r>
                        <a:rPr lang="en-US" sz="1200" dirty="0">
                          <a:effectLst/>
                        </a:rPr>
                        <a:t>DB3’’</a:t>
                      </a:r>
                      <a:endParaRPr lang="en-US" sz="1200" dirty="0">
                        <a:effectLst/>
                        <a:latin typeface="Calibri"/>
                        <a:ea typeface="Calibri"/>
                      </a:endParaRPr>
                    </a:p>
                  </a:txBody>
                  <a:tcPr marL="68580" marR="68580" marT="0" marB="0"/>
                </a:tc>
                <a:tc>
                  <a:txBody>
                    <a:bodyPr/>
                    <a:lstStyle/>
                    <a:p>
                      <a:pPr marL="0" marR="0" algn="l">
                        <a:spcBef>
                          <a:spcPts val="0"/>
                        </a:spcBef>
                        <a:spcAft>
                          <a:spcPts val="0"/>
                        </a:spcAft>
                      </a:pPr>
                      <a:r>
                        <a:rPr lang="en-US" sz="1200" dirty="0">
                          <a:effectLst/>
                        </a:rPr>
                        <a:t>DB7’’</a:t>
                      </a:r>
                      <a:endParaRPr lang="en-US" sz="1200" dirty="0">
                        <a:effectLst/>
                        <a:latin typeface="Calibri"/>
                        <a:ea typeface="Calibri"/>
                      </a:endParaRPr>
                    </a:p>
                  </a:txBody>
                  <a:tcPr marL="68580" marR="68580" marT="0" marB="0"/>
                </a:tc>
                <a:tc>
                  <a:txBody>
                    <a:bodyPr/>
                    <a:lstStyle/>
                    <a:p>
                      <a:pPr marL="0" marR="0" algn="l">
                        <a:spcBef>
                          <a:spcPts val="0"/>
                        </a:spcBef>
                        <a:spcAft>
                          <a:spcPts val="0"/>
                        </a:spcAft>
                      </a:pPr>
                      <a:r>
                        <a:rPr lang="en-US" sz="1200" dirty="0">
                          <a:effectLst/>
                        </a:rPr>
                        <a:t>DB2’’</a:t>
                      </a:r>
                      <a:endParaRPr lang="en-US" sz="1200" dirty="0">
                        <a:effectLst/>
                        <a:latin typeface="Calibri"/>
                        <a:ea typeface="Calibri"/>
                      </a:endParaRPr>
                    </a:p>
                  </a:txBody>
                  <a:tcPr marL="68580" marR="68580" marT="0" marB="0"/>
                </a:tc>
                <a:tc>
                  <a:txBody>
                    <a:bodyPr/>
                    <a:lstStyle/>
                    <a:p>
                      <a:pPr marL="0" marR="0" algn="l">
                        <a:spcBef>
                          <a:spcPts val="0"/>
                        </a:spcBef>
                        <a:spcAft>
                          <a:spcPts val="0"/>
                        </a:spcAft>
                      </a:pPr>
                      <a:r>
                        <a:rPr lang="en-US" sz="1200" dirty="0">
                          <a:effectLst/>
                        </a:rPr>
                        <a:t>DB3’</a:t>
                      </a:r>
                      <a:endParaRPr lang="en-US" sz="1200" dirty="0">
                        <a:effectLst/>
                        <a:latin typeface="Calibri"/>
                        <a:ea typeface="Calibri"/>
                      </a:endParaRPr>
                    </a:p>
                  </a:txBody>
                  <a:tcPr marL="68580" marR="68580" marT="0" marB="0"/>
                </a:tc>
                <a:tc>
                  <a:txBody>
                    <a:bodyPr/>
                    <a:lstStyle/>
                    <a:p>
                      <a:pPr marL="0" marR="0" algn="l">
                        <a:spcBef>
                          <a:spcPts val="0"/>
                        </a:spcBef>
                        <a:spcAft>
                          <a:spcPts val="0"/>
                        </a:spcAft>
                      </a:pPr>
                      <a:r>
                        <a:rPr lang="en-US" sz="1200">
                          <a:effectLst/>
                        </a:rPr>
                        <a:t>DB4’</a:t>
                      </a:r>
                      <a:endParaRPr lang="en-US" sz="1200">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rgbClr val="FF0000"/>
                          </a:solidFill>
                          <a:effectLst/>
                        </a:rPr>
                        <a:t>DB1’’</a:t>
                      </a:r>
                      <a:endParaRPr lang="en-US" sz="1200" dirty="0">
                        <a:solidFill>
                          <a:srgbClr val="FF0000"/>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rgbClr val="FF0000"/>
                          </a:solidFill>
                          <a:effectLst/>
                        </a:rPr>
                        <a:t>DB2’</a:t>
                      </a:r>
                      <a:endParaRPr lang="en-US" sz="1200" dirty="0">
                        <a:solidFill>
                          <a:srgbClr val="FF0000"/>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rgbClr val="FF0000"/>
                          </a:solidFill>
                          <a:effectLst/>
                        </a:rPr>
                        <a:t>DB5’</a:t>
                      </a:r>
                      <a:endParaRPr lang="en-US" sz="1200" dirty="0">
                        <a:solidFill>
                          <a:srgbClr val="FF0000"/>
                        </a:solidFill>
                        <a:effectLst/>
                        <a:latin typeface="Calibri"/>
                        <a:ea typeface="Calibri"/>
                      </a:endParaRPr>
                    </a:p>
                  </a:txBody>
                  <a:tcPr marL="68580" marR="68580" marT="0" marB="0"/>
                </a:tc>
              </a:tr>
              <a:tr h="0">
                <a:tc>
                  <a:txBody>
                    <a:bodyPr/>
                    <a:lstStyle/>
                    <a:p>
                      <a:pPr marL="0" marR="0" algn="l">
                        <a:spcBef>
                          <a:spcPts val="0"/>
                        </a:spcBef>
                        <a:spcAft>
                          <a:spcPts val="0"/>
                        </a:spcAft>
                      </a:pPr>
                      <a:r>
                        <a:rPr lang="en-US" sz="1200" dirty="0">
                          <a:effectLst/>
                        </a:rPr>
                        <a:t>DB7’</a:t>
                      </a:r>
                      <a:endParaRPr lang="en-US" sz="1200" dirty="0">
                        <a:effectLst/>
                        <a:latin typeface="Calibri"/>
                        <a:ea typeface="Calibri"/>
                      </a:endParaRPr>
                    </a:p>
                  </a:txBody>
                  <a:tcPr marL="68580" marR="68580" marT="0" marB="0"/>
                </a:tc>
                <a:tc>
                  <a:txBody>
                    <a:bodyPr/>
                    <a:lstStyle/>
                    <a:p>
                      <a:pPr marL="0" marR="0" algn="l">
                        <a:spcBef>
                          <a:spcPts val="0"/>
                        </a:spcBef>
                        <a:spcAft>
                          <a:spcPts val="0"/>
                        </a:spcAft>
                      </a:pPr>
                      <a:r>
                        <a:rPr lang="en-US" sz="1200">
                          <a:effectLst/>
                        </a:rPr>
                        <a:t>DB9’’</a:t>
                      </a:r>
                      <a:endParaRPr lang="en-US" sz="1200">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chemeClr val="accent3"/>
                          </a:solidFill>
                          <a:effectLst/>
                        </a:rPr>
                        <a:t>DB10’</a:t>
                      </a:r>
                      <a:endParaRPr lang="en-US" sz="1200" dirty="0">
                        <a:solidFill>
                          <a:schemeClr val="accent3"/>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effectLst/>
                        </a:rPr>
                        <a:t>DB8’</a:t>
                      </a:r>
                      <a:endParaRPr lang="en-US" sz="1200" dirty="0">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chemeClr val="accent3"/>
                          </a:solidFill>
                          <a:effectLst/>
                        </a:rPr>
                        <a:t>DB11’</a:t>
                      </a:r>
                      <a:endParaRPr lang="en-US" sz="1200" dirty="0">
                        <a:solidFill>
                          <a:schemeClr val="accent3"/>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effectLst/>
                        </a:rPr>
                        <a:t>DB12’’</a:t>
                      </a:r>
                      <a:endParaRPr lang="en-US" sz="1200" dirty="0">
                        <a:effectLst/>
                        <a:latin typeface="Calibri"/>
                        <a:ea typeface="Calibri"/>
                      </a:endParaRPr>
                    </a:p>
                  </a:txBody>
                  <a:tcPr marL="68580" marR="68580" marT="0" marB="0"/>
                </a:tc>
                <a:tc>
                  <a:txBody>
                    <a:bodyPr/>
                    <a:lstStyle/>
                    <a:p>
                      <a:pPr marL="0" marR="0" algn="l">
                        <a:spcBef>
                          <a:spcPts val="0"/>
                        </a:spcBef>
                        <a:spcAft>
                          <a:spcPts val="0"/>
                        </a:spcAft>
                      </a:pPr>
                      <a:r>
                        <a:rPr lang="en-US" sz="1200" dirty="0">
                          <a:effectLst/>
                        </a:rPr>
                        <a:t>DB10’’</a:t>
                      </a:r>
                      <a:endParaRPr lang="en-US" sz="1200" dirty="0">
                        <a:effectLst/>
                        <a:latin typeface="Calibri"/>
                        <a:ea typeface="Calibri"/>
                      </a:endParaRPr>
                    </a:p>
                  </a:txBody>
                  <a:tcPr marL="68580" marR="68580" marT="0" marB="0"/>
                </a:tc>
                <a:tc>
                  <a:txBody>
                    <a:bodyPr/>
                    <a:lstStyle/>
                    <a:p>
                      <a:pPr marL="0" marR="0" algn="l">
                        <a:spcBef>
                          <a:spcPts val="0"/>
                        </a:spcBef>
                        <a:spcAft>
                          <a:spcPts val="0"/>
                        </a:spcAft>
                      </a:pPr>
                      <a:r>
                        <a:rPr lang="en-US" sz="1200" dirty="0">
                          <a:effectLst/>
                        </a:rPr>
                        <a:t>DB11’’</a:t>
                      </a:r>
                      <a:endParaRPr lang="en-US" sz="1200" dirty="0">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chemeClr val="accent3"/>
                          </a:solidFill>
                          <a:effectLst/>
                        </a:rPr>
                        <a:t>DB12’</a:t>
                      </a:r>
                      <a:endParaRPr lang="en-US" sz="1200" dirty="0">
                        <a:solidFill>
                          <a:schemeClr val="accent3"/>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rgbClr val="FF0000"/>
                          </a:solidFill>
                          <a:effectLst/>
                        </a:rPr>
                        <a:t>DB6’’</a:t>
                      </a:r>
                      <a:endParaRPr lang="en-US" sz="1200" dirty="0">
                        <a:solidFill>
                          <a:srgbClr val="FF0000"/>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rgbClr val="FF0000"/>
                          </a:solidFill>
                          <a:effectLst/>
                        </a:rPr>
                        <a:t>DB8’’</a:t>
                      </a:r>
                      <a:endParaRPr lang="en-US" sz="1200" dirty="0">
                        <a:solidFill>
                          <a:srgbClr val="FF0000"/>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rgbClr val="FF0000"/>
                          </a:solidFill>
                          <a:effectLst/>
                        </a:rPr>
                        <a:t>DB9’</a:t>
                      </a:r>
                      <a:endParaRPr lang="en-US" sz="1200" dirty="0">
                        <a:solidFill>
                          <a:srgbClr val="FF0000"/>
                        </a:solidFill>
                        <a:effectLst/>
                        <a:latin typeface="Calibri"/>
                        <a:ea typeface="Calibri"/>
                      </a:endParaRP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17274412"/>
              </p:ext>
            </p:extLst>
          </p:nvPr>
        </p:nvGraphicFramePr>
        <p:xfrm>
          <a:off x="923290" y="5334000"/>
          <a:ext cx="7297420" cy="731520"/>
        </p:xfrm>
        <a:graphic>
          <a:graphicData uri="http://schemas.openxmlformats.org/drawingml/2006/table">
            <a:tbl>
              <a:tblPr firstRow="1" bandRow="1">
                <a:tableStyleId>{00A15C55-8517-42AA-B614-E9B94910E393}</a:tableStyleId>
              </a:tblPr>
              <a:tblGrid>
                <a:gridCol w="607695"/>
                <a:gridCol w="607695"/>
                <a:gridCol w="607695"/>
                <a:gridCol w="607695"/>
                <a:gridCol w="608330"/>
                <a:gridCol w="608330"/>
                <a:gridCol w="608330"/>
                <a:gridCol w="608330"/>
                <a:gridCol w="608330"/>
                <a:gridCol w="608330"/>
                <a:gridCol w="608330"/>
                <a:gridCol w="608330"/>
              </a:tblGrid>
              <a:tr h="91440">
                <a:tc gridSpan="3">
                  <a:txBody>
                    <a:bodyPr/>
                    <a:lstStyle/>
                    <a:p>
                      <a:pPr marL="0" marR="0" algn="ctr">
                        <a:spcBef>
                          <a:spcPts val="0"/>
                        </a:spcBef>
                        <a:spcAft>
                          <a:spcPts val="0"/>
                        </a:spcAft>
                      </a:pPr>
                      <a:r>
                        <a:rPr lang="en-US" sz="1200" dirty="0" smtClean="0">
                          <a:effectLst/>
                        </a:rPr>
                        <a:t>Server 1</a:t>
                      </a:r>
                      <a:endParaRPr lang="en-US" sz="1200" dirty="0">
                        <a:effectLst/>
                        <a:latin typeface="Calibri"/>
                        <a:ea typeface="Calibri"/>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200" dirty="0" smtClean="0">
                          <a:effectLst/>
                        </a:rPr>
                        <a:t>Server 2</a:t>
                      </a:r>
                      <a:endParaRPr lang="en-US" sz="1200" dirty="0">
                        <a:effectLst/>
                        <a:latin typeface="Calibri"/>
                        <a:ea typeface="Calibri"/>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200" dirty="0" smtClean="0">
                          <a:solidFill>
                            <a:srgbClr val="FF0000"/>
                          </a:solidFill>
                          <a:effectLst/>
                        </a:rPr>
                        <a:t>Server 3</a:t>
                      </a:r>
                      <a:endParaRPr lang="en-US" sz="1200" dirty="0">
                        <a:solidFill>
                          <a:srgbClr val="FF0000"/>
                        </a:solidFill>
                        <a:effectLst/>
                        <a:latin typeface="Calibri"/>
                        <a:ea typeface="Calibri"/>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200" dirty="0" smtClean="0">
                          <a:solidFill>
                            <a:srgbClr val="FF0000"/>
                          </a:solidFill>
                          <a:effectLst/>
                        </a:rPr>
                        <a:t>Server 4</a:t>
                      </a:r>
                      <a:endParaRPr lang="en-US" sz="1200" dirty="0">
                        <a:solidFill>
                          <a:srgbClr val="FF0000"/>
                        </a:solidFill>
                        <a:effectLst/>
                        <a:latin typeface="Calibri"/>
                        <a:ea typeface="Calibri"/>
                      </a:endParaRPr>
                    </a:p>
                  </a:txBody>
                  <a:tcPr marL="68580" marR="68580" marT="0" marB="0"/>
                </a:tc>
                <a:tc hMerge="1">
                  <a:txBody>
                    <a:bodyPr/>
                    <a:lstStyle/>
                    <a:p>
                      <a:endParaRPr lang="en-US"/>
                    </a:p>
                  </a:txBody>
                  <a:tcPr/>
                </a:tc>
                <a:tc hMerge="1">
                  <a:txBody>
                    <a:bodyPr/>
                    <a:lstStyle/>
                    <a:p>
                      <a:endParaRPr lang="en-US"/>
                    </a:p>
                  </a:txBody>
                  <a:tcPr/>
                </a:tc>
              </a:tr>
              <a:tr h="0">
                <a:tc>
                  <a:txBody>
                    <a:bodyPr/>
                    <a:lstStyle/>
                    <a:p>
                      <a:pPr marL="0" marR="0" algn="l">
                        <a:spcBef>
                          <a:spcPts val="0"/>
                        </a:spcBef>
                        <a:spcAft>
                          <a:spcPts val="0"/>
                        </a:spcAft>
                      </a:pPr>
                      <a:r>
                        <a:rPr lang="en-US" sz="1200" dirty="0">
                          <a:solidFill>
                            <a:schemeClr val="bg2"/>
                          </a:solidFill>
                          <a:effectLst/>
                        </a:rPr>
                        <a:t>DB1</a:t>
                      </a:r>
                      <a:endParaRPr lang="en-US" sz="1200" dirty="0">
                        <a:solidFill>
                          <a:schemeClr val="bg2"/>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chemeClr val="bg2"/>
                          </a:solidFill>
                          <a:effectLst/>
                        </a:rPr>
                        <a:t>DB2</a:t>
                      </a:r>
                      <a:endParaRPr lang="en-US" sz="1200" dirty="0">
                        <a:solidFill>
                          <a:schemeClr val="bg2"/>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chemeClr val="bg2"/>
                          </a:solidFill>
                          <a:effectLst/>
                        </a:rPr>
                        <a:t>DB3</a:t>
                      </a:r>
                      <a:endParaRPr lang="en-US" sz="1200" dirty="0">
                        <a:solidFill>
                          <a:schemeClr val="bg2"/>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chemeClr val="bg2"/>
                          </a:solidFill>
                          <a:effectLst/>
                        </a:rPr>
                        <a:t>DB4</a:t>
                      </a:r>
                      <a:endParaRPr lang="en-US" sz="1200" dirty="0">
                        <a:solidFill>
                          <a:schemeClr val="bg2"/>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chemeClr val="bg2"/>
                          </a:solidFill>
                          <a:effectLst/>
                        </a:rPr>
                        <a:t>DB5</a:t>
                      </a:r>
                      <a:endParaRPr lang="en-US" sz="1200" dirty="0">
                        <a:solidFill>
                          <a:schemeClr val="bg2"/>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chemeClr val="bg2"/>
                          </a:solidFill>
                          <a:effectLst/>
                        </a:rPr>
                        <a:t>DB6</a:t>
                      </a:r>
                      <a:endParaRPr lang="en-US" sz="1200" dirty="0">
                        <a:solidFill>
                          <a:schemeClr val="bg2"/>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rgbClr val="FF0000"/>
                          </a:solidFill>
                          <a:effectLst/>
                        </a:rPr>
                        <a:t>DB7</a:t>
                      </a:r>
                      <a:endParaRPr lang="en-US" sz="1200" dirty="0">
                        <a:solidFill>
                          <a:srgbClr val="FF0000"/>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rgbClr val="FF0000"/>
                          </a:solidFill>
                          <a:effectLst/>
                        </a:rPr>
                        <a:t>DB8</a:t>
                      </a:r>
                      <a:endParaRPr lang="en-US" sz="1200" dirty="0">
                        <a:solidFill>
                          <a:srgbClr val="FF0000"/>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rgbClr val="FF0000"/>
                          </a:solidFill>
                          <a:effectLst/>
                        </a:rPr>
                        <a:t>DB9</a:t>
                      </a:r>
                      <a:endParaRPr lang="en-US" sz="1200" dirty="0">
                        <a:solidFill>
                          <a:srgbClr val="FF0000"/>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rgbClr val="FF0000"/>
                          </a:solidFill>
                          <a:effectLst/>
                        </a:rPr>
                        <a:t>DB10</a:t>
                      </a:r>
                      <a:endParaRPr lang="en-US" sz="1200" dirty="0">
                        <a:solidFill>
                          <a:srgbClr val="FF0000"/>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rgbClr val="FF0000"/>
                          </a:solidFill>
                          <a:effectLst/>
                        </a:rPr>
                        <a:t>DB11</a:t>
                      </a:r>
                      <a:endParaRPr lang="en-US" sz="1200" dirty="0">
                        <a:solidFill>
                          <a:srgbClr val="FF0000"/>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rgbClr val="FF0000"/>
                          </a:solidFill>
                          <a:effectLst/>
                        </a:rPr>
                        <a:t>DB12</a:t>
                      </a:r>
                      <a:endParaRPr lang="en-US" sz="1200" dirty="0">
                        <a:solidFill>
                          <a:srgbClr val="FF0000"/>
                        </a:solidFill>
                        <a:effectLst/>
                        <a:latin typeface="Calibri"/>
                        <a:ea typeface="Calibri"/>
                      </a:endParaRPr>
                    </a:p>
                  </a:txBody>
                  <a:tcPr marL="68580" marR="68580" marT="0" marB="0"/>
                </a:tc>
              </a:tr>
              <a:tr h="0">
                <a:tc>
                  <a:txBody>
                    <a:bodyPr/>
                    <a:lstStyle/>
                    <a:p>
                      <a:pPr marL="0" marR="0" algn="l">
                        <a:spcBef>
                          <a:spcPts val="0"/>
                        </a:spcBef>
                        <a:spcAft>
                          <a:spcPts val="0"/>
                        </a:spcAft>
                      </a:pPr>
                      <a:r>
                        <a:rPr lang="en-US" sz="1200" dirty="0">
                          <a:effectLst/>
                        </a:rPr>
                        <a:t>DB4’’</a:t>
                      </a:r>
                      <a:endParaRPr lang="en-US" sz="1200" dirty="0">
                        <a:effectLst/>
                        <a:latin typeface="Calibri"/>
                        <a:ea typeface="Calibri"/>
                      </a:endParaRPr>
                    </a:p>
                  </a:txBody>
                  <a:tcPr marL="68580" marR="68580" marT="0" marB="0"/>
                </a:tc>
                <a:tc>
                  <a:txBody>
                    <a:bodyPr/>
                    <a:lstStyle/>
                    <a:p>
                      <a:pPr marL="0" marR="0" algn="l">
                        <a:spcBef>
                          <a:spcPts val="0"/>
                        </a:spcBef>
                        <a:spcAft>
                          <a:spcPts val="0"/>
                        </a:spcAft>
                      </a:pPr>
                      <a:r>
                        <a:rPr lang="en-US" sz="1200">
                          <a:effectLst/>
                        </a:rPr>
                        <a:t>DB5’’</a:t>
                      </a:r>
                      <a:endParaRPr lang="en-US" sz="1200">
                        <a:effectLst/>
                        <a:latin typeface="Calibri"/>
                        <a:ea typeface="Calibri"/>
                      </a:endParaRPr>
                    </a:p>
                  </a:txBody>
                  <a:tcPr marL="68580" marR="68580" marT="0" marB="0"/>
                </a:tc>
                <a:tc>
                  <a:txBody>
                    <a:bodyPr/>
                    <a:lstStyle/>
                    <a:p>
                      <a:pPr marL="0" marR="0" algn="l">
                        <a:spcBef>
                          <a:spcPts val="0"/>
                        </a:spcBef>
                        <a:spcAft>
                          <a:spcPts val="0"/>
                        </a:spcAft>
                      </a:pPr>
                      <a:r>
                        <a:rPr lang="en-US" sz="1200" dirty="0">
                          <a:effectLst/>
                        </a:rPr>
                        <a:t>DB6’</a:t>
                      </a:r>
                      <a:endParaRPr lang="en-US" sz="1200" dirty="0">
                        <a:effectLst/>
                        <a:latin typeface="Calibri"/>
                        <a:ea typeface="Calibri"/>
                      </a:endParaRPr>
                    </a:p>
                  </a:txBody>
                  <a:tcPr marL="68580" marR="68580" marT="0" marB="0"/>
                </a:tc>
                <a:tc>
                  <a:txBody>
                    <a:bodyPr/>
                    <a:lstStyle/>
                    <a:p>
                      <a:pPr marL="0" marR="0" algn="l">
                        <a:spcBef>
                          <a:spcPts val="0"/>
                        </a:spcBef>
                        <a:spcAft>
                          <a:spcPts val="0"/>
                        </a:spcAft>
                      </a:pPr>
                      <a:r>
                        <a:rPr lang="en-US" sz="1200" dirty="0">
                          <a:effectLst/>
                        </a:rPr>
                        <a:t>DB1’</a:t>
                      </a:r>
                      <a:endParaRPr lang="en-US" sz="1200" dirty="0">
                        <a:effectLst/>
                        <a:latin typeface="Calibri"/>
                        <a:ea typeface="Calibri"/>
                      </a:endParaRPr>
                    </a:p>
                  </a:txBody>
                  <a:tcPr marL="68580" marR="68580" marT="0" marB="0"/>
                </a:tc>
                <a:tc>
                  <a:txBody>
                    <a:bodyPr/>
                    <a:lstStyle/>
                    <a:p>
                      <a:pPr marL="0" marR="0" algn="l">
                        <a:spcBef>
                          <a:spcPts val="0"/>
                        </a:spcBef>
                        <a:spcAft>
                          <a:spcPts val="0"/>
                        </a:spcAft>
                      </a:pPr>
                      <a:r>
                        <a:rPr lang="en-US" sz="1200" dirty="0">
                          <a:effectLst/>
                        </a:rPr>
                        <a:t>DB3’’</a:t>
                      </a:r>
                      <a:endParaRPr lang="en-US" sz="1200" dirty="0">
                        <a:effectLst/>
                        <a:latin typeface="Calibri"/>
                        <a:ea typeface="Calibri"/>
                      </a:endParaRPr>
                    </a:p>
                  </a:txBody>
                  <a:tcPr marL="68580" marR="68580" marT="0" marB="0"/>
                </a:tc>
                <a:tc>
                  <a:txBody>
                    <a:bodyPr/>
                    <a:lstStyle/>
                    <a:p>
                      <a:pPr marL="0" marR="0" algn="l">
                        <a:spcBef>
                          <a:spcPts val="0"/>
                        </a:spcBef>
                        <a:spcAft>
                          <a:spcPts val="0"/>
                        </a:spcAft>
                      </a:pPr>
                      <a:r>
                        <a:rPr lang="en-US" sz="1200" dirty="0">
                          <a:effectLst/>
                        </a:rPr>
                        <a:t>DB7’’</a:t>
                      </a:r>
                      <a:endParaRPr lang="en-US" sz="1200" dirty="0">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rgbClr val="FF0000"/>
                          </a:solidFill>
                          <a:effectLst/>
                        </a:rPr>
                        <a:t>DB2’’</a:t>
                      </a:r>
                      <a:endParaRPr lang="en-US" sz="1200" dirty="0">
                        <a:solidFill>
                          <a:srgbClr val="FF0000"/>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rgbClr val="FF0000"/>
                          </a:solidFill>
                          <a:effectLst/>
                        </a:rPr>
                        <a:t>DB3’</a:t>
                      </a:r>
                      <a:endParaRPr lang="en-US" sz="1200" dirty="0">
                        <a:solidFill>
                          <a:srgbClr val="FF0000"/>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rgbClr val="FF0000"/>
                          </a:solidFill>
                          <a:effectLst/>
                        </a:rPr>
                        <a:t>DB4’</a:t>
                      </a:r>
                      <a:endParaRPr lang="en-US" sz="1200" dirty="0">
                        <a:solidFill>
                          <a:srgbClr val="FF0000"/>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rgbClr val="FF0000"/>
                          </a:solidFill>
                          <a:effectLst/>
                        </a:rPr>
                        <a:t>DB1’’</a:t>
                      </a:r>
                      <a:endParaRPr lang="en-US" sz="1200" dirty="0">
                        <a:solidFill>
                          <a:srgbClr val="FF0000"/>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rgbClr val="FF0000"/>
                          </a:solidFill>
                          <a:effectLst/>
                        </a:rPr>
                        <a:t>DB2’</a:t>
                      </a:r>
                      <a:endParaRPr lang="en-US" sz="1200" dirty="0">
                        <a:solidFill>
                          <a:srgbClr val="FF0000"/>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rgbClr val="FF0000"/>
                          </a:solidFill>
                          <a:effectLst/>
                        </a:rPr>
                        <a:t>DB5’</a:t>
                      </a:r>
                      <a:endParaRPr lang="en-US" sz="1200" dirty="0">
                        <a:solidFill>
                          <a:srgbClr val="FF0000"/>
                        </a:solidFill>
                        <a:effectLst/>
                        <a:latin typeface="Calibri"/>
                        <a:ea typeface="Calibri"/>
                      </a:endParaRPr>
                    </a:p>
                  </a:txBody>
                  <a:tcPr marL="68580" marR="68580" marT="0" marB="0"/>
                </a:tc>
              </a:tr>
              <a:tr h="0">
                <a:tc>
                  <a:txBody>
                    <a:bodyPr/>
                    <a:lstStyle/>
                    <a:p>
                      <a:pPr marL="0" marR="0" algn="l">
                        <a:spcBef>
                          <a:spcPts val="0"/>
                        </a:spcBef>
                        <a:spcAft>
                          <a:spcPts val="0"/>
                        </a:spcAft>
                      </a:pPr>
                      <a:r>
                        <a:rPr lang="en-US" sz="1200" dirty="0">
                          <a:solidFill>
                            <a:schemeClr val="accent3"/>
                          </a:solidFill>
                          <a:effectLst/>
                        </a:rPr>
                        <a:t>DB7’</a:t>
                      </a:r>
                      <a:endParaRPr lang="en-US" sz="1200" dirty="0">
                        <a:solidFill>
                          <a:schemeClr val="accent3"/>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chemeClr val="accent3"/>
                          </a:solidFill>
                          <a:effectLst/>
                        </a:rPr>
                        <a:t>DB9’’</a:t>
                      </a:r>
                      <a:endParaRPr lang="en-US" sz="1200" dirty="0">
                        <a:solidFill>
                          <a:schemeClr val="accent3"/>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chemeClr val="accent3"/>
                          </a:solidFill>
                          <a:effectLst/>
                        </a:rPr>
                        <a:t>DB10’</a:t>
                      </a:r>
                      <a:endParaRPr lang="en-US" sz="1200" dirty="0">
                        <a:solidFill>
                          <a:schemeClr val="accent3"/>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chemeClr val="accent3"/>
                          </a:solidFill>
                          <a:effectLst/>
                        </a:rPr>
                        <a:t>DB8’</a:t>
                      </a:r>
                      <a:endParaRPr lang="en-US" sz="1200" dirty="0">
                        <a:solidFill>
                          <a:schemeClr val="accent3"/>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chemeClr val="accent3"/>
                          </a:solidFill>
                          <a:effectLst/>
                        </a:rPr>
                        <a:t>DB11’</a:t>
                      </a:r>
                      <a:endParaRPr lang="en-US" sz="1200" dirty="0">
                        <a:solidFill>
                          <a:schemeClr val="accent3"/>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chemeClr val="accent3"/>
                          </a:solidFill>
                          <a:effectLst/>
                        </a:rPr>
                        <a:t>DB12’’</a:t>
                      </a:r>
                      <a:endParaRPr lang="en-US" sz="1200" dirty="0">
                        <a:solidFill>
                          <a:schemeClr val="accent3"/>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rgbClr val="FF0000"/>
                          </a:solidFill>
                          <a:effectLst/>
                        </a:rPr>
                        <a:t>DB10’’</a:t>
                      </a:r>
                      <a:endParaRPr lang="en-US" sz="1200" dirty="0">
                        <a:solidFill>
                          <a:srgbClr val="FF0000"/>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rgbClr val="FF0000"/>
                          </a:solidFill>
                          <a:effectLst/>
                        </a:rPr>
                        <a:t>DB11’’</a:t>
                      </a:r>
                      <a:endParaRPr lang="en-US" sz="1200" dirty="0">
                        <a:solidFill>
                          <a:srgbClr val="FF0000"/>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rgbClr val="FF0000"/>
                          </a:solidFill>
                          <a:effectLst/>
                        </a:rPr>
                        <a:t>DB12’</a:t>
                      </a:r>
                      <a:endParaRPr lang="en-US" sz="1200" dirty="0">
                        <a:solidFill>
                          <a:srgbClr val="FF0000"/>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rgbClr val="FF0000"/>
                          </a:solidFill>
                          <a:effectLst/>
                        </a:rPr>
                        <a:t>DB6’’</a:t>
                      </a:r>
                      <a:endParaRPr lang="en-US" sz="1200" dirty="0">
                        <a:solidFill>
                          <a:srgbClr val="FF0000"/>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rgbClr val="FF0000"/>
                          </a:solidFill>
                          <a:effectLst/>
                        </a:rPr>
                        <a:t>DB8’’</a:t>
                      </a:r>
                      <a:endParaRPr lang="en-US" sz="1200" dirty="0">
                        <a:solidFill>
                          <a:srgbClr val="FF0000"/>
                        </a:solidFill>
                        <a:effectLst/>
                        <a:latin typeface="Calibri"/>
                        <a:ea typeface="Calibri"/>
                      </a:endParaRPr>
                    </a:p>
                  </a:txBody>
                  <a:tcPr marL="68580" marR="68580" marT="0" marB="0"/>
                </a:tc>
                <a:tc>
                  <a:txBody>
                    <a:bodyPr/>
                    <a:lstStyle/>
                    <a:p>
                      <a:pPr marL="0" marR="0" algn="l">
                        <a:spcBef>
                          <a:spcPts val="0"/>
                        </a:spcBef>
                        <a:spcAft>
                          <a:spcPts val="0"/>
                        </a:spcAft>
                      </a:pPr>
                      <a:r>
                        <a:rPr lang="en-US" sz="1200" dirty="0">
                          <a:solidFill>
                            <a:srgbClr val="FF0000"/>
                          </a:solidFill>
                          <a:effectLst/>
                        </a:rPr>
                        <a:t>DB9’</a:t>
                      </a:r>
                      <a:endParaRPr lang="en-US" sz="1200" dirty="0">
                        <a:solidFill>
                          <a:srgbClr val="FF0000"/>
                        </a:solidFill>
                        <a:effectLst/>
                        <a:latin typeface="Calibri"/>
                        <a:ea typeface="Calibri"/>
                      </a:endParaRPr>
                    </a:p>
                  </a:txBody>
                  <a:tcPr marL="68580" marR="68580" marT="0" marB="0"/>
                </a:tc>
              </a:tr>
            </a:tbl>
          </a:graphicData>
        </a:graphic>
      </p:graphicFrame>
    </p:spTree>
    <p:custDataLst>
      <p:tags r:id="rId1"/>
    </p:custDataLst>
    <p:extLst>
      <p:ext uri="{BB962C8B-B14F-4D97-AF65-F5344CB8AC3E}">
        <p14:creationId xmlns:p14="http://schemas.microsoft.com/office/powerpoint/2010/main" val="4427743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63395"/>
          </a:xfrm>
        </p:spPr>
        <p:txBody>
          <a:bodyPr/>
          <a:lstStyle/>
          <a:p>
            <a:r>
              <a:rPr lang="en-US" dirty="0" smtClean="0"/>
              <a:t>DAG Design</a:t>
            </a:r>
            <a:br>
              <a:rPr lang="en-US" dirty="0" smtClean="0"/>
            </a:br>
            <a:r>
              <a:rPr lang="en-US" sz="3600" dirty="0">
                <a:solidFill>
                  <a:schemeClr val="tx2"/>
                </a:solidFill>
              </a:rPr>
              <a:t>It’s all in the layout – Over Subscription</a:t>
            </a:r>
            <a:endParaRPr lang="en-US" sz="3600" dirty="0"/>
          </a:p>
        </p:txBody>
      </p:sp>
      <p:sp>
        <p:nvSpPr>
          <p:cNvPr id="3" name="Content Placeholder 2"/>
          <p:cNvSpPr>
            <a:spLocks noGrp="1"/>
          </p:cNvSpPr>
          <p:nvPr>
            <p:ph idx="1"/>
          </p:nvPr>
        </p:nvSpPr>
        <p:spPr>
          <a:xfrm>
            <a:off x="381000" y="1447799"/>
            <a:ext cx="8382000" cy="4764381"/>
          </a:xfrm>
        </p:spPr>
        <p:txBody>
          <a:bodyPr/>
          <a:lstStyle/>
          <a:p>
            <a:r>
              <a:rPr lang="en-US" sz="2800" dirty="0" smtClean="0"/>
              <a:t>If you plan to over subscribe the servers then:</a:t>
            </a:r>
          </a:p>
          <a:p>
            <a:pPr lvl="1"/>
            <a:r>
              <a:rPr lang="en-US" sz="2400" dirty="0" smtClean="0"/>
              <a:t>Don’t plan to be perfect!</a:t>
            </a:r>
          </a:p>
          <a:p>
            <a:pPr lvl="1"/>
            <a:r>
              <a:rPr lang="en-US" sz="2400" dirty="0" smtClean="0"/>
              <a:t>Set soft threshold for number of active databases per server </a:t>
            </a:r>
          </a:p>
          <a:p>
            <a:pPr lvl="2"/>
            <a:r>
              <a:rPr lang="en-US" sz="2000" dirty="0" smtClean="0"/>
              <a:t>In some circumstances databases will fail to mount because of limit</a:t>
            </a:r>
          </a:p>
          <a:p>
            <a:pPr lvl="1"/>
            <a:r>
              <a:rPr lang="en-US" sz="2400" dirty="0" smtClean="0"/>
              <a:t>Put processes in place for redistributing databases per server</a:t>
            </a:r>
          </a:p>
          <a:p>
            <a:pPr lvl="2"/>
            <a:r>
              <a:rPr lang="en-US" sz="2000" dirty="0" smtClean="0"/>
              <a:t>After hardware maintenance</a:t>
            </a:r>
          </a:p>
          <a:p>
            <a:pPr lvl="2"/>
            <a:r>
              <a:rPr lang="en-US" sz="2000" dirty="0" smtClean="0"/>
              <a:t>After software maintenance</a:t>
            </a:r>
          </a:p>
          <a:p>
            <a:pPr lvl="2"/>
            <a:r>
              <a:rPr lang="en-US" sz="2000" dirty="0" smtClean="0"/>
              <a:t>Periodically – because of random failures</a:t>
            </a:r>
          </a:p>
          <a:p>
            <a:pPr lvl="1"/>
            <a:r>
              <a:rPr lang="en-US" sz="2400" dirty="0">
                <a:solidFill>
                  <a:schemeClr val="tx2"/>
                </a:solidFill>
              </a:rPr>
              <a:t>SP1 includes a script to provide automated load </a:t>
            </a:r>
            <a:r>
              <a:rPr lang="en-US" sz="2400" dirty="0" smtClean="0">
                <a:solidFill>
                  <a:schemeClr val="tx2"/>
                </a:solidFill>
              </a:rPr>
              <a:t>balancing (RedistributeActiveDatabases.ps1)</a:t>
            </a:r>
            <a:endParaRPr lang="en-US" sz="2400" dirty="0">
              <a:solidFill>
                <a:schemeClr val="tx2"/>
              </a:solidFill>
            </a:endParaRPr>
          </a:p>
        </p:txBody>
      </p:sp>
    </p:spTree>
    <p:custDataLst>
      <p:tags r:id="rId1"/>
    </p:custDataLst>
    <p:extLst>
      <p:ext uri="{BB962C8B-B14F-4D97-AF65-F5344CB8AC3E}">
        <p14:creationId xmlns:p14="http://schemas.microsoft.com/office/powerpoint/2010/main" val="10516482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63395"/>
          </a:xfrm>
        </p:spPr>
        <p:txBody>
          <a:bodyPr/>
          <a:lstStyle/>
          <a:p>
            <a:r>
              <a:rPr lang="en-US" dirty="0" smtClean="0"/>
              <a:t>Infrastructure Design</a:t>
            </a:r>
            <a:br>
              <a:rPr lang="en-US" dirty="0" smtClean="0"/>
            </a:br>
            <a:r>
              <a:rPr lang="en-US" sz="3600" dirty="0" smtClean="0">
                <a:solidFill>
                  <a:schemeClr val="tx2"/>
                </a:solidFill>
              </a:rPr>
              <a:t>Active Directory Sites</a:t>
            </a:r>
            <a:endParaRPr lang="en-US" sz="3600" dirty="0">
              <a:solidFill>
                <a:schemeClr val="tx2"/>
              </a:solidFill>
            </a:endParaRPr>
          </a:p>
        </p:txBody>
      </p:sp>
      <p:sp>
        <p:nvSpPr>
          <p:cNvPr id="3" name="Content Placeholder 2"/>
          <p:cNvSpPr>
            <a:spLocks noGrp="1"/>
          </p:cNvSpPr>
          <p:nvPr>
            <p:ph idx="1"/>
          </p:nvPr>
        </p:nvSpPr>
        <p:spPr>
          <a:xfrm>
            <a:off x="381000" y="1447799"/>
            <a:ext cx="8382000" cy="5336846"/>
          </a:xfrm>
        </p:spPr>
        <p:txBody>
          <a:bodyPr/>
          <a:lstStyle/>
          <a:p>
            <a:r>
              <a:rPr lang="en-US" sz="2800" dirty="0" smtClean="0"/>
              <a:t>Active Directory site assignment controls the association of CAS to Mailbox and Hub to Mailbox</a:t>
            </a:r>
          </a:p>
          <a:p>
            <a:pPr lvl="1"/>
            <a:r>
              <a:rPr lang="en-US" sz="2400" dirty="0" smtClean="0"/>
              <a:t>CAS/HUB service local mailbox servers, “mostly”</a:t>
            </a:r>
          </a:p>
          <a:p>
            <a:pPr lvl="1"/>
            <a:r>
              <a:rPr lang="en-US" sz="2400" dirty="0" smtClean="0"/>
              <a:t>Could be for multiple DAGs</a:t>
            </a:r>
          </a:p>
          <a:p>
            <a:r>
              <a:rPr lang="en-US" sz="2800" dirty="0" smtClean="0"/>
              <a:t>DAGs can span subnets without special action</a:t>
            </a:r>
          </a:p>
          <a:p>
            <a:pPr lvl="1"/>
            <a:r>
              <a:rPr lang="en-US" sz="2400" dirty="0" smtClean="0"/>
              <a:t>IP address for each MAPI subnet used by DAG</a:t>
            </a:r>
          </a:p>
          <a:p>
            <a:pPr lvl="1"/>
            <a:r>
              <a:rPr lang="en-US" sz="2400" dirty="0" smtClean="0"/>
              <a:t>Configured on DAG object</a:t>
            </a:r>
          </a:p>
          <a:p>
            <a:r>
              <a:rPr lang="en-US" sz="2800" dirty="0" smtClean="0"/>
              <a:t>Question :  When would an AD site span datacenters?</a:t>
            </a:r>
          </a:p>
          <a:p>
            <a:pPr lvl="1"/>
            <a:r>
              <a:rPr lang="en-US" sz="2400" dirty="0" smtClean="0"/>
              <a:t>Answer:  When datacenters have LAN quality communication</a:t>
            </a:r>
          </a:p>
          <a:p>
            <a:r>
              <a:rPr lang="en-US" sz="2800" dirty="0" smtClean="0"/>
              <a:t>Follow Active Directory guidance for AD site definition</a:t>
            </a:r>
            <a:endParaRPr lang="en-US" sz="2800" dirty="0"/>
          </a:p>
        </p:txBody>
      </p:sp>
    </p:spTree>
    <p:extLst>
      <p:ext uri="{BB962C8B-B14F-4D97-AF65-F5344CB8AC3E}">
        <p14:creationId xmlns:p14="http://schemas.microsoft.com/office/powerpoint/2010/main" val="326649734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63395"/>
          </a:xfrm>
        </p:spPr>
        <p:txBody>
          <a:bodyPr/>
          <a:lstStyle/>
          <a:p>
            <a:r>
              <a:rPr lang="en-US" dirty="0" smtClean="0"/>
              <a:t>DAG Design</a:t>
            </a:r>
            <a:br>
              <a:rPr lang="en-US" dirty="0" smtClean="0"/>
            </a:br>
            <a:r>
              <a:rPr lang="en-US" sz="3600" dirty="0">
                <a:solidFill>
                  <a:schemeClr val="tx2"/>
                </a:solidFill>
              </a:rPr>
              <a:t>It’s all in the layout – Over Subscription</a:t>
            </a:r>
          </a:p>
        </p:txBody>
      </p:sp>
      <p:sp>
        <p:nvSpPr>
          <p:cNvPr id="3" name="Content Placeholder 2"/>
          <p:cNvSpPr>
            <a:spLocks noGrp="1"/>
          </p:cNvSpPr>
          <p:nvPr>
            <p:ph idx="1"/>
          </p:nvPr>
        </p:nvSpPr>
        <p:spPr>
          <a:xfrm>
            <a:off x="381000" y="1447799"/>
            <a:ext cx="8382000" cy="4555093"/>
          </a:xfrm>
        </p:spPr>
        <p:txBody>
          <a:bodyPr/>
          <a:lstStyle/>
          <a:p>
            <a:r>
              <a:rPr lang="en-US" sz="2400" dirty="0" smtClean="0"/>
              <a:t>If you plan to over subscribe the servers then:</a:t>
            </a:r>
          </a:p>
          <a:p>
            <a:pPr lvl="1"/>
            <a:r>
              <a:rPr lang="en-US" sz="2000" dirty="0" smtClean="0"/>
              <a:t>Educate your operations team on implication of over subscription</a:t>
            </a:r>
          </a:p>
          <a:p>
            <a:pPr lvl="1"/>
            <a:r>
              <a:rPr lang="en-US" sz="2000" dirty="0" smtClean="0"/>
              <a:t>Periodically validate you are not too over subscribed</a:t>
            </a:r>
          </a:p>
          <a:p>
            <a:pPr lvl="2"/>
            <a:r>
              <a:rPr lang="en-US" sz="2000" dirty="0" smtClean="0"/>
              <a:t>Run in your worst case scenario for a period of time</a:t>
            </a:r>
          </a:p>
          <a:p>
            <a:pPr lvl="1"/>
            <a:r>
              <a:rPr lang="en-US" sz="2000" dirty="0" smtClean="0"/>
              <a:t>Have a plan on how you handle being too over subscribed</a:t>
            </a:r>
          </a:p>
          <a:p>
            <a:r>
              <a:rPr lang="en-US" sz="2400" dirty="0" smtClean="0"/>
              <a:t>Reminders:</a:t>
            </a:r>
          </a:p>
          <a:p>
            <a:pPr lvl="1"/>
            <a:r>
              <a:rPr lang="en-US" sz="2000" dirty="0" smtClean="0"/>
              <a:t>Design storage subsystems to handle all database copy I/O and capacity</a:t>
            </a:r>
          </a:p>
          <a:p>
            <a:pPr lvl="1"/>
            <a:r>
              <a:rPr lang="en-US" sz="2000" dirty="0" smtClean="0"/>
              <a:t>Design CPU to handle the max active database copies and the passive copies</a:t>
            </a:r>
          </a:p>
          <a:p>
            <a:pPr lvl="1"/>
            <a:r>
              <a:rPr lang="en-US" sz="2000" dirty="0" smtClean="0"/>
              <a:t>Design </a:t>
            </a:r>
            <a:r>
              <a:rPr lang="en-US" sz="2000" dirty="0"/>
              <a:t>memory to handle the max active database copies</a:t>
            </a:r>
            <a:endParaRPr lang="en-US" sz="2000" dirty="0" smtClean="0"/>
          </a:p>
          <a:p>
            <a:pPr lvl="1"/>
            <a:r>
              <a:rPr lang="en-US" sz="2000" dirty="0" smtClean="0"/>
              <a:t>Design network subsystem to </a:t>
            </a:r>
            <a:r>
              <a:rPr lang="en-US" sz="2000" dirty="0"/>
              <a:t>handle </a:t>
            </a:r>
            <a:r>
              <a:rPr lang="en-US" sz="2000" dirty="0" smtClean="0"/>
              <a:t>the throughput required to sustain the active load, the number of target copies, and CI updates</a:t>
            </a:r>
            <a:endParaRPr lang="en-US" sz="2000" dirty="0"/>
          </a:p>
        </p:txBody>
      </p:sp>
    </p:spTree>
    <p:extLst>
      <p:ext uri="{BB962C8B-B14F-4D97-AF65-F5344CB8AC3E}">
        <p14:creationId xmlns:p14="http://schemas.microsoft.com/office/powerpoint/2010/main" val="360336790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63395"/>
          </a:xfrm>
        </p:spPr>
        <p:txBody>
          <a:bodyPr/>
          <a:lstStyle/>
          <a:p>
            <a:r>
              <a:rPr lang="en-US" dirty="0" smtClean="0"/>
              <a:t>DAG Design</a:t>
            </a:r>
            <a:br>
              <a:rPr lang="en-US" dirty="0" smtClean="0"/>
            </a:br>
            <a:r>
              <a:rPr lang="en-US" sz="3600" dirty="0" smtClean="0">
                <a:solidFill>
                  <a:schemeClr val="tx2"/>
                </a:solidFill>
              </a:rPr>
              <a:t>It’s all in the layout</a:t>
            </a:r>
            <a:endParaRPr lang="en-US" sz="3600" dirty="0">
              <a:solidFill>
                <a:schemeClr val="tx2"/>
              </a:solidFill>
            </a:endParaRPr>
          </a:p>
        </p:txBody>
      </p:sp>
      <p:sp>
        <p:nvSpPr>
          <p:cNvPr id="3" name="Content Placeholder 2"/>
          <p:cNvSpPr>
            <a:spLocks noGrp="1"/>
          </p:cNvSpPr>
          <p:nvPr>
            <p:ph idx="1"/>
          </p:nvPr>
        </p:nvSpPr>
        <p:spPr>
          <a:xfrm>
            <a:off x="381000" y="1447799"/>
            <a:ext cx="8382000" cy="5262979"/>
          </a:xfrm>
        </p:spPr>
        <p:txBody>
          <a:bodyPr/>
          <a:lstStyle/>
          <a:p>
            <a:r>
              <a:rPr lang="en-US" dirty="0" smtClean="0"/>
              <a:t>Consider </a:t>
            </a:r>
            <a:r>
              <a:rPr lang="en-US" dirty="0"/>
              <a:t>physical hardware situations where practical (JBOD in particular)</a:t>
            </a:r>
          </a:p>
          <a:p>
            <a:pPr lvl="1"/>
            <a:r>
              <a:rPr lang="en-US" dirty="0"/>
              <a:t>If servers in DAG </a:t>
            </a:r>
            <a:r>
              <a:rPr lang="en-US" dirty="0" smtClean="0"/>
              <a:t>are in </a:t>
            </a:r>
            <a:r>
              <a:rPr lang="en-US" dirty="0"/>
              <a:t>multiple racks then spread copies across racks</a:t>
            </a:r>
          </a:p>
          <a:p>
            <a:pPr lvl="1"/>
            <a:r>
              <a:rPr lang="en-US" dirty="0"/>
              <a:t>If </a:t>
            </a:r>
            <a:r>
              <a:rPr lang="en-US" dirty="0" smtClean="0"/>
              <a:t>servers are </a:t>
            </a:r>
            <a:r>
              <a:rPr lang="en-US" dirty="0"/>
              <a:t>in different rooms in datacenter then factor that into </a:t>
            </a:r>
            <a:r>
              <a:rPr lang="en-US" dirty="0" smtClean="0"/>
              <a:t>distribution</a:t>
            </a:r>
          </a:p>
          <a:p>
            <a:pPr lvl="1"/>
            <a:r>
              <a:rPr lang="en-US" dirty="0" smtClean="0"/>
              <a:t>If servers reside on the same network switch/router, then a network failure can take out multiple servers</a:t>
            </a:r>
            <a:endParaRPr lang="en-US" dirty="0"/>
          </a:p>
          <a:p>
            <a:pPr lvl="1"/>
            <a:r>
              <a:rPr lang="en-US" dirty="0"/>
              <a:t>In </a:t>
            </a:r>
            <a:r>
              <a:rPr lang="en-US" dirty="0" smtClean="0"/>
              <a:t>summary, </a:t>
            </a:r>
            <a:r>
              <a:rPr lang="en-US" dirty="0"/>
              <a:t>minimize possible single points of failures</a:t>
            </a:r>
          </a:p>
          <a:p>
            <a:endParaRPr lang="en-US" dirty="0"/>
          </a:p>
        </p:txBody>
      </p:sp>
    </p:spTree>
    <p:extLst>
      <p:ext uri="{BB962C8B-B14F-4D97-AF65-F5344CB8AC3E}">
        <p14:creationId xmlns:p14="http://schemas.microsoft.com/office/powerpoint/2010/main" val="115709172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63395"/>
          </a:xfrm>
        </p:spPr>
        <p:txBody>
          <a:bodyPr/>
          <a:lstStyle/>
          <a:p>
            <a:r>
              <a:rPr lang="en-US" dirty="0" smtClean="0"/>
              <a:t>DAG Design</a:t>
            </a:r>
            <a:br>
              <a:rPr lang="en-US" dirty="0" smtClean="0"/>
            </a:br>
            <a:r>
              <a:rPr lang="en-US" sz="3600" dirty="0" smtClean="0">
                <a:solidFill>
                  <a:schemeClr val="tx2"/>
                </a:solidFill>
              </a:rPr>
              <a:t>Storage Architecture</a:t>
            </a:r>
            <a:endParaRPr lang="en-US" sz="3600" dirty="0">
              <a:solidFill>
                <a:schemeClr val="tx2"/>
              </a:solidFill>
            </a:endParaRPr>
          </a:p>
        </p:txBody>
      </p:sp>
      <p:sp>
        <p:nvSpPr>
          <p:cNvPr id="3" name="Content Placeholder 2"/>
          <p:cNvSpPr>
            <a:spLocks noGrp="1"/>
          </p:cNvSpPr>
          <p:nvPr>
            <p:ph idx="1"/>
          </p:nvPr>
        </p:nvSpPr>
        <p:spPr>
          <a:xfrm>
            <a:off x="381000" y="1447799"/>
            <a:ext cx="8382000" cy="2357568"/>
          </a:xfrm>
        </p:spPr>
        <p:txBody>
          <a:bodyPr/>
          <a:lstStyle/>
          <a:p>
            <a:r>
              <a:rPr lang="en-US" sz="2400" dirty="0" smtClean="0"/>
              <a:t>Deployment on RAID or JBOD will be based on several factors</a:t>
            </a:r>
          </a:p>
          <a:p>
            <a:pPr lvl="1"/>
            <a:r>
              <a:rPr lang="en-US" sz="2000" dirty="0" smtClean="0"/>
              <a:t>Cost</a:t>
            </a:r>
          </a:p>
          <a:p>
            <a:pPr lvl="1"/>
            <a:r>
              <a:rPr lang="en-US" sz="2000" dirty="0" smtClean="0"/>
              <a:t>Hardware</a:t>
            </a:r>
          </a:p>
          <a:p>
            <a:pPr lvl="1"/>
            <a:r>
              <a:rPr lang="en-US" sz="2000" dirty="0" smtClean="0"/>
              <a:t>Number of copies</a:t>
            </a:r>
          </a:p>
          <a:p>
            <a:pPr lvl="1"/>
            <a:r>
              <a:rPr lang="en-US" sz="2000" dirty="0" smtClean="0"/>
              <a:t>Types of copies</a:t>
            </a:r>
          </a:p>
          <a:p>
            <a:pPr lvl="1"/>
            <a:r>
              <a:rPr lang="en-US" sz="2000" dirty="0" smtClean="0"/>
              <a:t>Single or multi-datacenter</a:t>
            </a:r>
          </a:p>
        </p:txBody>
      </p:sp>
      <p:graphicFrame>
        <p:nvGraphicFramePr>
          <p:cNvPr id="4" name="Content Placeholder 3"/>
          <p:cNvGraphicFramePr>
            <a:graphicFrameLocks/>
          </p:cNvGraphicFramePr>
          <p:nvPr>
            <p:extLst>
              <p:ext uri="{D42A27DB-BD31-4B8C-83A1-F6EECF244321}">
                <p14:modId xmlns:p14="http://schemas.microsoft.com/office/powerpoint/2010/main" val="4224856269"/>
              </p:ext>
            </p:extLst>
          </p:nvPr>
        </p:nvGraphicFramePr>
        <p:xfrm>
          <a:off x="979713" y="4063490"/>
          <a:ext cx="7184574" cy="2331720"/>
        </p:xfrm>
        <a:graphic>
          <a:graphicData uri="http://schemas.openxmlformats.org/drawingml/2006/table">
            <a:tbl>
              <a:tblPr firstRow="1" bandRow="1">
                <a:tableStyleId>{F5AB1C69-6EDB-4FF4-983F-18BD219EF322}</a:tableStyleId>
              </a:tblPr>
              <a:tblGrid>
                <a:gridCol w="1197429"/>
                <a:gridCol w="1197429"/>
                <a:gridCol w="1197429"/>
                <a:gridCol w="1197429"/>
                <a:gridCol w="1197429"/>
                <a:gridCol w="1197429"/>
              </a:tblGrid>
              <a:tr h="777240">
                <a:tc>
                  <a:txBody>
                    <a:bodyPr/>
                    <a:lstStyle/>
                    <a:p>
                      <a:pPr algn="l"/>
                      <a:endParaRPr lang="en-US" sz="1500" dirty="0"/>
                    </a:p>
                  </a:txBody>
                  <a:tcPr/>
                </a:tc>
                <a:tc>
                  <a:txBody>
                    <a:bodyPr/>
                    <a:lstStyle/>
                    <a:p>
                      <a:pPr algn="l"/>
                      <a:r>
                        <a:rPr lang="en-US" sz="1500" dirty="0" smtClean="0"/>
                        <a:t>2 HA Copies (Total)</a:t>
                      </a:r>
                      <a:endParaRPr lang="en-US" sz="1500" dirty="0"/>
                    </a:p>
                  </a:txBody>
                  <a:tcPr/>
                </a:tc>
                <a:tc>
                  <a:txBody>
                    <a:bodyPr/>
                    <a:lstStyle/>
                    <a:p>
                      <a:pPr algn="l"/>
                      <a:r>
                        <a:rPr lang="en-US" sz="1500" dirty="0" smtClean="0"/>
                        <a:t>3+ HA</a:t>
                      </a:r>
                      <a:r>
                        <a:rPr lang="en-US" sz="1500" baseline="0" dirty="0" smtClean="0"/>
                        <a:t> Copies (Total)</a:t>
                      </a:r>
                      <a:endParaRPr lang="en-US" sz="1500" dirty="0"/>
                    </a:p>
                  </a:txBody>
                  <a:tcPr/>
                </a:tc>
                <a:tc>
                  <a:txBody>
                    <a:bodyPr/>
                    <a:lstStyle/>
                    <a:p>
                      <a:pPr algn="l"/>
                      <a:r>
                        <a:rPr lang="en-US" sz="1500" dirty="0" smtClean="0"/>
                        <a:t>2+ HA Copies / Datacenter</a:t>
                      </a:r>
                      <a:endParaRPr lang="en-US" sz="1500" dirty="0"/>
                    </a:p>
                  </a:txBody>
                  <a:tcPr/>
                </a:tc>
                <a:tc>
                  <a:txBody>
                    <a:bodyPr/>
                    <a:lstStyle/>
                    <a:p>
                      <a:pPr algn="l"/>
                      <a:r>
                        <a:rPr lang="en-US" sz="1500" dirty="0" smtClean="0"/>
                        <a:t>1 Lagged Copy</a:t>
                      </a:r>
                      <a:endParaRPr lang="en-US" sz="1500" dirty="0"/>
                    </a:p>
                  </a:txBody>
                  <a:tcPr/>
                </a:tc>
                <a:tc>
                  <a:txBody>
                    <a:bodyPr/>
                    <a:lstStyle/>
                    <a:p>
                      <a:pPr algn="l"/>
                      <a:r>
                        <a:rPr lang="en-US" sz="1500" dirty="0" smtClean="0"/>
                        <a:t>2+ Lagged Copies / Datacenter</a:t>
                      </a:r>
                      <a:endParaRPr lang="en-US" sz="1500" dirty="0"/>
                    </a:p>
                  </a:txBody>
                  <a:tcPr/>
                </a:tc>
              </a:tr>
              <a:tr h="777240">
                <a:tc>
                  <a:txBody>
                    <a:bodyPr/>
                    <a:lstStyle/>
                    <a:p>
                      <a:pPr algn="l"/>
                      <a:r>
                        <a:rPr lang="en-US" sz="1500" dirty="0" smtClean="0"/>
                        <a:t>Primary Datacenter Servers</a:t>
                      </a:r>
                      <a:endParaRPr lang="en-US" sz="1500" dirty="0"/>
                    </a:p>
                  </a:txBody>
                  <a:tcPr/>
                </a:tc>
                <a:tc>
                  <a:txBody>
                    <a:bodyPr/>
                    <a:lstStyle/>
                    <a:p>
                      <a:pPr algn="l"/>
                      <a:r>
                        <a:rPr lang="en-US" sz="1500" dirty="0" smtClean="0"/>
                        <a:t>RAID</a:t>
                      </a:r>
                      <a:endParaRPr lang="en-US" sz="15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500" dirty="0" smtClean="0"/>
                        <a:t>RAID or JBOD</a:t>
                      </a:r>
                    </a:p>
                    <a:p>
                      <a:pPr algn="l"/>
                      <a:endParaRPr lang="en-US" sz="15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500" dirty="0" smtClean="0"/>
                        <a:t>RAID or JBOD</a:t>
                      </a:r>
                    </a:p>
                    <a:p>
                      <a:pPr algn="l"/>
                      <a:endParaRPr lang="en-US" sz="1500" dirty="0"/>
                    </a:p>
                  </a:txBody>
                  <a:tcPr/>
                </a:tc>
                <a:tc>
                  <a:txBody>
                    <a:bodyPr/>
                    <a:lstStyle/>
                    <a:p>
                      <a:pPr algn="l"/>
                      <a:r>
                        <a:rPr lang="en-US" sz="1500" dirty="0" smtClean="0"/>
                        <a:t>RAID</a:t>
                      </a:r>
                      <a:endParaRPr lang="en-US" sz="1500" dirty="0"/>
                    </a:p>
                  </a:txBody>
                  <a:tcPr/>
                </a:tc>
                <a:tc>
                  <a:txBody>
                    <a:bodyPr/>
                    <a:lstStyle/>
                    <a:p>
                      <a:pPr algn="l"/>
                      <a:r>
                        <a:rPr lang="en-US" sz="1500" dirty="0" smtClean="0"/>
                        <a:t>RAID or JBOD</a:t>
                      </a:r>
                      <a:endParaRPr lang="en-US" sz="1500" dirty="0"/>
                    </a:p>
                  </a:txBody>
                  <a:tcPr/>
                </a:tc>
              </a:tr>
              <a:tr h="777240">
                <a:tc>
                  <a:txBody>
                    <a:bodyPr/>
                    <a:lstStyle/>
                    <a:p>
                      <a:pPr algn="l"/>
                      <a:r>
                        <a:rPr lang="en-US" sz="1500" dirty="0" smtClean="0"/>
                        <a:t>Secondary Datacenter</a:t>
                      </a:r>
                      <a:r>
                        <a:rPr lang="en-US" sz="1500" baseline="0" dirty="0" smtClean="0"/>
                        <a:t> Servers</a:t>
                      </a:r>
                      <a:endParaRPr lang="en-US" sz="1500" dirty="0"/>
                    </a:p>
                  </a:txBody>
                  <a:tcPr/>
                </a:tc>
                <a:tc>
                  <a:txBody>
                    <a:bodyPr/>
                    <a:lstStyle/>
                    <a:p>
                      <a:pPr algn="l"/>
                      <a:r>
                        <a:rPr lang="en-US" sz="1500" dirty="0" smtClean="0"/>
                        <a:t>RAID</a:t>
                      </a:r>
                      <a:endParaRPr lang="en-US" sz="1500" dirty="0"/>
                    </a:p>
                  </a:txBody>
                  <a:tcPr/>
                </a:tc>
                <a:tc>
                  <a:txBody>
                    <a:bodyPr/>
                    <a:lstStyle/>
                    <a:p>
                      <a:pPr algn="l"/>
                      <a:r>
                        <a:rPr lang="en-US" sz="1500" dirty="0" smtClean="0"/>
                        <a:t>RAID</a:t>
                      </a:r>
                      <a:endParaRPr lang="en-US" sz="15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500" dirty="0" smtClean="0"/>
                        <a:t>RAID or JBOD</a:t>
                      </a:r>
                    </a:p>
                    <a:p>
                      <a:pPr algn="l"/>
                      <a:endParaRPr lang="en-US" sz="1500" dirty="0"/>
                    </a:p>
                  </a:txBody>
                  <a:tcPr/>
                </a:tc>
                <a:tc>
                  <a:txBody>
                    <a:bodyPr/>
                    <a:lstStyle/>
                    <a:p>
                      <a:pPr algn="l"/>
                      <a:r>
                        <a:rPr lang="en-US" sz="1500" dirty="0" smtClean="0"/>
                        <a:t>RAID</a:t>
                      </a:r>
                      <a:endParaRPr lang="en-US" sz="1500" dirty="0"/>
                    </a:p>
                  </a:txBody>
                  <a:tcPr/>
                </a:tc>
                <a:tc>
                  <a:txBody>
                    <a:bodyPr/>
                    <a:lstStyle/>
                    <a:p>
                      <a:pPr algn="l"/>
                      <a:r>
                        <a:rPr lang="en-US" sz="1500" dirty="0" smtClean="0"/>
                        <a:t>RAID or JBOD</a:t>
                      </a:r>
                      <a:endParaRPr lang="en-US" sz="1500" dirty="0"/>
                    </a:p>
                  </a:txBody>
                  <a:tcPr/>
                </a:tc>
              </a:tr>
            </a:tbl>
          </a:graphicData>
        </a:graphic>
      </p:graphicFrame>
    </p:spTree>
    <p:custDataLst>
      <p:tags r:id="rId1"/>
    </p:custDataLst>
    <p:extLst>
      <p:ext uri="{BB962C8B-B14F-4D97-AF65-F5344CB8AC3E}">
        <p14:creationId xmlns:p14="http://schemas.microsoft.com/office/powerpoint/2010/main" val="9427736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63395"/>
          </a:xfrm>
        </p:spPr>
        <p:txBody>
          <a:bodyPr/>
          <a:lstStyle/>
          <a:p>
            <a:r>
              <a:rPr lang="en-US" dirty="0" smtClean="0"/>
              <a:t>DAG Design</a:t>
            </a:r>
            <a:br>
              <a:rPr lang="en-US" dirty="0" smtClean="0"/>
            </a:br>
            <a:r>
              <a:rPr lang="en-US" sz="3600" dirty="0">
                <a:solidFill>
                  <a:schemeClr val="tx2"/>
                </a:solidFill>
              </a:rPr>
              <a:t>Database Copy Selection Concerns</a:t>
            </a:r>
          </a:p>
        </p:txBody>
      </p:sp>
      <p:sp>
        <p:nvSpPr>
          <p:cNvPr id="3" name="Content Placeholder 2"/>
          <p:cNvSpPr>
            <a:spLocks noGrp="1"/>
          </p:cNvSpPr>
          <p:nvPr>
            <p:ph idx="1"/>
          </p:nvPr>
        </p:nvSpPr>
        <p:spPr>
          <a:xfrm>
            <a:off x="381000" y="1447799"/>
            <a:ext cx="8382000" cy="5207579"/>
          </a:xfrm>
        </p:spPr>
        <p:txBody>
          <a:bodyPr/>
          <a:lstStyle/>
          <a:p>
            <a:r>
              <a:rPr lang="en-US" sz="2800" dirty="0" smtClean="0"/>
              <a:t>Active Manager determines which copy to activate based on:</a:t>
            </a:r>
          </a:p>
          <a:p>
            <a:pPr marL="917575" lvl="1" indent="-457200">
              <a:buFont typeface="+mj-lt"/>
              <a:buAutoNum type="arabicPeriod"/>
            </a:pPr>
            <a:r>
              <a:rPr lang="en-US" sz="2400" dirty="0" smtClean="0"/>
              <a:t>Sorts relevant copies based on lowest copy queue length</a:t>
            </a:r>
          </a:p>
          <a:p>
            <a:pPr marL="1320800" lvl="2" indent="-457200">
              <a:buFont typeface="+mj-lt"/>
              <a:buAutoNum type="arabicPeriod"/>
            </a:pPr>
            <a:r>
              <a:rPr lang="en-US" sz="2000" dirty="0" smtClean="0"/>
              <a:t>In SP1, lossless activations are sorted based on Activation Preference</a:t>
            </a:r>
          </a:p>
          <a:p>
            <a:pPr marL="917575" lvl="1" indent="-457200">
              <a:buFont typeface="+mj-lt"/>
              <a:buAutoNum type="arabicPeriod"/>
            </a:pPr>
            <a:r>
              <a:rPr lang="en-US" sz="2400" dirty="0" smtClean="0"/>
              <a:t>Break any ties based activation preference</a:t>
            </a:r>
          </a:p>
          <a:p>
            <a:pPr marL="917575" lvl="1" indent="-457200">
              <a:buFont typeface="+mj-lt"/>
              <a:buAutoNum type="arabicPeriod"/>
            </a:pPr>
            <a:r>
              <a:rPr lang="en-US" sz="2400" dirty="0" smtClean="0"/>
              <a:t>Selects a copy based on our 10 phase inspection (</a:t>
            </a:r>
            <a:r>
              <a:rPr lang="en-US" sz="2400" dirty="0" err="1" smtClean="0"/>
              <a:t>Db</a:t>
            </a:r>
            <a:r>
              <a:rPr lang="en-US" sz="2400" dirty="0" smtClean="0"/>
              <a:t> state, CI health state, </a:t>
            </a:r>
            <a:r>
              <a:rPr lang="en-US" sz="2400" dirty="0" err="1" smtClean="0"/>
              <a:t>copyqueuelenth</a:t>
            </a:r>
            <a:r>
              <a:rPr lang="en-US" sz="2400" dirty="0" smtClean="0"/>
              <a:t>, </a:t>
            </a:r>
            <a:r>
              <a:rPr lang="en-US" sz="2400" dirty="0" err="1" smtClean="0"/>
              <a:t>replayqueuelength</a:t>
            </a:r>
            <a:r>
              <a:rPr lang="en-US" sz="2400" dirty="0" smtClean="0"/>
              <a:t>)</a:t>
            </a:r>
          </a:p>
          <a:p>
            <a:r>
              <a:rPr lang="en-US" sz="2800" dirty="0" smtClean="0"/>
              <a:t>Replication service determines if the database will mount based on </a:t>
            </a:r>
            <a:r>
              <a:rPr lang="en-US" sz="2800" dirty="0" err="1" smtClean="0"/>
              <a:t>AutoDatabaseMountDial</a:t>
            </a:r>
            <a:endParaRPr lang="en-US" sz="2800" dirty="0" smtClean="0"/>
          </a:p>
          <a:p>
            <a:pPr lvl="1"/>
            <a:r>
              <a:rPr lang="en-US" sz="2400" dirty="0" smtClean="0"/>
              <a:t>If we fail to mount, Active Manager selects the next best copy</a:t>
            </a:r>
          </a:p>
        </p:txBody>
      </p:sp>
    </p:spTree>
    <p:extLst>
      <p:ext uri="{BB962C8B-B14F-4D97-AF65-F5344CB8AC3E}">
        <p14:creationId xmlns:p14="http://schemas.microsoft.com/office/powerpoint/2010/main" val="3116005002"/>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63395"/>
          </a:xfrm>
        </p:spPr>
        <p:txBody>
          <a:bodyPr/>
          <a:lstStyle/>
          <a:p>
            <a:r>
              <a:rPr lang="en-US" dirty="0" smtClean="0"/>
              <a:t>DAG Design</a:t>
            </a:r>
            <a:br>
              <a:rPr lang="en-US" dirty="0" smtClean="0"/>
            </a:br>
            <a:r>
              <a:rPr lang="en-US" sz="3600" dirty="0" smtClean="0">
                <a:solidFill>
                  <a:schemeClr val="tx2"/>
                </a:solidFill>
              </a:rPr>
              <a:t>Replication Concerns</a:t>
            </a:r>
            <a:endParaRPr lang="en-US" sz="3600" dirty="0">
              <a:solidFill>
                <a:schemeClr val="tx2"/>
              </a:solidFill>
            </a:endParaRPr>
          </a:p>
        </p:txBody>
      </p:sp>
      <p:sp>
        <p:nvSpPr>
          <p:cNvPr id="3" name="Content Placeholder 2"/>
          <p:cNvSpPr>
            <a:spLocks noGrp="1"/>
          </p:cNvSpPr>
          <p:nvPr>
            <p:ph idx="1"/>
          </p:nvPr>
        </p:nvSpPr>
        <p:spPr>
          <a:xfrm>
            <a:off x="381000" y="1447799"/>
            <a:ext cx="8382000" cy="4561249"/>
          </a:xfrm>
        </p:spPr>
        <p:txBody>
          <a:bodyPr/>
          <a:lstStyle/>
          <a:p>
            <a:r>
              <a:rPr lang="en-US" sz="2400" dirty="0" smtClean="0"/>
              <a:t>Replication is always from source to target</a:t>
            </a:r>
          </a:p>
          <a:p>
            <a:pPr lvl="1"/>
            <a:r>
              <a:rPr lang="en-US" sz="2000" dirty="0" smtClean="0"/>
              <a:t>Remember if you have multiple copies in a remote datacenter, you will have multiple log streams being shipped across the wire</a:t>
            </a:r>
          </a:p>
          <a:p>
            <a:r>
              <a:rPr lang="en-US" sz="2400" dirty="0" smtClean="0"/>
              <a:t>Exchange 2010 offers compression for log shipping</a:t>
            </a:r>
          </a:p>
          <a:p>
            <a:pPr lvl="1"/>
            <a:r>
              <a:rPr lang="en-US" sz="2000" dirty="0" smtClean="0"/>
              <a:t>Controllable setting for the DAG</a:t>
            </a:r>
          </a:p>
          <a:p>
            <a:pPr lvl="1"/>
            <a:r>
              <a:rPr lang="en-US" sz="2000" dirty="0" smtClean="0"/>
              <a:t>Default is inter-subnet</a:t>
            </a:r>
          </a:p>
          <a:p>
            <a:pPr lvl="1"/>
            <a:r>
              <a:rPr lang="en-US" sz="2000" dirty="0" smtClean="0"/>
              <a:t>MSIT sees 30% compression, but can vary for each customer based on message profile</a:t>
            </a:r>
          </a:p>
          <a:p>
            <a:r>
              <a:rPr lang="en-US" sz="2400" dirty="0">
                <a:solidFill>
                  <a:schemeClr val="tx2"/>
                </a:solidFill>
              </a:rPr>
              <a:t>SP1 adds </a:t>
            </a:r>
            <a:r>
              <a:rPr lang="en-US" sz="2400" dirty="0" smtClean="0">
                <a:solidFill>
                  <a:schemeClr val="tx2"/>
                </a:solidFill>
              </a:rPr>
              <a:t>continuous replication block mode</a:t>
            </a:r>
            <a:endParaRPr lang="en-US" sz="2400" dirty="0">
              <a:solidFill>
                <a:schemeClr val="tx2"/>
              </a:solidFill>
            </a:endParaRPr>
          </a:p>
          <a:p>
            <a:pPr lvl="1"/>
            <a:r>
              <a:rPr lang="en-US" sz="2000" dirty="0">
                <a:solidFill>
                  <a:schemeClr val="tx2"/>
                </a:solidFill>
              </a:rPr>
              <a:t>Reduces the exposure of data loss on failure by replicating to passive copies all logs writes in parallel to them being locally persisted</a:t>
            </a:r>
          </a:p>
          <a:p>
            <a:pPr lvl="1"/>
            <a:r>
              <a:rPr lang="en-US" sz="2000" dirty="0">
                <a:solidFill>
                  <a:schemeClr val="tx2"/>
                </a:solidFill>
              </a:rPr>
              <a:t>Only active when replication is up-to-date in terms of copying complete </a:t>
            </a:r>
            <a:r>
              <a:rPr lang="en-US" sz="2000" dirty="0" smtClean="0">
                <a:solidFill>
                  <a:schemeClr val="tx2"/>
                </a:solidFill>
              </a:rPr>
              <a:t>logs</a:t>
            </a:r>
            <a:endParaRPr lang="en-US" sz="2000" dirty="0">
              <a:solidFill>
                <a:schemeClr val="tx2"/>
              </a:solidFill>
            </a:endParaRPr>
          </a:p>
        </p:txBody>
      </p:sp>
    </p:spTree>
    <p:custDataLst>
      <p:tags r:id="rId1"/>
    </p:custDataLst>
    <p:extLst>
      <p:ext uri="{BB962C8B-B14F-4D97-AF65-F5344CB8AC3E}">
        <p14:creationId xmlns:p14="http://schemas.microsoft.com/office/powerpoint/2010/main" val="1771912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63395"/>
          </a:xfrm>
        </p:spPr>
        <p:txBody>
          <a:bodyPr/>
          <a:lstStyle/>
          <a:p>
            <a:r>
              <a:rPr lang="en-US" dirty="0" smtClean="0"/>
              <a:t>DAG Design</a:t>
            </a:r>
            <a:br>
              <a:rPr lang="en-US" dirty="0" smtClean="0"/>
            </a:br>
            <a:r>
              <a:rPr lang="en-US" sz="3600" dirty="0">
                <a:solidFill>
                  <a:schemeClr val="tx2"/>
                </a:solidFill>
              </a:rPr>
              <a:t>Content Indexing Concerns</a:t>
            </a:r>
          </a:p>
        </p:txBody>
      </p:sp>
      <p:sp>
        <p:nvSpPr>
          <p:cNvPr id="3" name="Content Placeholder 2"/>
          <p:cNvSpPr>
            <a:spLocks noGrp="1"/>
          </p:cNvSpPr>
          <p:nvPr>
            <p:ph idx="1"/>
          </p:nvPr>
        </p:nvSpPr>
        <p:spPr>
          <a:xfrm>
            <a:off x="381000" y="1447799"/>
            <a:ext cx="8382000" cy="5053691"/>
          </a:xfrm>
        </p:spPr>
        <p:txBody>
          <a:bodyPr/>
          <a:lstStyle/>
          <a:p>
            <a:r>
              <a:rPr lang="en-US" dirty="0" smtClean="0"/>
              <a:t>Content index is required for large mailboxes to enable fast search of data</a:t>
            </a:r>
          </a:p>
          <a:p>
            <a:r>
              <a:rPr lang="en-US" dirty="0" smtClean="0"/>
              <a:t>Content index is maintained on both active and passive, but…</a:t>
            </a:r>
            <a:endParaRPr lang="en-US" dirty="0"/>
          </a:p>
          <a:p>
            <a:pPr lvl="1"/>
            <a:r>
              <a:rPr lang="en-US" dirty="0" smtClean="0"/>
              <a:t>The </a:t>
            </a:r>
            <a:r>
              <a:rPr lang="en-US" dirty="0"/>
              <a:t>index for a passive copy is updated by getting changes from active copy’s index</a:t>
            </a:r>
          </a:p>
          <a:p>
            <a:pPr lvl="1"/>
            <a:r>
              <a:rPr lang="en-US" dirty="0"/>
              <a:t>This communication is not compressed </a:t>
            </a:r>
          </a:p>
          <a:p>
            <a:r>
              <a:rPr lang="en-US" dirty="0"/>
              <a:t>How do I size for replication and content indexing impact?</a:t>
            </a:r>
          </a:p>
          <a:p>
            <a:pPr lvl="1"/>
            <a:r>
              <a:rPr lang="en-US" dirty="0"/>
              <a:t>Use the Exchange 2010 Mailbox Server Role Requirements </a:t>
            </a:r>
            <a:r>
              <a:rPr lang="en-US" dirty="0" smtClean="0"/>
              <a:t>Calculator</a:t>
            </a:r>
            <a:endParaRPr lang="en-US" dirty="0"/>
          </a:p>
        </p:txBody>
      </p:sp>
    </p:spTree>
    <p:extLst>
      <p:ext uri="{BB962C8B-B14F-4D97-AF65-F5344CB8AC3E}">
        <p14:creationId xmlns:p14="http://schemas.microsoft.com/office/powerpoint/2010/main" val="1659990034"/>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63395"/>
          </a:xfrm>
        </p:spPr>
        <p:txBody>
          <a:bodyPr/>
          <a:lstStyle/>
          <a:p>
            <a:r>
              <a:rPr lang="en-US" dirty="0" smtClean="0"/>
              <a:t>DAG Design</a:t>
            </a:r>
            <a:br>
              <a:rPr lang="en-US" dirty="0" smtClean="0"/>
            </a:br>
            <a:r>
              <a:rPr lang="en-US" sz="3600" dirty="0" smtClean="0">
                <a:solidFill>
                  <a:schemeClr val="tx2"/>
                </a:solidFill>
              </a:rPr>
              <a:t>Replication Networks</a:t>
            </a:r>
            <a:endParaRPr lang="en-US" sz="3600" dirty="0">
              <a:solidFill>
                <a:schemeClr val="tx2"/>
              </a:solidFill>
            </a:endParaRPr>
          </a:p>
        </p:txBody>
      </p:sp>
      <p:sp>
        <p:nvSpPr>
          <p:cNvPr id="3" name="Content Placeholder 2"/>
          <p:cNvSpPr>
            <a:spLocks noGrp="1"/>
          </p:cNvSpPr>
          <p:nvPr>
            <p:ph idx="1"/>
          </p:nvPr>
        </p:nvSpPr>
        <p:spPr>
          <a:xfrm>
            <a:off x="381000" y="1447799"/>
            <a:ext cx="8382000" cy="4739759"/>
          </a:xfrm>
        </p:spPr>
        <p:txBody>
          <a:bodyPr/>
          <a:lstStyle/>
          <a:p>
            <a:r>
              <a:rPr lang="en-US" sz="2400" dirty="0"/>
              <a:t>Single network DAG members fully </a:t>
            </a:r>
            <a:r>
              <a:rPr lang="en-US" sz="2400" dirty="0" smtClean="0"/>
              <a:t>supported</a:t>
            </a:r>
            <a:endParaRPr lang="en-US" sz="2400" dirty="0"/>
          </a:p>
          <a:p>
            <a:pPr lvl="1"/>
            <a:r>
              <a:rPr lang="en-US" sz="2000" dirty="0" smtClean="0"/>
              <a:t>Recommendation: </a:t>
            </a:r>
            <a:r>
              <a:rPr lang="en-US" sz="2000" dirty="0"/>
              <a:t>have minimum of two </a:t>
            </a:r>
            <a:r>
              <a:rPr lang="en-US" sz="2000" dirty="0" smtClean="0"/>
              <a:t>networks </a:t>
            </a:r>
            <a:r>
              <a:rPr lang="en-US" sz="2000" dirty="0"/>
              <a:t>on each </a:t>
            </a:r>
            <a:r>
              <a:rPr lang="en-US" sz="2000" dirty="0" smtClean="0"/>
              <a:t>member server</a:t>
            </a:r>
          </a:p>
          <a:p>
            <a:r>
              <a:rPr lang="en-US" sz="2400" dirty="0"/>
              <a:t>Initial DAG network configuration is based on the enumeration of cluster networks</a:t>
            </a:r>
          </a:p>
          <a:p>
            <a:pPr lvl="1"/>
            <a:r>
              <a:rPr lang="en-US" sz="2000" dirty="0"/>
              <a:t>Cluster enumerates networks based on subnet</a:t>
            </a:r>
          </a:p>
          <a:p>
            <a:pPr lvl="1"/>
            <a:r>
              <a:rPr lang="en-US" sz="2000" dirty="0"/>
              <a:t>One cluster network is created for each subnet / </a:t>
            </a:r>
            <a:r>
              <a:rPr lang="en-US" sz="2000" dirty="0" smtClean="0"/>
              <a:t>port</a:t>
            </a:r>
          </a:p>
          <a:p>
            <a:pPr lvl="1"/>
            <a:r>
              <a:rPr lang="en-US" sz="2000" dirty="0" smtClean="0"/>
              <a:t>Recommendation: Collapse into single MAPI and Replication DAG networks</a:t>
            </a:r>
            <a:endParaRPr lang="en-US" sz="2000" dirty="0"/>
          </a:p>
          <a:p>
            <a:r>
              <a:rPr lang="en-US" sz="2400" dirty="0" smtClean="0"/>
              <a:t>MAPI </a:t>
            </a:r>
            <a:r>
              <a:rPr lang="en-US" sz="2400" dirty="0"/>
              <a:t>network may be replication disabled</a:t>
            </a:r>
          </a:p>
          <a:p>
            <a:pPr lvl="1"/>
            <a:r>
              <a:rPr lang="en-US" sz="2000" dirty="0"/>
              <a:t>Network will be utilized for replication if no other valid replication path </a:t>
            </a:r>
            <a:r>
              <a:rPr lang="en-US" sz="2000" dirty="0" smtClean="0"/>
              <a:t>exists</a:t>
            </a:r>
          </a:p>
          <a:p>
            <a:r>
              <a:rPr lang="en-US" sz="2400" dirty="0"/>
              <a:t>There is no preference order to replication networks – </a:t>
            </a:r>
            <a:r>
              <a:rPr lang="en-US" sz="2400" dirty="0" smtClean="0"/>
              <a:t>uses the least recently </a:t>
            </a:r>
            <a:r>
              <a:rPr lang="en-US" sz="2400" dirty="0"/>
              <a:t>used </a:t>
            </a:r>
            <a:r>
              <a:rPr lang="en-US" sz="2400" dirty="0" smtClean="0"/>
              <a:t>network</a:t>
            </a:r>
            <a:endParaRPr lang="en-US" sz="2400" dirty="0"/>
          </a:p>
        </p:txBody>
      </p:sp>
    </p:spTree>
    <p:extLst>
      <p:ext uri="{BB962C8B-B14F-4D97-AF65-F5344CB8AC3E}">
        <p14:creationId xmlns:p14="http://schemas.microsoft.com/office/powerpoint/2010/main" val="2870405408"/>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DAG Design</a:t>
            </a:r>
            <a:br>
              <a:rPr lang="en-US" dirty="0" smtClean="0"/>
            </a:br>
            <a:r>
              <a:rPr lang="en-US" sz="3600" dirty="0" smtClean="0">
                <a:solidFill>
                  <a:schemeClr val="tx2"/>
                </a:solidFill>
              </a:rPr>
              <a:t>Small Scale Architectures</a:t>
            </a:r>
            <a:endParaRPr lang="en-US" sz="3600" dirty="0">
              <a:solidFill>
                <a:schemeClr val="tx2"/>
              </a:solidFill>
            </a:endParaRPr>
          </a:p>
        </p:txBody>
      </p:sp>
      <p:sp>
        <p:nvSpPr>
          <p:cNvPr id="3" name="Content Placeholder 2"/>
          <p:cNvSpPr>
            <a:spLocks noGrp="1"/>
          </p:cNvSpPr>
          <p:nvPr>
            <p:ph idx="1"/>
          </p:nvPr>
        </p:nvSpPr>
        <p:spPr>
          <a:xfrm>
            <a:off x="381000" y="1447799"/>
            <a:ext cx="8382000" cy="1815882"/>
          </a:xfrm>
        </p:spPr>
        <p:txBody>
          <a:bodyPr/>
          <a:lstStyle/>
          <a:p>
            <a:r>
              <a:rPr lang="en-US" sz="2400" dirty="0" smtClean="0"/>
              <a:t>Small scale / branch office architectures that require high availability</a:t>
            </a:r>
          </a:p>
          <a:p>
            <a:pPr lvl="1"/>
            <a:r>
              <a:rPr lang="en-US" sz="2000" dirty="0" smtClean="0"/>
              <a:t>2-4 servers typically </a:t>
            </a:r>
          </a:p>
          <a:p>
            <a:pPr lvl="1"/>
            <a:r>
              <a:rPr lang="en-US" sz="2000" dirty="0" smtClean="0"/>
              <a:t>Requires Windows Server Enterprise Edition</a:t>
            </a:r>
          </a:p>
          <a:p>
            <a:r>
              <a:rPr lang="en-US" sz="2400" dirty="0" smtClean="0"/>
              <a:t>There are many different options:</a:t>
            </a:r>
          </a:p>
        </p:txBody>
      </p:sp>
      <p:graphicFrame>
        <p:nvGraphicFramePr>
          <p:cNvPr id="4" name="Table 3"/>
          <p:cNvGraphicFramePr>
            <a:graphicFrameLocks noGrp="1"/>
          </p:cNvGraphicFramePr>
          <p:nvPr>
            <p:extLst>
              <p:ext uri="{D42A27DB-BD31-4B8C-83A1-F6EECF244321}">
                <p14:modId xmlns:p14="http://schemas.microsoft.com/office/powerpoint/2010/main" val="4084163861"/>
              </p:ext>
            </p:extLst>
          </p:nvPr>
        </p:nvGraphicFramePr>
        <p:xfrm>
          <a:off x="266700" y="3332480"/>
          <a:ext cx="8610600" cy="2839720"/>
        </p:xfrm>
        <a:graphic>
          <a:graphicData uri="http://schemas.openxmlformats.org/drawingml/2006/table">
            <a:tbl>
              <a:tblPr firstRow="1" bandRow="1">
                <a:tableStyleId>{F5AB1C69-6EDB-4FF4-983F-18BD219EF322}</a:tableStyleId>
              </a:tblPr>
              <a:tblGrid>
                <a:gridCol w="3200400"/>
                <a:gridCol w="2667000"/>
                <a:gridCol w="2743200"/>
              </a:tblGrid>
              <a:tr h="370840">
                <a:tc>
                  <a:txBody>
                    <a:bodyPr/>
                    <a:lstStyle/>
                    <a:p>
                      <a:endParaRPr lang="en-US" dirty="0"/>
                    </a:p>
                  </a:txBody>
                  <a:tcPr/>
                </a:tc>
                <a:tc>
                  <a:txBody>
                    <a:bodyPr/>
                    <a:lstStyle/>
                    <a:p>
                      <a:pPr algn="ctr"/>
                      <a:r>
                        <a:rPr lang="en-US" dirty="0" smtClean="0"/>
                        <a:t>Hardware</a:t>
                      </a:r>
                      <a:endParaRPr lang="en-US" dirty="0"/>
                    </a:p>
                  </a:txBody>
                  <a:tcPr/>
                </a:tc>
                <a:tc>
                  <a:txBody>
                    <a:bodyPr/>
                    <a:lstStyle/>
                    <a:p>
                      <a:pPr algn="ctr"/>
                      <a:r>
                        <a:rPr lang="en-US" dirty="0" smtClean="0"/>
                        <a:t>Licensing</a:t>
                      </a:r>
                      <a:endParaRPr lang="en-US" dirty="0"/>
                    </a:p>
                  </a:txBody>
                  <a:tcPr/>
                </a:tc>
              </a:tr>
              <a:tr h="370840">
                <a:tc>
                  <a:txBody>
                    <a:bodyPr/>
                    <a:lstStyle/>
                    <a:p>
                      <a:r>
                        <a:rPr lang="en-US" dirty="0" smtClean="0"/>
                        <a:t>2 physical</a:t>
                      </a:r>
                      <a:r>
                        <a:rPr lang="en-US" baseline="0" dirty="0" smtClean="0"/>
                        <a:t> servers (all-in-one)*</a:t>
                      </a:r>
                      <a:endParaRPr lang="en-US" dirty="0"/>
                    </a:p>
                  </a:txBody>
                  <a:tcPr/>
                </a:tc>
                <a:tc>
                  <a:txBody>
                    <a:bodyPr/>
                    <a:lstStyle/>
                    <a:p>
                      <a:r>
                        <a:rPr lang="en-US" dirty="0" smtClean="0"/>
                        <a:t>Requires Hardware Load Balancer</a:t>
                      </a:r>
                      <a:endParaRPr lang="en-US" dirty="0"/>
                    </a:p>
                  </a:txBody>
                  <a:tcPr/>
                </a:tc>
                <a:tc>
                  <a:txBody>
                    <a:bodyPr/>
                    <a:lstStyle/>
                    <a:p>
                      <a:r>
                        <a:rPr lang="en-US" dirty="0" smtClean="0"/>
                        <a:t>Less licenses</a:t>
                      </a:r>
                      <a:endParaRPr lang="en-US" dirty="0"/>
                    </a:p>
                  </a:txBody>
                  <a:tcPr/>
                </a:tc>
              </a:tr>
              <a:tr h="370840">
                <a:tc>
                  <a:txBody>
                    <a:bodyPr/>
                    <a:lstStyle/>
                    <a:p>
                      <a:r>
                        <a:rPr lang="en-US" dirty="0" smtClean="0"/>
                        <a:t>2 physical</a:t>
                      </a:r>
                      <a:r>
                        <a:rPr lang="en-US" baseline="0" dirty="0" smtClean="0"/>
                        <a:t> server </a:t>
                      </a:r>
                      <a:r>
                        <a:rPr lang="en-US" dirty="0" smtClean="0"/>
                        <a:t>architecture utilizing</a:t>
                      </a:r>
                      <a:r>
                        <a:rPr lang="en-US" baseline="0" dirty="0" smtClean="0"/>
                        <a:t> Hyper-V (role separation via VMs)*</a:t>
                      </a:r>
                      <a:endParaRPr lang="en-US" dirty="0"/>
                    </a:p>
                  </a:txBody>
                  <a:tcPr/>
                </a:tc>
                <a:tc>
                  <a:txBody>
                    <a:bodyPr/>
                    <a:lstStyle/>
                    <a:p>
                      <a:r>
                        <a:rPr lang="en-US" dirty="0" smtClean="0"/>
                        <a:t>Less hardware</a:t>
                      </a:r>
                      <a:endParaRPr lang="en-US" dirty="0"/>
                    </a:p>
                  </a:txBody>
                  <a:tcPr/>
                </a:tc>
                <a:tc>
                  <a:txBody>
                    <a:bodyPr/>
                    <a:lstStyle/>
                    <a:p>
                      <a:r>
                        <a:rPr lang="en-US" dirty="0" smtClean="0"/>
                        <a:t>More Exchange licenses</a:t>
                      </a:r>
                      <a:endParaRPr lang="en-US" dirty="0"/>
                    </a:p>
                  </a:txBody>
                  <a:tcPr/>
                </a:tc>
              </a:tr>
              <a:tr h="370840">
                <a:tc>
                  <a:txBody>
                    <a:bodyPr/>
                    <a:lstStyle/>
                    <a:p>
                      <a:r>
                        <a:rPr lang="en-US" dirty="0" smtClean="0"/>
                        <a:t>4 physical servers (role separation – 2 MBX, 2 HT/CAS)</a:t>
                      </a:r>
                      <a:endParaRPr lang="en-US" dirty="0"/>
                    </a:p>
                  </a:txBody>
                  <a:tcPr/>
                </a:tc>
                <a:tc>
                  <a:txBody>
                    <a:bodyPr/>
                    <a:lstStyle/>
                    <a:p>
                      <a:r>
                        <a:rPr lang="en-US" dirty="0" smtClean="0"/>
                        <a:t>More hardware</a:t>
                      </a:r>
                      <a:endParaRPr lang="en-US" dirty="0"/>
                    </a:p>
                  </a:txBody>
                  <a:tcPr/>
                </a:tc>
                <a:tc>
                  <a:txBody>
                    <a:bodyPr/>
                    <a:lstStyle/>
                    <a:p>
                      <a:r>
                        <a:rPr lang="en-US" dirty="0" smtClean="0"/>
                        <a:t>More</a:t>
                      </a:r>
                      <a:r>
                        <a:rPr lang="en-US" baseline="0" dirty="0" smtClean="0"/>
                        <a:t> Exchange and Windows licenses</a:t>
                      </a:r>
                      <a:endParaRPr lang="en-US" dirty="0"/>
                    </a:p>
                  </a:txBody>
                  <a:tcPr/>
                </a:tc>
              </a:tr>
            </a:tbl>
          </a:graphicData>
        </a:graphic>
      </p:graphicFrame>
      <p:sp>
        <p:nvSpPr>
          <p:cNvPr id="5" name="TextBox 4"/>
          <p:cNvSpPr txBox="1"/>
          <p:nvPr/>
        </p:nvSpPr>
        <p:spPr>
          <a:xfrm>
            <a:off x="304800" y="6248400"/>
            <a:ext cx="7543800" cy="246221"/>
          </a:xfrm>
          <a:prstGeom prst="rect">
            <a:avLst/>
          </a:prstGeom>
          <a:noFill/>
        </p:spPr>
        <p:txBody>
          <a:bodyPr wrap="square" lIns="0" tIns="0" rIns="0" bIns="0" rtlCol="0">
            <a:spAutoFit/>
          </a:bodyPr>
          <a:lstStyle/>
          <a:p>
            <a:r>
              <a:rPr lang="en-US" sz="1600" dirty="0" smtClean="0">
                <a:gradFill>
                  <a:gsLst>
                    <a:gs pos="0">
                      <a:schemeClr val="tx1"/>
                    </a:gs>
                    <a:gs pos="86000">
                      <a:schemeClr val="tx1"/>
                    </a:gs>
                  </a:gsLst>
                  <a:lin ang="5400000" scaled="0"/>
                </a:gradFill>
              </a:rPr>
              <a:t>* Requires third machine to host File Share Witness</a:t>
            </a:r>
          </a:p>
        </p:txBody>
      </p:sp>
    </p:spTree>
    <p:extLst>
      <p:ext uri="{BB962C8B-B14F-4D97-AF65-F5344CB8AC3E}">
        <p14:creationId xmlns:p14="http://schemas.microsoft.com/office/powerpoint/2010/main" val="1310836074"/>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6" name="Content Placeholder 5"/>
          <p:cNvSpPr>
            <a:spLocks noGrp="1"/>
          </p:cNvSpPr>
          <p:nvPr>
            <p:ph idx="1"/>
          </p:nvPr>
        </p:nvSpPr>
        <p:spPr>
          <a:xfrm>
            <a:off x="381000" y="1447799"/>
            <a:ext cx="8382000" cy="1865126"/>
          </a:xfrm>
        </p:spPr>
        <p:txBody>
          <a:bodyPr/>
          <a:lstStyle/>
          <a:p>
            <a:r>
              <a:rPr lang="en-US" dirty="0" smtClean="0"/>
              <a:t>Discuss different design dimensions:</a:t>
            </a:r>
          </a:p>
          <a:p>
            <a:pPr lvl="1"/>
            <a:r>
              <a:rPr lang="en-US" dirty="0" smtClean="0"/>
              <a:t>Infrastructure design</a:t>
            </a:r>
          </a:p>
          <a:p>
            <a:pPr lvl="1"/>
            <a:r>
              <a:rPr lang="en-US" dirty="0" smtClean="0"/>
              <a:t>Database Availability Group design</a:t>
            </a:r>
          </a:p>
          <a:p>
            <a:pPr lvl="1"/>
            <a:r>
              <a:rPr lang="en-US" dirty="0" smtClean="0"/>
              <a:t>Client experiences</a:t>
            </a:r>
          </a:p>
        </p:txBody>
      </p:sp>
    </p:spTree>
    <p:extLst>
      <p:ext uri="{BB962C8B-B14F-4D97-AF65-F5344CB8AC3E}">
        <p14:creationId xmlns:p14="http://schemas.microsoft.com/office/powerpoint/2010/main" val="8441479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6">
                                            <p:txEl>
                                              <p:pRg st="1" end="1"/>
                                            </p:txEl>
                                          </p:spTgt>
                                        </p:tgtEl>
                                        <p:attrNameLst>
                                          <p:attrName>style.opacity</p:attrName>
                                        </p:attrNameLst>
                                      </p:cBhvr>
                                      <p:to>
                                        <p:strVal val="0.5"/>
                                      </p:to>
                                    </p:set>
                                    <p:animEffect filter="image" prLst="opacity: 0.5">
                                      <p:cBhvr rctx="IE">
                                        <p:cTn id="7" dur="indefinite"/>
                                        <p:tgtEl>
                                          <p:spTgt spid="6">
                                            <p:txEl>
                                              <p:pRg st="1" end="1"/>
                                            </p:txEl>
                                          </p:spTgt>
                                        </p:tgtEl>
                                      </p:cBhvr>
                                    </p:animEffect>
                                  </p:childTnLst>
                                </p:cTn>
                              </p:par>
                              <p:par>
                                <p:cTn id="8" presetID="9" presetClass="emph" presetSubtype="0" nodeType="withEffect">
                                  <p:stCondLst>
                                    <p:cond delay="0"/>
                                  </p:stCondLst>
                                  <p:childTnLst>
                                    <p:set>
                                      <p:cBhvr rctx="PPT">
                                        <p:cTn id="9" dur="indefinite"/>
                                        <p:tgtEl>
                                          <p:spTgt spid="6">
                                            <p:txEl>
                                              <p:pRg st="2" end="2"/>
                                            </p:txEl>
                                          </p:spTgt>
                                        </p:tgtEl>
                                        <p:attrNameLst>
                                          <p:attrName>style.opacity</p:attrName>
                                        </p:attrNameLst>
                                      </p:cBhvr>
                                      <p:to>
                                        <p:strVal val="0.5"/>
                                      </p:to>
                                    </p:set>
                                    <p:animEffect filter="image" prLst="opacity: 0.5">
                                      <p:cBhvr rctx="IE">
                                        <p:cTn id="10" dur="indefinite"/>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49545"/>
          </a:xfrm>
        </p:spPr>
        <p:txBody>
          <a:bodyPr/>
          <a:lstStyle/>
          <a:p>
            <a:r>
              <a:rPr lang="en-US" dirty="0" smtClean="0"/>
              <a:t>Client Experiences</a:t>
            </a:r>
            <a:br>
              <a:rPr lang="en-US" dirty="0" smtClean="0"/>
            </a:br>
            <a:r>
              <a:rPr lang="en-US" sz="3500" dirty="0" smtClean="0">
                <a:solidFill>
                  <a:schemeClr val="tx2"/>
                </a:solidFill>
              </a:rPr>
              <a:t>Typical Outlook Behavior</a:t>
            </a:r>
            <a:endParaRPr lang="en-US" sz="3500" dirty="0">
              <a:solidFill>
                <a:schemeClr val="tx2"/>
              </a:solidFill>
            </a:endParaRPr>
          </a:p>
        </p:txBody>
      </p:sp>
      <p:sp>
        <p:nvSpPr>
          <p:cNvPr id="3" name="Content Placeholder 2"/>
          <p:cNvSpPr>
            <a:spLocks noGrp="1"/>
          </p:cNvSpPr>
          <p:nvPr>
            <p:ph idx="1"/>
          </p:nvPr>
        </p:nvSpPr>
        <p:spPr>
          <a:xfrm>
            <a:off x="381000" y="1447799"/>
            <a:ext cx="8382000" cy="4665893"/>
          </a:xfrm>
        </p:spPr>
        <p:txBody>
          <a:bodyPr/>
          <a:lstStyle/>
          <a:p>
            <a:r>
              <a:rPr lang="en-US" sz="2800" dirty="0" smtClean="0"/>
              <a:t>All Outlook versions behave consistently in a single datacenter HA scenario</a:t>
            </a:r>
          </a:p>
          <a:p>
            <a:pPr lvl="1"/>
            <a:r>
              <a:rPr lang="en-US" sz="2400" dirty="0" smtClean="0"/>
              <a:t>Profile points to Client Access Server array</a:t>
            </a:r>
          </a:p>
          <a:p>
            <a:pPr lvl="1"/>
            <a:r>
              <a:rPr lang="en-US" sz="2400" dirty="0" smtClean="0"/>
              <a:t>Profile is unchanged by failovers or loss of CAS</a:t>
            </a:r>
          </a:p>
          <a:p>
            <a:r>
              <a:rPr lang="en-US" sz="2800" dirty="0" smtClean="0"/>
              <a:t>All Outlook versions should behave consistently in a datacenter activation scenario</a:t>
            </a:r>
          </a:p>
          <a:p>
            <a:pPr lvl="1"/>
            <a:r>
              <a:rPr lang="en-US" sz="2400" dirty="0" smtClean="0"/>
              <a:t>Primary datacenter Client Access Server DNS name is bound to IP address of standby datacenter’s Client Access Server</a:t>
            </a:r>
          </a:p>
          <a:p>
            <a:pPr lvl="1"/>
            <a:r>
              <a:rPr lang="en-US" sz="2400" dirty="0" smtClean="0"/>
              <a:t>Autodiscover continues to hand out primary datacenter CAS name as Outlook RPC endpoint</a:t>
            </a:r>
          </a:p>
          <a:p>
            <a:pPr lvl="1"/>
            <a:r>
              <a:rPr lang="en-US" sz="2400" dirty="0" smtClean="0"/>
              <a:t>Profile remains unchanged</a:t>
            </a:r>
            <a:endParaRPr lang="en-US" sz="2800" dirty="0"/>
          </a:p>
        </p:txBody>
      </p:sp>
    </p:spTree>
    <p:extLst>
      <p:ext uri="{BB962C8B-B14F-4D97-AF65-F5344CB8AC3E}">
        <p14:creationId xmlns:p14="http://schemas.microsoft.com/office/powerpoint/2010/main" val="348471386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63395"/>
          </a:xfrm>
        </p:spPr>
        <p:txBody>
          <a:bodyPr/>
          <a:lstStyle/>
          <a:p>
            <a:r>
              <a:rPr lang="en-US" dirty="0" smtClean="0"/>
              <a:t>Infrastructure Design</a:t>
            </a:r>
            <a:br>
              <a:rPr lang="en-US" dirty="0" smtClean="0"/>
            </a:br>
            <a:r>
              <a:rPr lang="en-US" sz="3600" dirty="0" smtClean="0">
                <a:solidFill>
                  <a:schemeClr val="tx2"/>
                </a:solidFill>
              </a:rPr>
              <a:t>Network Subnet Recommendations</a:t>
            </a:r>
            <a:endParaRPr lang="en-US" sz="3600" dirty="0">
              <a:solidFill>
                <a:schemeClr val="tx2"/>
              </a:solidFill>
            </a:endParaRPr>
          </a:p>
        </p:txBody>
      </p:sp>
      <p:sp>
        <p:nvSpPr>
          <p:cNvPr id="3" name="Content Placeholder 2"/>
          <p:cNvSpPr>
            <a:spLocks noGrp="1"/>
          </p:cNvSpPr>
          <p:nvPr>
            <p:ph idx="1"/>
          </p:nvPr>
        </p:nvSpPr>
        <p:spPr>
          <a:xfrm>
            <a:off x="381000" y="1447799"/>
            <a:ext cx="8382000" cy="4992136"/>
          </a:xfrm>
        </p:spPr>
        <p:txBody>
          <a:bodyPr/>
          <a:lstStyle/>
          <a:p>
            <a:r>
              <a:rPr lang="en-US" sz="2400" dirty="0" smtClean="0"/>
              <a:t>No single subnet requirement between or within datacenters</a:t>
            </a:r>
          </a:p>
          <a:p>
            <a:r>
              <a:rPr lang="en-US" sz="2400" dirty="0" smtClean="0"/>
              <a:t>Block “cross network” communication to minimize heartbeat traffic</a:t>
            </a:r>
          </a:p>
          <a:p>
            <a:endParaRPr lang="en-US" sz="2400" dirty="0" smtClean="0"/>
          </a:p>
          <a:p>
            <a:endParaRPr lang="en-US" sz="2400" dirty="0" smtClean="0"/>
          </a:p>
          <a:p>
            <a:endParaRPr lang="en-US" sz="2400" dirty="0" smtClean="0"/>
          </a:p>
          <a:p>
            <a:endParaRPr lang="en-US" sz="2400" dirty="0" smtClean="0"/>
          </a:p>
          <a:p>
            <a:endParaRPr lang="en-US" sz="2400" dirty="0" smtClean="0"/>
          </a:p>
          <a:p>
            <a:pPr marL="0" indent="0">
              <a:buNone/>
            </a:pPr>
            <a:endParaRPr lang="en-US" sz="2400" dirty="0" smtClean="0"/>
          </a:p>
          <a:p>
            <a:r>
              <a:rPr lang="en-US" sz="2400" dirty="0" smtClean="0"/>
              <a:t>Complete redundancy is preferred but not required</a:t>
            </a:r>
          </a:p>
          <a:p>
            <a:r>
              <a:rPr lang="en-US" sz="2400" dirty="0" smtClean="0"/>
              <a:t>Encryption and compression is controlled at subnet level</a:t>
            </a:r>
          </a:p>
          <a:p>
            <a:pPr lvl="1"/>
            <a:r>
              <a:rPr lang="en-US" sz="2000" dirty="0" smtClean="0"/>
              <a:t>Watch server to subnet assignment in same datacenter</a:t>
            </a:r>
            <a:endParaRPr lang="en-US" sz="2400" dirty="0"/>
          </a:p>
        </p:txBody>
      </p:sp>
      <p:sp>
        <p:nvSpPr>
          <p:cNvPr id="7" name="Rectangle 6"/>
          <p:cNvSpPr/>
          <p:nvPr/>
        </p:nvSpPr>
        <p:spPr>
          <a:xfrm>
            <a:off x="2438400" y="3505200"/>
            <a:ext cx="762000" cy="9906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8" name="Rectangle 7"/>
          <p:cNvSpPr/>
          <p:nvPr/>
        </p:nvSpPr>
        <p:spPr>
          <a:xfrm>
            <a:off x="3505200" y="3505200"/>
            <a:ext cx="762000" cy="9906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9" name="Rectangle 8"/>
          <p:cNvSpPr/>
          <p:nvPr/>
        </p:nvSpPr>
        <p:spPr>
          <a:xfrm>
            <a:off x="5410200" y="3505200"/>
            <a:ext cx="762000" cy="9906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0" name="Rectangle 9"/>
          <p:cNvSpPr/>
          <p:nvPr/>
        </p:nvSpPr>
        <p:spPr>
          <a:xfrm>
            <a:off x="6477000" y="3505200"/>
            <a:ext cx="762000" cy="9906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cxnSp>
        <p:nvCxnSpPr>
          <p:cNvPr id="12" name="Straight Connector 11"/>
          <p:cNvCxnSpPr/>
          <p:nvPr/>
        </p:nvCxnSpPr>
        <p:spPr>
          <a:xfrm>
            <a:off x="1981200" y="3276600"/>
            <a:ext cx="5486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981200" y="4800600"/>
            <a:ext cx="5486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7" idx="0"/>
          </p:cNvCxnSpPr>
          <p:nvPr/>
        </p:nvCxnSpPr>
        <p:spPr>
          <a:xfrm rot="5400000">
            <a:off x="2705100" y="33909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7" idx="2"/>
          </p:cNvCxnSpPr>
          <p:nvPr/>
        </p:nvCxnSpPr>
        <p:spPr>
          <a:xfrm rot="5400000">
            <a:off x="2667000" y="4648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8" idx="2"/>
          </p:cNvCxnSpPr>
          <p:nvPr/>
        </p:nvCxnSpPr>
        <p:spPr>
          <a:xfrm rot="5400000">
            <a:off x="3733800" y="4648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9" idx="2"/>
          </p:cNvCxnSpPr>
          <p:nvPr/>
        </p:nvCxnSpPr>
        <p:spPr>
          <a:xfrm rot="5400000">
            <a:off x="5638800" y="4648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0" idx="2"/>
          </p:cNvCxnSpPr>
          <p:nvPr/>
        </p:nvCxnSpPr>
        <p:spPr>
          <a:xfrm rot="5400000">
            <a:off x="6705600" y="4648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0"/>
          </p:cNvCxnSpPr>
          <p:nvPr/>
        </p:nvCxnSpPr>
        <p:spPr>
          <a:xfrm rot="5400000" flipH="1" flipV="1">
            <a:off x="3771900" y="33909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9" idx="0"/>
          </p:cNvCxnSpPr>
          <p:nvPr/>
        </p:nvCxnSpPr>
        <p:spPr>
          <a:xfrm rot="5400000" flipH="1" flipV="1">
            <a:off x="5676900" y="33909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0" idx="0"/>
          </p:cNvCxnSpPr>
          <p:nvPr/>
        </p:nvCxnSpPr>
        <p:spPr>
          <a:xfrm rot="5400000" flipH="1" flipV="1">
            <a:off x="6743700" y="33909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Cloud 34"/>
          <p:cNvSpPr/>
          <p:nvPr/>
        </p:nvSpPr>
        <p:spPr>
          <a:xfrm>
            <a:off x="4572000" y="2971800"/>
            <a:ext cx="457200" cy="2362200"/>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37" name="Elbow Connector 36"/>
          <p:cNvCxnSpPr/>
          <p:nvPr/>
        </p:nvCxnSpPr>
        <p:spPr>
          <a:xfrm rot="5400000" flipH="1" flipV="1">
            <a:off x="4990306" y="1485900"/>
            <a:ext cx="1588" cy="4038600"/>
          </a:xfrm>
          <a:prstGeom prst="bentConnector3">
            <a:avLst>
              <a:gd name="adj1" fmla="val 38258249"/>
            </a:avLst>
          </a:prstGeom>
          <a:ln w="19050">
            <a:solidFill>
              <a:srgbClr val="3F574A"/>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 42"/>
          <p:cNvCxnSpPr/>
          <p:nvPr/>
        </p:nvCxnSpPr>
        <p:spPr>
          <a:xfrm rot="16200000" flipH="1">
            <a:off x="3581400" y="2514600"/>
            <a:ext cx="990600" cy="2971800"/>
          </a:xfrm>
          <a:prstGeom prst="bentConnector5">
            <a:avLst>
              <a:gd name="adj1" fmla="val -43983"/>
              <a:gd name="adj2" fmla="val 62138"/>
              <a:gd name="adj3" fmla="val 153015"/>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962400" y="4996190"/>
            <a:ext cx="914400" cy="261610"/>
          </a:xfrm>
          <a:prstGeom prst="rect">
            <a:avLst/>
          </a:prstGeom>
          <a:noFill/>
        </p:spPr>
        <p:txBody>
          <a:bodyPr wrap="square" rtlCol="0">
            <a:spAutoFit/>
          </a:bodyPr>
          <a:lstStyle/>
          <a:p>
            <a:r>
              <a:rPr lang="en-US" sz="1100" b="1" dirty="0" smtClean="0">
                <a:solidFill>
                  <a:srgbClr val="FF0000"/>
                </a:solidFill>
              </a:rPr>
              <a:t>Blocked</a:t>
            </a:r>
            <a:endParaRPr lang="en-US" sz="1100" b="1" dirty="0">
              <a:solidFill>
                <a:srgbClr val="FF0000"/>
              </a:solidFill>
            </a:endParaRPr>
          </a:p>
        </p:txBody>
      </p:sp>
      <p:sp>
        <p:nvSpPr>
          <p:cNvPr id="49" name="TextBox 48"/>
          <p:cNvSpPr txBox="1"/>
          <p:nvPr/>
        </p:nvSpPr>
        <p:spPr>
          <a:xfrm>
            <a:off x="5181600" y="2667000"/>
            <a:ext cx="914400" cy="261610"/>
          </a:xfrm>
          <a:prstGeom prst="rect">
            <a:avLst/>
          </a:prstGeom>
          <a:noFill/>
        </p:spPr>
        <p:txBody>
          <a:bodyPr wrap="square" rtlCol="0">
            <a:spAutoFit/>
          </a:bodyPr>
          <a:lstStyle/>
          <a:p>
            <a:r>
              <a:rPr lang="en-US" sz="1100" b="1" dirty="0" smtClean="0">
                <a:solidFill>
                  <a:schemeClr val="accent6">
                    <a:lumMod val="50000"/>
                  </a:schemeClr>
                </a:solidFill>
              </a:rPr>
              <a:t>Allowed</a:t>
            </a:r>
            <a:endParaRPr lang="en-US" sz="1100" b="1" dirty="0">
              <a:solidFill>
                <a:schemeClr val="accent6">
                  <a:lumMod val="50000"/>
                </a:schemeClr>
              </a:solidFill>
            </a:endParaRPr>
          </a:p>
        </p:txBody>
      </p:sp>
      <p:sp>
        <p:nvSpPr>
          <p:cNvPr id="50" name="TextBox 49"/>
          <p:cNvSpPr txBox="1"/>
          <p:nvPr/>
        </p:nvSpPr>
        <p:spPr>
          <a:xfrm>
            <a:off x="5867400" y="3048000"/>
            <a:ext cx="914400" cy="261610"/>
          </a:xfrm>
          <a:prstGeom prst="rect">
            <a:avLst/>
          </a:prstGeom>
          <a:noFill/>
        </p:spPr>
        <p:txBody>
          <a:bodyPr wrap="square" rtlCol="0">
            <a:spAutoFit/>
          </a:bodyPr>
          <a:lstStyle/>
          <a:p>
            <a:r>
              <a:rPr lang="en-US" sz="1100" b="1" dirty="0" smtClean="0"/>
              <a:t>Subnet 3</a:t>
            </a:r>
            <a:endParaRPr lang="en-US" sz="1100" b="1" dirty="0"/>
          </a:p>
        </p:txBody>
      </p:sp>
      <p:sp>
        <p:nvSpPr>
          <p:cNvPr id="51" name="TextBox 50"/>
          <p:cNvSpPr txBox="1"/>
          <p:nvPr/>
        </p:nvSpPr>
        <p:spPr>
          <a:xfrm>
            <a:off x="5867400" y="4767590"/>
            <a:ext cx="914400" cy="261610"/>
          </a:xfrm>
          <a:prstGeom prst="rect">
            <a:avLst/>
          </a:prstGeom>
          <a:noFill/>
        </p:spPr>
        <p:txBody>
          <a:bodyPr wrap="square" rtlCol="0">
            <a:spAutoFit/>
          </a:bodyPr>
          <a:lstStyle/>
          <a:p>
            <a:r>
              <a:rPr lang="en-US" sz="1100" b="1" dirty="0" smtClean="0"/>
              <a:t>Subnet 4</a:t>
            </a:r>
            <a:endParaRPr lang="en-US" sz="1100" b="1" dirty="0"/>
          </a:p>
        </p:txBody>
      </p:sp>
      <p:sp>
        <p:nvSpPr>
          <p:cNvPr id="52" name="TextBox 51"/>
          <p:cNvSpPr txBox="1"/>
          <p:nvPr/>
        </p:nvSpPr>
        <p:spPr>
          <a:xfrm>
            <a:off x="1828800" y="4767590"/>
            <a:ext cx="914400" cy="261610"/>
          </a:xfrm>
          <a:prstGeom prst="rect">
            <a:avLst/>
          </a:prstGeom>
          <a:noFill/>
        </p:spPr>
        <p:txBody>
          <a:bodyPr wrap="square" rtlCol="0">
            <a:spAutoFit/>
          </a:bodyPr>
          <a:lstStyle/>
          <a:p>
            <a:r>
              <a:rPr lang="en-US" sz="1100" b="1" dirty="0" smtClean="0"/>
              <a:t>Subnet 2</a:t>
            </a:r>
            <a:endParaRPr lang="en-US" sz="1100" b="1" dirty="0"/>
          </a:p>
        </p:txBody>
      </p:sp>
      <p:sp>
        <p:nvSpPr>
          <p:cNvPr id="53" name="TextBox 52"/>
          <p:cNvSpPr txBox="1"/>
          <p:nvPr/>
        </p:nvSpPr>
        <p:spPr>
          <a:xfrm>
            <a:off x="1828800" y="3048000"/>
            <a:ext cx="914400" cy="261610"/>
          </a:xfrm>
          <a:prstGeom prst="rect">
            <a:avLst/>
          </a:prstGeom>
          <a:noFill/>
        </p:spPr>
        <p:txBody>
          <a:bodyPr wrap="square" rtlCol="0">
            <a:spAutoFit/>
          </a:bodyPr>
          <a:lstStyle/>
          <a:p>
            <a:r>
              <a:rPr lang="en-US" sz="1100" b="1" dirty="0" smtClean="0"/>
              <a:t>Subnet 1</a:t>
            </a:r>
            <a:endParaRPr lang="en-US" sz="1100" b="1" dirty="0"/>
          </a:p>
        </p:txBody>
      </p:sp>
    </p:spTree>
    <p:extLst>
      <p:ext uri="{BB962C8B-B14F-4D97-AF65-F5344CB8AC3E}">
        <p14:creationId xmlns:p14="http://schemas.microsoft.com/office/powerpoint/2010/main" val="2632751339"/>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382000" cy="1163395"/>
          </a:xfrm>
        </p:spPr>
        <p:txBody>
          <a:bodyPr/>
          <a:lstStyle/>
          <a:p>
            <a:r>
              <a:rPr lang="en-US" dirty="0" smtClean="0"/>
              <a:t>Client Experiences</a:t>
            </a:r>
            <a:br>
              <a:rPr lang="en-US" dirty="0" smtClean="0"/>
            </a:br>
            <a:r>
              <a:rPr lang="en-US" sz="3600" dirty="0" smtClean="0">
                <a:solidFill>
                  <a:schemeClr val="tx2"/>
                </a:solidFill>
              </a:rPr>
              <a:t>Outlook – Cross-Site DB *over Experience</a:t>
            </a:r>
            <a:endParaRPr lang="en-US" sz="3600" dirty="0">
              <a:solidFill>
                <a:schemeClr val="tx2"/>
              </a:solidFill>
            </a:endParaRPr>
          </a:p>
        </p:txBody>
      </p:sp>
      <p:sp>
        <p:nvSpPr>
          <p:cNvPr id="4" name="Text Placeholder 3"/>
          <p:cNvSpPr>
            <a:spLocks noGrp="1"/>
          </p:cNvSpPr>
          <p:nvPr>
            <p:ph type="body" sz="quarter" idx="10"/>
          </p:nvPr>
        </p:nvSpPr>
        <p:spPr>
          <a:xfrm>
            <a:off x="381000" y="1447799"/>
            <a:ext cx="8382000" cy="3243965"/>
          </a:xfrm>
        </p:spPr>
        <p:txBody>
          <a:bodyPr/>
          <a:lstStyle/>
          <a:p>
            <a:r>
              <a:rPr lang="en-US" sz="2400" dirty="0" smtClean="0"/>
              <a:t>The default behavior is to perform a direct connect from the CAS array in the first datacenter to the mailbox hosting the active copy in the second datacenter</a:t>
            </a:r>
          </a:p>
          <a:p>
            <a:r>
              <a:rPr lang="en-US" sz="2400" dirty="0" smtClean="0"/>
              <a:t>You can only get a redirect to occur by changing the </a:t>
            </a:r>
            <a:r>
              <a:rPr lang="en-US" sz="2400" dirty="0" err="1" smtClean="0"/>
              <a:t>RPCClientAccessServer</a:t>
            </a:r>
            <a:r>
              <a:rPr lang="en-US" sz="2400" dirty="0" smtClean="0"/>
              <a:t> property on the database</a:t>
            </a:r>
          </a:p>
          <a:p>
            <a:pPr lvl="1"/>
            <a:r>
              <a:rPr lang="en-US" sz="2000" dirty="0" smtClean="0"/>
              <a:t>However, unless you have green hair, standing on one foot, and using a version of Outlook that hasn’t been released yet, the Outlook client may not automatically apply the changes for the Home Server property*</a:t>
            </a:r>
          </a:p>
          <a:p>
            <a:pPr lvl="1"/>
            <a:r>
              <a:rPr lang="en-US" sz="2000" dirty="0" smtClean="0"/>
              <a:t>You can force a profile update by performing a profile repair</a:t>
            </a:r>
          </a:p>
        </p:txBody>
      </p:sp>
      <p:sp>
        <p:nvSpPr>
          <p:cNvPr id="2" name="TextBox 1"/>
          <p:cNvSpPr txBox="1"/>
          <p:nvPr/>
        </p:nvSpPr>
        <p:spPr>
          <a:xfrm>
            <a:off x="502693" y="6248400"/>
            <a:ext cx="7696200" cy="276999"/>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 Outlook 2010, however, will apply RPC Proxy server changes</a:t>
            </a:r>
          </a:p>
        </p:txBody>
      </p:sp>
    </p:spTree>
    <p:extLst>
      <p:ext uri="{BB962C8B-B14F-4D97-AF65-F5344CB8AC3E}">
        <p14:creationId xmlns:p14="http://schemas.microsoft.com/office/powerpoint/2010/main" val="1122775887"/>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63395"/>
          </a:xfrm>
        </p:spPr>
        <p:txBody>
          <a:bodyPr/>
          <a:lstStyle/>
          <a:p>
            <a:r>
              <a:rPr lang="en-US" dirty="0" smtClean="0"/>
              <a:t>Client Experiences</a:t>
            </a:r>
            <a:br>
              <a:rPr lang="en-US" dirty="0" smtClean="0"/>
            </a:br>
            <a:r>
              <a:rPr lang="en-US" sz="3600" dirty="0" smtClean="0">
                <a:solidFill>
                  <a:schemeClr val="tx2"/>
                </a:solidFill>
              </a:rPr>
              <a:t>Cross-Site DB *over (Direct Connect)</a:t>
            </a:r>
            <a:endParaRPr lang="en-US" sz="3600" dirty="0">
              <a:solidFill>
                <a:schemeClr val="tx2"/>
              </a:solidFill>
            </a:endParaRPr>
          </a:p>
        </p:txBody>
      </p:sp>
      <p:sp>
        <p:nvSpPr>
          <p:cNvPr id="25" name="Can 24"/>
          <p:cNvSpPr/>
          <p:nvPr/>
        </p:nvSpPr>
        <p:spPr bwMode="auto">
          <a:xfrm>
            <a:off x="4346448" y="5105400"/>
            <a:ext cx="304800" cy="304800"/>
          </a:xfrm>
          <a:prstGeom prst="can">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26" name="Can 25"/>
          <p:cNvSpPr/>
          <p:nvPr/>
        </p:nvSpPr>
        <p:spPr bwMode="auto">
          <a:xfrm>
            <a:off x="6248400" y="5102352"/>
            <a:ext cx="304800" cy="304800"/>
          </a:xfrm>
          <a:prstGeom prst="ca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2247871009"/>
              </p:ext>
            </p:extLst>
          </p:nvPr>
        </p:nvGraphicFramePr>
        <p:xfrm>
          <a:off x="1094181" y="1308100"/>
          <a:ext cx="7351712" cy="5308600"/>
        </p:xfrm>
        <a:graphic>
          <a:graphicData uri="http://schemas.openxmlformats.org/presentationml/2006/ole">
            <mc:AlternateContent xmlns:mc="http://schemas.openxmlformats.org/markup-compatibility/2006">
              <mc:Choice xmlns:v="urn:schemas-microsoft-com:vml" Requires="v">
                <p:oleObj spid="_x0000_s11352" name="Visio" r:id="rId5" imgW="9279337" imgH="6700736" progId="Visio.Drawing.11">
                  <p:embed/>
                </p:oleObj>
              </mc:Choice>
              <mc:Fallback>
                <p:oleObj name="Visio" r:id="rId5" imgW="9279337" imgH="6700736" progId="Visio.Drawing.11">
                  <p:embed/>
                  <p:pic>
                    <p:nvPicPr>
                      <p:cNvPr id="0" name=""/>
                      <p:cNvPicPr>
                        <a:picLocks noChangeAspect="1" noChangeArrowheads="1"/>
                      </p:cNvPicPr>
                      <p:nvPr/>
                    </p:nvPicPr>
                    <p:blipFill>
                      <a:blip r:embed="rId6"/>
                      <a:srcRect/>
                      <a:stretch>
                        <a:fillRect/>
                      </a:stretch>
                    </p:blipFill>
                    <p:spPr bwMode="auto">
                      <a:xfrm>
                        <a:off x="1094181" y="1308100"/>
                        <a:ext cx="7351712" cy="530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8" name="Straight Arrow Connector 27"/>
          <p:cNvCxnSpPr/>
          <p:nvPr/>
        </p:nvCxnSpPr>
        <p:spPr>
          <a:xfrm rot="5400000">
            <a:off x="4039394" y="2590006"/>
            <a:ext cx="609600"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29" name="Can 28"/>
          <p:cNvSpPr/>
          <p:nvPr/>
        </p:nvSpPr>
        <p:spPr bwMode="auto">
          <a:xfrm>
            <a:off x="3124200" y="5105400"/>
            <a:ext cx="304800" cy="304800"/>
          </a:xfrm>
          <a:prstGeom prst="can">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30" name="Can 29"/>
          <p:cNvSpPr/>
          <p:nvPr/>
        </p:nvSpPr>
        <p:spPr bwMode="auto">
          <a:xfrm>
            <a:off x="4344988" y="5105400"/>
            <a:ext cx="304800" cy="304800"/>
          </a:xfrm>
          <a:prstGeom prst="ca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32" name="Can 31"/>
          <p:cNvSpPr/>
          <p:nvPr/>
        </p:nvSpPr>
        <p:spPr bwMode="auto">
          <a:xfrm>
            <a:off x="7391400" y="5105400"/>
            <a:ext cx="304800" cy="304800"/>
          </a:xfrm>
          <a:prstGeom prst="can">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33" name="Can 32"/>
          <p:cNvSpPr/>
          <p:nvPr/>
        </p:nvSpPr>
        <p:spPr bwMode="auto">
          <a:xfrm>
            <a:off x="6248400" y="5105400"/>
            <a:ext cx="304800" cy="304800"/>
          </a:xfrm>
          <a:prstGeom prst="can">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34" name="Rectangular Callout 33"/>
          <p:cNvSpPr/>
          <p:nvPr/>
        </p:nvSpPr>
        <p:spPr>
          <a:xfrm>
            <a:off x="2667001" y="5867400"/>
            <a:ext cx="2895600" cy="381000"/>
          </a:xfrm>
          <a:prstGeom prst="wedgeRectCallout">
            <a:avLst>
              <a:gd name="adj1" fmla="val 14850"/>
              <a:gd name="adj2" fmla="val -161356"/>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err="1" smtClean="0"/>
              <a:t>RPCClientAccessServer</a:t>
            </a:r>
            <a:r>
              <a:rPr lang="en-US" sz="1200" dirty="0" smtClean="0"/>
              <a:t> </a:t>
            </a:r>
            <a:r>
              <a:rPr lang="en-US" sz="1200" dirty="0"/>
              <a:t>= </a:t>
            </a:r>
            <a:r>
              <a:rPr lang="en-US" sz="1200" dirty="0" smtClean="0"/>
              <a:t>CAS-PRI</a:t>
            </a:r>
            <a:endParaRPr lang="en-US" sz="1200" dirty="0"/>
          </a:p>
        </p:txBody>
      </p:sp>
      <p:cxnSp>
        <p:nvCxnSpPr>
          <p:cNvPr id="35" name="Straight Arrow Connector 34"/>
          <p:cNvCxnSpPr/>
          <p:nvPr/>
        </p:nvCxnSpPr>
        <p:spPr>
          <a:xfrm flipH="1">
            <a:off x="4249452" y="3657600"/>
            <a:ext cx="1588" cy="45720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36" name="Straight Arrow Connector 35"/>
          <p:cNvCxnSpPr/>
          <p:nvPr/>
        </p:nvCxnSpPr>
        <p:spPr>
          <a:xfrm>
            <a:off x="4572000" y="3200400"/>
            <a:ext cx="1676400" cy="91440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37" name="Rectangular Callout 36"/>
          <p:cNvSpPr/>
          <p:nvPr/>
        </p:nvSpPr>
        <p:spPr>
          <a:xfrm>
            <a:off x="6019800" y="5867400"/>
            <a:ext cx="2895600" cy="609600"/>
          </a:xfrm>
          <a:prstGeom prst="wedgeRectCallout">
            <a:avLst>
              <a:gd name="adj1" fmla="val -35581"/>
              <a:gd name="adj2" fmla="val -11613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err="1" smtClean="0"/>
              <a:t>RPCClientAccessServer</a:t>
            </a:r>
            <a:r>
              <a:rPr lang="en-US" sz="1200" dirty="0" smtClean="0"/>
              <a:t> </a:t>
            </a:r>
            <a:r>
              <a:rPr lang="en-US" sz="1200" dirty="0"/>
              <a:t>= </a:t>
            </a:r>
            <a:r>
              <a:rPr lang="en-US" sz="1200" dirty="0" smtClean="0"/>
              <a:t>CAS-PRI</a:t>
            </a:r>
          </a:p>
          <a:p>
            <a:pPr algn="ctr"/>
            <a:r>
              <a:rPr lang="en-US" sz="1200" dirty="0" smtClean="0"/>
              <a:t>Cross Site Connections = Allowed</a:t>
            </a:r>
            <a:endParaRPr lang="en-US" sz="1200" dirty="0"/>
          </a:p>
        </p:txBody>
      </p:sp>
      <p:sp>
        <p:nvSpPr>
          <p:cNvPr id="38" name="Rectangular Callout 37"/>
          <p:cNvSpPr/>
          <p:nvPr/>
        </p:nvSpPr>
        <p:spPr>
          <a:xfrm>
            <a:off x="371475" y="1600200"/>
            <a:ext cx="2651078" cy="381000"/>
          </a:xfrm>
          <a:prstGeom prst="wedgeRectCallout">
            <a:avLst>
              <a:gd name="adj1" fmla="val 92451"/>
              <a:gd name="adj2" fmla="val -66244"/>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smtClean="0"/>
              <a:t>Home Server = CAS-PRI</a:t>
            </a:r>
            <a:endParaRPr lang="en-US" sz="1200" dirty="0"/>
          </a:p>
        </p:txBody>
      </p:sp>
      <p:grpSp>
        <p:nvGrpSpPr>
          <p:cNvPr id="39" name="Group 38"/>
          <p:cNvGrpSpPr/>
          <p:nvPr/>
        </p:nvGrpSpPr>
        <p:grpSpPr>
          <a:xfrm>
            <a:off x="381000" y="5622880"/>
            <a:ext cx="1295542" cy="701723"/>
            <a:chOff x="304800" y="5622878"/>
            <a:chExt cx="1295542" cy="701722"/>
          </a:xfrm>
        </p:grpSpPr>
        <p:sp>
          <p:nvSpPr>
            <p:cNvPr id="40" name="Can 39"/>
            <p:cNvSpPr/>
            <p:nvPr/>
          </p:nvSpPr>
          <p:spPr bwMode="auto">
            <a:xfrm>
              <a:off x="304800" y="6019800"/>
              <a:ext cx="304800" cy="304800"/>
            </a:xfrm>
            <a:prstGeom prst="can">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41" name="Can 40"/>
            <p:cNvSpPr/>
            <p:nvPr/>
          </p:nvSpPr>
          <p:spPr bwMode="auto">
            <a:xfrm>
              <a:off x="304800" y="5622878"/>
              <a:ext cx="304800" cy="304800"/>
            </a:xfrm>
            <a:prstGeom prst="ca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42" name="TextBox 41"/>
            <p:cNvSpPr txBox="1"/>
            <p:nvPr/>
          </p:nvSpPr>
          <p:spPr>
            <a:xfrm>
              <a:off x="741528" y="5636778"/>
              <a:ext cx="858814" cy="276999"/>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Active</a:t>
              </a:r>
            </a:p>
          </p:txBody>
        </p:sp>
        <p:sp>
          <p:nvSpPr>
            <p:cNvPr id="43" name="TextBox 42"/>
            <p:cNvSpPr txBox="1"/>
            <p:nvPr/>
          </p:nvSpPr>
          <p:spPr>
            <a:xfrm>
              <a:off x="741528" y="6033700"/>
              <a:ext cx="858814" cy="276999"/>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Passive</a:t>
              </a:r>
            </a:p>
          </p:txBody>
        </p:sp>
      </p:grpSp>
    </p:spTree>
    <p:custDataLst>
      <p:tags r:id="rId2"/>
    </p:custDataLst>
    <p:extLst>
      <p:ext uri="{BB962C8B-B14F-4D97-AF65-F5344CB8AC3E}">
        <p14:creationId xmlns:p14="http://schemas.microsoft.com/office/powerpoint/2010/main" val="29132474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34"/>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8"/>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5"/>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3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2"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30" grpId="0" animBg="1"/>
      <p:bldP spid="33" grpId="0" animBg="1"/>
      <p:bldP spid="34" grpId="0" animBg="1"/>
      <p:bldP spid="34" grpId="1" animBg="1"/>
      <p:bldP spid="37" grpId="0" animBg="1"/>
      <p:bldP spid="38" grpId="0" animBg="1"/>
      <p:bldP spid="38" grpId="1" animBg="1"/>
      <p:bldP spid="38" grpId="2"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52596"/>
          </a:xfrm>
        </p:spPr>
        <p:txBody>
          <a:bodyPr/>
          <a:lstStyle/>
          <a:p>
            <a:r>
              <a:rPr lang="en-US" dirty="0" smtClean="0"/>
              <a:t>Client Experiences</a:t>
            </a:r>
            <a:br>
              <a:rPr lang="en-US" dirty="0" smtClean="0"/>
            </a:br>
            <a:r>
              <a:rPr lang="en-US" sz="2800" dirty="0" smtClean="0">
                <a:solidFill>
                  <a:schemeClr val="tx2"/>
                </a:solidFill>
              </a:rPr>
              <a:t>Cross-Site DB *over when </a:t>
            </a:r>
            <a:r>
              <a:rPr lang="en-US" sz="2800" dirty="0" err="1" smtClean="0">
                <a:solidFill>
                  <a:schemeClr val="tx2"/>
                </a:solidFill>
              </a:rPr>
              <a:t>RPCClientAccessServer</a:t>
            </a:r>
            <a:r>
              <a:rPr lang="en-US" sz="2800" dirty="0" smtClean="0">
                <a:solidFill>
                  <a:schemeClr val="tx2"/>
                </a:solidFill>
              </a:rPr>
              <a:t> changes</a:t>
            </a:r>
            <a:endParaRPr lang="en-US" sz="3600" dirty="0">
              <a:solidFill>
                <a:schemeClr val="tx2"/>
              </a:solidFill>
            </a:endParaRPr>
          </a:p>
        </p:txBody>
      </p:sp>
      <p:graphicFrame>
        <p:nvGraphicFramePr>
          <p:cNvPr id="32" name="Object 31"/>
          <p:cNvGraphicFramePr>
            <a:graphicFrameLocks noChangeAspect="1"/>
          </p:cNvGraphicFramePr>
          <p:nvPr>
            <p:extLst>
              <p:ext uri="{D42A27DB-BD31-4B8C-83A1-F6EECF244321}">
                <p14:modId xmlns:p14="http://schemas.microsoft.com/office/powerpoint/2010/main" val="3464500001"/>
              </p:ext>
            </p:extLst>
          </p:nvPr>
        </p:nvGraphicFramePr>
        <p:xfrm>
          <a:off x="1097280" y="1307592"/>
          <a:ext cx="7351776" cy="5309040"/>
        </p:xfrm>
        <a:graphic>
          <a:graphicData uri="http://schemas.openxmlformats.org/presentationml/2006/ole">
            <mc:AlternateContent xmlns:mc="http://schemas.openxmlformats.org/markup-compatibility/2006">
              <mc:Choice xmlns:v="urn:schemas-microsoft-com:vml" Requires="v">
                <p:oleObj spid="_x0000_s12371" name="Visio" r:id="rId5" imgW="9279337" imgH="6700736" progId="Visio.Drawing.11">
                  <p:embed/>
                </p:oleObj>
              </mc:Choice>
              <mc:Fallback>
                <p:oleObj name="Visio" r:id="rId5" imgW="9279337" imgH="6700736" progId="Visio.Drawing.11">
                  <p:embed/>
                  <p:pic>
                    <p:nvPicPr>
                      <p:cNvPr id="0" name=""/>
                      <p:cNvPicPr>
                        <a:picLocks noChangeAspect="1" noChangeArrowheads="1"/>
                      </p:cNvPicPr>
                      <p:nvPr/>
                    </p:nvPicPr>
                    <p:blipFill>
                      <a:blip r:embed="rId6"/>
                      <a:srcRect/>
                      <a:stretch>
                        <a:fillRect/>
                      </a:stretch>
                    </p:blipFill>
                    <p:spPr bwMode="auto">
                      <a:xfrm>
                        <a:off x="1097280" y="1307592"/>
                        <a:ext cx="7351776" cy="5309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Rectangular Callout 32"/>
          <p:cNvSpPr/>
          <p:nvPr/>
        </p:nvSpPr>
        <p:spPr>
          <a:xfrm>
            <a:off x="6182573" y="5943600"/>
            <a:ext cx="2743200" cy="533400"/>
          </a:xfrm>
          <a:prstGeom prst="wedgeRectCallout">
            <a:avLst>
              <a:gd name="adj1" fmla="val -34413"/>
              <a:gd name="adj2" fmla="val -139661"/>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smtClean="0"/>
              <a:t>After *over, manually change</a:t>
            </a:r>
          </a:p>
          <a:p>
            <a:pPr algn="ctr"/>
            <a:r>
              <a:rPr lang="en-US" sz="1200" dirty="0" err="1" smtClean="0"/>
              <a:t>RPCClientAccessServer</a:t>
            </a:r>
            <a:r>
              <a:rPr lang="en-US" sz="1200" dirty="0" smtClean="0"/>
              <a:t> </a:t>
            </a:r>
            <a:r>
              <a:rPr lang="en-US" sz="1200" dirty="0"/>
              <a:t>= </a:t>
            </a:r>
            <a:r>
              <a:rPr lang="en-US" sz="1200" dirty="0" smtClean="0"/>
              <a:t>CAS-SEC</a:t>
            </a:r>
            <a:endParaRPr lang="en-US" sz="1200" dirty="0"/>
          </a:p>
        </p:txBody>
      </p:sp>
      <p:cxnSp>
        <p:nvCxnSpPr>
          <p:cNvPr id="34" name="Straight Arrow Connector 33"/>
          <p:cNvCxnSpPr/>
          <p:nvPr/>
        </p:nvCxnSpPr>
        <p:spPr>
          <a:xfrm>
            <a:off x="4583961" y="3642393"/>
            <a:ext cx="1522412" cy="666321"/>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35" name="Straight Arrow Connector 34"/>
          <p:cNvCxnSpPr/>
          <p:nvPr/>
        </p:nvCxnSpPr>
        <p:spPr>
          <a:xfrm>
            <a:off x="4658573" y="3318114"/>
            <a:ext cx="1447800" cy="99060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38" name="Straight Arrow Connector 37"/>
          <p:cNvCxnSpPr/>
          <p:nvPr/>
        </p:nvCxnSpPr>
        <p:spPr>
          <a:xfrm rot="5400000">
            <a:off x="6125455" y="3851911"/>
            <a:ext cx="420624"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39" name="Straight Arrow Connector 38"/>
          <p:cNvCxnSpPr/>
          <p:nvPr/>
        </p:nvCxnSpPr>
        <p:spPr>
          <a:xfrm rot="5400000">
            <a:off x="3966698" y="2546949"/>
            <a:ext cx="762795"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41" name="Rectangular Callout 40"/>
          <p:cNvSpPr/>
          <p:nvPr/>
        </p:nvSpPr>
        <p:spPr>
          <a:xfrm>
            <a:off x="6106373" y="1447800"/>
            <a:ext cx="2438400" cy="914400"/>
          </a:xfrm>
          <a:prstGeom prst="wedgeRectCallout">
            <a:avLst>
              <a:gd name="adj1" fmla="val -106925"/>
              <a:gd name="adj2" fmla="val -1693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smtClean="0"/>
              <a:t>Autodiscover detects profile change but </a:t>
            </a:r>
            <a:r>
              <a:rPr lang="en-US" sz="1200" dirty="0"/>
              <a:t>does not update the profile to use new the RPC CAS array </a:t>
            </a:r>
            <a:r>
              <a:rPr lang="en-US" sz="1200" dirty="0" smtClean="0"/>
              <a:t>value</a:t>
            </a:r>
          </a:p>
        </p:txBody>
      </p:sp>
      <p:sp>
        <p:nvSpPr>
          <p:cNvPr id="42" name="Multiply 41"/>
          <p:cNvSpPr/>
          <p:nvPr/>
        </p:nvSpPr>
        <p:spPr>
          <a:xfrm>
            <a:off x="3972773" y="2819400"/>
            <a:ext cx="685800" cy="838200"/>
          </a:xfrm>
          <a:prstGeom prst="mathMultiply">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3" name="Rectangular Callout 42"/>
          <p:cNvSpPr/>
          <p:nvPr/>
        </p:nvSpPr>
        <p:spPr>
          <a:xfrm flipH="1">
            <a:off x="381000" y="2362203"/>
            <a:ext cx="1719330" cy="942607"/>
          </a:xfrm>
          <a:prstGeom prst="wedgeRectCallout">
            <a:avLst>
              <a:gd name="adj1" fmla="val -66268"/>
              <a:gd name="adj2" fmla="val -96998"/>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smtClean="0"/>
              <a:t>Outlook continues to use existing Home Server defined in the profile (CAS-PRI)</a:t>
            </a:r>
            <a:endParaRPr lang="en-US" sz="1200" dirty="0"/>
          </a:p>
        </p:txBody>
      </p:sp>
      <p:cxnSp>
        <p:nvCxnSpPr>
          <p:cNvPr id="44" name="Straight Arrow Connector 43"/>
          <p:cNvCxnSpPr/>
          <p:nvPr/>
        </p:nvCxnSpPr>
        <p:spPr>
          <a:xfrm>
            <a:off x="4594638" y="3471338"/>
            <a:ext cx="1511735" cy="837376"/>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45" name="Rectangular Callout 44"/>
          <p:cNvSpPr/>
          <p:nvPr/>
        </p:nvSpPr>
        <p:spPr>
          <a:xfrm>
            <a:off x="467573" y="3581400"/>
            <a:ext cx="1905000" cy="1219200"/>
          </a:xfrm>
          <a:prstGeom prst="wedgeRectCallout">
            <a:avLst>
              <a:gd name="adj1" fmla="val 97710"/>
              <a:gd name="adj2" fmla="val -17433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a:t>Autodiscover detects profile change </a:t>
            </a:r>
            <a:r>
              <a:rPr lang="en-US" sz="1200" dirty="0" smtClean="0"/>
              <a:t>but does not update the profile to use new the RPC CAS array value</a:t>
            </a:r>
            <a:endParaRPr lang="en-US" sz="1200" dirty="0"/>
          </a:p>
        </p:txBody>
      </p:sp>
      <p:sp>
        <p:nvSpPr>
          <p:cNvPr id="48" name="Can 47"/>
          <p:cNvSpPr/>
          <p:nvPr/>
        </p:nvSpPr>
        <p:spPr bwMode="auto">
          <a:xfrm>
            <a:off x="3210773" y="5105400"/>
            <a:ext cx="304800" cy="304800"/>
          </a:xfrm>
          <a:prstGeom prst="can">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cxnSp>
        <p:nvCxnSpPr>
          <p:cNvPr id="49" name="Straight Arrow Connector 48"/>
          <p:cNvCxnSpPr/>
          <p:nvPr/>
        </p:nvCxnSpPr>
        <p:spPr>
          <a:xfrm>
            <a:off x="3384017" y="2142461"/>
            <a:ext cx="2635783" cy="1047751"/>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50" name="Straight Arrow Connector 49"/>
          <p:cNvCxnSpPr/>
          <p:nvPr/>
        </p:nvCxnSpPr>
        <p:spPr>
          <a:xfrm>
            <a:off x="6184163" y="3642394"/>
            <a:ext cx="0" cy="418307"/>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sp>
        <p:nvSpPr>
          <p:cNvPr id="51" name="Rectangular Callout 50"/>
          <p:cNvSpPr/>
          <p:nvPr/>
        </p:nvSpPr>
        <p:spPr>
          <a:xfrm flipH="1">
            <a:off x="424643" y="1438674"/>
            <a:ext cx="1643130" cy="618729"/>
          </a:xfrm>
          <a:prstGeom prst="wedgeRectCallout">
            <a:avLst>
              <a:gd name="adj1" fmla="val -70930"/>
              <a:gd name="adj2" fmla="val -34274"/>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smtClean="0"/>
              <a:t>Outlook 2003 can’t update if source CAS is unavailable</a:t>
            </a:r>
            <a:endParaRPr lang="en-US" sz="1200" dirty="0"/>
          </a:p>
        </p:txBody>
      </p:sp>
      <p:sp>
        <p:nvSpPr>
          <p:cNvPr id="57" name="Can 56"/>
          <p:cNvSpPr/>
          <p:nvPr/>
        </p:nvSpPr>
        <p:spPr bwMode="auto">
          <a:xfrm>
            <a:off x="4433021" y="5105400"/>
            <a:ext cx="304800" cy="304800"/>
          </a:xfrm>
          <a:prstGeom prst="can">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58" name="Can 57"/>
          <p:cNvSpPr/>
          <p:nvPr/>
        </p:nvSpPr>
        <p:spPr bwMode="auto">
          <a:xfrm>
            <a:off x="6334973" y="5102352"/>
            <a:ext cx="304800" cy="304800"/>
          </a:xfrm>
          <a:prstGeom prst="ca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59" name="Can 58"/>
          <p:cNvSpPr/>
          <p:nvPr/>
        </p:nvSpPr>
        <p:spPr bwMode="auto">
          <a:xfrm>
            <a:off x="4431561" y="5105400"/>
            <a:ext cx="304800" cy="304800"/>
          </a:xfrm>
          <a:prstGeom prst="ca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60" name="Can 59"/>
          <p:cNvSpPr/>
          <p:nvPr/>
        </p:nvSpPr>
        <p:spPr bwMode="auto">
          <a:xfrm>
            <a:off x="7477973" y="5105400"/>
            <a:ext cx="304800" cy="304800"/>
          </a:xfrm>
          <a:prstGeom prst="can">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61" name="Can 60"/>
          <p:cNvSpPr/>
          <p:nvPr/>
        </p:nvSpPr>
        <p:spPr bwMode="auto">
          <a:xfrm>
            <a:off x="6334973" y="5105400"/>
            <a:ext cx="304800" cy="304800"/>
          </a:xfrm>
          <a:prstGeom prst="can">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grpSp>
        <p:nvGrpSpPr>
          <p:cNvPr id="62" name="Group 61"/>
          <p:cNvGrpSpPr/>
          <p:nvPr/>
        </p:nvGrpSpPr>
        <p:grpSpPr>
          <a:xfrm>
            <a:off x="381000" y="5622880"/>
            <a:ext cx="1295542" cy="701723"/>
            <a:chOff x="304800" y="5622878"/>
            <a:chExt cx="1295542" cy="701722"/>
          </a:xfrm>
        </p:grpSpPr>
        <p:sp>
          <p:nvSpPr>
            <p:cNvPr id="63" name="Can 62"/>
            <p:cNvSpPr/>
            <p:nvPr/>
          </p:nvSpPr>
          <p:spPr bwMode="auto">
            <a:xfrm>
              <a:off x="304800" y="6019800"/>
              <a:ext cx="304800" cy="304800"/>
            </a:xfrm>
            <a:prstGeom prst="can">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64" name="Can 63"/>
            <p:cNvSpPr/>
            <p:nvPr/>
          </p:nvSpPr>
          <p:spPr bwMode="auto">
            <a:xfrm>
              <a:off x="304800" y="5622878"/>
              <a:ext cx="304800" cy="304800"/>
            </a:xfrm>
            <a:prstGeom prst="ca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sp>
          <p:nvSpPr>
            <p:cNvPr id="65" name="TextBox 64"/>
            <p:cNvSpPr txBox="1"/>
            <p:nvPr/>
          </p:nvSpPr>
          <p:spPr>
            <a:xfrm>
              <a:off x="741528" y="5636778"/>
              <a:ext cx="858814" cy="276999"/>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Active</a:t>
              </a:r>
            </a:p>
          </p:txBody>
        </p:sp>
        <p:sp>
          <p:nvSpPr>
            <p:cNvPr id="66" name="TextBox 65"/>
            <p:cNvSpPr txBox="1"/>
            <p:nvPr/>
          </p:nvSpPr>
          <p:spPr>
            <a:xfrm>
              <a:off x="741528" y="6033700"/>
              <a:ext cx="858814" cy="276999"/>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Passive</a:t>
              </a:r>
            </a:p>
          </p:txBody>
        </p:sp>
      </p:grpSp>
      <p:sp>
        <p:nvSpPr>
          <p:cNvPr id="30" name="Rectangular Callout 29"/>
          <p:cNvSpPr/>
          <p:nvPr/>
        </p:nvSpPr>
        <p:spPr>
          <a:xfrm>
            <a:off x="6106373" y="1438674"/>
            <a:ext cx="2438400" cy="914400"/>
          </a:xfrm>
          <a:prstGeom prst="wedgeRectCallout">
            <a:avLst>
              <a:gd name="adj1" fmla="val -106925"/>
              <a:gd name="adj2" fmla="val -1693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smtClean="0"/>
              <a:t>Autodiscover detects profile change and updates the profile to use new CAS array (requires restart)</a:t>
            </a:r>
          </a:p>
        </p:txBody>
      </p:sp>
      <p:cxnSp>
        <p:nvCxnSpPr>
          <p:cNvPr id="31" name="Straight Arrow Connector 30"/>
          <p:cNvCxnSpPr/>
          <p:nvPr/>
        </p:nvCxnSpPr>
        <p:spPr>
          <a:xfrm>
            <a:off x="4658573" y="2133602"/>
            <a:ext cx="1447800" cy="99060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36" name="Rectangular Callout 35"/>
          <p:cNvSpPr/>
          <p:nvPr/>
        </p:nvSpPr>
        <p:spPr>
          <a:xfrm>
            <a:off x="465724" y="3580977"/>
            <a:ext cx="1905000" cy="1219200"/>
          </a:xfrm>
          <a:prstGeom prst="wedgeRectCallout">
            <a:avLst>
              <a:gd name="adj1" fmla="val 97710"/>
              <a:gd name="adj2" fmla="val -17433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a:t>Autodiscover detects profile change and updates the profile to use new CAS array (requires restart)</a:t>
            </a:r>
          </a:p>
        </p:txBody>
      </p:sp>
      <p:cxnSp>
        <p:nvCxnSpPr>
          <p:cNvPr id="37" name="Straight Arrow Connector 36"/>
          <p:cNvCxnSpPr/>
          <p:nvPr/>
        </p:nvCxnSpPr>
        <p:spPr>
          <a:xfrm>
            <a:off x="3381742" y="2133602"/>
            <a:ext cx="591031" cy="685798"/>
          </a:xfrm>
          <a:prstGeom prst="straightConnector1">
            <a:avLst/>
          </a:prstGeom>
          <a:ln>
            <a:headEnd type="arrow"/>
            <a:tailEnd type="arrow"/>
          </a:ln>
        </p:spPr>
        <p:style>
          <a:lnRef idx="2">
            <a:schemeClr val="accent4"/>
          </a:lnRef>
          <a:fillRef idx="0">
            <a:schemeClr val="accent4"/>
          </a:fillRef>
          <a:effectRef idx="1">
            <a:schemeClr val="accent4"/>
          </a:effectRef>
          <a:fontRef idx="minor">
            <a:schemeClr val="tx1"/>
          </a:fontRef>
        </p:style>
      </p:cxnSp>
      <p:cxnSp>
        <p:nvCxnSpPr>
          <p:cNvPr id="40" name="Straight Arrow Connector 39"/>
          <p:cNvCxnSpPr/>
          <p:nvPr/>
        </p:nvCxnSpPr>
        <p:spPr>
          <a:xfrm>
            <a:off x="2514600" y="2142461"/>
            <a:ext cx="1458173" cy="78668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Tree>
    <p:custDataLst>
      <p:tags r:id="rId2"/>
    </p:custDataLst>
    <p:extLst>
      <p:ext uri="{BB962C8B-B14F-4D97-AF65-F5344CB8AC3E}">
        <p14:creationId xmlns:p14="http://schemas.microsoft.com/office/powerpoint/2010/main" val="31476541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41"/>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9"/>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3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30"/>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42"/>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31"/>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38"/>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45"/>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37"/>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34"/>
                                        </p:tgtEl>
                                        <p:attrNameLst>
                                          <p:attrName>style.visibility</p:attrName>
                                        </p:attrNameLst>
                                      </p:cBhvr>
                                      <p:to>
                                        <p:strVal val="hidden"/>
                                      </p:to>
                                    </p:set>
                                  </p:childTnLst>
                                </p:cTn>
                              </p:par>
                              <p:par>
                                <p:cTn id="67" presetID="1" presetClass="entr" presetSubtype="0" fill="hold" grpId="2" nodeType="with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nodeType="clickEffect">
                                  <p:stCondLst>
                                    <p:cond delay="0"/>
                                  </p:stCondLst>
                                  <p:childTnLst>
                                    <p:set>
                                      <p:cBhvr>
                                        <p:cTn id="78" dur="1" fill="hold">
                                          <p:stCondLst>
                                            <p:cond delay="0"/>
                                          </p:stCondLst>
                                        </p:cTn>
                                        <p:tgtEl>
                                          <p:spTgt spid="49"/>
                                        </p:tgtEl>
                                        <p:attrNameLst>
                                          <p:attrName>style.visibility</p:attrName>
                                        </p:attrNameLst>
                                      </p:cBhvr>
                                      <p:to>
                                        <p:strVal val="hidden"/>
                                      </p:to>
                                    </p:set>
                                  </p:childTnLst>
                                </p:cTn>
                              </p:par>
                              <p:par>
                                <p:cTn id="79" presetID="1" presetClass="exit" presetSubtype="0" fill="hold" grpId="4" nodeType="withEffect">
                                  <p:stCondLst>
                                    <p:cond delay="0"/>
                                  </p:stCondLst>
                                  <p:childTnLst>
                                    <p:set>
                                      <p:cBhvr>
                                        <p:cTn id="80" dur="1" fill="hold">
                                          <p:stCondLst>
                                            <p:cond delay="0"/>
                                          </p:stCondLst>
                                        </p:cTn>
                                        <p:tgtEl>
                                          <p:spTgt spid="42"/>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50"/>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36"/>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4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3" nodeType="clickEffect">
                                  <p:stCondLst>
                                    <p:cond delay="0"/>
                                  </p:stCondLst>
                                  <p:childTnLst>
                                    <p:set>
                                      <p:cBhvr>
                                        <p:cTn id="94" dur="1" fill="hold">
                                          <p:stCondLst>
                                            <p:cond delay="0"/>
                                          </p:stCondLst>
                                        </p:cTn>
                                        <p:tgtEl>
                                          <p:spTgt spid="42"/>
                                        </p:tgtEl>
                                        <p:attrNameLst>
                                          <p:attrName>style.visibility</p:attrName>
                                        </p:attrNameLst>
                                      </p:cBhvr>
                                      <p:to>
                                        <p:strVal val="visible"/>
                                      </p:to>
                                    </p:set>
                                  </p:childTnLst>
                                </p:cTn>
                              </p:par>
                              <p:par>
                                <p:cTn id="95" presetID="1" presetClass="exit" presetSubtype="0" fill="hold" nodeType="withEffect">
                                  <p:stCondLst>
                                    <p:cond delay="0"/>
                                  </p:stCondLst>
                                  <p:childTnLst>
                                    <p:set>
                                      <p:cBhvr>
                                        <p:cTn id="96" dur="1" fill="hold">
                                          <p:stCondLst>
                                            <p:cond delay="0"/>
                                          </p:stCondLst>
                                        </p:cTn>
                                        <p:tgtEl>
                                          <p:spTgt spid="40"/>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44"/>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43"/>
                                        </p:tgtEl>
                                        <p:attrNameLst>
                                          <p:attrName>style.visibility</p:attrName>
                                        </p:attrNameLst>
                                      </p:cBhvr>
                                      <p:to>
                                        <p:strVal val="hidden"/>
                                      </p:to>
                                    </p:set>
                                  </p:childTnLst>
                                </p:cTn>
                              </p:par>
                              <p:par>
                                <p:cTn id="101" presetID="1" presetClass="entr" presetSubtype="0" fill="hold" grpId="0" nodeType="withEffect">
                                  <p:stCondLst>
                                    <p:cond delay="0"/>
                                  </p:stCondLst>
                                  <p:childTnLst>
                                    <p:set>
                                      <p:cBhvr>
                                        <p:cTn id="10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1" grpId="0" animBg="1"/>
      <p:bldP spid="41" grpId="1" animBg="1"/>
      <p:bldP spid="42" grpId="0" animBg="1"/>
      <p:bldP spid="42" grpId="1" animBg="1"/>
      <p:bldP spid="42" grpId="2" animBg="1"/>
      <p:bldP spid="42" grpId="3" animBg="1"/>
      <p:bldP spid="42" grpId="4" animBg="1"/>
      <p:bldP spid="43" grpId="0" animBg="1"/>
      <p:bldP spid="43" grpId="1" animBg="1"/>
      <p:bldP spid="45" grpId="0" animBg="1"/>
      <p:bldP spid="45" grpId="1" animBg="1"/>
      <p:bldP spid="51" grpId="0" animBg="1"/>
      <p:bldP spid="57" grpId="0" animBg="1"/>
      <p:bldP spid="58" grpId="0" animBg="1"/>
      <p:bldP spid="59" grpId="0" animBg="1"/>
      <p:bldP spid="61" grpId="0" animBg="1"/>
      <p:bldP spid="30" grpId="0" animBg="1"/>
      <p:bldP spid="30" grpId="1" animBg="1"/>
      <p:bldP spid="36" grpId="0" animBg="1"/>
      <p:bldP spid="36"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63395"/>
          </a:xfrm>
        </p:spPr>
        <p:txBody>
          <a:bodyPr/>
          <a:lstStyle/>
          <a:p>
            <a:r>
              <a:rPr lang="en-US" dirty="0" smtClean="0"/>
              <a:t>Client Experiences</a:t>
            </a:r>
            <a:br>
              <a:rPr lang="en-US" dirty="0" smtClean="0"/>
            </a:br>
            <a:r>
              <a:rPr lang="en-US" sz="3600" dirty="0" smtClean="0">
                <a:solidFill>
                  <a:schemeClr val="tx2"/>
                </a:solidFill>
              </a:rPr>
              <a:t>Other Clients</a:t>
            </a:r>
            <a:endParaRPr lang="en-US" sz="3600" dirty="0">
              <a:solidFill>
                <a:schemeClr val="tx2"/>
              </a:solidFill>
            </a:endParaRPr>
          </a:p>
        </p:txBody>
      </p:sp>
      <p:sp>
        <p:nvSpPr>
          <p:cNvPr id="6" name="Content Placeholder 5"/>
          <p:cNvSpPr>
            <a:spLocks noGrp="1"/>
          </p:cNvSpPr>
          <p:nvPr>
            <p:ph idx="1"/>
          </p:nvPr>
        </p:nvSpPr>
        <p:spPr/>
        <p:txBody>
          <a:bodyPr/>
          <a:lstStyle/>
          <a:p>
            <a:r>
              <a:rPr lang="en-US" dirty="0" smtClean="0"/>
              <a:t>Other client behavior varies per technology and scenario:</a:t>
            </a:r>
          </a:p>
          <a:p>
            <a:endParaRPr lang="en-US" dirty="0" smtClean="0"/>
          </a:p>
        </p:txBody>
      </p:sp>
      <p:graphicFrame>
        <p:nvGraphicFramePr>
          <p:cNvPr id="3" name="Table 2"/>
          <p:cNvGraphicFramePr>
            <a:graphicFrameLocks noGrp="1"/>
          </p:cNvGraphicFramePr>
          <p:nvPr>
            <p:extLst>
              <p:ext uri="{D42A27DB-BD31-4B8C-83A1-F6EECF244321}">
                <p14:modId xmlns:p14="http://schemas.microsoft.com/office/powerpoint/2010/main" val="1741051420"/>
              </p:ext>
            </p:extLst>
          </p:nvPr>
        </p:nvGraphicFramePr>
        <p:xfrm>
          <a:off x="419100" y="2590800"/>
          <a:ext cx="8305800" cy="3590274"/>
        </p:xfrm>
        <a:graphic>
          <a:graphicData uri="http://schemas.openxmlformats.org/drawingml/2006/table">
            <a:tbl>
              <a:tblPr firstRow="1" firstCol="1" bandRow="1">
                <a:tableStyleId>{F5AB1C69-6EDB-4FF4-983F-18BD219EF322}</a:tableStyleId>
              </a:tblPr>
              <a:tblGrid>
                <a:gridCol w="2076450"/>
                <a:gridCol w="2076450"/>
                <a:gridCol w="2076450"/>
                <a:gridCol w="2076450"/>
              </a:tblGrid>
              <a:tr h="609600">
                <a:tc>
                  <a:txBody>
                    <a:bodyPr/>
                    <a:lstStyle/>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In-Site *Over Scenario</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Out-of-Site *Over Scenario</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Datacenter Switchover</a:t>
                      </a:r>
                      <a:endParaRPr lang="en-US" sz="1600" dirty="0">
                        <a:effectLst/>
                        <a:latin typeface="Calibri"/>
                        <a:ea typeface="Calibri"/>
                        <a:cs typeface="Times New Roman"/>
                      </a:endParaRPr>
                    </a:p>
                  </a:txBody>
                  <a:tcPr marL="68580" marR="68580" marT="0" marB="0"/>
                </a:tc>
              </a:tr>
              <a:tr h="403307">
                <a:tc>
                  <a:txBody>
                    <a:bodyPr/>
                    <a:lstStyle/>
                    <a:p>
                      <a:pPr marL="0" marR="0">
                        <a:lnSpc>
                          <a:spcPct val="115000"/>
                        </a:lnSpc>
                        <a:spcBef>
                          <a:spcPts val="0"/>
                        </a:spcBef>
                        <a:spcAft>
                          <a:spcPts val="0"/>
                        </a:spcAft>
                      </a:pPr>
                      <a:r>
                        <a:rPr lang="en-US" sz="1600">
                          <a:effectLst/>
                        </a:rPr>
                        <a:t>OWA</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Reconnect</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Manual Redirect</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Reconnect</a:t>
                      </a:r>
                      <a:endParaRPr lang="en-US" sz="1600">
                        <a:effectLst/>
                        <a:latin typeface="Calibri"/>
                        <a:ea typeface="Calibri"/>
                        <a:cs typeface="Times New Roman"/>
                      </a:endParaRPr>
                    </a:p>
                  </a:txBody>
                  <a:tcPr marL="68580" marR="68580" marT="0" marB="0"/>
                </a:tc>
              </a:tr>
              <a:tr h="403307">
                <a:tc>
                  <a:txBody>
                    <a:bodyPr/>
                    <a:lstStyle/>
                    <a:p>
                      <a:pPr marL="0" marR="0">
                        <a:lnSpc>
                          <a:spcPct val="115000"/>
                        </a:lnSpc>
                        <a:spcBef>
                          <a:spcPts val="0"/>
                        </a:spcBef>
                        <a:spcAft>
                          <a:spcPts val="0"/>
                        </a:spcAft>
                      </a:pPr>
                      <a:r>
                        <a:rPr lang="en-US" sz="1600">
                          <a:effectLst/>
                        </a:rPr>
                        <a:t>OA</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Reconnect</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rPr>
                        <a:t>Reconnect / Autodiscover</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Reconnect</a:t>
                      </a:r>
                      <a:endParaRPr lang="en-US" sz="1600">
                        <a:effectLst/>
                        <a:latin typeface="Calibri"/>
                        <a:ea typeface="Calibri"/>
                        <a:cs typeface="Times New Roman"/>
                      </a:endParaRPr>
                    </a:p>
                  </a:txBody>
                  <a:tcPr marL="68580" marR="68580" marT="0" marB="0"/>
                </a:tc>
              </a:tr>
              <a:tr h="403307">
                <a:tc>
                  <a:txBody>
                    <a:bodyPr/>
                    <a:lstStyle/>
                    <a:p>
                      <a:pPr marL="0" marR="0">
                        <a:lnSpc>
                          <a:spcPct val="115000"/>
                        </a:lnSpc>
                        <a:spcBef>
                          <a:spcPts val="0"/>
                        </a:spcBef>
                        <a:spcAft>
                          <a:spcPts val="0"/>
                        </a:spcAft>
                      </a:pPr>
                      <a:r>
                        <a:rPr lang="en-US" sz="1600">
                          <a:effectLst/>
                        </a:rPr>
                        <a:t>EAS</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Reconnect</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Redirect or proxy</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Reconnect</a:t>
                      </a:r>
                      <a:endParaRPr lang="en-US" sz="1600">
                        <a:effectLst/>
                        <a:latin typeface="Calibri"/>
                        <a:ea typeface="Calibri"/>
                        <a:cs typeface="Times New Roman"/>
                      </a:endParaRPr>
                    </a:p>
                  </a:txBody>
                  <a:tcPr marL="68580" marR="68580" marT="0" marB="0"/>
                </a:tc>
              </a:tr>
              <a:tr h="403307">
                <a:tc>
                  <a:txBody>
                    <a:bodyPr/>
                    <a:lstStyle/>
                    <a:p>
                      <a:pPr marL="0" marR="0">
                        <a:lnSpc>
                          <a:spcPct val="115000"/>
                        </a:lnSpc>
                        <a:spcBef>
                          <a:spcPts val="0"/>
                        </a:spcBef>
                        <a:spcAft>
                          <a:spcPts val="0"/>
                        </a:spcAft>
                      </a:pPr>
                      <a:r>
                        <a:rPr lang="en-US" sz="1600">
                          <a:effectLst/>
                        </a:rPr>
                        <a:t>POP/IMAP</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Reconnect</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Proxy</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Reconnect</a:t>
                      </a:r>
                      <a:endParaRPr lang="en-US" sz="1600">
                        <a:effectLst/>
                        <a:latin typeface="Calibri"/>
                        <a:ea typeface="Calibri"/>
                        <a:cs typeface="Times New Roman"/>
                      </a:endParaRPr>
                    </a:p>
                  </a:txBody>
                  <a:tcPr marL="68580" marR="68580" marT="0" marB="0"/>
                </a:tc>
              </a:tr>
              <a:tr h="403307">
                <a:tc>
                  <a:txBody>
                    <a:bodyPr/>
                    <a:lstStyle/>
                    <a:p>
                      <a:pPr marL="0" marR="0">
                        <a:lnSpc>
                          <a:spcPct val="115000"/>
                        </a:lnSpc>
                        <a:spcBef>
                          <a:spcPts val="0"/>
                        </a:spcBef>
                        <a:spcAft>
                          <a:spcPts val="0"/>
                        </a:spcAft>
                      </a:pPr>
                      <a:r>
                        <a:rPr lang="en-US" sz="1600">
                          <a:effectLst/>
                        </a:rPr>
                        <a:t>EWS</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Reconnect</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Autodiscover</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Reconnect</a:t>
                      </a:r>
                      <a:endParaRPr lang="en-US" sz="1600" dirty="0">
                        <a:effectLst/>
                        <a:latin typeface="Calibri"/>
                        <a:ea typeface="Calibri"/>
                        <a:cs typeface="Times New Roman"/>
                      </a:endParaRPr>
                    </a:p>
                  </a:txBody>
                  <a:tcPr marL="68580" marR="68580" marT="0" marB="0"/>
                </a:tc>
              </a:tr>
              <a:tr h="403307">
                <a:tc>
                  <a:txBody>
                    <a:bodyPr/>
                    <a:lstStyle/>
                    <a:p>
                      <a:pPr marL="0" marR="0">
                        <a:lnSpc>
                          <a:spcPct val="115000"/>
                        </a:lnSpc>
                        <a:spcBef>
                          <a:spcPts val="0"/>
                        </a:spcBef>
                        <a:spcAft>
                          <a:spcPts val="0"/>
                        </a:spcAft>
                      </a:pPr>
                      <a:r>
                        <a:rPr lang="en-US" sz="1600">
                          <a:effectLst/>
                        </a:rPr>
                        <a:t>Autodiscover</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N/A</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Seamless</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Reconnect</a:t>
                      </a:r>
                      <a:endParaRPr lang="en-US" sz="1600" dirty="0">
                        <a:effectLst/>
                        <a:latin typeface="Calibri"/>
                        <a:ea typeface="Calibri"/>
                        <a:cs typeface="Times New Roman"/>
                      </a:endParaRPr>
                    </a:p>
                  </a:txBody>
                  <a:tcPr marL="68580" marR="68580" marT="0" marB="0"/>
                </a:tc>
              </a:tr>
              <a:tr h="403307">
                <a:tc>
                  <a:txBody>
                    <a:bodyPr/>
                    <a:lstStyle/>
                    <a:p>
                      <a:pPr marL="0" marR="0">
                        <a:lnSpc>
                          <a:spcPct val="115000"/>
                        </a:lnSpc>
                        <a:spcBef>
                          <a:spcPts val="0"/>
                        </a:spcBef>
                        <a:spcAft>
                          <a:spcPts val="0"/>
                        </a:spcAft>
                      </a:pPr>
                      <a:r>
                        <a:rPr lang="en-US" sz="1600">
                          <a:effectLst/>
                        </a:rPr>
                        <a:t>SMTP / Powershell</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N/A</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N/A</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Reconnect</a:t>
                      </a:r>
                      <a:endParaRPr lang="en-US" sz="1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071861168"/>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381000" y="1447799"/>
            <a:ext cx="8382000" cy="5398401"/>
          </a:xfrm>
        </p:spPr>
        <p:txBody>
          <a:bodyPr/>
          <a:lstStyle/>
          <a:p>
            <a:pPr lvl="0"/>
            <a:r>
              <a:rPr lang="en-US" dirty="0"/>
              <a:t>There are many different design dimensions that have to be considered when designing for high availability and site resilience with Exchange 2010</a:t>
            </a:r>
          </a:p>
          <a:p>
            <a:pPr lvl="0"/>
            <a:r>
              <a:rPr lang="en-US" dirty="0" smtClean="0"/>
              <a:t>The </a:t>
            </a:r>
            <a:r>
              <a:rPr lang="en-US" dirty="0"/>
              <a:t>choices you will make will determine the number of copies and hardware you deploy</a:t>
            </a:r>
          </a:p>
          <a:p>
            <a:pPr lvl="1"/>
            <a:r>
              <a:rPr lang="en-US" dirty="0"/>
              <a:t>Design choices should be based on customer requirements</a:t>
            </a:r>
          </a:p>
          <a:p>
            <a:pPr lvl="1"/>
            <a:r>
              <a:rPr lang="en-US" dirty="0"/>
              <a:t>Exchange 2010 allows you to take advantage of new options which can lower costs</a:t>
            </a:r>
          </a:p>
          <a:p>
            <a:pPr lvl="1"/>
            <a:endParaRPr lang="en-US" dirty="0"/>
          </a:p>
        </p:txBody>
      </p:sp>
    </p:spTree>
    <p:extLst>
      <p:ext uri="{BB962C8B-B14F-4D97-AF65-F5344CB8AC3E}">
        <p14:creationId xmlns:p14="http://schemas.microsoft.com/office/powerpoint/2010/main" val="315520656"/>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2010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gradFill>
                  <a:gsLst>
                    <a:gs pos="0">
                      <a:schemeClr val="tx1"/>
                    </a:gs>
                    <a:gs pos="100000">
                      <a:schemeClr val="tx1"/>
                    </a:gs>
                  </a:gsLst>
                  <a:lin ang="5400000" scaled="0"/>
                </a:gradFill>
                <a:latin typeface="Segoe UI" pitchFamily="34" charset="0"/>
                <a:cs typeface="Arial" charset="0"/>
              </a:rPr>
            </a:br>
            <a:r>
              <a:rPr lang="en-US" sz="700" dirty="0">
                <a:gradFill>
                  <a:gsLst>
                    <a:gs pos="0">
                      <a:schemeClr val="tx1"/>
                    </a:gs>
                    <a:gs pos="100000">
                      <a:schemeClr val="tx1"/>
                    </a:gs>
                  </a:gsLst>
                  <a:lin ang="5400000" scaled="0"/>
                </a:gradFill>
                <a:latin typeface="Segoe UI" pitchFamily="34" charset="0"/>
                <a:cs typeface="Arial" charset="0"/>
              </a:rPr>
              <a:t>MICROSOFT MAKES NO WARRANTIES, EXPRESS, IMPLIED OR STATUTORY, AS TO THE INFORMATION IN THIS PRESENTATION.</a:t>
            </a:r>
          </a:p>
        </p:txBody>
      </p:sp>
      <p:pic>
        <p:nvPicPr>
          <p:cNvPr id="6" name="Picture 2" descr="C:\Users\sean\Pictures\DVD_ART36\Logos\MICROSOFT (brand)\Microsoft corporate logo white.png"/>
          <p:cNvPicPr>
            <a:picLocks noChangeAspect="1" noChangeArrowheads="1"/>
          </p:cNvPicPr>
          <p:nvPr/>
        </p:nvPicPr>
        <p:blipFill>
          <a:blip r:embed="rId3"/>
          <a:srcRect/>
          <a:stretch>
            <a:fillRect/>
          </a:stretch>
        </p:blipFill>
        <p:spPr bwMode="auto">
          <a:xfrm>
            <a:off x="1738313" y="2943225"/>
            <a:ext cx="5667375" cy="971550"/>
          </a:xfrm>
          <a:prstGeom prst="rect">
            <a:avLst/>
          </a:prstGeom>
          <a:noFill/>
        </p:spPr>
      </p:pic>
    </p:spTree>
    <p:extLst>
      <p:ext uri="{BB962C8B-B14F-4D97-AF65-F5344CB8AC3E}">
        <p14:creationId xmlns:p14="http://schemas.microsoft.com/office/powerpoint/2010/main" val="193234416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63395"/>
          </a:xfrm>
        </p:spPr>
        <p:txBody>
          <a:bodyPr/>
          <a:lstStyle/>
          <a:p>
            <a:r>
              <a:rPr lang="en-US" dirty="0" smtClean="0"/>
              <a:t>Infrastructure Design</a:t>
            </a:r>
            <a:br>
              <a:rPr lang="en-US" dirty="0" smtClean="0"/>
            </a:br>
            <a:r>
              <a:rPr lang="en-US" sz="3600" dirty="0" smtClean="0">
                <a:solidFill>
                  <a:schemeClr val="tx2"/>
                </a:solidFill>
              </a:rPr>
              <a:t>Cross-Datacenter Network Configuration</a:t>
            </a:r>
            <a:endParaRPr lang="en-US" sz="3600" dirty="0">
              <a:solidFill>
                <a:schemeClr val="tx2"/>
              </a:solidFill>
            </a:endParaRPr>
          </a:p>
        </p:txBody>
      </p:sp>
      <p:sp>
        <p:nvSpPr>
          <p:cNvPr id="3" name="Content Placeholder 2"/>
          <p:cNvSpPr>
            <a:spLocks noGrp="1"/>
          </p:cNvSpPr>
          <p:nvPr>
            <p:ph idx="1"/>
          </p:nvPr>
        </p:nvSpPr>
        <p:spPr>
          <a:xfrm>
            <a:off x="381000" y="1447799"/>
            <a:ext cx="8382000" cy="4552015"/>
          </a:xfrm>
        </p:spPr>
        <p:txBody>
          <a:bodyPr/>
          <a:lstStyle/>
          <a:p>
            <a:r>
              <a:rPr lang="en-US" sz="2400" dirty="0" smtClean="0"/>
              <a:t>For site resilience configurations use DHCP to assign addresses for replication network</a:t>
            </a:r>
          </a:p>
          <a:p>
            <a:pPr lvl="1"/>
            <a:r>
              <a:rPr lang="en-US" sz="2000" dirty="0" smtClean="0"/>
              <a:t>Enables delivery of the typically required static routes</a:t>
            </a:r>
          </a:p>
          <a:p>
            <a:pPr lvl="1"/>
            <a:r>
              <a:rPr lang="en-US" sz="2000" dirty="0" smtClean="0"/>
              <a:t>If using static IP addresses, use </a:t>
            </a:r>
            <a:r>
              <a:rPr lang="en-US" sz="2000" dirty="0" err="1" smtClean="0"/>
              <a:t>netsh</a:t>
            </a:r>
            <a:r>
              <a:rPr lang="en-US" sz="2000" dirty="0" smtClean="0"/>
              <a:t> instead of route for configuring static routes</a:t>
            </a:r>
          </a:p>
          <a:p>
            <a:r>
              <a:rPr lang="en-US" sz="2400" dirty="0" smtClean="0"/>
              <a:t>In terms of latency requirements, </a:t>
            </a:r>
            <a:r>
              <a:rPr lang="en-US" sz="2400" dirty="0"/>
              <a:t>Exchange 2010 was designed with a target round-trip latency of </a:t>
            </a:r>
            <a:r>
              <a:rPr lang="en-US" sz="2400" dirty="0" smtClean="0"/>
              <a:t>500</a:t>
            </a:r>
            <a:r>
              <a:rPr lang="en-US" sz="2400" dirty="0" smtClean="0"/>
              <a:t>ms </a:t>
            </a:r>
            <a:r>
              <a:rPr lang="en-US" sz="2400" dirty="0"/>
              <a:t>or less</a:t>
            </a:r>
            <a:endParaRPr lang="en-US" sz="2400" dirty="0" smtClean="0"/>
          </a:p>
          <a:p>
            <a:pPr lvl="1"/>
            <a:r>
              <a:rPr lang="en-US" sz="2000" dirty="0"/>
              <a:t>Remember, the higher the latency, the more impact to replication</a:t>
            </a:r>
          </a:p>
          <a:p>
            <a:r>
              <a:rPr lang="en-US" sz="2400" dirty="0" smtClean="0"/>
              <a:t>Configure a DNS </a:t>
            </a:r>
            <a:r>
              <a:rPr lang="en-US" sz="2400" dirty="0"/>
              <a:t>TTL on “service </a:t>
            </a:r>
            <a:r>
              <a:rPr lang="en-US" sz="2400" dirty="0" smtClean="0"/>
              <a:t>access connection records” that is consistent with your SLA</a:t>
            </a:r>
          </a:p>
          <a:p>
            <a:pPr lvl="1"/>
            <a:r>
              <a:rPr lang="en-US" sz="2200" dirty="0" smtClean="0"/>
              <a:t>E.g. ~5 minutes for a one hour RTO SLA</a:t>
            </a:r>
          </a:p>
          <a:p>
            <a:pPr lvl="1"/>
            <a:r>
              <a:rPr lang="en-US" sz="2200" dirty="0" smtClean="0"/>
              <a:t>Direct association between this time and recovery</a:t>
            </a:r>
          </a:p>
          <a:p>
            <a:pPr lvl="1"/>
            <a:r>
              <a:rPr lang="en-US" sz="2200" dirty="0" smtClean="0"/>
              <a:t>Remember the records might be in different zones!</a:t>
            </a:r>
          </a:p>
        </p:txBody>
      </p:sp>
    </p:spTree>
    <p:extLst>
      <p:ext uri="{BB962C8B-B14F-4D97-AF65-F5344CB8AC3E}">
        <p14:creationId xmlns:p14="http://schemas.microsoft.com/office/powerpoint/2010/main" val="402048571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63395"/>
          </a:xfrm>
        </p:spPr>
        <p:txBody>
          <a:bodyPr/>
          <a:lstStyle/>
          <a:p>
            <a:r>
              <a:rPr lang="en-US" dirty="0" smtClean="0"/>
              <a:t>Infrastructure Design</a:t>
            </a:r>
            <a:br>
              <a:rPr lang="en-US" dirty="0" smtClean="0"/>
            </a:br>
            <a:r>
              <a:rPr lang="en-US" sz="3600" dirty="0" smtClean="0">
                <a:solidFill>
                  <a:schemeClr val="tx2"/>
                </a:solidFill>
              </a:rPr>
              <a:t>Site Resilience Models</a:t>
            </a:r>
            <a:endParaRPr lang="en-US" sz="3600" dirty="0">
              <a:solidFill>
                <a:schemeClr val="tx2"/>
              </a:solidFill>
            </a:endParaRPr>
          </a:p>
        </p:txBody>
      </p:sp>
      <p:sp>
        <p:nvSpPr>
          <p:cNvPr id="3" name="Text Placeholder 2"/>
          <p:cNvSpPr>
            <a:spLocks noGrp="1"/>
          </p:cNvSpPr>
          <p:nvPr>
            <p:ph type="body" sz="quarter" idx="10"/>
          </p:nvPr>
        </p:nvSpPr>
        <p:spPr>
          <a:xfrm>
            <a:off x="381000" y="1447799"/>
            <a:ext cx="8382000" cy="4450449"/>
          </a:xfrm>
        </p:spPr>
        <p:txBody>
          <a:bodyPr/>
          <a:lstStyle/>
          <a:p>
            <a:r>
              <a:rPr lang="en-US" sz="2400" dirty="0" smtClean="0"/>
              <a:t>There are three key models you have to take into account when designing site resilient solutions</a:t>
            </a:r>
          </a:p>
          <a:p>
            <a:pPr lvl="1"/>
            <a:r>
              <a:rPr lang="en-US" sz="2000" dirty="0" smtClean="0"/>
              <a:t>Datacenter Model</a:t>
            </a:r>
          </a:p>
          <a:p>
            <a:pPr lvl="1"/>
            <a:r>
              <a:rPr lang="en-US" sz="2000" dirty="0" smtClean="0"/>
              <a:t>Namespace Model</a:t>
            </a:r>
          </a:p>
          <a:p>
            <a:pPr lvl="1"/>
            <a:r>
              <a:rPr lang="en-US" sz="2000" dirty="0" smtClean="0"/>
              <a:t>User Distribution Model</a:t>
            </a:r>
          </a:p>
          <a:p>
            <a:r>
              <a:rPr lang="en-US" sz="2400" dirty="0"/>
              <a:t>When planning for site resilience, each datacenter needs to be considered active</a:t>
            </a:r>
          </a:p>
          <a:p>
            <a:pPr lvl="1"/>
            <a:r>
              <a:rPr lang="en-US" sz="2000" dirty="0">
                <a:gradFill>
                  <a:gsLst>
                    <a:gs pos="0">
                      <a:srgbClr val="FFFFFF"/>
                    </a:gs>
                    <a:gs pos="86000">
                      <a:srgbClr val="FFFFFF"/>
                    </a:gs>
                  </a:gsLst>
                  <a:lin ang="5400000" scaled="0"/>
                </a:gradFill>
              </a:rPr>
              <a:t>Enables cross-site single database *over events</a:t>
            </a:r>
          </a:p>
          <a:p>
            <a:pPr lvl="0"/>
            <a:r>
              <a:rPr lang="en-US" sz="2400" dirty="0"/>
              <a:t>Exchange Server 2010 site resilience requires “active” CAS, HUB, and UM in standby datacenter</a:t>
            </a:r>
          </a:p>
          <a:p>
            <a:pPr lvl="1"/>
            <a:r>
              <a:rPr lang="en-US" sz="2000" dirty="0">
                <a:gradFill>
                  <a:gsLst>
                    <a:gs pos="0">
                      <a:srgbClr val="FFFFFF"/>
                    </a:gs>
                    <a:gs pos="86000">
                      <a:srgbClr val="FFFFFF"/>
                    </a:gs>
                  </a:gsLst>
                  <a:lin ang="5400000" scaled="0"/>
                </a:gradFill>
              </a:rPr>
              <a:t>Subtle difference from Exchange Server 2007</a:t>
            </a:r>
          </a:p>
          <a:p>
            <a:pPr lvl="1"/>
            <a:r>
              <a:rPr lang="en-US" sz="2000" dirty="0">
                <a:gradFill>
                  <a:gsLst>
                    <a:gs pos="0">
                      <a:srgbClr val="FFFFFF"/>
                    </a:gs>
                    <a:gs pos="86000">
                      <a:srgbClr val="FFFFFF"/>
                    </a:gs>
                  </a:gsLst>
                  <a:lin ang="5400000" scaled="0"/>
                </a:gradFill>
              </a:rPr>
              <a:t>Services used by databases mounted in standby datacenter after “single database *over” </a:t>
            </a:r>
          </a:p>
        </p:txBody>
      </p:sp>
    </p:spTree>
    <p:extLst>
      <p:ext uri="{BB962C8B-B14F-4D97-AF65-F5344CB8AC3E}">
        <p14:creationId xmlns:p14="http://schemas.microsoft.com/office/powerpoint/2010/main" val="393546133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382000" cy="1163395"/>
          </a:xfrm>
        </p:spPr>
        <p:txBody>
          <a:bodyPr/>
          <a:lstStyle/>
          <a:p>
            <a:r>
              <a:rPr lang="en-US" dirty="0" smtClean="0"/>
              <a:t>Infrastructure Design</a:t>
            </a:r>
            <a:br>
              <a:rPr lang="en-US" dirty="0" smtClean="0"/>
            </a:br>
            <a:r>
              <a:rPr lang="en-US" sz="3600" dirty="0" smtClean="0">
                <a:solidFill>
                  <a:schemeClr val="tx2"/>
                </a:solidFill>
              </a:rPr>
              <a:t>Namespace Planning</a:t>
            </a:r>
            <a:endParaRPr lang="en-US" sz="3600" dirty="0">
              <a:solidFill>
                <a:schemeClr val="tx2"/>
              </a:solidFill>
            </a:endParaRPr>
          </a:p>
        </p:txBody>
      </p:sp>
      <p:sp>
        <p:nvSpPr>
          <p:cNvPr id="5" name="Content Placeholder 4"/>
          <p:cNvSpPr>
            <a:spLocks noGrp="1"/>
          </p:cNvSpPr>
          <p:nvPr>
            <p:ph idx="1"/>
          </p:nvPr>
        </p:nvSpPr>
        <p:spPr>
          <a:xfrm>
            <a:off x="381000" y="1447799"/>
            <a:ext cx="8382000" cy="4752070"/>
          </a:xfrm>
        </p:spPr>
        <p:txBody>
          <a:bodyPr/>
          <a:lstStyle/>
          <a:p>
            <a:r>
              <a:rPr lang="en-US" dirty="0" smtClean="0"/>
              <a:t>Each datacenter is considered active when planning for namespaces</a:t>
            </a:r>
          </a:p>
          <a:p>
            <a:r>
              <a:rPr lang="en-US" dirty="0" smtClean="0"/>
              <a:t>Each datacenter needs the following namespaces</a:t>
            </a:r>
          </a:p>
          <a:p>
            <a:pPr lvl="1"/>
            <a:r>
              <a:rPr lang="en-US" dirty="0" smtClean="0"/>
              <a:t>OWA/OA/EWS/EAS namespace</a:t>
            </a:r>
          </a:p>
          <a:p>
            <a:pPr lvl="1"/>
            <a:r>
              <a:rPr lang="en-US" dirty="0" smtClean="0"/>
              <a:t>POP/IMAP namespace</a:t>
            </a:r>
          </a:p>
          <a:p>
            <a:pPr lvl="1"/>
            <a:r>
              <a:rPr lang="en-US" dirty="0" smtClean="0"/>
              <a:t>RPC Client Access namespace</a:t>
            </a:r>
          </a:p>
          <a:p>
            <a:pPr lvl="1"/>
            <a:r>
              <a:rPr lang="en-US" dirty="0" smtClean="0"/>
              <a:t>SMTP namespace</a:t>
            </a:r>
          </a:p>
          <a:p>
            <a:r>
              <a:rPr lang="en-US" dirty="0" smtClean="0"/>
              <a:t>In addition, one of the datacenters will maintain the </a:t>
            </a:r>
            <a:r>
              <a:rPr lang="en-US" dirty="0"/>
              <a:t>A</a:t>
            </a:r>
            <a:r>
              <a:rPr lang="en-US" dirty="0" smtClean="0"/>
              <a:t>utodiscover namespace</a:t>
            </a:r>
          </a:p>
        </p:txBody>
      </p:sp>
    </p:spTree>
    <p:extLst>
      <p:ext uri="{BB962C8B-B14F-4D97-AF65-F5344CB8AC3E}">
        <p14:creationId xmlns:p14="http://schemas.microsoft.com/office/powerpoint/2010/main" val="100049660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28600"/>
            <a:ext cx="8382000" cy="1163395"/>
          </a:xfrm>
        </p:spPr>
        <p:txBody>
          <a:bodyPr/>
          <a:lstStyle/>
          <a:p>
            <a:r>
              <a:rPr lang="en-US" dirty="0" smtClean="0">
                <a:gradFill flip="none" rotWithShape="1">
                  <a:gsLst>
                    <a:gs pos="0">
                      <a:srgbClr val="FFFFFF"/>
                    </a:gs>
                    <a:gs pos="86000">
                      <a:srgbClr val="FFFFFF"/>
                    </a:gs>
                  </a:gsLst>
                  <a:lin ang="5400000" scaled="0"/>
                  <a:tileRect/>
                </a:gradFill>
              </a:rPr>
              <a:t>Infrastructure Design</a:t>
            </a:r>
            <a:r>
              <a:rPr lang="en-US" dirty="0">
                <a:gradFill flip="none" rotWithShape="1">
                  <a:gsLst>
                    <a:gs pos="0">
                      <a:srgbClr val="FFFFFF"/>
                    </a:gs>
                    <a:gs pos="86000">
                      <a:srgbClr val="FFFFFF"/>
                    </a:gs>
                  </a:gsLst>
                  <a:lin ang="5400000" scaled="0"/>
                  <a:tileRect/>
                </a:gradFill>
              </a:rPr>
              <a:t/>
            </a:r>
            <a:br>
              <a:rPr lang="en-US" dirty="0">
                <a:gradFill flip="none" rotWithShape="1">
                  <a:gsLst>
                    <a:gs pos="0">
                      <a:srgbClr val="FFFFFF"/>
                    </a:gs>
                    <a:gs pos="86000">
                      <a:srgbClr val="FFFFFF"/>
                    </a:gs>
                  </a:gsLst>
                  <a:lin ang="5400000" scaled="0"/>
                  <a:tileRect/>
                </a:gradFill>
              </a:rPr>
            </a:br>
            <a:r>
              <a:rPr lang="en-US" sz="3600" dirty="0" smtClean="0">
                <a:solidFill>
                  <a:schemeClr val="tx2"/>
                </a:solidFill>
              </a:rPr>
              <a:t>Leverage Split-brain DNS</a:t>
            </a:r>
            <a:endParaRPr lang="en-US" dirty="0">
              <a:solidFill>
                <a:schemeClr val="tx2"/>
              </a:solidFill>
            </a:endParaRPr>
          </a:p>
        </p:txBody>
      </p:sp>
      <p:sp>
        <p:nvSpPr>
          <p:cNvPr id="6" name="Text Placeholder 5"/>
          <p:cNvSpPr>
            <a:spLocks noGrp="1"/>
          </p:cNvSpPr>
          <p:nvPr>
            <p:ph type="body" sz="quarter" idx="10"/>
          </p:nvPr>
        </p:nvSpPr>
        <p:spPr>
          <a:xfrm>
            <a:off x="381000" y="1447799"/>
            <a:ext cx="8382000" cy="5564600"/>
          </a:xfrm>
        </p:spPr>
        <p:txBody>
          <a:bodyPr/>
          <a:lstStyle/>
          <a:p>
            <a:r>
              <a:rPr lang="en-US" dirty="0" smtClean="0"/>
              <a:t>Best Practice: Use “Split DNS” for Exchange hostnames used by clients</a:t>
            </a:r>
          </a:p>
          <a:p>
            <a:r>
              <a:rPr lang="en-US" dirty="0" smtClean="0"/>
              <a:t>Goal: minimize number of hostnames</a:t>
            </a:r>
          </a:p>
          <a:p>
            <a:pPr lvl="1"/>
            <a:r>
              <a:rPr lang="en-US" dirty="0" smtClean="0"/>
              <a:t>mail.contoso.com for Exchange connectivity on intranet and Internet</a:t>
            </a:r>
          </a:p>
          <a:p>
            <a:pPr lvl="1"/>
            <a:r>
              <a:rPr lang="en-US" dirty="0" smtClean="0"/>
              <a:t>mail.contoso.com has different IP addresses in intranet/Internet DNS</a:t>
            </a:r>
          </a:p>
          <a:p>
            <a:r>
              <a:rPr lang="en-US" dirty="0" smtClean="0"/>
              <a:t>Important – before moving down this path, be sure to map out all the host names (outside of Exchange) that you will want to create in the internal zone</a:t>
            </a:r>
          </a:p>
          <a:p>
            <a:endParaRPr lang="en-US" dirty="0"/>
          </a:p>
        </p:txBody>
      </p:sp>
    </p:spTree>
    <p:extLst>
      <p:ext uri="{BB962C8B-B14F-4D97-AF65-F5344CB8AC3E}">
        <p14:creationId xmlns:p14="http://schemas.microsoft.com/office/powerpoint/2010/main" val="11989327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63395"/>
          </a:xfrm>
        </p:spPr>
        <p:txBody>
          <a:bodyPr/>
          <a:lstStyle/>
          <a:p>
            <a:r>
              <a:rPr lang="en-US" dirty="0" smtClean="0"/>
              <a:t>Infrastructure Design</a:t>
            </a:r>
            <a:br>
              <a:rPr lang="en-US" dirty="0" smtClean="0"/>
            </a:br>
            <a:r>
              <a:rPr lang="en-US" sz="3600" dirty="0" smtClean="0">
                <a:solidFill>
                  <a:schemeClr val="tx2"/>
                </a:solidFill>
              </a:rPr>
              <a:t>What does the namespace design look like?</a:t>
            </a:r>
            <a:endParaRPr lang="en-US" sz="3600" dirty="0">
              <a:solidFill>
                <a:schemeClr val="tx2"/>
              </a:solidFill>
            </a:endParaRPr>
          </a:p>
        </p:txBody>
      </p:sp>
      <p:sp>
        <p:nvSpPr>
          <p:cNvPr id="6" name="Rounded Rectangle 5"/>
          <p:cNvSpPr/>
          <p:nvPr/>
        </p:nvSpPr>
        <p:spPr>
          <a:xfrm>
            <a:off x="2362200" y="3769179"/>
            <a:ext cx="1905000" cy="2555421"/>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t"/>
          <a:lstStyle/>
          <a:p>
            <a:r>
              <a:rPr lang="en-US" dirty="0" smtClean="0">
                <a:solidFill>
                  <a:schemeClr val="bg1"/>
                </a:solidFill>
              </a:rPr>
              <a:t>Datacenter 1</a:t>
            </a:r>
            <a:endParaRPr lang="en-US" dirty="0">
              <a:solidFill>
                <a:schemeClr val="bg1"/>
              </a:solidFill>
            </a:endParaRPr>
          </a:p>
        </p:txBody>
      </p:sp>
      <p:sp>
        <p:nvSpPr>
          <p:cNvPr id="12" name="TextBox 11"/>
          <p:cNvSpPr txBox="1"/>
          <p:nvPr/>
        </p:nvSpPr>
        <p:spPr>
          <a:xfrm>
            <a:off x="2590800" y="5051685"/>
            <a:ext cx="609600" cy="261610"/>
          </a:xfrm>
          <a:prstGeom prst="rect">
            <a:avLst/>
          </a:prstGeom>
          <a:noFill/>
        </p:spPr>
        <p:txBody>
          <a:bodyPr wrap="square" rtlCol="0">
            <a:spAutoFit/>
          </a:bodyPr>
          <a:lstStyle/>
          <a:p>
            <a:pPr algn="ctr"/>
            <a:r>
              <a:rPr lang="en-US" sz="1050" dirty="0" smtClean="0"/>
              <a:t>CAS</a:t>
            </a:r>
            <a:endParaRPr lang="en-US" sz="1050" dirty="0"/>
          </a:p>
        </p:txBody>
      </p:sp>
      <p:grpSp>
        <p:nvGrpSpPr>
          <p:cNvPr id="14" name="Group 13"/>
          <p:cNvGrpSpPr/>
          <p:nvPr/>
        </p:nvGrpSpPr>
        <p:grpSpPr>
          <a:xfrm>
            <a:off x="2514600" y="4226379"/>
            <a:ext cx="808038" cy="941388"/>
            <a:chOff x="990600" y="4572000"/>
            <a:chExt cx="808038" cy="941388"/>
          </a:xfrm>
        </p:grpSpPr>
        <p:pic>
          <p:nvPicPr>
            <p:cNvPr id="9" name="Picture 26" descr="server"/>
            <p:cNvPicPr>
              <a:picLocks noChangeAspect="1" noChangeArrowheads="1"/>
            </p:cNvPicPr>
            <p:nvPr/>
          </p:nvPicPr>
          <p:blipFill>
            <a:blip r:embed="rId3" cstate="print">
              <a:clrChange>
                <a:clrFrom>
                  <a:srgbClr val="08369A"/>
                </a:clrFrom>
                <a:clrTo>
                  <a:srgbClr val="08369A">
                    <a:alpha val="0"/>
                  </a:srgbClr>
                </a:clrTo>
              </a:clrChange>
            </a:blip>
            <a:srcRect/>
            <a:stretch>
              <a:fillRect/>
            </a:stretch>
          </p:blipFill>
          <p:spPr bwMode="auto">
            <a:xfrm>
              <a:off x="990600" y="4572000"/>
              <a:ext cx="655638" cy="865188"/>
            </a:xfrm>
            <a:prstGeom prst="rect">
              <a:avLst/>
            </a:prstGeom>
            <a:noFill/>
          </p:spPr>
        </p:pic>
        <p:pic>
          <p:nvPicPr>
            <p:cNvPr id="13" name="Picture 26" descr="server"/>
            <p:cNvPicPr>
              <a:picLocks noChangeAspect="1" noChangeArrowheads="1"/>
            </p:cNvPicPr>
            <p:nvPr/>
          </p:nvPicPr>
          <p:blipFill>
            <a:blip r:embed="rId3" cstate="print">
              <a:clrChange>
                <a:clrFrom>
                  <a:srgbClr val="08369A"/>
                </a:clrFrom>
                <a:clrTo>
                  <a:srgbClr val="08369A">
                    <a:alpha val="0"/>
                  </a:srgbClr>
                </a:clrTo>
              </a:clrChange>
            </a:blip>
            <a:srcRect/>
            <a:stretch>
              <a:fillRect/>
            </a:stretch>
          </p:blipFill>
          <p:spPr bwMode="auto">
            <a:xfrm>
              <a:off x="1143000" y="4648200"/>
              <a:ext cx="655638" cy="865188"/>
            </a:xfrm>
            <a:prstGeom prst="rect">
              <a:avLst/>
            </a:prstGeom>
            <a:noFill/>
          </p:spPr>
        </p:pic>
      </p:grpSp>
      <p:grpSp>
        <p:nvGrpSpPr>
          <p:cNvPr id="32" name="Group 31"/>
          <p:cNvGrpSpPr/>
          <p:nvPr/>
        </p:nvGrpSpPr>
        <p:grpSpPr>
          <a:xfrm>
            <a:off x="3429000" y="4226379"/>
            <a:ext cx="808038" cy="941388"/>
            <a:chOff x="990600" y="4572000"/>
            <a:chExt cx="808038" cy="941388"/>
          </a:xfrm>
        </p:grpSpPr>
        <p:pic>
          <p:nvPicPr>
            <p:cNvPr id="33" name="Picture 26" descr="server"/>
            <p:cNvPicPr>
              <a:picLocks noChangeAspect="1" noChangeArrowheads="1"/>
            </p:cNvPicPr>
            <p:nvPr/>
          </p:nvPicPr>
          <p:blipFill>
            <a:blip r:embed="rId3" cstate="print">
              <a:clrChange>
                <a:clrFrom>
                  <a:srgbClr val="08369A"/>
                </a:clrFrom>
                <a:clrTo>
                  <a:srgbClr val="08369A">
                    <a:alpha val="0"/>
                  </a:srgbClr>
                </a:clrTo>
              </a:clrChange>
            </a:blip>
            <a:srcRect/>
            <a:stretch>
              <a:fillRect/>
            </a:stretch>
          </p:blipFill>
          <p:spPr bwMode="auto">
            <a:xfrm>
              <a:off x="990600" y="4572000"/>
              <a:ext cx="655638" cy="865188"/>
            </a:xfrm>
            <a:prstGeom prst="rect">
              <a:avLst/>
            </a:prstGeom>
            <a:noFill/>
          </p:spPr>
        </p:pic>
        <p:pic>
          <p:nvPicPr>
            <p:cNvPr id="34" name="Picture 26" descr="server"/>
            <p:cNvPicPr>
              <a:picLocks noChangeAspect="1" noChangeArrowheads="1"/>
            </p:cNvPicPr>
            <p:nvPr/>
          </p:nvPicPr>
          <p:blipFill>
            <a:blip r:embed="rId3" cstate="print">
              <a:clrChange>
                <a:clrFrom>
                  <a:srgbClr val="08369A"/>
                </a:clrFrom>
                <a:clrTo>
                  <a:srgbClr val="08369A">
                    <a:alpha val="0"/>
                  </a:srgbClr>
                </a:clrTo>
              </a:clrChange>
            </a:blip>
            <a:srcRect/>
            <a:stretch>
              <a:fillRect/>
            </a:stretch>
          </p:blipFill>
          <p:spPr bwMode="auto">
            <a:xfrm>
              <a:off x="1143000" y="4648200"/>
              <a:ext cx="655638" cy="865188"/>
            </a:xfrm>
            <a:prstGeom prst="rect">
              <a:avLst/>
            </a:prstGeom>
            <a:noFill/>
          </p:spPr>
        </p:pic>
      </p:grpSp>
      <p:grpSp>
        <p:nvGrpSpPr>
          <p:cNvPr id="35" name="Group 34"/>
          <p:cNvGrpSpPr/>
          <p:nvPr/>
        </p:nvGrpSpPr>
        <p:grpSpPr>
          <a:xfrm>
            <a:off x="3429000" y="5181600"/>
            <a:ext cx="808038" cy="941388"/>
            <a:chOff x="990600" y="4572000"/>
            <a:chExt cx="808038" cy="941388"/>
          </a:xfrm>
        </p:grpSpPr>
        <p:pic>
          <p:nvPicPr>
            <p:cNvPr id="36" name="Picture 26" descr="server"/>
            <p:cNvPicPr>
              <a:picLocks noChangeAspect="1" noChangeArrowheads="1"/>
            </p:cNvPicPr>
            <p:nvPr/>
          </p:nvPicPr>
          <p:blipFill>
            <a:blip r:embed="rId3" cstate="print">
              <a:clrChange>
                <a:clrFrom>
                  <a:srgbClr val="08369A"/>
                </a:clrFrom>
                <a:clrTo>
                  <a:srgbClr val="08369A">
                    <a:alpha val="0"/>
                  </a:srgbClr>
                </a:clrTo>
              </a:clrChange>
            </a:blip>
            <a:srcRect/>
            <a:stretch>
              <a:fillRect/>
            </a:stretch>
          </p:blipFill>
          <p:spPr bwMode="auto">
            <a:xfrm>
              <a:off x="990600" y="4572000"/>
              <a:ext cx="655638" cy="865188"/>
            </a:xfrm>
            <a:prstGeom prst="rect">
              <a:avLst/>
            </a:prstGeom>
            <a:noFill/>
          </p:spPr>
        </p:pic>
        <p:pic>
          <p:nvPicPr>
            <p:cNvPr id="37" name="Picture 26" descr="server"/>
            <p:cNvPicPr>
              <a:picLocks noChangeAspect="1" noChangeArrowheads="1"/>
            </p:cNvPicPr>
            <p:nvPr/>
          </p:nvPicPr>
          <p:blipFill>
            <a:blip r:embed="rId3" cstate="print">
              <a:clrChange>
                <a:clrFrom>
                  <a:srgbClr val="08369A"/>
                </a:clrFrom>
                <a:clrTo>
                  <a:srgbClr val="08369A">
                    <a:alpha val="0"/>
                  </a:srgbClr>
                </a:clrTo>
              </a:clrChange>
            </a:blip>
            <a:srcRect/>
            <a:stretch>
              <a:fillRect/>
            </a:stretch>
          </p:blipFill>
          <p:spPr bwMode="auto">
            <a:xfrm>
              <a:off x="1143000" y="4648200"/>
              <a:ext cx="655638" cy="865188"/>
            </a:xfrm>
            <a:prstGeom prst="rect">
              <a:avLst/>
            </a:prstGeom>
            <a:noFill/>
          </p:spPr>
        </p:pic>
      </p:grpSp>
      <p:sp>
        <p:nvSpPr>
          <p:cNvPr id="38" name="TextBox 37"/>
          <p:cNvSpPr txBox="1"/>
          <p:nvPr/>
        </p:nvSpPr>
        <p:spPr>
          <a:xfrm>
            <a:off x="3505200" y="5049905"/>
            <a:ext cx="609600" cy="261610"/>
          </a:xfrm>
          <a:prstGeom prst="rect">
            <a:avLst/>
          </a:prstGeom>
          <a:noFill/>
        </p:spPr>
        <p:txBody>
          <a:bodyPr wrap="square" rtlCol="0">
            <a:spAutoFit/>
          </a:bodyPr>
          <a:lstStyle/>
          <a:p>
            <a:pPr algn="ctr"/>
            <a:r>
              <a:rPr lang="en-US" sz="1050" dirty="0" smtClean="0"/>
              <a:t>HT</a:t>
            </a:r>
            <a:endParaRPr lang="en-US" sz="1050" dirty="0"/>
          </a:p>
        </p:txBody>
      </p:sp>
      <p:sp>
        <p:nvSpPr>
          <p:cNvPr id="39" name="TextBox 38"/>
          <p:cNvSpPr txBox="1"/>
          <p:nvPr/>
        </p:nvSpPr>
        <p:spPr>
          <a:xfrm>
            <a:off x="3505200" y="5989514"/>
            <a:ext cx="609600" cy="261610"/>
          </a:xfrm>
          <a:prstGeom prst="rect">
            <a:avLst/>
          </a:prstGeom>
          <a:noFill/>
        </p:spPr>
        <p:txBody>
          <a:bodyPr wrap="square" rtlCol="0">
            <a:spAutoFit/>
          </a:bodyPr>
          <a:lstStyle/>
          <a:p>
            <a:pPr algn="ctr"/>
            <a:r>
              <a:rPr lang="en-US" sz="1050" dirty="0" smtClean="0"/>
              <a:t>MBX</a:t>
            </a:r>
            <a:endParaRPr lang="en-US" sz="1050" dirty="0"/>
          </a:p>
        </p:txBody>
      </p:sp>
      <p:sp>
        <p:nvSpPr>
          <p:cNvPr id="41" name="Rounded Rectangle 40"/>
          <p:cNvSpPr/>
          <p:nvPr/>
        </p:nvSpPr>
        <p:spPr>
          <a:xfrm>
            <a:off x="4876800" y="3769179"/>
            <a:ext cx="1905000" cy="2555421"/>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t"/>
          <a:lstStyle/>
          <a:p>
            <a:r>
              <a:rPr lang="en-US" dirty="0" smtClean="0">
                <a:solidFill>
                  <a:schemeClr val="bg1"/>
                </a:solidFill>
              </a:rPr>
              <a:t>Datacenter 2</a:t>
            </a:r>
            <a:endParaRPr lang="en-US" dirty="0">
              <a:solidFill>
                <a:schemeClr val="bg1"/>
              </a:solidFill>
            </a:endParaRPr>
          </a:p>
        </p:txBody>
      </p:sp>
      <p:sp>
        <p:nvSpPr>
          <p:cNvPr id="42" name="TextBox 41"/>
          <p:cNvSpPr txBox="1"/>
          <p:nvPr/>
        </p:nvSpPr>
        <p:spPr>
          <a:xfrm>
            <a:off x="5105400" y="5051685"/>
            <a:ext cx="609600" cy="261610"/>
          </a:xfrm>
          <a:prstGeom prst="rect">
            <a:avLst/>
          </a:prstGeom>
          <a:noFill/>
        </p:spPr>
        <p:txBody>
          <a:bodyPr wrap="square" rtlCol="0">
            <a:spAutoFit/>
          </a:bodyPr>
          <a:lstStyle/>
          <a:p>
            <a:pPr algn="ctr"/>
            <a:r>
              <a:rPr lang="en-US" sz="1050" dirty="0" smtClean="0"/>
              <a:t>HT</a:t>
            </a:r>
            <a:endParaRPr lang="en-US" sz="1050" dirty="0"/>
          </a:p>
        </p:txBody>
      </p:sp>
      <p:grpSp>
        <p:nvGrpSpPr>
          <p:cNvPr id="43" name="Group 42"/>
          <p:cNvGrpSpPr/>
          <p:nvPr/>
        </p:nvGrpSpPr>
        <p:grpSpPr>
          <a:xfrm>
            <a:off x="5029200" y="4226379"/>
            <a:ext cx="808038" cy="941388"/>
            <a:chOff x="990600" y="4572000"/>
            <a:chExt cx="808038" cy="941388"/>
          </a:xfrm>
        </p:grpSpPr>
        <p:pic>
          <p:nvPicPr>
            <p:cNvPr id="44" name="Picture 26" descr="server"/>
            <p:cNvPicPr>
              <a:picLocks noChangeAspect="1" noChangeArrowheads="1"/>
            </p:cNvPicPr>
            <p:nvPr/>
          </p:nvPicPr>
          <p:blipFill>
            <a:blip r:embed="rId3" cstate="print">
              <a:clrChange>
                <a:clrFrom>
                  <a:srgbClr val="08369A"/>
                </a:clrFrom>
                <a:clrTo>
                  <a:srgbClr val="08369A">
                    <a:alpha val="0"/>
                  </a:srgbClr>
                </a:clrTo>
              </a:clrChange>
            </a:blip>
            <a:srcRect/>
            <a:stretch>
              <a:fillRect/>
            </a:stretch>
          </p:blipFill>
          <p:spPr bwMode="auto">
            <a:xfrm>
              <a:off x="990600" y="4572000"/>
              <a:ext cx="655638" cy="865188"/>
            </a:xfrm>
            <a:prstGeom prst="rect">
              <a:avLst/>
            </a:prstGeom>
            <a:noFill/>
          </p:spPr>
        </p:pic>
        <p:pic>
          <p:nvPicPr>
            <p:cNvPr id="45" name="Picture 26" descr="server"/>
            <p:cNvPicPr>
              <a:picLocks noChangeAspect="1" noChangeArrowheads="1"/>
            </p:cNvPicPr>
            <p:nvPr/>
          </p:nvPicPr>
          <p:blipFill>
            <a:blip r:embed="rId3" cstate="print">
              <a:clrChange>
                <a:clrFrom>
                  <a:srgbClr val="08369A"/>
                </a:clrFrom>
                <a:clrTo>
                  <a:srgbClr val="08369A">
                    <a:alpha val="0"/>
                  </a:srgbClr>
                </a:clrTo>
              </a:clrChange>
            </a:blip>
            <a:srcRect/>
            <a:stretch>
              <a:fillRect/>
            </a:stretch>
          </p:blipFill>
          <p:spPr bwMode="auto">
            <a:xfrm>
              <a:off x="1143000" y="4648200"/>
              <a:ext cx="655638" cy="865188"/>
            </a:xfrm>
            <a:prstGeom prst="rect">
              <a:avLst/>
            </a:prstGeom>
            <a:noFill/>
          </p:spPr>
        </p:pic>
      </p:grpSp>
      <p:grpSp>
        <p:nvGrpSpPr>
          <p:cNvPr id="46" name="Group 45"/>
          <p:cNvGrpSpPr/>
          <p:nvPr/>
        </p:nvGrpSpPr>
        <p:grpSpPr>
          <a:xfrm>
            <a:off x="5943600" y="4226379"/>
            <a:ext cx="808038" cy="941388"/>
            <a:chOff x="990600" y="4572000"/>
            <a:chExt cx="808038" cy="941388"/>
          </a:xfrm>
        </p:grpSpPr>
        <p:pic>
          <p:nvPicPr>
            <p:cNvPr id="47" name="Picture 26" descr="server"/>
            <p:cNvPicPr>
              <a:picLocks noChangeAspect="1" noChangeArrowheads="1"/>
            </p:cNvPicPr>
            <p:nvPr/>
          </p:nvPicPr>
          <p:blipFill>
            <a:blip r:embed="rId3" cstate="print">
              <a:clrChange>
                <a:clrFrom>
                  <a:srgbClr val="08369A"/>
                </a:clrFrom>
                <a:clrTo>
                  <a:srgbClr val="08369A">
                    <a:alpha val="0"/>
                  </a:srgbClr>
                </a:clrTo>
              </a:clrChange>
            </a:blip>
            <a:srcRect/>
            <a:stretch>
              <a:fillRect/>
            </a:stretch>
          </p:blipFill>
          <p:spPr bwMode="auto">
            <a:xfrm>
              <a:off x="990600" y="4572000"/>
              <a:ext cx="655638" cy="865188"/>
            </a:xfrm>
            <a:prstGeom prst="rect">
              <a:avLst/>
            </a:prstGeom>
            <a:noFill/>
          </p:spPr>
        </p:pic>
        <p:pic>
          <p:nvPicPr>
            <p:cNvPr id="48" name="Picture 26" descr="server"/>
            <p:cNvPicPr>
              <a:picLocks noChangeAspect="1" noChangeArrowheads="1"/>
            </p:cNvPicPr>
            <p:nvPr/>
          </p:nvPicPr>
          <p:blipFill>
            <a:blip r:embed="rId3" cstate="print">
              <a:clrChange>
                <a:clrFrom>
                  <a:srgbClr val="08369A"/>
                </a:clrFrom>
                <a:clrTo>
                  <a:srgbClr val="08369A">
                    <a:alpha val="0"/>
                  </a:srgbClr>
                </a:clrTo>
              </a:clrChange>
            </a:blip>
            <a:srcRect/>
            <a:stretch>
              <a:fillRect/>
            </a:stretch>
          </p:blipFill>
          <p:spPr bwMode="auto">
            <a:xfrm>
              <a:off x="1143000" y="4648200"/>
              <a:ext cx="655638" cy="865188"/>
            </a:xfrm>
            <a:prstGeom prst="rect">
              <a:avLst/>
            </a:prstGeom>
            <a:noFill/>
          </p:spPr>
        </p:pic>
      </p:grpSp>
      <p:grpSp>
        <p:nvGrpSpPr>
          <p:cNvPr id="49" name="Group 48"/>
          <p:cNvGrpSpPr/>
          <p:nvPr/>
        </p:nvGrpSpPr>
        <p:grpSpPr>
          <a:xfrm>
            <a:off x="5943600" y="5181600"/>
            <a:ext cx="808038" cy="941388"/>
            <a:chOff x="990600" y="4572000"/>
            <a:chExt cx="808038" cy="941388"/>
          </a:xfrm>
        </p:grpSpPr>
        <p:pic>
          <p:nvPicPr>
            <p:cNvPr id="50" name="Picture 26" descr="server"/>
            <p:cNvPicPr>
              <a:picLocks noChangeAspect="1" noChangeArrowheads="1"/>
            </p:cNvPicPr>
            <p:nvPr/>
          </p:nvPicPr>
          <p:blipFill>
            <a:blip r:embed="rId3" cstate="print">
              <a:clrChange>
                <a:clrFrom>
                  <a:srgbClr val="08369A"/>
                </a:clrFrom>
                <a:clrTo>
                  <a:srgbClr val="08369A">
                    <a:alpha val="0"/>
                  </a:srgbClr>
                </a:clrTo>
              </a:clrChange>
            </a:blip>
            <a:srcRect/>
            <a:stretch>
              <a:fillRect/>
            </a:stretch>
          </p:blipFill>
          <p:spPr bwMode="auto">
            <a:xfrm>
              <a:off x="990600" y="4572000"/>
              <a:ext cx="655638" cy="865188"/>
            </a:xfrm>
            <a:prstGeom prst="rect">
              <a:avLst/>
            </a:prstGeom>
            <a:noFill/>
          </p:spPr>
        </p:pic>
        <p:pic>
          <p:nvPicPr>
            <p:cNvPr id="51" name="Picture 26" descr="server"/>
            <p:cNvPicPr>
              <a:picLocks noChangeAspect="1" noChangeArrowheads="1"/>
            </p:cNvPicPr>
            <p:nvPr/>
          </p:nvPicPr>
          <p:blipFill>
            <a:blip r:embed="rId3" cstate="print">
              <a:clrChange>
                <a:clrFrom>
                  <a:srgbClr val="08369A"/>
                </a:clrFrom>
                <a:clrTo>
                  <a:srgbClr val="08369A">
                    <a:alpha val="0"/>
                  </a:srgbClr>
                </a:clrTo>
              </a:clrChange>
            </a:blip>
            <a:srcRect/>
            <a:stretch>
              <a:fillRect/>
            </a:stretch>
          </p:blipFill>
          <p:spPr bwMode="auto">
            <a:xfrm>
              <a:off x="1143000" y="4648200"/>
              <a:ext cx="655638" cy="865188"/>
            </a:xfrm>
            <a:prstGeom prst="rect">
              <a:avLst/>
            </a:prstGeom>
            <a:noFill/>
          </p:spPr>
        </p:pic>
      </p:grpSp>
      <p:sp>
        <p:nvSpPr>
          <p:cNvPr id="52" name="TextBox 51"/>
          <p:cNvSpPr txBox="1"/>
          <p:nvPr/>
        </p:nvSpPr>
        <p:spPr>
          <a:xfrm>
            <a:off x="6019800" y="5049905"/>
            <a:ext cx="609600" cy="261610"/>
          </a:xfrm>
          <a:prstGeom prst="rect">
            <a:avLst/>
          </a:prstGeom>
          <a:noFill/>
        </p:spPr>
        <p:txBody>
          <a:bodyPr wrap="square" rtlCol="0">
            <a:spAutoFit/>
          </a:bodyPr>
          <a:lstStyle/>
          <a:p>
            <a:pPr algn="ctr"/>
            <a:r>
              <a:rPr lang="en-US" sz="1050" dirty="0" smtClean="0"/>
              <a:t>CAS</a:t>
            </a:r>
            <a:endParaRPr lang="en-US" sz="1050" dirty="0"/>
          </a:p>
        </p:txBody>
      </p:sp>
      <p:sp>
        <p:nvSpPr>
          <p:cNvPr id="53" name="TextBox 52"/>
          <p:cNvSpPr txBox="1"/>
          <p:nvPr/>
        </p:nvSpPr>
        <p:spPr>
          <a:xfrm>
            <a:off x="6019800" y="5994954"/>
            <a:ext cx="609600" cy="261610"/>
          </a:xfrm>
          <a:prstGeom prst="rect">
            <a:avLst/>
          </a:prstGeom>
          <a:noFill/>
        </p:spPr>
        <p:txBody>
          <a:bodyPr wrap="square" rtlCol="0">
            <a:spAutoFit/>
          </a:bodyPr>
          <a:lstStyle/>
          <a:p>
            <a:pPr algn="ctr"/>
            <a:r>
              <a:rPr lang="en-US" sz="1050" dirty="0" smtClean="0"/>
              <a:t>AD</a:t>
            </a:r>
            <a:endParaRPr lang="en-US" sz="1050" dirty="0"/>
          </a:p>
        </p:txBody>
      </p:sp>
      <p:grpSp>
        <p:nvGrpSpPr>
          <p:cNvPr id="62" name="Group 61"/>
          <p:cNvGrpSpPr/>
          <p:nvPr/>
        </p:nvGrpSpPr>
        <p:grpSpPr>
          <a:xfrm>
            <a:off x="2514600" y="5181600"/>
            <a:ext cx="808038" cy="941388"/>
            <a:chOff x="990600" y="4572000"/>
            <a:chExt cx="808038" cy="941388"/>
          </a:xfrm>
        </p:grpSpPr>
        <p:pic>
          <p:nvPicPr>
            <p:cNvPr id="63" name="Picture 26" descr="server"/>
            <p:cNvPicPr>
              <a:picLocks noChangeAspect="1" noChangeArrowheads="1"/>
            </p:cNvPicPr>
            <p:nvPr/>
          </p:nvPicPr>
          <p:blipFill>
            <a:blip r:embed="rId3" cstate="print">
              <a:clrChange>
                <a:clrFrom>
                  <a:srgbClr val="08369A"/>
                </a:clrFrom>
                <a:clrTo>
                  <a:srgbClr val="08369A">
                    <a:alpha val="0"/>
                  </a:srgbClr>
                </a:clrTo>
              </a:clrChange>
            </a:blip>
            <a:srcRect/>
            <a:stretch>
              <a:fillRect/>
            </a:stretch>
          </p:blipFill>
          <p:spPr bwMode="auto">
            <a:xfrm>
              <a:off x="990600" y="4572000"/>
              <a:ext cx="655638" cy="865188"/>
            </a:xfrm>
            <a:prstGeom prst="rect">
              <a:avLst/>
            </a:prstGeom>
            <a:noFill/>
          </p:spPr>
        </p:pic>
        <p:pic>
          <p:nvPicPr>
            <p:cNvPr id="64" name="Picture 26" descr="server"/>
            <p:cNvPicPr>
              <a:picLocks noChangeAspect="1" noChangeArrowheads="1"/>
            </p:cNvPicPr>
            <p:nvPr/>
          </p:nvPicPr>
          <p:blipFill>
            <a:blip r:embed="rId3" cstate="print">
              <a:clrChange>
                <a:clrFrom>
                  <a:srgbClr val="08369A"/>
                </a:clrFrom>
                <a:clrTo>
                  <a:srgbClr val="08369A">
                    <a:alpha val="0"/>
                  </a:srgbClr>
                </a:clrTo>
              </a:clrChange>
            </a:blip>
            <a:srcRect/>
            <a:stretch>
              <a:fillRect/>
            </a:stretch>
          </p:blipFill>
          <p:spPr bwMode="auto">
            <a:xfrm>
              <a:off x="1143000" y="4648200"/>
              <a:ext cx="655638" cy="865188"/>
            </a:xfrm>
            <a:prstGeom prst="rect">
              <a:avLst/>
            </a:prstGeom>
            <a:noFill/>
          </p:spPr>
        </p:pic>
      </p:grpSp>
      <p:sp>
        <p:nvSpPr>
          <p:cNvPr id="65" name="TextBox 64"/>
          <p:cNvSpPr txBox="1"/>
          <p:nvPr/>
        </p:nvSpPr>
        <p:spPr>
          <a:xfrm>
            <a:off x="2590800" y="5989514"/>
            <a:ext cx="609600" cy="261610"/>
          </a:xfrm>
          <a:prstGeom prst="rect">
            <a:avLst/>
          </a:prstGeom>
          <a:noFill/>
        </p:spPr>
        <p:txBody>
          <a:bodyPr wrap="square" rtlCol="0">
            <a:spAutoFit/>
          </a:bodyPr>
          <a:lstStyle/>
          <a:p>
            <a:pPr algn="ctr"/>
            <a:r>
              <a:rPr lang="en-US" sz="1050" dirty="0" smtClean="0"/>
              <a:t>AD</a:t>
            </a:r>
            <a:endParaRPr lang="en-US" sz="1050" dirty="0"/>
          </a:p>
        </p:txBody>
      </p:sp>
      <p:grpSp>
        <p:nvGrpSpPr>
          <p:cNvPr id="66" name="Group 65"/>
          <p:cNvGrpSpPr/>
          <p:nvPr/>
        </p:nvGrpSpPr>
        <p:grpSpPr>
          <a:xfrm>
            <a:off x="5029200" y="5181600"/>
            <a:ext cx="808038" cy="941388"/>
            <a:chOff x="990600" y="4572000"/>
            <a:chExt cx="808038" cy="941388"/>
          </a:xfrm>
        </p:grpSpPr>
        <p:pic>
          <p:nvPicPr>
            <p:cNvPr id="67" name="Picture 26" descr="server"/>
            <p:cNvPicPr>
              <a:picLocks noChangeAspect="1" noChangeArrowheads="1"/>
            </p:cNvPicPr>
            <p:nvPr/>
          </p:nvPicPr>
          <p:blipFill>
            <a:blip r:embed="rId3" cstate="print">
              <a:clrChange>
                <a:clrFrom>
                  <a:srgbClr val="08369A"/>
                </a:clrFrom>
                <a:clrTo>
                  <a:srgbClr val="08369A">
                    <a:alpha val="0"/>
                  </a:srgbClr>
                </a:clrTo>
              </a:clrChange>
            </a:blip>
            <a:srcRect/>
            <a:stretch>
              <a:fillRect/>
            </a:stretch>
          </p:blipFill>
          <p:spPr bwMode="auto">
            <a:xfrm>
              <a:off x="990600" y="4572000"/>
              <a:ext cx="655638" cy="865188"/>
            </a:xfrm>
            <a:prstGeom prst="rect">
              <a:avLst/>
            </a:prstGeom>
            <a:noFill/>
          </p:spPr>
        </p:pic>
        <p:pic>
          <p:nvPicPr>
            <p:cNvPr id="68" name="Picture 26" descr="server"/>
            <p:cNvPicPr>
              <a:picLocks noChangeAspect="1" noChangeArrowheads="1"/>
            </p:cNvPicPr>
            <p:nvPr/>
          </p:nvPicPr>
          <p:blipFill>
            <a:blip r:embed="rId3" cstate="print">
              <a:clrChange>
                <a:clrFrom>
                  <a:srgbClr val="08369A"/>
                </a:clrFrom>
                <a:clrTo>
                  <a:srgbClr val="08369A">
                    <a:alpha val="0"/>
                  </a:srgbClr>
                </a:clrTo>
              </a:clrChange>
            </a:blip>
            <a:srcRect/>
            <a:stretch>
              <a:fillRect/>
            </a:stretch>
          </p:blipFill>
          <p:spPr bwMode="auto">
            <a:xfrm>
              <a:off x="1143000" y="4648200"/>
              <a:ext cx="655638" cy="865188"/>
            </a:xfrm>
            <a:prstGeom prst="rect">
              <a:avLst/>
            </a:prstGeom>
            <a:noFill/>
          </p:spPr>
        </p:pic>
      </p:grpSp>
      <p:sp>
        <p:nvSpPr>
          <p:cNvPr id="69" name="TextBox 68"/>
          <p:cNvSpPr txBox="1"/>
          <p:nvPr/>
        </p:nvSpPr>
        <p:spPr>
          <a:xfrm>
            <a:off x="5119234" y="5994954"/>
            <a:ext cx="609600" cy="261610"/>
          </a:xfrm>
          <a:prstGeom prst="rect">
            <a:avLst/>
          </a:prstGeom>
          <a:noFill/>
        </p:spPr>
        <p:txBody>
          <a:bodyPr wrap="square" rtlCol="0">
            <a:spAutoFit/>
          </a:bodyPr>
          <a:lstStyle/>
          <a:p>
            <a:pPr algn="ctr"/>
            <a:r>
              <a:rPr lang="en-US" sz="1050" dirty="0" smtClean="0"/>
              <a:t>MBX</a:t>
            </a:r>
            <a:endParaRPr lang="en-US" sz="1050" dirty="0"/>
          </a:p>
        </p:txBody>
      </p:sp>
      <p:sp>
        <p:nvSpPr>
          <p:cNvPr id="71" name="Rectangular Callout 70"/>
          <p:cNvSpPr/>
          <p:nvPr/>
        </p:nvSpPr>
        <p:spPr bwMode="auto">
          <a:xfrm>
            <a:off x="457200" y="5029200"/>
            <a:ext cx="1752600" cy="1143000"/>
          </a:xfrm>
          <a:prstGeom prst="wedgeRectCallout">
            <a:avLst>
              <a:gd name="adj1" fmla="val 67373"/>
              <a:gd name="adj2" fmla="val 176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000" dirty="0" smtClean="0">
                <a:solidFill>
                  <a:schemeClr val="bg1"/>
                </a:solidFill>
              </a:rPr>
              <a:t>Internal DNS</a:t>
            </a:r>
          </a:p>
          <a:p>
            <a:pPr defTabSz="914099"/>
            <a:r>
              <a:rPr lang="en-US" sz="1000" dirty="0" smtClean="0">
                <a:solidFill>
                  <a:schemeClr val="bg1"/>
                </a:solidFill>
              </a:rPr>
              <a:t>Mail.contoso.com</a:t>
            </a:r>
          </a:p>
          <a:p>
            <a:pPr defTabSz="914099"/>
            <a:r>
              <a:rPr lang="en-US" sz="1000" dirty="0" smtClean="0">
                <a:solidFill>
                  <a:schemeClr val="bg1"/>
                </a:solidFill>
              </a:rPr>
              <a:t>Pop.contoso.com</a:t>
            </a:r>
          </a:p>
          <a:p>
            <a:pPr defTabSz="914099"/>
            <a:r>
              <a:rPr lang="en-US" sz="1000" dirty="0" smtClean="0">
                <a:solidFill>
                  <a:schemeClr val="bg1"/>
                </a:solidFill>
              </a:rPr>
              <a:t>Imap.contoso.com</a:t>
            </a:r>
          </a:p>
          <a:p>
            <a:pPr defTabSz="914099"/>
            <a:r>
              <a:rPr lang="en-US" sz="1000" dirty="0" smtClean="0">
                <a:solidFill>
                  <a:schemeClr val="bg1"/>
                </a:solidFill>
              </a:rPr>
              <a:t>Autodiscover.contoso.com</a:t>
            </a:r>
          </a:p>
          <a:p>
            <a:pPr defTabSz="914099"/>
            <a:r>
              <a:rPr lang="en-US" sz="1000" dirty="0" smtClean="0">
                <a:solidFill>
                  <a:schemeClr val="bg1"/>
                </a:solidFill>
              </a:rPr>
              <a:t>Smtp.contoso.com</a:t>
            </a:r>
          </a:p>
          <a:p>
            <a:pPr defTabSz="914099"/>
            <a:r>
              <a:rPr lang="en-US" sz="1000" dirty="0" smtClean="0">
                <a:solidFill>
                  <a:schemeClr val="bg1"/>
                </a:solidFill>
              </a:rPr>
              <a:t>Outlook.contoso.com</a:t>
            </a:r>
          </a:p>
        </p:txBody>
      </p:sp>
      <p:sp>
        <p:nvSpPr>
          <p:cNvPr id="72" name="Rectangular Callout 71"/>
          <p:cNvSpPr/>
          <p:nvPr/>
        </p:nvSpPr>
        <p:spPr bwMode="auto">
          <a:xfrm>
            <a:off x="7010400" y="5029200"/>
            <a:ext cx="1828800" cy="990600"/>
          </a:xfrm>
          <a:prstGeom prst="wedgeRectCallout">
            <a:avLst>
              <a:gd name="adj1" fmla="val -70240"/>
              <a:gd name="adj2" fmla="val 14855"/>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000" dirty="0" smtClean="0">
                <a:solidFill>
                  <a:schemeClr val="bg1"/>
                </a:solidFill>
              </a:rPr>
              <a:t>Internal DNS</a:t>
            </a:r>
          </a:p>
          <a:p>
            <a:pPr defTabSz="914099"/>
            <a:r>
              <a:rPr lang="en-US" sz="1000" dirty="0" smtClean="0">
                <a:solidFill>
                  <a:schemeClr val="bg1"/>
                </a:solidFill>
              </a:rPr>
              <a:t>Mail.region.contoso.com</a:t>
            </a:r>
          </a:p>
          <a:p>
            <a:pPr defTabSz="914099"/>
            <a:r>
              <a:rPr lang="en-US" sz="1000" dirty="0" smtClean="0">
                <a:solidFill>
                  <a:schemeClr val="bg1"/>
                </a:solidFill>
              </a:rPr>
              <a:t>Pop.region.contoso.com</a:t>
            </a:r>
          </a:p>
          <a:p>
            <a:pPr defTabSz="914099"/>
            <a:r>
              <a:rPr lang="en-US" sz="1000" dirty="0" smtClean="0">
                <a:solidFill>
                  <a:schemeClr val="bg1"/>
                </a:solidFill>
              </a:rPr>
              <a:t>Imap.region.contoso.com</a:t>
            </a:r>
          </a:p>
          <a:p>
            <a:pPr defTabSz="914099"/>
            <a:r>
              <a:rPr lang="en-US" sz="1000" dirty="0" smtClean="0">
                <a:solidFill>
                  <a:schemeClr val="bg1"/>
                </a:solidFill>
              </a:rPr>
              <a:t>Smtp.region.contoso.com</a:t>
            </a:r>
          </a:p>
          <a:p>
            <a:pPr defTabSz="914099"/>
            <a:r>
              <a:rPr lang="en-US" sz="1000" dirty="0" smtClean="0">
                <a:solidFill>
                  <a:schemeClr val="bg1"/>
                </a:solidFill>
              </a:rPr>
              <a:t>Outlook.region.contoso.com</a:t>
            </a:r>
          </a:p>
        </p:txBody>
      </p:sp>
      <p:sp>
        <p:nvSpPr>
          <p:cNvPr id="73" name="Rectangular Callout 72"/>
          <p:cNvSpPr/>
          <p:nvPr/>
        </p:nvSpPr>
        <p:spPr bwMode="auto">
          <a:xfrm>
            <a:off x="7010400" y="3505200"/>
            <a:ext cx="1828800" cy="1295400"/>
          </a:xfrm>
          <a:prstGeom prst="wedgeRectCallout">
            <a:avLst>
              <a:gd name="adj1" fmla="val -68995"/>
              <a:gd name="adj2" fmla="val 42162"/>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000" dirty="0" smtClean="0">
                <a:solidFill>
                  <a:schemeClr val="bg1"/>
                </a:solidFill>
              </a:rPr>
              <a:t>ExternalURL = mail.region.contoso.com</a:t>
            </a:r>
          </a:p>
          <a:p>
            <a:pPr defTabSz="914099"/>
            <a:endParaRPr lang="en-US" sz="1000" dirty="0" smtClean="0">
              <a:solidFill>
                <a:schemeClr val="bg1"/>
              </a:solidFill>
            </a:endParaRPr>
          </a:p>
          <a:p>
            <a:pPr defTabSz="914099"/>
            <a:r>
              <a:rPr lang="en-US" sz="1000" dirty="0" smtClean="0">
                <a:solidFill>
                  <a:schemeClr val="bg1"/>
                </a:solidFill>
              </a:rPr>
              <a:t>CAS Array = outlook.region.contoso.com</a:t>
            </a:r>
          </a:p>
          <a:p>
            <a:pPr defTabSz="914099"/>
            <a:endParaRPr lang="en-US" sz="1000" dirty="0" smtClean="0">
              <a:solidFill>
                <a:schemeClr val="bg1"/>
              </a:solidFill>
            </a:endParaRPr>
          </a:p>
          <a:p>
            <a:pPr defTabSz="914099"/>
            <a:r>
              <a:rPr lang="en-US" sz="1000" dirty="0" smtClean="0">
                <a:solidFill>
                  <a:schemeClr val="bg1"/>
                </a:solidFill>
              </a:rPr>
              <a:t>OA endpoint = </a:t>
            </a:r>
          </a:p>
          <a:p>
            <a:pPr defTabSz="914099"/>
            <a:r>
              <a:rPr lang="en-US" sz="1000" dirty="0" smtClean="0">
                <a:solidFill>
                  <a:schemeClr val="bg1"/>
                </a:solidFill>
              </a:rPr>
              <a:t>mail.region.contoso.com</a:t>
            </a:r>
          </a:p>
        </p:txBody>
      </p:sp>
      <p:sp>
        <p:nvSpPr>
          <p:cNvPr id="74" name="Rectangular Callout 73"/>
          <p:cNvSpPr/>
          <p:nvPr/>
        </p:nvSpPr>
        <p:spPr bwMode="auto">
          <a:xfrm>
            <a:off x="457200" y="3505200"/>
            <a:ext cx="1752600" cy="1295400"/>
          </a:xfrm>
          <a:prstGeom prst="wedgeRectCallout">
            <a:avLst>
              <a:gd name="adj1" fmla="val 68305"/>
              <a:gd name="adj2" fmla="val 48755"/>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000" dirty="0" smtClean="0">
                <a:solidFill>
                  <a:schemeClr val="bg1"/>
                </a:solidFill>
              </a:rPr>
              <a:t>ExternalURL = mail.contoso.com</a:t>
            </a:r>
          </a:p>
          <a:p>
            <a:pPr defTabSz="914099"/>
            <a:endParaRPr lang="en-US" sz="1000" dirty="0" smtClean="0">
              <a:solidFill>
                <a:schemeClr val="bg1"/>
              </a:solidFill>
            </a:endParaRPr>
          </a:p>
          <a:p>
            <a:pPr defTabSz="914099"/>
            <a:r>
              <a:rPr lang="en-US" sz="1000" dirty="0" smtClean="0">
                <a:solidFill>
                  <a:schemeClr val="bg1"/>
                </a:solidFill>
              </a:rPr>
              <a:t>CAS Array = outlook.contoso.com</a:t>
            </a:r>
          </a:p>
          <a:p>
            <a:pPr defTabSz="914099"/>
            <a:endParaRPr lang="en-US" sz="1000" dirty="0" smtClean="0">
              <a:solidFill>
                <a:schemeClr val="bg1"/>
              </a:solidFill>
            </a:endParaRPr>
          </a:p>
          <a:p>
            <a:pPr defTabSz="914099"/>
            <a:r>
              <a:rPr lang="en-US" sz="1000" dirty="0" smtClean="0">
                <a:solidFill>
                  <a:schemeClr val="bg1"/>
                </a:solidFill>
              </a:rPr>
              <a:t>OA endpoint = mail.contoso.com</a:t>
            </a:r>
          </a:p>
        </p:txBody>
      </p:sp>
      <p:pic>
        <p:nvPicPr>
          <p:cNvPr id="75" name="Picture 3" descr="\\eventsql\dvd27\Clip_Installer\DVD_ART\Artwork_Imagery\HARDWARE_IMAGERY\Illustration - Misc Hardware\Windows Server Icons\Hardware\Computer.png"/>
          <p:cNvPicPr>
            <a:picLocks noChangeAspect="1" noChangeArrowheads="1"/>
          </p:cNvPicPr>
          <p:nvPr/>
        </p:nvPicPr>
        <p:blipFill>
          <a:blip r:embed="rId4" cstate="screen"/>
          <a:srcRect/>
          <a:stretch>
            <a:fillRect/>
          </a:stretch>
        </p:blipFill>
        <p:spPr bwMode="auto">
          <a:xfrm>
            <a:off x="4267200" y="1447800"/>
            <a:ext cx="560291" cy="467681"/>
          </a:xfrm>
          <a:prstGeom prst="rect">
            <a:avLst/>
          </a:prstGeom>
          <a:noFill/>
        </p:spPr>
      </p:pic>
      <p:cxnSp>
        <p:nvCxnSpPr>
          <p:cNvPr id="77" name="Straight Arrow Connector 76"/>
          <p:cNvCxnSpPr/>
          <p:nvPr/>
        </p:nvCxnSpPr>
        <p:spPr>
          <a:xfrm rot="10800000" flipV="1">
            <a:off x="3276600" y="1905000"/>
            <a:ext cx="990600" cy="5334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78" name="Straight Arrow Connector 77"/>
          <p:cNvCxnSpPr/>
          <p:nvPr/>
        </p:nvCxnSpPr>
        <p:spPr>
          <a:xfrm rot="5400000">
            <a:off x="2672841" y="3009503"/>
            <a:ext cx="1295400" cy="794"/>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82" name="Straight Arrow Connector 81"/>
          <p:cNvCxnSpPr/>
          <p:nvPr/>
        </p:nvCxnSpPr>
        <p:spPr>
          <a:xfrm rot="5400000">
            <a:off x="5143897" y="3009503"/>
            <a:ext cx="1295400" cy="794"/>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84" name="Straight Arrow Connector 83"/>
          <p:cNvCxnSpPr/>
          <p:nvPr/>
        </p:nvCxnSpPr>
        <p:spPr>
          <a:xfrm>
            <a:off x="4800600" y="1905000"/>
            <a:ext cx="1066800" cy="5334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59" name="Cloud 58"/>
          <p:cNvSpPr/>
          <p:nvPr/>
        </p:nvSpPr>
        <p:spPr bwMode="auto">
          <a:xfrm>
            <a:off x="2743200" y="1978476"/>
            <a:ext cx="1143000" cy="685800"/>
          </a:xfrm>
          <a:prstGeom prst="cloud">
            <a:avLst/>
          </a:prstGeom>
          <a:solidFill>
            <a:schemeClr val="tx1"/>
          </a:solidFill>
          <a:ln>
            <a:solidFill>
              <a:schemeClr val="bg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endParaRPr>
          </a:p>
        </p:txBody>
      </p:sp>
      <p:pic>
        <p:nvPicPr>
          <p:cNvPr id="58" name="Picture 57" descr="E14 Architecture Slides.png"/>
          <p:cNvPicPr>
            <a:picLocks noChangeAspect="1"/>
          </p:cNvPicPr>
          <p:nvPr/>
        </p:nvPicPr>
        <p:blipFill>
          <a:blip r:embed="rId5" cstate="print"/>
          <a:stretch>
            <a:fillRect/>
          </a:stretch>
        </p:blipFill>
        <p:spPr>
          <a:xfrm>
            <a:off x="3124200" y="2819400"/>
            <a:ext cx="457199" cy="718456"/>
          </a:xfrm>
          <a:prstGeom prst="rect">
            <a:avLst/>
          </a:prstGeom>
        </p:spPr>
      </p:pic>
      <p:pic>
        <p:nvPicPr>
          <p:cNvPr id="60" name="Picture 59" descr="E14 Architecture Slides.png"/>
          <p:cNvPicPr>
            <a:picLocks noChangeAspect="1"/>
          </p:cNvPicPr>
          <p:nvPr/>
        </p:nvPicPr>
        <p:blipFill>
          <a:blip r:embed="rId5" cstate="print"/>
          <a:stretch>
            <a:fillRect/>
          </a:stretch>
        </p:blipFill>
        <p:spPr>
          <a:xfrm>
            <a:off x="5562600" y="2819400"/>
            <a:ext cx="457199" cy="718456"/>
          </a:xfrm>
          <a:prstGeom prst="rect">
            <a:avLst/>
          </a:prstGeom>
        </p:spPr>
      </p:pic>
      <p:sp>
        <p:nvSpPr>
          <p:cNvPr id="61" name="Cloud 60"/>
          <p:cNvSpPr/>
          <p:nvPr/>
        </p:nvSpPr>
        <p:spPr bwMode="auto">
          <a:xfrm>
            <a:off x="5181600" y="1981200"/>
            <a:ext cx="1143000" cy="685800"/>
          </a:xfrm>
          <a:prstGeom prst="cloud">
            <a:avLst/>
          </a:prstGeom>
          <a:solidFill>
            <a:schemeClr val="tx1"/>
          </a:solidFill>
          <a:ln>
            <a:solidFill>
              <a:schemeClr val="bg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endParaRPr>
          </a:p>
        </p:txBody>
      </p:sp>
      <p:sp>
        <p:nvSpPr>
          <p:cNvPr id="70" name="Rectangular Callout 69"/>
          <p:cNvSpPr/>
          <p:nvPr/>
        </p:nvSpPr>
        <p:spPr bwMode="auto">
          <a:xfrm>
            <a:off x="6553200" y="1524000"/>
            <a:ext cx="1752600" cy="990600"/>
          </a:xfrm>
          <a:prstGeom prst="wedgeRectCallout">
            <a:avLst>
              <a:gd name="adj1" fmla="val -75173"/>
              <a:gd name="adj2" fmla="val 41337"/>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000" dirty="0" smtClean="0">
                <a:solidFill>
                  <a:schemeClr val="bg1"/>
                </a:solidFill>
              </a:rPr>
              <a:t>External DNS</a:t>
            </a:r>
          </a:p>
          <a:p>
            <a:pPr defTabSz="914099"/>
            <a:r>
              <a:rPr lang="en-US" sz="1000" dirty="0" smtClean="0">
                <a:solidFill>
                  <a:schemeClr val="bg1"/>
                </a:solidFill>
              </a:rPr>
              <a:t>Mail.region.contoso.com</a:t>
            </a:r>
          </a:p>
          <a:p>
            <a:pPr defTabSz="914099"/>
            <a:r>
              <a:rPr lang="en-US" sz="1000" dirty="0" smtClean="0">
                <a:solidFill>
                  <a:schemeClr val="bg1"/>
                </a:solidFill>
              </a:rPr>
              <a:t>Pop.region.contoso.com</a:t>
            </a:r>
          </a:p>
          <a:p>
            <a:pPr defTabSz="914099"/>
            <a:r>
              <a:rPr lang="en-US" sz="1000" dirty="0" smtClean="0">
                <a:solidFill>
                  <a:schemeClr val="bg1"/>
                </a:solidFill>
              </a:rPr>
              <a:t>Imap.region.contoso.com</a:t>
            </a:r>
          </a:p>
          <a:p>
            <a:pPr defTabSz="914099"/>
            <a:r>
              <a:rPr lang="en-US" sz="1000" dirty="0" smtClean="0">
                <a:solidFill>
                  <a:schemeClr val="bg1"/>
                </a:solidFill>
              </a:rPr>
              <a:t>Smtp.region.contoso.com</a:t>
            </a:r>
          </a:p>
        </p:txBody>
      </p:sp>
      <p:sp>
        <p:nvSpPr>
          <p:cNvPr id="22" name="Rectangular Callout 21"/>
          <p:cNvSpPr/>
          <p:nvPr/>
        </p:nvSpPr>
        <p:spPr bwMode="auto">
          <a:xfrm>
            <a:off x="762000" y="1524000"/>
            <a:ext cx="1752600" cy="990600"/>
          </a:xfrm>
          <a:prstGeom prst="wedgeRectCallout">
            <a:avLst>
              <a:gd name="adj1" fmla="val 71566"/>
              <a:gd name="adj2" fmla="val 45458"/>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000" dirty="0" smtClean="0">
                <a:solidFill>
                  <a:schemeClr val="bg1"/>
                </a:solidFill>
              </a:rPr>
              <a:t>External DNS</a:t>
            </a:r>
          </a:p>
          <a:p>
            <a:pPr defTabSz="914099"/>
            <a:r>
              <a:rPr lang="en-US" sz="1000" dirty="0" smtClean="0">
                <a:solidFill>
                  <a:schemeClr val="bg1"/>
                </a:solidFill>
              </a:rPr>
              <a:t>Mail.contoso.com</a:t>
            </a:r>
          </a:p>
          <a:p>
            <a:pPr defTabSz="914099"/>
            <a:r>
              <a:rPr lang="en-US" sz="1000" dirty="0" smtClean="0">
                <a:solidFill>
                  <a:schemeClr val="bg1"/>
                </a:solidFill>
              </a:rPr>
              <a:t>Pop.contoso.com</a:t>
            </a:r>
          </a:p>
          <a:p>
            <a:pPr defTabSz="914099"/>
            <a:r>
              <a:rPr lang="en-US" sz="1000" dirty="0" smtClean="0">
                <a:solidFill>
                  <a:schemeClr val="bg1"/>
                </a:solidFill>
              </a:rPr>
              <a:t>Imap.contoso.com</a:t>
            </a:r>
          </a:p>
          <a:p>
            <a:pPr defTabSz="914099"/>
            <a:r>
              <a:rPr lang="en-US" sz="1000" dirty="0" smtClean="0">
                <a:solidFill>
                  <a:schemeClr val="bg1"/>
                </a:solidFill>
              </a:rPr>
              <a:t>Autodiscover.contoso.com</a:t>
            </a:r>
          </a:p>
          <a:p>
            <a:pPr defTabSz="914099"/>
            <a:r>
              <a:rPr lang="en-US" sz="1000" dirty="0" smtClean="0">
                <a:solidFill>
                  <a:schemeClr val="bg1"/>
                </a:solidFill>
              </a:rPr>
              <a:t>Smtp.contoso.com</a:t>
            </a:r>
          </a:p>
        </p:txBody>
      </p:sp>
    </p:spTree>
    <p:extLst>
      <p:ext uri="{BB962C8B-B14F-4D97-AF65-F5344CB8AC3E}">
        <p14:creationId xmlns:p14="http://schemas.microsoft.com/office/powerpoint/2010/main" val="3814782282"/>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7/29/2010 2:29:11 PM&quot;&gt;&lt;Slide id=&quot;257&quot; dur=&quot;57.24219&quot; bld=&quot;INVLD&quot;/&gt;&lt;Slide id=&quot;383&quot; dur=&quot;9.371094&quot; bld=&quot;|1.5&quot;/&gt;&lt;Slide id=&quot;308&quot; dur=&quot;2.035156&quot;/&gt;&lt;Slide id=&quot;383&quot; dur=&quot;2.320313&quot;/&gt;&lt;Slide id=&quot;308&quot; dur=&quot;35.08203&quot; bld=&quot;|20.8&quot;/&gt;&lt;Slide id=&quot;275&quot; dur=&quot;147.0313&quot;/&gt;&lt;Slide id=&quot;309&quot; dur=&quot;145.6328&quot;/&gt;&lt;Slide id=&quot;310&quot; dur=&quot;264.3398&quot;/&gt;&lt;Slide id=&quot;390&quot; dur=&quot;1.449219&quot;/&gt;&lt;Slide id=&quot;310&quot; dur=&quot;64.0625&quot;/&gt;&lt;Slide id=&quot;390&quot; dur=&quot;138.7461&quot;/&gt;&lt;Slide id=&quot;315&quot; dur=&quot;35.5&quot;/&gt;&lt;Slide id=&quot;316&quot; dur=&quot;87.19141&quot;/&gt;&lt;Slide id=&quot;317&quot; dur=&quot;53.32422&quot;/&gt;&lt;Slide id=&quot;318&quot; dur=&quot;60.19141&quot;/&gt;&lt;Slide id=&quot;317&quot; dur=&quot;33.83203&quot;/&gt;&lt;Slide id=&quot;318&quot; dur=&quot;67.26563&quot;/&gt;&lt;Slide id=&quot;324&quot; dur=&quot;100.6445&quot;/&gt;&lt;Slide id=&quot;361&quot; dur=&quot;147.5273&quot;/&gt;&lt;Slide id=&quot;372&quot; dur=&quot;4.660156&quot;/&gt;&lt;Slide id=&quot;327&quot; dur=&quot;117.4023&quot;/&gt;&lt;Slide id=&quot;328&quot; dur=&quot;141.582&quot;/&gt;&lt;Slide id=&quot;330&quot; dur=&quot;218.1992&quot;/&gt;&lt;Slide id=&quot;331&quot; dur=&quot;366.7656&quot;/&gt;&lt;Slide id=&quot;388&quot; dur=&quot;157.1055&quot; bld=&quot;|27.4|9.2|6.6|79.6|.5&quot;/&gt;&lt;Slide id=&quot;389&quot; dur=&quot;113.2344&quot; bld=&quot;|35.7|7.8|1.7|9.9&quot;/&gt;&lt;Slide id=&quot;354&quot; dur=&quot;66.21484&quot;/&gt;&lt;Slide id=&quot;355&quot; dur=&quot;63.00391&quot; bld=&quot;|23.6|5.7&quot;/&gt;&lt;Slide id=&quot;375&quot; dur=&quot;98.66797&quot; bld=&quot;|44.5|2.6&quot;/&gt;&lt;Slide id=&quot;381&quot; dur=&quot;116.0391&quot;/&gt;&lt;Slide id=&quot;332&quot; dur=&quot;59.67578&quot;/&gt;&lt;Slide id=&quot;340&quot; dur=&quot;39.61719&quot;/&gt;&lt;Slide id=&quot;341&quot; dur=&quot;29.84766&quot;/&gt;&lt;Slide id=&quot;342&quot; dur=&quot;44.50391&quot;/&gt;&lt;Slide id=&quot;343&quot; dur=&quot;143.3164&quot; bld=&quot;|57.3|35.8&quot;/&gt;&lt;Slide id=&quot;345&quot; dur=&quot;62.04297&quot; bld=&quot;|57.5&quot;/&gt;&lt;Slide id=&quot;344&quot; dur=&quot;72.98438&quot;/&gt;&lt;Slide id=&quot;339&quot; dur=&quot;66.86328&quot;/&gt;&lt;Slide id=&quot;347&quot; dur=&quot;282.7773&quot; bld=&quot;|39.7&quot;/&gt;&lt;Slide id=&quot;376&quot; dur=&quot;129.7461&quot;/&gt;&lt;Slide id=&quot;350&quot; dur=&quot;185.082&quot; bld=&quot;|107&quot;/&gt;&lt;Slide id=&quot;384&quot; dur=&quot;77.96875&quot;/&gt;&lt;Slide id=&quot;351&quot; dur=&quot;140.0156&quot;/&gt;&lt;Slide id=&quot;362&quot; dur=&quot;177.0273&quot;/&gt;&lt;Slide id=&quot;373&quot; dur=&quot;6.039063&quot;/&gt;&lt;Slide id=&quot;363&quot; dur=&quot;94.45703&quot;/&gt;&lt;Slide id=&quot;380&quot; dur=&quot;146.1523&quot;/&gt;&lt;Slide id=&quot;378&quot; dur=&quot;61.29297&quot; bld=&quot;|3.5|17.1|5.8|22.1&quot;/&gt;&lt;Slide id=&quot;379&quot; dur=&quot;170.3633&quot; bld=&quot;|7.6|3.5|30.4|18.9|11.4|29.6|9.1|11.2|17.9&quot;/&gt;&lt;Slide id=&quot;367&quot; dur=&quot;48.20313&quot;/&gt;&lt;Slide id=&quot;371&quot; dur=&quot;35.12109&quot;/&gt;&lt;Slide id=&quot;385&quot; dur=&quot;21.10156&quot;/&gt;&lt;/Timings&gt;&lt;Timings time=&quot;7/29/2010 2:12:36 PM&quot;&gt;&lt;Slide id=&quot;257&quot; dur=&quot;618.6563&quot; bld=&quot;INVLD&quot;/&gt;&lt;/Timings&gt;&lt;Timings time=&quot;7/29/2010 2:10:59 PM&quot;&gt;&lt;Slide id=&quot;257&quot; dur=&quot;79.36719&quot; bld=&quot;INVLD&quot;/&gt;&lt;Slide id=&quot;383&quot; dur=&quot;.5039063&quot;/&gt;&lt;/Timings&gt;&lt;Timings time=&quot;7/29/2010 2:09:43 PM&quot;&gt;&lt;Slide id=&quot;257&quot; dur=&quot;69.15234&quot; bld=&quot;INVLD&quot;/&gt;&lt;/Timings&gt;&lt;/WMTools&gt;"/>
</p:tagLst>
</file>

<file path=ppt/tags/tag10.xml><?xml version="1.0" encoding="utf-8"?>
<p:tagLst xmlns:a="http://schemas.openxmlformats.org/drawingml/2006/main" xmlns:r="http://schemas.openxmlformats.org/officeDocument/2006/relationships" xmlns:p="http://schemas.openxmlformats.org/presentationml/2006/main">
  <p:tag name="TIMING" val="|107"/>
</p:tagLst>
</file>

<file path=ppt/tags/tag11.xml><?xml version="1.0" encoding="utf-8"?>
<p:tagLst xmlns:a="http://schemas.openxmlformats.org/drawingml/2006/main" xmlns:r="http://schemas.openxmlformats.org/officeDocument/2006/relationships" xmlns:p="http://schemas.openxmlformats.org/presentationml/2006/main">
  <p:tag name="TIMING" val="|3.5|17.1|5.8|22.1"/>
</p:tagLst>
</file>

<file path=ppt/tags/tag12.xml><?xml version="1.0" encoding="utf-8"?>
<p:tagLst xmlns:a="http://schemas.openxmlformats.org/drawingml/2006/main" xmlns:r="http://schemas.openxmlformats.org/officeDocument/2006/relationships" xmlns:p="http://schemas.openxmlformats.org/presentationml/2006/main">
  <p:tag name="TIMING" val="|7.6|3.5|30.4|18.9|11.4|29.6|9.1|11.2|17.9"/>
</p:tagLst>
</file>

<file path=ppt/tags/tag2.xml><?xml version="1.0" encoding="utf-8"?>
<p:tagLst xmlns:a="http://schemas.openxmlformats.org/drawingml/2006/main" xmlns:r="http://schemas.openxmlformats.org/officeDocument/2006/relationships" xmlns:p="http://schemas.openxmlformats.org/presentationml/2006/main">
  <p:tag name="TIMING" val="|20.8"/>
</p:tagLst>
</file>

<file path=ppt/tags/tag3.xml><?xml version="1.0" encoding="utf-8"?>
<p:tagLst xmlns:a="http://schemas.openxmlformats.org/drawingml/2006/main" xmlns:r="http://schemas.openxmlformats.org/officeDocument/2006/relationships" xmlns:p="http://schemas.openxmlformats.org/presentationml/2006/main">
  <p:tag name="TIMING" val="|27.4|9.2|6.6|79.6|.5"/>
</p:tagLst>
</file>

<file path=ppt/tags/tag4.xml><?xml version="1.0" encoding="utf-8"?>
<p:tagLst xmlns:a="http://schemas.openxmlformats.org/drawingml/2006/main" xmlns:r="http://schemas.openxmlformats.org/officeDocument/2006/relationships" xmlns:p="http://schemas.openxmlformats.org/presentationml/2006/main">
  <p:tag name="TIMING" val="|35.7|7.8|1.7|9.9"/>
</p:tagLst>
</file>

<file path=ppt/tags/tag5.xml><?xml version="1.0" encoding="utf-8"?>
<p:tagLst xmlns:a="http://schemas.openxmlformats.org/drawingml/2006/main" xmlns:r="http://schemas.openxmlformats.org/officeDocument/2006/relationships" xmlns:p="http://schemas.openxmlformats.org/presentationml/2006/main">
  <p:tag name="TIMING" val="|23.6|5.7"/>
</p:tagLst>
</file>

<file path=ppt/tags/tag6.xml><?xml version="1.0" encoding="utf-8"?>
<p:tagLst xmlns:a="http://schemas.openxmlformats.org/drawingml/2006/main" xmlns:r="http://schemas.openxmlformats.org/officeDocument/2006/relationships" xmlns:p="http://schemas.openxmlformats.org/presentationml/2006/main">
  <p:tag name="TIMING" val="|44.5|2.6"/>
</p:tagLst>
</file>

<file path=ppt/tags/tag7.xml><?xml version="1.0" encoding="utf-8"?>
<p:tagLst xmlns:a="http://schemas.openxmlformats.org/drawingml/2006/main" xmlns:r="http://schemas.openxmlformats.org/officeDocument/2006/relationships" xmlns:p="http://schemas.openxmlformats.org/presentationml/2006/main">
  <p:tag name="TIMING" val="|57.3|35.8"/>
</p:tagLst>
</file>

<file path=ppt/tags/tag8.xml><?xml version="1.0" encoding="utf-8"?>
<p:tagLst xmlns:a="http://schemas.openxmlformats.org/drawingml/2006/main" xmlns:r="http://schemas.openxmlformats.org/officeDocument/2006/relationships" xmlns:p="http://schemas.openxmlformats.org/presentationml/2006/main">
  <p:tag name="TIMING" val="|57.5"/>
</p:tagLst>
</file>

<file path=ppt/tags/tag9.xml><?xml version="1.0" encoding="utf-8"?>
<p:tagLst xmlns:a="http://schemas.openxmlformats.org/drawingml/2006/main" xmlns:r="http://schemas.openxmlformats.org/officeDocument/2006/relationships" xmlns:p="http://schemas.openxmlformats.org/presentationml/2006/main">
  <p:tag name="TIMING" val="|39.7"/>
</p:tagLst>
</file>

<file path=ppt/theme/theme1.xml><?xml version="1.0" encoding="utf-8"?>
<a:theme xmlns:a="http://schemas.openxmlformats.org/drawingml/2006/main" name="2010_MVP_Global_Summit_4x3">
  <a:themeElements>
    <a:clrScheme name="2010 MVP Global Summit">
      <a:dk1>
        <a:srgbClr val="000000"/>
      </a:dk1>
      <a:lt1>
        <a:srgbClr val="FFFFFF"/>
      </a:lt1>
      <a:dk2>
        <a:srgbClr val="0070C0"/>
      </a:dk2>
      <a:lt2>
        <a:srgbClr val="BDE3FF"/>
      </a:lt2>
      <a:accent1>
        <a:srgbClr val="FFC000"/>
      </a:accent1>
      <a:accent2>
        <a:srgbClr val="2DA33B"/>
      </a:accent2>
      <a:accent3>
        <a:srgbClr val="2D86E7"/>
      </a:accent3>
      <a:accent4>
        <a:srgbClr val="DF8045"/>
      </a:accent4>
      <a:accent5>
        <a:srgbClr val="755DCB"/>
      </a:accent5>
      <a:accent6>
        <a:srgbClr val="777777"/>
      </a:accent6>
      <a:hlink>
        <a:srgbClr val="FFC000"/>
      </a:hlink>
      <a:folHlink>
        <a:srgbClr val="FFC000"/>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lin ang="16500000" scaled="0"/>
        </a:gradFill>
        <a:ln>
          <a:gradFill>
            <a:gsLst>
              <a:gs pos="0">
                <a:schemeClr val="tx1">
                  <a:alpha val="40000"/>
                </a:schemeClr>
              </a:gs>
              <a:gs pos="50000">
                <a:schemeClr val="tx1">
                  <a:alpha val="90000"/>
                </a:schemeClr>
              </a:gs>
            </a:gsLst>
            <a:lin ang="5400000" scaled="0"/>
          </a:gradFill>
          <a:headEnd type="none" w="med" len="med"/>
          <a:tailEnd type="none" w="med" len="med"/>
        </a:ln>
        <a:effectLst>
          <a:outerShdw blurRad="127000" sx="102000" sy="102000" algn="ctr" rotWithShape="0">
            <a:schemeClr val="tx1">
              <a:alpha val="26000"/>
            </a:schemeClr>
          </a:outerShdw>
        </a:effectLst>
      </a:spPr>
      <a:bodyPr vert="horz" wrap="square" lIns="91436" tIns="45718" rIns="91436" bIns="45718" numCol="1" rtlCol="0" anchor="ctr" anchorCtr="0" compatLnSpc="1">
        <a:prstTxWarp prst="textNoShape">
          <a:avLst/>
        </a:prstTxWarp>
      </a:bodyPr>
      <a:lstStyle>
        <a:defPPr algn="ctr" defTabSz="914099">
          <a:defRPr sz="2400" dirty="0" smtClean="0">
            <a:gradFill>
              <a:gsLst>
                <a:gs pos="0">
                  <a:srgbClr val="FFFFFF"/>
                </a:gs>
                <a:gs pos="100000">
                  <a:srgbClr val="FFFFFF"/>
                </a:gs>
              </a:gsLst>
              <a:lin ang="5400000" scaled="0"/>
            </a:gradFill>
          </a:defRPr>
        </a:defPPr>
      </a:lstStyle>
      <a:style>
        <a:lnRef idx="1">
          <a:schemeClr val="accent4"/>
        </a:lnRef>
        <a:fillRef idx="3">
          <a:schemeClr val="accent4"/>
        </a:fillRef>
        <a:effectRef idx="2">
          <a:schemeClr val="accent4"/>
        </a:effectRef>
        <a:fontRef idx="minor">
          <a:schemeClr val="lt1"/>
        </a:fontRef>
      </a:style>
    </a:spDef>
    <a:txDef>
      <a:spPr>
        <a:noFill/>
      </a:spPr>
      <a:bodyPr wrap="square" lIns="0" tIns="0" rIns="0" bIns="0" rtlCol="0">
        <a:spAutoFit/>
      </a:bodyPr>
      <a:lstStyle>
        <a:defPPr>
          <a:defRPr sz="24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TechReady10_Breakout_ChalkTalk_template">
  <a:themeElements>
    <a:clrScheme name="Custom 5">
      <a:dk1>
        <a:srgbClr val="000000"/>
      </a:dk1>
      <a:lt1>
        <a:srgbClr val="FFFFFF"/>
      </a:lt1>
      <a:dk2>
        <a:srgbClr val="2570A3"/>
      </a:dk2>
      <a:lt2>
        <a:srgbClr val="FFE784"/>
      </a:lt2>
      <a:accent1>
        <a:srgbClr val="3A94D2"/>
      </a:accent1>
      <a:accent2>
        <a:srgbClr val="F38C37"/>
      </a:accent2>
      <a:accent3>
        <a:srgbClr val="8CA923"/>
      </a:accent3>
      <a:accent4>
        <a:srgbClr val="FED45C"/>
      </a:accent4>
      <a:accent5>
        <a:srgbClr val="8557C9"/>
      </a:accent5>
      <a:accent6>
        <a:srgbClr val="274085"/>
      </a:accent6>
      <a:hlink>
        <a:srgbClr val="FED45C"/>
      </a:hlink>
      <a:folHlink>
        <a:srgbClr val="3A94D2"/>
      </a:folHlink>
    </a:clrScheme>
    <a:fontScheme name="Segoe UI">
      <a:majorFont>
        <a:latin typeface="Segoe UI"/>
        <a:ea typeface=""/>
        <a:cs typeface=""/>
      </a:majorFont>
      <a:minorFont>
        <a:latin typeface="Segoe UI"/>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1_White with Consolas font for code slides">
  <a:themeElements>
    <a:clrScheme name="TechReady9">
      <a:dk1>
        <a:srgbClr val="000000"/>
      </a:dk1>
      <a:lt1>
        <a:srgbClr val="FFFFFF"/>
      </a:lt1>
      <a:dk2>
        <a:srgbClr val="B14717"/>
      </a:dk2>
      <a:lt2>
        <a:srgbClr val="FFE784"/>
      </a:lt2>
      <a:accent1>
        <a:srgbClr val="3A94D2"/>
      </a:accent1>
      <a:accent2>
        <a:srgbClr val="F38C37"/>
      </a:accent2>
      <a:accent3>
        <a:srgbClr val="8CA923"/>
      </a:accent3>
      <a:accent4>
        <a:srgbClr val="FED45C"/>
      </a:accent4>
      <a:accent5>
        <a:srgbClr val="8557C9"/>
      </a:accent5>
      <a:accent6>
        <a:srgbClr val="274085"/>
      </a:accent6>
      <a:hlink>
        <a:srgbClr val="FED45C"/>
      </a:hlink>
      <a:folHlink>
        <a:srgbClr val="3A94D2"/>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TechReady11_Breakout_ChalkTalk_Template">
  <a:themeElements>
    <a:clrScheme name="Custom 5">
      <a:dk1>
        <a:srgbClr val="000000"/>
      </a:dk1>
      <a:lt1>
        <a:srgbClr val="FFFFFF"/>
      </a:lt1>
      <a:dk2>
        <a:srgbClr val="2570A3"/>
      </a:dk2>
      <a:lt2>
        <a:srgbClr val="FFE784"/>
      </a:lt2>
      <a:accent1>
        <a:srgbClr val="3A94D2"/>
      </a:accent1>
      <a:accent2>
        <a:srgbClr val="F38C37"/>
      </a:accent2>
      <a:accent3>
        <a:srgbClr val="8CA923"/>
      </a:accent3>
      <a:accent4>
        <a:srgbClr val="FED45C"/>
      </a:accent4>
      <a:accent5>
        <a:srgbClr val="8557C9"/>
      </a:accent5>
      <a:accent6>
        <a:srgbClr val="274085"/>
      </a:accent6>
      <a:hlink>
        <a:srgbClr val="FED45C"/>
      </a:hlink>
      <a:folHlink>
        <a:srgbClr val="3A94D2"/>
      </a:folHlink>
    </a:clrScheme>
    <a:fontScheme name="Segoe UI">
      <a:majorFont>
        <a:latin typeface="Segoe UI"/>
        <a:ea typeface=""/>
        <a:cs typeface=""/>
      </a:majorFont>
      <a:minorFont>
        <a:latin typeface="Segoe UI"/>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400" dirty="0" err="1" smtClean="0">
            <a:gradFill>
              <a:gsLst>
                <a:gs pos="0">
                  <a:schemeClr val="tx1"/>
                </a:gs>
                <a:gs pos="86000">
                  <a:schemeClr val="tx1"/>
                </a:gs>
              </a:gsLst>
              <a:lin ang="5400000" scaled="0"/>
            </a:gradFill>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2D05496686C594DA64673CBAC982222" ma:contentTypeVersion="0" ma:contentTypeDescription="Create a new document." ma:contentTypeScope="" ma:versionID="0e814e551f39c94be59eb2e5430740a5">
  <xsd:schema xmlns:xsd="http://www.w3.org/2001/XMLSchema" xmlns:xs="http://www.w3.org/2001/XMLSchema" xmlns:p="http://schemas.microsoft.com/office/2006/metadata/properties" targetNamespace="http://schemas.microsoft.com/office/2006/metadata/properties" ma:root="true" ma:fieldsID="91e4e95f05bf1d4c5da405be949b98e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1437F0-1C36-4DD7-A2E6-F904F55576B6}">
  <ds:schemaRefs>
    <ds:schemaRef ds:uri="http://schemas.openxmlformats.org/package/2006/metadata/core-properties"/>
    <ds:schemaRef ds:uri="http://purl.org/dc/terms/"/>
    <ds:schemaRef ds:uri="http://www.w3.org/XML/1998/namespac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2116C326-055C-4ED0-8F85-9B42D82883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08BE699-DF12-4C1A-916B-E0B364598A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2010_MVP_Global_Summit_4x3</Template>
  <TotalTime>5667</TotalTime>
  <Words>4624</Words>
  <Application>Microsoft Office PowerPoint</Application>
  <PresentationFormat>On-screen Show (4:3)</PresentationFormat>
  <Paragraphs>987</Paragraphs>
  <Slides>45</Slides>
  <Notes>29</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45</vt:i4>
      </vt:variant>
    </vt:vector>
  </HeadingPairs>
  <TitlesOfParts>
    <vt:vector size="51" baseType="lpstr">
      <vt:lpstr>2010_MVP_Global_Summit_4x3</vt:lpstr>
      <vt:lpstr>White with Consolas font for code slides</vt:lpstr>
      <vt:lpstr>TechReady10_Breakout_ChalkTalk_template</vt:lpstr>
      <vt:lpstr>1_White with Consolas font for code slides</vt:lpstr>
      <vt:lpstr>TechReady11_Breakout_ChalkTalk_Template</vt:lpstr>
      <vt:lpstr>Visio</vt:lpstr>
      <vt:lpstr>Exchange 2010 High Availability Design Considerations</vt:lpstr>
      <vt:lpstr>Agenda</vt:lpstr>
      <vt:lpstr>Infrastructure Design Active Directory Sites</vt:lpstr>
      <vt:lpstr>Infrastructure Design Network Subnet Recommendations</vt:lpstr>
      <vt:lpstr>Infrastructure Design Cross-Datacenter Network Configuration</vt:lpstr>
      <vt:lpstr>Infrastructure Design Site Resilience Models</vt:lpstr>
      <vt:lpstr>Infrastructure Design Namespace Planning</vt:lpstr>
      <vt:lpstr>Infrastructure Design Leverage Split-brain DNS</vt:lpstr>
      <vt:lpstr>Infrastructure Design What does the namespace design look like?</vt:lpstr>
      <vt:lpstr>Infrastructure Design Certificate Planning</vt:lpstr>
      <vt:lpstr>Infrastructure Design User Distribution Models</vt:lpstr>
      <vt:lpstr>Infrastructure Design Client Access Arrays</vt:lpstr>
      <vt:lpstr>Agenda</vt:lpstr>
      <vt:lpstr>DAG Design Database Copies</vt:lpstr>
      <vt:lpstr>DAG Design Lagged Database Copies</vt:lpstr>
      <vt:lpstr>DAG Design Controlling Database Copy Activation</vt:lpstr>
      <vt:lpstr>DAG Design Sizing</vt:lpstr>
      <vt:lpstr>DAG Design Planning for Quorum</vt:lpstr>
      <vt:lpstr>DAG Design Planning for Quorum</vt:lpstr>
      <vt:lpstr>DAG Design Sizing</vt:lpstr>
      <vt:lpstr>DAG Design Active/Active User Distribution Sizing</vt:lpstr>
      <vt:lpstr>DAG Design Active/Active User Distribution Sizing</vt:lpstr>
      <vt:lpstr>DAG Design Two Failure Models</vt:lpstr>
      <vt:lpstr>DAG Design It’s all in the layout</vt:lpstr>
      <vt:lpstr>DAG Design It’s all in the layout</vt:lpstr>
      <vt:lpstr>DAG Design It’s all in the layout</vt:lpstr>
      <vt:lpstr>DAG Design It’s all in the layout</vt:lpstr>
      <vt:lpstr>DAG Design It’s all in the layout</vt:lpstr>
      <vt:lpstr>DAG Design It’s all in the layout – Over Subscription</vt:lpstr>
      <vt:lpstr>DAG Design It’s all in the layout – Over Subscription</vt:lpstr>
      <vt:lpstr>DAG Design It’s all in the layout</vt:lpstr>
      <vt:lpstr>DAG Design Storage Architecture</vt:lpstr>
      <vt:lpstr>DAG Design Database Copy Selection Concerns</vt:lpstr>
      <vt:lpstr>DAG Design Replication Concerns</vt:lpstr>
      <vt:lpstr>DAG Design Content Indexing Concerns</vt:lpstr>
      <vt:lpstr>DAG Design Replication Networks</vt:lpstr>
      <vt:lpstr>DAG Design Small Scale Architectures</vt:lpstr>
      <vt:lpstr>Agenda</vt:lpstr>
      <vt:lpstr>Client Experiences Typical Outlook Behavior</vt:lpstr>
      <vt:lpstr>Client Experiences Outlook – Cross-Site DB *over Experience</vt:lpstr>
      <vt:lpstr>Client Experiences Cross-Site DB *over (Direct Connect)</vt:lpstr>
      <vt:lpstr>Client Experiences Cross-Site DB *over when RPCClientAccessServer changes</vt:lpstr>
      <vt:lpstr>Client Experiences Other Clients</vt:lpstr>
      <vt:lpstr>Conclusion</vt:lpstr>
      <vt:lpstr>PowerPoint Presentation</vt:lpstr>
    </vt:vector>
  </TitlesOfParts>
  <Manager>&lt;Content Manager Name Here&gt;</Manager>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UC312: Exchange 2010 High Availability Design Considerations</dc:title>
  <dc:subject>2010 MVP Global Summit</dc:subject>
  <dc:creator>Ross Smith IV</dc:creator>
  <dc:description>Template: Andrew Larson, Silver Fox Productions
Formatting: Lynnette Spear, Silver Fox Productions
Event Date: February 16–19, 2010
Event Location: Bellevue Hyatt
Audience: MVPs, Internal, Microsoft</dc:description>
  <cp:lastModifiedBy>Ross Smith IV</cp:lastModifiedBy>
  <cp:revision>158</cp:revision>
  <dcterms:created xsi:type="dcterms:W3CDTF">2010-02-06T18:13:39Z</dcterms:created>
  <dcterms:modified xsi:type="dcterms:W3CDTF">2012-03-30T01:51:19Z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0x01010002D05496686C594DA64673CBAC982222</vt:lpwstr>
  </property>
</Properties>
</file>