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99" r:id="rId4"/>
    <p:sldId id="333" r:id="rId5"/>
    <p:sldId id="352" r:id="rId6"/>
    <p:sldId id="353" r:id="rId7"/>
    <p:sldId id="345" r:id="rId8"/>
    <p:sldId id="346" r:id="rId9"/>
    <p:sldId id="347" r:id="rId10"/>
    <p:sldId id="351" r:id="rId11"/>
    <p:sldId id="348" r:id="rId12"/>
    <p:sldId id="349" r:id="rId13"/>
    <p:sldId id="350" r:id="rId14"/>
    <p:sldId id="354" r:id="rId15"/>
    <p:sldId id="355" r:id="rId16"/>
    <p:sldId id="318" r:id="rId17"/>
    <p:sldId id="262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EEFE"/>
    <a:srgbClr val="96EAFE"/>
    <a:srgbClr val="7C5989"/>
    <a:srgbClr val="000066"/>
    <a:srgbClr val="333399"/>
    <a:srgbClr val="FFFFFF"/>
    <a:srgbClr val="3366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1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372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74E51DE1-32C0-48FC-9767-5453B86BB4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3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03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16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02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01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0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32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20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4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42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23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38274CB4-CE57-4AF6-8C67-4839EBE33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FEB34-BC01-4F2B-8735-EF4755C26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9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7620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7620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FC2E-E754-42BB-A1DF-EC0B1B59A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743EE-3D12-4B3B-A885-0D3D6FBA2C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F351C-ECF9-49CE-A863-2DEC9841D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0B593-D235-4B8C-BF08-E09475BE0E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0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A58DF-C618-4832-869F-E62B48B8B2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B87D3-7F1F-4DA6-BABE-BC07BB8A77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4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35FF-F0CF-4897-8320-F996852CAE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2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E8B1B-04D8-4711-A09C-EB3AD300ED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7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228B5-4A66-4EDF-B642-AE18CA2851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8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63971DF3-BCE7-46EB-B6AE-F90F939725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reefit.com/map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msexchangeguru.com/2015/03/30/mapi-over-http/" TargetMode="External"/><Relationship Id="rId13" Type="http://schemas.openxmlformats.org/officeDocument/2006/relationships/hyperlink" Target="https://technet.microsoft.com/en-us/library/jj619301(v=exchg.150).aspx" TargetMode="External"/><Relationship Id="rId3" Type="http://schemas.openxmlformats.org/officeDocument/2006/relationships/hyperlink" Target="https://letsexchange.blogspot.com/2013/03/exchange-2013-maintenance-mode.html" TargetMode="External"/><Relationship Id="rId7" Type="http://schemas.openxmlformats.org/officeDocument/2006/relationships/hyperlink" Target="http://www.diaryofaninja.com/blog/2011/02/22/set-up-scheduled-log-file-cleaning-for-windows-servers-running-iis" TargetMode="External"/><Relationship Id="rId12" Type="http://schemas.openxmlformats.org/officeDocument/2006/relationships/hyperlink" Target="https://technet.microsoft.com/en-us/library/dn903504(v=exchg.150).aspx" TargetMode="External"/><Relationship Id="rId2" Type="http://schemas.openxmlformats.org/officeDocument/2006/relationships/hyperlink" Target="https://gallery.technet.microsoft.com/office/Exchange-2013-Maintenance-7b84d45e#cont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logs.technet.microsoft.com/timmcmic/2013/04/23/exchange-2010-stopdagservermaintenance-ps1-resets-server-and-database-suspension-states/" TargetMode="External"/><Relationship Id="rId11" Type="http://schemas.openxmlformats.org/officeDocument/2006/relationships/hyperlink" Target="https://blogs.technet.microsoft.com/exchange/2015/01/09/using-an-azure-vm-as-a-dag-witness-server/" TargetMode="External"/><Relationship Id="rId5" Type="http://schemas.openxmlformats.org/officeDocument/2006/relationships/hyperlink" Target="http://www.be-com.eu/?p=978" TargetMode="External"/><Relationship Id="rId10" Type="http://schemas.openxmlformats.org/officeDocument/2006/relationships/hyperlink" Target="https://support.microsoft.com/en-us/kb/2721672" TargetMode="External"/><Relationship Id="rId4" Type="http://schemas.openxmlformats.org/officeDocument/2006/relationships/hyperlink" Target="https://blogs.technet.microsoft.com/nawar/2014/03/30/exchange-2013-maintenance-mode/" TargetMode="External"/><Relationship Id="rId9" Type="http://schemas.openxmlformats.org/officeDocument/2006/relationships/hyperlink" Target="http://www.itnotes.eu/?p=2603" TargetMode="External"/><Relationship Id="rId14" Type="http://schemas.openxmlformats.org/officeDocument/2006/relationships/hyperlink" Target="https://technet.microsoft.com/en-us/library/jj619301(v=exchg.160).asp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153400" cy="1905000"/>
          </a:xfrm>
        </p:spPr>
        <p:txBody>
          <a:bodyPr/>
          <a:lstStyle/>
          <a:p>
            <a:pPr algn="ctr"/>
            <a:r>
              <a:rPr lang="en-US" sz="3600" dirty="0"/>
              <a:t>Tips &amp; Best Practices for Exchange </a:t>
            </a:r>
            <a:r>
              <a:rPr lang="en-US" sz="3600" dirty="0" smtClean="0"/>
              <a:t>Server 2010 &amp; 2013</a:t>
            </a:r>
            <a:endParaRPr lang="en-US" sz="3600" b="1" dirty="0">
              <a:latin typeface="+mn-lt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21208" y="6058613"/>
            <a:ext cx="3810000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1" hangingPunct="1"/>
            <a:r>
              <a:rPr lang="en-US" sz="1100" dirty="0">
                <a:solidFill>
                  <a:schemeClr val="tx2"/>
                </a:solidFill>
              </a:rPr>
              <a:t>Presented </a:t>
            </a:r>
            <a:r>
              <a:rPr lang="en-US" sz="1100" dirty="0" smtClean="0">
                <a:solidFill>
                  <a:schemeClr val="tx2"/>
                </a:solidFill>
              </a:rPr>
              <a:t>January 10, 2017 at </a:t>
            </a:r>
            <a:r>
              <a:rPr lang="en-US" sz="1100" dirty="0">
                <a:solidFill>
                  <a:schemeClr val="tx2"/>
                </a:solidFill>
              </a:rPr>
              <a:t>NYExUG Meeting</a:t>
            </a:r>
            <a:br>
              <a:rPr lang="en-US" sz="1100" dirty="0">
                <a:solidFill>
                  <a:schemeClr val="tx2"/>
                </a:solidFill>
              </a:rPr>
            </a:br>
            <a:r>
              <a:rPr lang="en-US" sz="1100" dirty="0" smtClean="0">
                <a:solidFill>
                  <a:schemeClr val="tx2"/>
                </a:solidFill>
              </a:rPr>
              <a:t>Last Updated </a:t>
            </a:r>
            <a:r>
              <a:rPr lang="en-US" sz="1100" dirty="0">
                <a:solidFill>
                  <a:schemeClr val="tx2"/>
                </a:solidFill>
              </a:rPr>
              <a:t>on </a:t>
            </a:r>
            <a:r>
              <a:rPr lang="en-US" sz="1100" dirty="0" smtClean="0">
                <a:solidFill>
                  <a:schemeClr val="tx2"/>
                </a:solidFill>
              </a:rPr>
              <a:t>January </a:t>
            </a:r>
            <a:r>
              <a:rPr lang="en-US" sz="1100" dirty="0" smtClean="0">
                <a:solidFill>
                  <a:schemeClr val="tx2"/>
                </a:solidFill>
              </a:rPr>
              <a:t>13, </a:t>
            </a:r>
            <a:r>
              <a:rPr lang="en-US" sz="1100" dirty="0" smtClean="0">
                <a:solidFill>
                  <a:schemeClr val="tx2"/>
                </a:solidFill>
              </a:rPr>
              <a:t>2017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57200" y="5118100"/>
            <a:ext cx="5410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Ben Serebin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i="1" dirty="0" err="1">
                <a:solidFill>
                  <a:schemeClr val="tx2"/>
                </a:solidFill>
              </a:rPr>
              <a:t>Ehlo</a:t>
            </a:r>
            <a:r>
              <a:rPr lang="en-US" b="1" i="1" dirty="0">
                <a:solidFill>
                  <a:schemeClr val="tx2"/>
                </a:solidFill>
              </a:rPr>
              <a:t> &amp; Network Consultant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REEF Solutions (www.reefsolutions.com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20612947">
            <a:off x="393557" y="3026683"/>
            <a:ext cx="2051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DAG on </a:t>
            </a:r>
            <a:r>
              <a:rPr lang="en-US" i="1" dirty="0" err="1" smtClean="0"/>
              <a:t>Exch</a:t>
            </a:r>
            <a:r>
              <a:rPr lang="en-US" i="1" dirty="0" smtClean="0"/>
              <a:t> 2013 is rock solid!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/>
              <a:t>How to enable the </a:t>
            </a:r>
            <a:r>
              <a:rPr lang="en-US" sz="1800" i="1" dirty="0" smtClean="0"/>
              <a:t>Faster</a:t>
            </a:r>
            <a:r>
              <a:rPr lang="en-US" sz="1800" dirty="0" smtClean="0"/>
              <a:t> &amp; </a:t>
            </a:r>
            <a:r>
              <a:rPr lang="en-US" sz="1800" u="sng" dirty="0" smtClean="0"/>
              <a:t>Better</a:t>
            </a:r>
            <a:r>
              <a:rPr lang="en-US" sz="1800" dirty="0" smtClean="0"/>
              <a:t> </a:t>
            </a:r>
            <a:r>
              <a:rPr lang="en-US" sz="1800" dirty="0"/>
              <a:t>Outlook HTTPS protocol of MAPI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i="0" u="sng" dirty="0"/>
              <a:t>5</a:t>
            </a:r>
            <a:r>
              <a:rPr lang="en-US" sz="1600" b="1" i="0" u="sng" dirty="0" smtClean="0"/>
              <a:t> Steps for MAPI over HTTPS for your Exchange </a:t>
            </a:r>
            <a:r>
              <a:rPr lang="en-US" sz="1600" b="1" i="0" u="sng" dirty="0"/>
              <a:t>2013 </a:t>
            </a:r>
            <a:r>
              <a:rPr lang="en-US" sz="1600" b="1" i="0" u="sng" dirty="0" smtClean="0"/>
              <a:t>Environment</a:t>
            </a:r>
            <a:r>
              <a:rPr lang="en-US" sz="1600" i="0" dirty="0" smtClean="0"/>
              <a:t> (see ref)</a:t>
            </a:r>
            <a:endParaRPr lang="en-US" sz="1600" b="1" i="0" u="sng" dirty="0"/>
          </a:p>
          <a:p>
            <a:pPr>
              <a:buFont typeface="+mj-lt"/>
              <a:buAutoNum type="arabicPeriod"/>
            </a:pPr>
            <a:r>
              <a:rPr lang="en-US" sz="1600" b="1" dirty="0" smtClean="0"/>
              <a:t>Set-</a:t>
            </a:r>
            <a:r>
              <a:rPr lang="en-US" sz="1600" b="1" dirty="0" err="1" smtClean="0"/>
              <a:t>MapiVirtualDirectory</a:t>
            </a:r>
            <a:r>
              <a:rPr lang="en-US" sz="1600" b="1" dirty="0" smtClean="0"/>
              <a:t> </a:t>
            </a:r>
            <a:r>
              <a:rPr lang="en-US" sz="1600" b="1" dirty="0"/>
              <a:t>-Identity "NY1EX13A\</a:t>
            </a:r>
            <a:r>
              <a:rPr lang="en-US" sz="1600" b="1" dirty="0" err="1"/>
              <a:t>mapi</a:t>
            </a:r>
            <a:r>
              <a:rPr lang="en-US" sz="1600" b="1" dirty="0"/>
              <a:t> (Default Web Site)" </a:t>
            </a:r>
            <a:r>
              <a:rPr lang="en-US" sz="1600" b="1" dirty="0" smtClean="0">
                <a:hlinkClick r:id="rId3"/>
              </a:rPr>
              <a:t>–</a:t>
            </a:r>
            <a:r>
              <a:rPr lang="en-US" sz="1600" b="1" dirty="0" err="1" smtClean="0"/>
              <a:t>InternalURL</a:t>
            </a:r>
            <a:endParaRPr lang="en-US" sz="1600" b="1" dirty="0"/>
          </a:p>
          <a:p>
            <a:pPr>
              <a:buFont typeface="+mj-lt"/>
              <a:buAutoNum type="arabicPeriod"/>
            </a:pPr>
            <a:r>
              <a:rPr lang="en-US" sz="1600" b="1" dirty="0" smtClean="0">
                <a:hlinkClick r:id="rId3"/>
              </a:rPr>
              <a:t>https</a:t>
            </a:r>
            <a:r>
              <a:rPr lang="en-US" sz="1600" b="1" dirty="0">
                <a:hlinkClick r:id="rId3"/>
              </a:rPr>
              <a:t>://mail.reefit.com/mapi</a:t>
            </a:r>
            <a:r>
              <a:rPr lang="en-US" sz="1600" b="1" dirty="0"/>
              <a:t> -</a:t>
            </a:r>
            <a:r>
              <a:rPr lang="en-US" sz="1600" b="1" dirty="0" err="1"/>
              <a:t>ExternalUrl</a:t>
            </a:r>
            <a:r>
              <a:rPr lang="en-US" sz="1600" b="1" dirty="0"/>
              <a:t> </a:t>
            </a:r>
            <a:r>
              <a:rPr lang="en-US" sz="1600" b="1" dirty="0">
                <a:hlinkClick r:id="rId3"/>
              </a:rPr>
              <a:t>https://mail.reefit.com/mapi</a:t>
            </a:r>
            <a:r>
              <a:rPr lang="en-US" sz="1600" b="1" dirty="0"/>
              <a:t> -</a:t>
            </a:r>
            <a:r>
              <a:rPr lang="en-US" sz="1600" b="1" dirty="0" err="1"/>
              <a:t>IISAuthenticationMethods</a:t>
            </a:r>
            <a:r>
              <a:rPr lang="en-US" sz="1600" b="1" dirty="0"/>
              <a:t> </a:t>
            </a:r>
            <a:r>
              <a:rPr lang="en-US" sz="1600" b="1" dirty="0" smtClean="0"/>
              <a:t>Negotiate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b="1" dirty="0" smtClean="0"/>
              <a:t>Set-</a:t>
            </a:r>
            <a:r>
              <a:rPr lang="en-US" sz="1600" b="1" dirty="0" err="1" smtClean="0"/>
              <a:t>MapiVirtualDirectory</a:t>
            </a:r>
            <a:r>
              <a:rPr lang="en-US" sz="1600" b="1" dirty="0" smtClean="0"/>
              <a:t> </a:t>
            </a:r>
            <a:r>
              <a:rPr lang="en-US" sz="1600" b="1" dirty="0"/>
              <a:t>-Identity "NY1EX13B\</a:t>
            </a:r>
            <a:r>
              <a:rPr lang="en-US" sz="1600" b="1" dirty="0" err="1"/>
              <a:t>mapi</a:t>
            </a:r>
            <a:r>
              <a:rPr lang="en-US" sz="1600" b="1" dirty="0"/>
              <a:t> (Default Web Site)" -</a:t>
            </a:r>
            <a:r>
              <a:rPr lang="en-US" sz="1600" b="1" dirty="0" err="1"/>
              <a:t>InternalURL</a:t>
            </a:r>
            <a:r>
              <a:rPr lang="en-US" sz="1600" b="1" dirty="0"/>
              <a:t> </a:t>
            </a:r>
            <a:r>
              <a:rPr lang="en-US" sz="1600" b="1" dirty="0">
                <a:hlinkClick r:id="rId3"/>
              </a:rPr>
              <a:t>https://mail.reefit.com/mapi</a:t>
            </a:r>
            <a:r>
              <a:rPr lang="en-US" sz="1600" b="1" dirty="0"/>
              <a:t> -</a:t>
            </a:r>
            <a:r>
              <a:rPr lang="en-US" sz="1600" b="1" dirty="0" err="1"/>
              <a:t>ExternalUrl</a:t>
            </a:r>
            <a:r>
              <a:rPr lang="en-US" sz="1600" b="1" dirty="0"/>
              <a:t> </a:t>
            </a:r>
            <a:r>
              <a:rPr lang="en-US" sz="1600" b="1" dirty="0">
                <a:hlinkClick r:id="rId3"/>
              </a:rPr>
              <a:t>https://mail.reefit.com/mapi</a:t>
            </a:r>
            <a:r>
              <a:rPr lang="en-US" sz="1600" b="1" dirty="0"/>
              <a:t> -</a:t>
            </a:r>
            <a:r>
              <a:rPr lang="en-US" sz="1600" b="1" dirty="0" err="1"/>
              <a:t>IISAuthenticationMethods</a:t>
            </a:r>
            <a:r>
              <a:rPr lang="en-US" sz="1600" b="1" dirty="0"/>
              <a:t> </a:t>
            </a:r>
            <a:r>
              <a:rPr lang="en-US" sz="1600" b="1" dirty="0" smtClean="0"/>
              <a:t>Negotiate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b="1" dirty="0" smtClean="0"/>
              <a:t>Set-</a:t>
            </a:r>
            <a:r>
              <a:rPr lang="en-US" sz="1600" b="1" dirty="0" err="1" smtClean="0"/>
              <a:t>OrganizationConfig</a:t>
            </a:r>
            <a:r>
              <a:rPr lang="en-US" sz="1600" b="1" dirty="0" smtClean="0"/>
              <a:t> </a:t>
            </a:r>
            <a:r>
              <a:rPr lang="en-US" sz="1600" b="1" dirty="0"/>
              <a:t>-</a:t>
            </a:r>
            <a:r>
              <a:rPr lang="en-US" sz="1600" b="1" dirty="0" err="1"/>
              <a:t>MapiHttpEnabled</a:t>
            </a:r>
            <a:r>
              <a:rPr lang="en-US" sz="1600" b="1" dirty="0"/>
              <a:t> $</a:t>
            </a:r>
            <a:r>
              <a:rPr lang="en-US" sz="1600" b="1" dirty="0" smtClean="0"/>
              <a:t>true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Get-</a:t>
            </a:r>
            <a:r>
              <a:rPr lang="en-US" sz="1600" b="1" dirty="0" err="1"/>
              <a:t>OrganizationConfig</a:t>
            </a:r>
            <a:r>
              <a:rPr lang="en-US" sz="1600" b="1" dirty="0"/>
              <a:t> | </a:t>
            </a:r>
            <a:r>
              <a:rPr lang="en-US" sz="1600" b="1" dirty="0" err="1"/>
              <a:t>fl</a:t>
            </a:r>
            <a:r>
              <a:rPr lang="en-US" sz="1600" b="1" dirty="0"/>
              <a:t> *</a:t>
            </a:r>
            <a:r>
              <a:rPr lang="en-US" sz="1600" b="1" dirty="0" err="1"/>
              <a:t>mapi</a:t>
            </a:r>
            <a:r>
              <a:rPr lang="en-US" sz="1600" b="1" dirty="0"/>
              <a:t>*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 smtClean="0"/>
          </a:p>
          <a:p>
            <a:pPr marL="0" indent="0">
              <a:buNone/>
            </a:pPr>
            <a:r>
              <a:rPr lang="en-US" sz="1400" b="1" u="sng" dirty="0" smtClean="0"/>
              <a:t>Tips</a:t>
            </a:r>
          </a:p>
          <a:p>
            <a:r>
              <a:rPr lang="en-US" sz="1400" dirty="0" smtClean="0"/>
              <a:t>The </a:t>
            </a:r>
            <a:r>
              <a:rPr lang="en-US" sz="1400" dirty="0"/>
              <a:t>certificate used in the Exchange servers must have the internal </a:t>
            </a:r>
            <a:r>
              <a:rPr lang="en-US" sz="1400" dirty="0" smtClean="0"/>
              <a:t>URL &amp; </a:t>
            </a:r>
            <a:r>
              <a:rPr lang="en-US" sz="1400" dirty="0"/>
              <a:t>external </a:t>
            </a:r>
            <a:r>
              <a:rPr lang="en-US" sz="1400" dirty="0" smtClean="0"/>
              <a:t>URL specified </a:t>
            </a:r>
            <a:r>
              <a:rPr lang="en-US" sz="1400" dirty="0"/>
              <a:t>while creating MAPI virtual </a:t>
            </a:r>
            <a:r>
              <a:rPr lang="en-US" sz="1400" dirty="0" smtClean="0"/>
              <a:t>directory.</a:t>
            </a:r>
          </a:p>
          <a:p>
            <a:r>
              <a:rPr lang="en-US" sz="1400" dirty="0" smtClean="0"/>
              <a:t>Make </a:t>
            </a:r>
            <a:r>
              <a:rPr lang="en-US" sz="1400" dirty="0"/>
              <a:t>sure </a:t>
            </a:r>
            <a:r>
              <a:rPr lang="en-US" sz="1400" dirty="0" smtClean="0"/>
              <a:t>firewalls &amp; load </a:t>
            </a:r>
            <a:r>
              <a:rPr lang="en-US" sz="1400" dirty="0"/>
              <a:t>balancers are </a:t>
            </a:r>
            <a:r>
              <a:rPr lang="en-US" sz="1400" dirty="0" smtClean="0"/>
              <a:t>configured </a:t>
            </a:r>
            <a:r>
              <a:rPr lang="en-US" sz="1400" dirty="0"/>
              <a:t>to allow </a:t>
            </a:r>
            <a:r>
              <a:rPr lang="en-US" sz="1400" dirty="0" smtClean="0"/>
              <a:t>access </a:t>
            </a:r>
            <a:r>
              <a:rPr lang="en-US" sz="1400" dirty="0"/>
              <a:t>to MAPI/HTTP </a:t>
            </a:r>
            <a:r>
              <a:rPr lang="en-US" sz="1400" dirty="0" smtClean="0"/>
              <a:t>directories</a:t>
            </a:r>
          </a:p>
          <a:p>
            <a:r>
              <a:rPr lang="en-US" sz="1400" dirty="0" smtClean="0"/>
              <a:t>After </a:t>
            </a:r>
            <a:r>
              <a:rPr lang="en-US" sz="1400" dirty="0"/>
              <a:t>running </a:t>
            </a:r>
            <a:r>
              <a:rPr lang="en-US" sz="1400" dirty="0" smtClean="0"/>
              <a:t>above commands run </a:t>
            </a:r>
            <a:r>
              <a:rPr lang="en-US" sz="1400" dirty="0" err="1" smtClean="0"/>
              <a:t>iisreset</a:t>
            </a:r>
            <a:r>
              <a:rPr lang="en-US" sz="1400" dirty="0" smtClean="0"/>
              <a:t> or reboot each server. The </a:t>
            </a:r>
            <a:r>
              <a:rPr lang="en-US" sz="1400" dirty="0"/>
              <a:t>clients </a:t>
            </a:r>
            <a:r>
              <a:rPr lang="en-US" sz="1400" dirty="0" smtClean="0"/>
              <a:t>might prompt </a:t>
            </a:r>
            <a:r>
              <a:rPr lang="en-US" sz="1400" dirty="0"/>
              <a:t>to restart </a:t>
            </a:r>
            <a:r>
              <a:rPr lang="en-US" sz="1400" dirty="0" smtClean="0"/>
              <a:t>Outlook or prompt for credentials to </a:t>
            </a:r>
            <a:r>
              <a:rPr lang="en-US" sz="1400" dirty="0"/>
              <a:t>use </a:t>
            </a:r>
            <a:r>
              <a:rPr lang="en-US" sz="1400" dirty="0" smtClean="0"/>
              <a:t>MAPI/HTTP.</a:t>
            </a:r>
          </a:p>
          <a:p>
            <a:r>
              <a:rPr lang="en-US" sz="1400" dirty="0" smtClean="0"/>
              <a:t>Once MAPI over HTTPS is working - Recommend </a:t>
            </a:r>
            <a:r>
              <a:rPr lang="en-US" sz="1400" dirty="0"/>
              <a:t>Disabling RPC over </a:t>
            </a:r>
            <a:r>
              <a:rPr lang="en-US" sz="1400" dirty="0" smtClean="0"/>
              <a:t>HTTPS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0" y="6248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000" dirty="0"/>
              <a:t>How to automatically purge IIS logs older than x days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98984" y="533400"/>
            <a:ext cx="84582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400" i="0" dirty="0" smtClean="0"/>
              <a:t>Why? IIS log files will NEVER delete. Confirmed through 2012 R2. 2016?</a:t>
            </a:r>
          </a:p>
          <a:p>
            <a:pPr>
              <a:lnSpc>
                <a:spcPct val="150000"/>
              </a:lnSpc>
            </a:pPr>
            <a:r>
              <a:rPr lang="en-US" sz="1400" i="0" dirty="0" smtClean="0"/>
              <a:t>What does script do? Purges older log files in IIS recursively that are older than x days.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b="1" i="0" u="sng" dirty="0" smtClean="0"/>
              <a:t>3 Easy Steps</a:t>
            </a:r>
            <a:r>
              <a:rPr lang="en-US" sz="1400" i="0" dirty="0" smtClean="0"/>
              <a:t> (see reference)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400" i="0" dirty="0" smtClean="0"/>
              <a:t>Import Task XML file or manually create task (recommend 30-90 days).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400" i="0" dirty="0" smtClean="0"/>
              <a:t>Run task and confirm older than x days are deleted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400" i="0" dirty="0" smtClean="0"/>
              <a:t>Check in a few days later and confirm older than x days are deleted</a:t>
            </a:r>
          </a:p>
          <a:p>
            <a:pPr>
              <a:lnSpc>
                <a:spcPct val="150000"/>
              </a:lnSpc>
            </a:pPr>
            <a:r>
              <a:rPr lang="en-US" sz="1400" i="0" dirty="0" smtClean="0"/>
              <a:t>Tip: Set Compression on x:\inetpub\logs\LogFiles folder (saved almost 250% space)</a:t>
            </a:r>
            <a:endParaRPr lang="en-US" sz="1400" i="0" dirty="0"/>
          </a:p>
          <a:p>
            <a:pPr>
              <a:lnSpc>
                <a:spcPct val="150000"/>
              </a:lnSpc>
            </a:pPr>
            <a:r>
              <a:rPr lang="en-US" sz="1400" i="0" dirty="0" smtClean="0"/>
              <a:t>Tip: Run backups on this server and capture this folder, so purging IIS log files isn’t an issue if you need them for historical purposes (set retention accordingly).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14" y="3810000"/>
            <a:ext cx="8514286" cy="2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0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/>
              <a:t>Running low on space, can I safely delete transaction logs?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213361" y="609600"/>
            <a:ext cx="4572000" cy="4191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200" b="1" i="0" dirty="0" smtClean="0"/>
              <a:t>YES! BUT be careful. Follow these guidelines</a:t>
            </a:r>
          </a:p>
          <a:p>
            <a:pPr>
              <a:lnSpc>
                <a:spcPct val="150000"/>
              </a:lnSpc>
            </a:pPr>
            <a:r>
              <a:rPr lang="en-US" sz="1200" i="0" dirty="0" smtClean="0"/>
              <a:t>If possible: run a backup to purge log files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200" i="0" u="sng" dirty="0" smtClean="0"/>
              <a:t>Delete only log files that meet ALL 5 criteria below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200" i="0" dirty="0" smtClean="0"/>
              <a:t>Log Folder (if default path: folder with .</a:t>
            </a:r>
            <a:r>
              <a:rPr lang="en-US" sz="1200" i="0" dirty="0" err="1" smtClean="0"/>
              <a:t>edb</a:t>
            </a:r>
            <a:r>
              <a:rPr lang="en-US" sz="1200" i="0" dirty="0" smtClean="0"/>
              <a:t>)</a:t>
            </a:r>
            <a:endParaRPr lang="en-US" sz="1200" i="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200" i="0" dirty="0" smtClean="0"/>
              <a:t>Sort based on size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200" i="0" dirty="0" smtClean="0"/>
              <a:t>Select ONLY log files ending in .log extension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200" i="0" dirty="0" smtClean="0"/>
              <a:t>Make sure length of filenames match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200" i="0" dirty="0" smtClean="0"/>
              <a:t>Delete only log files of 1024 KB in size</a:t>
            </a:r>
            <a:endParaRPr lang="en-US" sz="1200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200" i="0" u="sng" dirty="0" smtClean="0"/>
              <a:t>After Delete – What Happens</a:t>
            </a:r>
          </a:p>
          <a:p>
            <a:pPr>
              <a:lnSpc>
                <a:spcPct val="150000"/>
              </a:lnSpc>
            </a:pPr>
            <a:r>
              <a:rPr lang="en-US" sz="1200" i="0" dirty="0" smtClean="0"/>
              <a:t>Incremental Backup: Next Incremental backup will report an error.</a:t>
            </a:r>
          </a:p>
          <a:p>
            <a:pPr>
              <a:lnSpc>
                <a:spcPct val="150000"/>
              </a:lnSpc>
            </a:pPr>
            <a:r>
              <a:rPr lang="en-US" sz="1200" i="0" dirty="0" smtClean="0"/>
              <a:t>Full Backup: Run to avoid Incremental error.</a:t>
            </a:r>
          </a:p>
          <a:p>
            <a:pPr>
              <a:lnSpc>
                <a:spcPct val="150000"/>
              </a:lnSpc>
            </a:pPr>
            <a:r>
              <a:rPr lang="en-US" sz="1200" i="0" dirty="0" smtClean="0"/>
              <a:t>Crash: inability to recover via log playback</a:t>
            </a:r>
          </a:p>
          <a:p>
            <a:pPr>
              <a:lnSpc>
                <a:spcPct val="150000"/>
              </a:lnSpc>
            </a:pPr>
            <a:endParaRPr lang="en-US" sz="12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360" y="457200"/>
            <a:ext cx="3991081" cy="46835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5140740"/>
            <a:ext cx="6019799" cy="170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4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/>
              <a:t>What is needed to run Exchange on Azure in supported configuration?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533400"/>
            <a:ext cx="90678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i="0" dirty="0" smtClean="0"/>
              <a:t>Yes, Exchange Standalone or DAG Witness Server is supported (see ref)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u="sng" dirty="0" smtClean="0"/>
              <a:t>Versions</a:t>
            </a:r>
            <a:r>
              <a:rPr lang="en-US" sz="2000" i="0" dirty="0" smtClean="0"/>
              <a:t> (see ref – as of 1/10/17)</a:t>
            </a:r>
          </a:p>
          <a:p>
            <a:pPr>
              <a:lnSpc>
                <a:spcPct val="150000"/>
              </a:lnSpc>
            </a:pPr>
            <a:r>
              <a:rPr lang="en-US" sz="2000" i="0" dirty="0" smtClean="0"/>
              <a:t>Exchange 2013 (all roles) on Windows Server 2008 R2 SP1, 2012, &amp; 2012 R2</a:t>
            </a:r>
          </a:p>
          <a:p>
            <a:pPr>
              <a:lnSpc>
                <a:spcPct val="150000"/>
              </a:lnSpc>
            </a:pPr>
            <a:r>
              <a:rPr lang="en-US" sz="2000" i="0" dirty="0" smtClean="0"/>
              <a:t>Exchange 2016 (all roles) on Windows Server 2012 or 2012 R2 (no 2016)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i="0" u="sng" dirty="0" smtClean="0"/>
              <a:t>Azure Configurations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Windows boot volume must be 15GB + virtual memory size (e.g. ram is 64GB, you would need 79GB of storage.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Volumes holding the Exchange Databases &amp; Transaction Log must be on Azure Premium Storage (boot volume does not need to be)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Outbound emails must use SMTP smart host (Azure or 3</a:t>
            </a:r>
            <a:r>
              <a:rPr lang="en-US" sz="1800" i="0" baseline="30000" dirty="0" smtClean="0"/>
              <a:t>rd</a:t>
            </a:r>
            <a:r>
              <a:rPr lang="en-US" sz="1800" i="0" dirty="0" smtClean="0"/>
              <a:t> party)</a:t>
            </a:r>
          </a:p>
          <a:p>
            <a:pPr>
              <a:lnSpc>
                <a:spcPct val="150000"/>
              </a:lnSpc>
            </a:pPr>
            <a:r>
              <a:rPr lang="en-US" sz="1800" i="0" dirty="0" smtClean="0"/>
              <a:t>No snapshots permitted</a:t>
            </a:r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4409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86" y="-76200"/>
            <a:ext cx="9144000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 smtClean="0"/>
              <a:t>Monitoring Solution for Watching Real Time Block Lists</a:t>
            </a:r>
            <a:endParaRPr lang="en-US" sz="18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9829" y="533400"/>
            <a:ext cx="90678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057394"/>
            <a:ext cx="302849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FYI: No Compensation Received for Recommendation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MXtoolbox.com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Inexpensive ($80/</a:t>
            </a:r>
            <a:r>
              <a:rPr lang="en-US" dirty="0" err="1" smtClean="0"/>
              <a:t>yr</a:t>
            </a:r>
            <a:r>
              <a:rPr lang="en-US" dirty="0" smtClean="0"/>
              <a:t>/10 hosts)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Daily RBL check (MX, A,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Almost every RBLs monitored that is relevant to your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Emailed alert if added to a RBL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 alert includes instructions for removal</a:t>
            </a:r>
          </a:p>
        </p:txBody>
      </p:sp>
      <p:pic>
        <p:nvPicPr>
          <p:cNvPr id="3" name="Picture 2" descr="C:\Users\Lab\AppData\Local\Temp\SNAGHTML10058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5318125" cy="454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6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86" y="-76200"/>
            <a:ext cx="9144000" cy="685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 smtClean="0"/>
              <a:t>Monitoring Solutions for Mail Roundtrip Flow (public cloud hosted)</a:t>
            </a:r>
            <a:endParaRPr lang="en-US" sz="18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9829" y="533400"/>
            <a:ext cx="90678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FYI: No Compensation Received for Recommendation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MXAlerts.com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Inexpensive ($59/</a:t>
            </a:r>
            <a:r>
              <a:rPr lang="en-US" dirty="0" err="1" smtClean="0"/>
              <a:t>yr</a:t>
            </a:r>
            <a:r>
              <a:rPr lang="en-US" dirty="0" smtClean="0"/>
              <a:t>/1 server, $149/</a:t>
            </a:r>
            <a:r>
              <a:rPr lang="en-US" dirty="0" err="1" smtClean="0"/>
              <a:t>yr</a:t>
            </a:r>
            <a:r>
              <a:rPr lang="en-US" dirty="0" smtClean="0"/>
              <a:t>/3 servers, $299/</a:t>
            </a:r>
            <a:r>
              <a:rPr lang="en-US" dirty="0" err="1" smtClean="0"/>
              <a:t>yr</a:t>
            </a:r>
            <a:r>
              <a:rPr lang="en-US" dirty="0" smtClean="0"/>
              <a:t>/10 servers)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Easy to Setup: add </a:t>
            </a:r>
            <a:r>
              <a:rPr lang="en-US" dirty="0" err="1" smtClean="0"/>
              <a:t>Exch</a:t>
            </a:r>
            <a:r>
              <a:rPr lang="en-US" dirty="0" smtClean="0"/>
              <a:t> mailbox, add </a:t>
            </a:r>
            <a:r>
              <a:rPr lang="en-US" dirty="0" err="1" smtClean="0"/>
              <a:t>fwd</a:t>
            </a:r>
            <a:r>
              <a:rPr lang="en-US" dirty="0" smtClean="0"/>
              <a:t> contact, setup </a:t>
            </a:r>
            <a:r>
              <a:rPr lang="en-US" dirty="0" err="1"/>
              <a:t>m</a:t>
            </a:r>
            <a:r>
              <a:rPr lang="en-US" dirty="0" err="1" smtClean="0"/>
              <a:t>xalerts</a:t>
            </a:r>
            <a:r>
              <a:rPr lang="en-US" dirty="0" smtClean="0"/>
              <a:t> profile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 Minute Interval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Email and Cell alerts supported</a:t>
            </a:r>
          </a:p>
        </p:txBody>
      </p:sp>
      <p:pic>
        <p:nvPicPr>
          <p:cNvPr id="1026" name="Picture 2" descr="C:\Users\Lab\AppData\Local\Temp\SNAGHTMLd789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42" y="2654975"/>
            <a:ext cx="5593148" cy="188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ab\AppData\Local\Temp\SNAGHTMLd9dd0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653" y="4686300"/>
            <a:ext cx="5593147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28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References Details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8382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2013 Maintenance Mode Script </a:t>
            </a:r>
            <a:r>
              <a:rPr lang="en-US" sz="1200" dirty="0"/>
              <a:t>from Microsoft - </a:t>
            </a:r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gallery.technet.microsoft.com/office/Exchange-2013-Maintenance-7b84d45e#content</a:t>
            </a:r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2013 Maintenance Mode </a:t>
            </a:r>
            <a:r>
              <a:rPr lang="en-US" sz="1200" dirty="0"/>
              <a:t>Commands Explanations - </a:t>
            </a:r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letsexchange.blogspot.com/2013/03/exchange-2013-maintenance-mode.html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Explained 2013 Maintenance </a:t>
            </a:r>
            <a:r>
              <a:rPr lang="en-US" sz="1200" dirty="0"/>
              <a:t>Mode - </a:t>
            </a:r>
            <a:r>
              <a:rPr lang="en-US" sz="1200" dirty="0">
                <a:hlinkClick r:id="rId4"/>
              </a:rPr>
              <a:t>https://blogs.technet.microsoft.com/nawar/2014/03/30/exchange-2013-maintenance-mode</a:t>
            </a:r>
            <a:r>
              <a:rPr lang="en-US" sz="1200" dirty="0" smtClean="0">
                <a:hlinkClick r:id="rId4"/>
              </a:rPr>
              <a:t>/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2013 Maintenance Mode Commands Explained DAG </a:t>
            </a:r>
            <a:r>
              <a:rPr lang="en-US" sz="1200" dirty="0"/>
              <a:t>vs Standalone - </a:t>
            </a:r>
            <a:r>
              <a:rPr lang="en-US" sz="1200" dirty="0">
                <a:hlinkClick r:id="rId5"/>
              </a:rPr>
              <a:t>http://www.be-com.eu/?</a:t>
            </a:r>
            <a:r>
              <a:rPr lang="en-US" sz="1200" dirty="0" smtClean="0">
                <a:hlinkClick r:id="rId5"/>
              </a:rPr>
              <a:t>p=978</a:t>
            </a:r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Explained 2010 Maintenance State using native </a:t>
            </a:r>
            <a:r>
              <a:rPr lang="en-US" sz="1200" dirty="0"/>
              <a:t>pre-installed scripts - </a:t>
            </a:r>
            <a:r>
              <a:rPr lang="en-US" sz="1200" dirty="0">
                <a:hlinkClick r:id="rId6"/>
              </a:rPr>
              <a:t>https://blogs.technet.microsoft.com/timmcmic/2013/04/23/exchange-2010-stopdagservermaintenance-ps1-resets-server-and-database-suspension-states</a:t>
            </a:r>
            <a:r>
              <a:rPr lang="en-US" sz="1200" dirty="0" smtClean="0">
                <a:hlinkClick r:id="rId6"/>
              </a:rPr>
              <a:t>/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/>
              <a:t>How to automatically purge IIS logs older than x </a:t>
            </a:r>
            <a:r>
              <a:rPr lang="en-US" sz="1200" dirty="0" smtClean="0"/>
              <a:t>days</a:t>
            </a:r>
            <a:r>
              <a:rPr lang="en-US" sz="1200" dirty="0"/>
              <a:t> – </a:t>
            </a:r>
            <a:r>
              <a:rPr lang="en-US" sz="1200" dirty="0">
                <a:hlinkClick r:id="rId7"/>
              </a:rPr>
              <a:t>http://</a:t>
            </a:r>
            <a:r>
              <a:rPr lang="en-US" sz="1200" dirty="0" smtClean="0">
                <a:hlinkClick r:id="rId7"/>
              </a:rPr>
              <a:t>www.diaryofaninja.com/blog/2011/02/22/set-up-scheduled-log-file-cleaning-for-windows-servers-running-iis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How to enable MAPI over HTTPS </a:t>
            </a:r>
            <a:r>
              <a:rPr lang="en-US" sz="1200" dirty="0" smtClean="0">
                <a:hlinkClick r:id="rId8"/>
              </a:rPr>
              <a:t>http</a:t>
            </a:r>
            <a:r>
              <a:rPr lang="en-US" sz="1200" dirty="0">
                <a:hlinkClick r:id="rId8"/>
              </a:rPr>
              <a:t>://msexchangeguru.com/2015/03/30/mapi-over-http/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>
                <a:hlinkClick r:id="rId9"/>
              </a:rPr>
              <a:t>http://www.itnotes.eu/?</a:t>
            </a:r>
            <a:r>
              <a:rPr lang="en-US" sz="1200" dirty="0" smtClean="0">
                <a:hlinkClick r:id="rId9"/>
              </a:rPr>
              <a:t>p=2603</a:t>
            </a:r>
            <a:endParaRPr lang="en-US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200" dirty="0" smtClean="0"/>
              <a:t>Production Exchange in Azure is Microsoft </a:t>
            </a:r>
            <a:r>
              <a:rPr lang="en-US" sz="1200" dirty="0"/>
              <a:t>Support - </a:t>
            </a:r>
            <a:r>
              <a:rPr lang="en-US" sz="1200" dirty="0">
                <a:hlinkClick r:id="rId10"/>
              </a:rPr>
              <a:t>https://</a:t>
            </a:r>
            <a:r>
              <a:rPr lang="en-US" sz="1200" dirty="0" smtClean="0">
                <a:hlinkClick r:id="rId10"/>
              </a:rPr>
              <a:t>support.microsoft.com/en-us/kb/2721672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Summary of Azure VM as a DAG </a:t>
            </a:r>
            <a:r>
              <a:rPr lang="en-US" sz="1200" dirty="0"/>
              <a:t>Witness Server - </a:t>
            </a:r>
            <a:r>
              <a:rPr lang="en-US" sz="1200" dirty="0">
                <a:hlinkClick r:id="rId11"/>
              </a:rPr>
              <a:t>https://blogs.technet.microsoft.com/exchange/2015/01/09/using-an-azure-vm-as-a-dag-witness-server</a:t>
            </a:r>
            <a:r>
              <a:rPr lang="en-US" sz="1200" dirty="0" smtClean="0">
                <a:hlinkClick r:id="rId11"/>
              </a:rPr>
              <a:t>/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In-Depth of Azure VMs as a DAG Witness Server (</a:t>
            </a:r>
            <a:r>
              <a:rPr lang="en-US" sz="1200" dirty="0" err="1" smtClean="0"/>
              <a:t>Exch</a:t>
            </a:r>
            <a:r>
              <a:rPr lang="en-US" sz="1200" dirty="0"/>
              <a:t> 2013 &amp; 2016) - </a:t>
            </a:r>
            <a:r>
              <a:rPr lang="en-US" sz="1200" dirty="0">
                <a:hlinkClick r:id="rId12"/>
              </a:rPr>
              <a:t>https://technet.microsoft.com/en-us/library/dn903504(v=exchg.150).</a:t>
            </a:r>
            <a:r>
              <a:rPr lang="en-US" sz="1200" dirty="0" smtClean="0">
                <a:hlinkClick r:id="rId12"/>
              </a:rPr>
              <a:t>aspx</a:t>
            </a:r>
            <a:r>
              <a:rPr lang="en-US" sz="1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Azure VMs for Running Exchange 2013 Natively Supported </a:t>
            </a:r>
            <a:r>
              <a:rPr lang="en-US" sz="1200" dirty="0" err="1" smtClean="0"/>
              <a:t>Config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13"/>
              </a:rPr>
              <a:t>https</a:t>
            </a:r>
            <a:r>
              <a:rPr lang="en-US" sz="1200" dirty="0">
                <a:hlinkClick r:id="rId13"/>
              </a:rPr>
              <a:t>://technet.microsoft.com/en-us/library/jj619301(v=exchg.150).</a:t>
            </a:r>
            <a:r>
              <a:rPr lang="en-US" sz="1200" dirty="0" smtClean="0">
                <a:hlinkClick r:id="rId13"/>
              </a:rPr>
              <a:t>aspx</a:t>
            </a:r>
            <a:endParaRPr lang="en-US" sz="1200" dirty="0"/>
          </a:p>
          <a:p>
            <a:pPr marL="514350" indent="-514350">
              <a:buFont typeface="+mj-lt"/>
              <a:buAutoNum type="arabicPeriod"/>
            </a:pPr>
            <a:r>
              <a:rPr lang="en-US" sz="1200" dirty="0" err="1" smtClean="0"/>
              <a:t>Technet</a:t>
            </a:r>
            <a:r>
              <a:rPr lang="en-US" sz="1200" dirty="0" smtClean="0"/>
              <a:t> Azure VMs for Running Exchange 2016 Natively Supported </a:t>
            </a:r>
            <a:r>
              <a:rPr lang="en-US" sz="1200" dirty="0" err="1" smtClean="0"/>
              <a:t>Config</a:t>
            </a:r>
            <a:r>
              <a:rPr lang="en-US" sz="1200" dirty="0"/>
              <a:t> </a:t>
            </a:r>
            <a:r>
              <a:rPr lang="en-US" sz="1200" dirty="0">
                <a:hlinkClick r:id="rId14"/>
              </a:rPr>
              <a:t>https://technet.microsoft.com/en-us/library/jj619301(v=exchg.160).</a:t>
            </a:r>
            <a:r>
              <a:rPr lang="en-US" sz="1200" dirty="0" smtClean="0">
                <a:hlinkClick r:id="rId14"/>
              </a:rPr>
              <a:t>aspx</a:t>
            </a:r>
            <a:r>
              <a:rPr lang="en-US" sz="1200" dirty="0" smtClean="0"/>
              <a:t> </a:t>
            </a:r>
          </a:p>
          <a:p>
            <a:pPr marL="514350" indent="-514350">
              <a:buFont typeface="Arial" pitchFamily="34" charset="0"/>
              <a:buChar char="•"/>
            </a:pPr>
            <a:endParaRPr lang="en-US" sz="1200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sz="1200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sz="1200" dirty="0"/>
          </a:p>
          <a:p>
            <a:pPr marL="514350" indent="-514350">
              <a:buFont typeface="Arial" pitchFamily="34" charset="0"/>
              <a:buChar char="•"/>
            </a:pPr>
            <a:endParaRPr lang="en-US" sz="1200" dirty="0" smtClean="0"/>
          </a:p>
          <a:p>
            <a:pPr marL="514350" indent="-514350">
              <a:buFont typeface="Arial" pitchFamily="34" charset="0"/>
              <a:buChar char="•"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59297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/>
            <a:r>
              <a:rPr lang="en-US" sz="3000" dirty="0"/>
              <a:t>Thank you for attending </a:t>
            </a:r>
            <a:r>
              <a:rPr lang="en-US" sz="3000" dirty="0" smtClean="0"/>
              <a:t>tonight’s NY </a:t>
            </a:r>
            <a:r>
              <a:rPr lang="en-US" sz="3000" dirty="0"/>
              <a:t>Exchange User Group Meeting.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189" y="5486400"/>
            <a:ext cx="9104312" cy="457200"/>
          </a:xfrm>
        </p:spPr>
        <p:txBody>
          <a:bodyPr/>
          <a:lstStyle/>
          <a:p>
            <a:r>
              <a:rPr lang="en-US" dirty="0"/>
              <a:t>Now for Question of the Month</a:t>
            </a:r>
            <a:r>
              <a:rPr lang="en-US" dirty="0" smtClean="0"/>
              <a:t>……</a:t>
            </a:r>
          </a:p>
          <a:p>
            <a:r>
              <a:rPr lang="en-US" b="1" i="0" dirty="0" smtClean="0"/>
              <a:t>Q: Outlook supports how many past versions of Exchange?</a:t>
            </a:r>
            <a:endParaRPr lang="en-US" b="1" i="0" dirty="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76200" y="1219200"/>
            <a:ext cx="8839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US" sz="2200" dirty="0" smtClean="0">
                <a:solidFill>
                  <a:schemeClr val="tx2"/>
                </a:solidFill>
              </a:rPr>
              <a:t>TechHit.com </a:t>
            </a:r>
            <a:r>
              <a:rPr lang="en-US" sz="2200" dirty="0">
                <a:solidFill>
                  <a:schemeClr val="tx2"/>
                </a:solidFill>
              </a:rPr>
              <a:t>(Outlook add-ons) – raffling off any one of their products (</a:t>
            </a:r>
            <a:r>
              <a:rPr lang="en-US" sz="2200" dirty="0" err="1">
                <a:solidFill>
                  <a:schemeClr val="tx2"/>
                </a:solidFill>
              </a:rPr>
              <a:t>SimplyFile</a:t>
            </a:r>
            <a:r>
              <a:rPr lang="en-US" sz="2200" dirty="0">
                <a:solidFill>
                  <a:schemeClr val="tx2"/>
                </a:solidFill>
              </a:rPr>
              <a:t> [intelligent filing], EZ-Detach [easily detach multi-emails of attachments], </a:t>
            </a:r>
            <a:r>
              <a:rPr lang="en-US" sz="2200" dirty="0" err="1">
                <a:solidFill>
                  <a:schemeClr val="tx2"/>
                </a:solidFill>
              </a:rPr>
              <a:t>MessageSave</a:t>
            </a:r>
            <a:r>
              <a:rPr lang="en-US" sz="2200" dirty="0">
                <a:solidFill>
                  <a:schemeClr val="tx2"/>
                </a:solidFill>
              </a:rPr>
              <a:t> [backup, archive, save </a:t>
            </a:r>
            <a:r>
              <a:rPr lang="en-US" sz="2200" dirty="0" err="1">
                <a:solidFill>
                  <a:schemeClr val="tx2"/>
                </a:solidFill>
              </a:rPr>
              <a:t>msgs</a:t>
            </a:r>
            <a:r>
              <a:rPr lang="en-US" sz="2200" dirty="0">
                <a:solidFill>
                  <a:schemeClr val="tx2"/>
                </a:solidFill>
              </a:rPr>
              <a:t>], </a:t>
            </a:r>
            <a:r>
              <a:rPr lang="en-US" sz="2200" dirty="0" err="1">
                <a:solidFill>
                  <a:schemeClr val="tx2"/>
                </a:solidFill>
              </a:rPr>
              <a:t>AutoRead</a:t>
            </a:r>
            <a:r>
              <a:rPr lang="en-US" sz="2200" dirty="0">
                <a:solidFill>
                  <a:schemeClr val="tx2"/>
                </a:solidFill>
              </a:rPr>
              <a:t> [mark as read/remove new mail icon], &amp; </a:t>
            </a:r>
            <a:r>
              <a:rPr lang="en-US" sz="2200" dirty="0" err="1">
                <a:solidFill>
                  <a:schemeClr val="tx2"/>
                </a:solidFill>
              </a:rPr>
              <a:t>QuickJump</a:t>
            </a:r>
            <a:r>
              <a:rPr lang="en-US" sz="2200" dirty="0">
                <a:solidFill>
                  <a:schemeClr val="tx2"/>
                </a:solidFill>
              </a:rPr>
              <a:t> [quickly open/move between Windows folders].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About Ben Serebin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23949" y="609600"/>
            <a:ext cx="9144000" cy="50292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400" i="0" dirty="0">
                <a:solidFill>
                  <a:schemeClr val="tx2"/>
                </a:solidFill>
              </a:rPr>
              <a:t>Working in the IT </a:t>
            </a:r>
            <a:r>
              <a:rPr lang="en-US" sz="2400" i="0" dirty="0" smtClean="0">
                <a:solidFill>
                  <a:schemeClr val="tx2"/>
                </a:solidFill>
              </a:rPr>
              <a:t>field since 1996 (over 20 years)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Specialty </a:t>
            </a:r>
            <a:r>
              <a:rPr lang="en-US" sz="2400" i="0" dirty="0">
                <a:solidFill>
                  <a:schemeClr val="tx2"/>
                </a:solidFill>
              </a:rPr>
              <a:t>is </a:t>
            </a:r>
            <a:r>
              <a:rPr lang="en-US" sz="2400" i="0" dirty="0" smtClean="0">
                <a:solidFill>
                  <a:schemeClr val="tx2"/>
                </a:solidFill>
              </a:rPr>
              <a:t>Exchange Environments, </a:t>
            </a:r>
            <a:r>
              <a:rPr lang="en-US" sz="2400" i="0" dirty="0">
                <a:solidFill>
                  <a:schemeClr val="tx2"/>
                </a:solidFill>
              </a:rPr>
              <a:t>Spam Filtering, DNS, </a:t>
            </a:r>
            <a:r>
              <a:rPr lang="en-US" sz="2400" i="0" dirty="0" smtClean="0">
                <a:solidFill>
                  <a:schemeClr val="tx2"/>
                </a:solidFill>
              </a:rPr>
              <a:t>&amp; complex wireless deployments.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Upcoming Fun Tech Projects: Working to design Exchange-aware Cloud Redundant (AWS &amp; Azure) based Geo Load Balancing, Finalizing 100’ view for OCR Security Camera, Monitoring Solar Energy Production w/Overall Usage Overlay</a:t>
            </a: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Current </a:t>
            </a:r>
            <a:r>
              <a:rPr lang="en-US" sz="2400" i="0" dirty="0">
                <a:solidFill>
                  <a:schemeClr val="tx2"/>
                </a:solidFill>
              </a:rPr>
              <a:t>Environment: </a:t>
            </a:r>
            <a:r>
              <a:rPr lang="en-US" sz="2400" i="0" dirty="0" smtClean="0">
                <a:solidFill>
                  <a:schemeClr val="tx2"/>
                </a:solidFill>
              </a:rPr>
              <a:t>BlackBerry </a:t>
            </a:r>
            <a:r>
              <a:rPr lang="en-US" sz="2400" i="0" dirty="0" err="1" smtClean="0">
                <a:solidFill>
                  <a:schemeClr val="tx2"/>
                </a:solidFill>
              </a:rPr>
              <a:t>Priv</a:t>
            </a:r>
            <a:r>
              <a:rPr lang="en-US" sz="2400" i="0" dirty="0" smtClean="0">
                <a:solidFill>
                  <a:schemeClr val="tx2"/>
                </a:solidFill>
              </a:rPr>
              <a:t> (natively running Android Lollipop) </a:t>
            </a:r>
            <a:r>
              <a:rPr lang="en-US" sz="2400" i="0" dirty="0">
                <a:solidFill>
                  <a:schemeClr val="tx2"/>
                </a:solidFill>
              </a:rPr>
              <a:t>Hyper-V 2012 R2/2012 &amp; </a:t>
            </a:r>
            <a:r>
              <a:rPr lang="en-US" sz="2400" i="0" dirty="0" err="1">
                <a:solidFill>
                  <a:schemeClr val="tx2"/>
                </a:solidFill>
              </a:rPr>
              <a:t>ESXi</a:t>
            </a:r>
            <a:r>
              <a:rPr lang="en-US" sz="2400" i="0" dirty="0">
                <a:solidFill>
                  <a:schemeClr val="tx2"/>
                </a:solidFill>
              </a:rPr>
              <a:t> </a:t>
            </a:r>
            <a:r>
              <a:rPr lang="en-US" sz="2400" i="0" dirty="0" smtClean="0">
                <a:solidFill>
                  <a:schemeClr val="tx2"/>
                </a:solidFill>
              </a:rPr>
              <a:t>5.x. HA </a:t>
            </a:r>
            <a:r>
              <a:rPr lang="en-US" sz="2400" i="0" dirty="0" err="1" smtClean="0">
                <a:solidFill>
                  <a:schemeClr val="tx2"/>
                </a:solidFill>
              </a:rPr>
              <a:t>LBed</a:t>
            </a:r>
            <a:r>
              <a:rPr lang="en-US" sz="2400" i="0" dirty="0" smtClean="0">
                <a:solidFill>
                  <a:schemeClr val="tx2"/>
                </a:solidFill>
              </a:rPr>
              <a:t> </a:t>
            </a:r>
            <a:r>
              <a:rPr lang="en-US" sz="2400" i="0" dirty="0" err="1" smtClean="0">
                <a:solidFill>
                  <a:schemeClr val="tx2"/>
                </a:solidFill>
              </a:rPr>
              <a:t>DAGed</a:t>
            </a:r>
            <a:r>
              <a:rPr lang="en-US" sz="2400" i="0" dirty="0" smtClean="0">
                <a:solidFill>
                  <a:schemeClr val="tx2"/>
                </a:solidFill>
              </a:rPr>
              <a:t> Exchange 2013. Clustered Barracuda Spam Filters and Mail Gateway (</a:t>
            </a:r>
            <a:r>
              <a:rPr lang="en-US" sz="2400" i="0" dirty="0" err="1" smtClean="0">
                <a:solidFill>
                  <a:schemeClr val="tx2"/>
                </a:solidFill>
              </a:rPr>
              <a:t>IceWarp</a:t>
            </a:r>
            <a:r>
              <a:rPr lang="en-US" sz="2400" i="0" dirty="0" smtClean="0">
                <a:solidFill>
                  <a:schemeClr val="tx2"/>
                </a:solidFill>
              </a:rPr>
              <a:t>).</a:t>
            </a:r>
            <a:r>
              <a:rPr lang="en-US" sz="2400" i="0" dirty="0">
                <a:solidFill>
                  <a:schemeClr val="tx2"/>
                </a:solidFill>
              </a:rPr>
              <a:t> </a:t>
            </a:r>
            <a:r>
              <a:rPr lang="en-US" sz="2400" i="0" dirty="0" smtClean="0">
                <a:solidFill>
                  <a:schemeClr val="tx2"/>
                </a:solidFill>
              </a:rPr>
              <a:t>Lots of SSD DAS, RAID 5 (4-6 840/850’s SSDs) based Dell R410/610 1U Servers, iSCSI Storage, and 10Gb SFP/UTP.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Agenda for Tips &amp; Best Practices for Exchange 2010/2013</a:t>
            </a:r>
            <a:endParaRPr lang="en-US" sz="20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458200" cy="45720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DAG </a:t>
            </a:r>
            <a:r>
              <a:rPr lang="en-US" sz="2000" i="0" dirty="0"/>
              <a:t>Servers still require manual Maintenance Mode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Prevent </a:t>
            </a:r>
            <a:r>
              <a:rPr lang="en-US" sz="2000" i="0" dirty="0"/>
              <a:t>public </a:t>
            </a:r>
            <a:r>
              <a:rPr lang="en-US" sz="2000" i="0" dirty="0" smtClean="0"/>
              <a:t>Exchange </a:t>
            </a:r>
            <a:r>
              <a:rPr lang="en-US" sz="2000" i="0" dirty="0"/>
              <a:t>Admin Console access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Distribution Group management </a:t>
            </a:r>
            <a:r>
              <a:rPr lang="en-US" sz="2000" i="0" dirty="0"/>
              <a:t>by multiple users via Outlook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How </a:t>
            </a:r>
            <a:r>
              <a:rPr lang="en-US" sz="2000" i="0" dirty="0"/>
              <a:t>to enable the faster better Outlook HTTPS protocol of MAPI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How </a:t>
            </a:r>
            <a:r>
              <a:rPr lang="en-US" sz="2000" i="0" dirty="0"/>
              <a:t>to automatically purge IIS logs older than x days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Running </a:t>
            </a:r>
            <a:r>
              <a:rPr lang="en-US" sz="2000" i="0" dirty="0"/>
              <a:t>low on space, can I safely delete transaction logs?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What </a:t>
            </a:r>
            <a:r>
              <a:rPr lang="en-US" sz="2000" i="0" dirty="0"/>
              <a:t>is needed to run Exchange on Azure in supported </a:t>
            </a:r>
            <a:r>
              <a:rPr lang="en-US" sz="2000" i="0" dirty="0" smtClean="0"/>
              <a:t>configuration?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Monitoring Solution for Watching RBLs (public cloud based)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Monitoring Solution for Email Roundtrip Flow (public cloud based)</a:t>
            </a:r>
          </a:p>
        </p:txBody>
      </p:sp>
    </p:spTree>
    <p:extLst>
      <p:ext uri="{BB962C8B-B14F-4D97-AF65-F5344CB8AC3E}">
        <p14:creationId xmlns:p14="http://schemas.microsoft.com/office/powerpoint/2010/main" val="231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Manual </a:t>
            </a:r>
            <a:r>
              <a:rPr lang="en-US" sz="2400" dirty="0"/>
              <a:t>Maintenance </a:t>
            </a:r>
            <a:r>
              <a:rPr lang="en-US" sz="2400" dirty="0" smtClean="0"/>
              <a:t>Mode for DAG and Standalone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57200"/>
            <a:ext cx="84582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i="0" dirty="0" smtClean="0"/>
              <a:t>What is Maintenance Mode? For 2013/2016.</a:t>
            </a:r>
          </a:p>
          <a:p>
            <a:pPr>
              <a:lnSpc>
                <a:spcPct val="150000"/>
              </a:lnSpc>
            </a:pPr>
            <a:r>
              <a:rPr lang="en-US" sz="2000" i="0" dirty="0" smtClean="0"/>
              <a:t>What is Maintenance State? For 2010 (see ref)</a:t>
            </a:r>
          </a:p>
          <a:p>
            <a:pPr>
              <a:lnSpc>
                <a:spcPct val="150000"/>
              </a:lnSpc>
            </a:pPr>
            <a:r>
              <a:rPr lang="en-US" sz="2000" i="0" dirty="0" smtClean="0"/>
              <a:t>Why is it important to use?</a:t>
            </a:r>
          </a:p>
          <a:p>
            <a:pPr>
              <a:lnSpc>
                <a:spcPct val="150000"/>
              </a:lnSpc>
            </a:pPr>
            <a:r>
              <a:rPr lang="en-US" sz="2000" i="0" dirty="0" smtClean="0"/>
              <a:t>Which servers should use Maintenance Mode?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i="0" u="sng" dirty="0" smtClean="0"/>
              <a:t>5 Major Steps for Mission Critical Exchange Servers</a:t>
            </a:r>
            <a:r>
              <a:rPr lang="en-US" sz="2000" i="0" dirty="0" smtClean="0"/>
              <a:t> (see ref)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Put in Maintenance Mode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Verify in Maintenance Mode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Perform Exchange Server A Work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Remove from Maintenance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Verify out of Maintenance Mode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i="0" dirty="0" smtClean="0"/>
              <a:t>Repeat for Exchange Server B – see Step 1-5.</a:t>
            </a:r>
            <a:endParaRPr lang="en-US" sz="2000" i="0" dirty="0"/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  <a:p>
            <a:pPr>
              <a:lnSpc>
                <a:spcPct val="150000"/>
              </a:lnSpc>
            </a:pPr>
            <a:endParaRPr lang="en-US" sz="2000" i="0" dirty="0" smtClean="0"/>
          </a:p>
          <a:p>
            <a:pPr>
              <a:lnSpc>
                <a:spcPct val="150000"/>
              </a:lnSpc>
            </a:pPr>
            <a:endParaRPr lang="en-US" sz="2000" i="0" dirty="0"/>
          </a:p>
        </p:txBody>
      </p:sp>
      <p:sp>
        <p:nvSpPr>
          <p:cNvPr id="3" name="TextBox 2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Closer Look at Steps 1-2 for </a:t>
            </a:r>
            <a:r>
              <a:rPr lang="en-US" sz="2400" dirty="0" smtClean="0">
                <a:solidFill>
                  <a:srgbClr val="FF0000"/>
                </a:solidFill>
              </a:rPr>
              <a:t>DAG</a:t>
            </a:r>
            <a:r>
              <a:rPr lang="en-US" sz="2400" dirty="0" smtClean="0"/>
              <a:t> Maintenance </a:t>
            </a:r>
            <a:r>
              <a:rPr lang="en-US" sz="2400" dirty="0" smtClean="0"/>
              <a:t>Mode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300" i="0" dirty="0"/>
              <a:t>*** PUT IN MAINTENANCE MODE ***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HubTransport</a:t>
            </a:r>
            <a:r>
              <a:rPr lang="en-US" sz="1300" i="0" dirty="0"/>
              <a:t> -State Draining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Get-Queue -Server ny1ex13a | ? {$_.Identity -</a:t>
            </a:r>
            <a:r>
              <a:rPr lang="en-US" sz="1300" i="0" dirty="0" err="1"/>
              <a:t>notmatch</a:t>
            </a:r>
            <a:r>
              <a:rPr lang="en-US" sz="1300" i="0" dirty="0"/>
              <a:t> "Poison" -AND $_.Identity -</a:t>
            </a:r>
            <a:r>
              <a:rPr lang="en-US" sz="1300" i="0" dirty="0" err="1"/>
              <a:t>notmatch</a:t>
            </a:r>
            <a:r>
              <a:rPr lang="en-US" sz="1300" i="0" dirty="0"/>
              <a:t> "Shadow"}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Suspend-</a:t>
            </a:r>
            <a:r>
              <a:rPr lang="en-US" sz="1300" i="0" dirty="0" err="1">
                <a:solidFill>
                  <a:srgbClr val="FF0000"/>
                </a:solidFill>
              </a:rPr>
              <a:t>ClusterNode</a:t>
            </a:r>
            <a:r>
              <a:rPr lang="en-US" sz="1300" i="0" dirty="0">
                <a:solidFill>
                  <a:srgbClr val="FF0000"/>
                </a:solidFill>
              </a:rPr>
              <a:t> ny1ex13a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Set-</a:t>
            </a:r>
            <a:r>
              <a:rPr lang="en-US" sz="1300" i="0" dirty="0" err="1">
                <a:solidFill>
                  <a:srgbClr val="FF0000"/>
                </a:solidFill>
              </a:rPr>
              <a:t>MailboxServer</a:t>
            </a:r>
            <a:r>
              <a:rPr lang="en-US" sz="1300" i="0" dirty="0">
                <a:solidFill>
                  <a:srgbClr val="FF0000"/>
                </a:solidFill>
              </a:rPr>
              <a:t> ny1ex13a -</a:t>
            </a:r>
            <a:r>
              <a:rPr lang="en-US" sz="1300" i="0" dirty="0" err="1">
                <a:solidFill>
                  <a:srgbClr val="FF0000"/>
                </a:solidFill>
              </a:rPr>
              <a:t>DatabaseCopyActivationDisabledAndMoveNow</a:t>
            </a:r>
            <a:r>
              <a:rPr lang="en-US" sz="1300" i="0" dirty="0">
                <a:solidFill>
                  <a:srgbClr val="FF0000"/>
                </a:solidFill>
              </a:rPr>
              <a:t> $True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Get-</a:t>
            </a:r>
            <a:r>
              <a:rPr lang="en-US" sz="1300" i="0" dirty="0" err="1">
                <a:solidFill>
                  <a:srgbClr val="FF0000"/>
                </a:solidFill>
              </a:rPr>
              <a:t>MailboxServer</a:t>
            </a:r>
            <a:r>
              <a:rPr lang="en-US" sz="1300" i="0" dirty="0">
                <a:solidFill>
                  <a:srgbClr val="FF0000"/>
                </a:solidFill>
              </a:rPr>
              <a:t> ny1ex13a | Select </a:t>
            </a:r>
            <a:r>
              <a:rPr lang="en-US" sz="1300" i="0" dirty="0" err="1">
                <a:solidFill>
                  <a:srgbClr val="FF0000"/>
                </a:solidFill>
              </a:rPr>
              <a:t>DatabaseCopyAutoActivationPolicy</a:t>
            </a:r>
            <a:endParaRPr lang="en-US" sz="1300" i="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Set-</a:t>
            </a:r>
            <a:r>
              <a:rPr lang="en-US" sz="1300" i="0" dirty="0" err="1">
                <a:solidFill>
                  <a:srgbClr val="FF0000"/>
                </a:solidFill>
              </a:rPr>
              <a:t>MailboxServer</a:t>
            </a:r>
            <a:r>
              <a:rPr lang="en-US" sz="1300" i="0" dirty="0">
                <a:solidFill>
                  <a:srgbClr val="FF0000"/>
                </a:solidFill>
              </a:rPr>
              <a:t> ny1ex13a -</a:t>
            </a:r>
            <a:r>
              <a:rPr lang="en-US" sz="1300" i="0" dirty="0" err="1">
                <a:solidFill>
                  <a:srgbClr val="FF0000"/>
                </a:solidFill>
              </a:rPr>
              <a:t>DatabaseCopyAutoActivationPolicy</a:t>
            </a:r>
            <a:r>
              <a:rPr lang="en-US" sz="1300" i="0" dirty="0">
                <a:solidFill>
                  <a:srgbClr val="FF0000"/>
                </a:solidFill>
              </a:rPr>
              <a:t> Blocked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ServerWideOffline</a:t>
            </a:r>
            <a:r>
              <a:rPr lang="en-US" sz="1300" i="0" dirty="0"/>
              <a:t> -State Inactive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Get-</a:t>
            </a:r>
            <a:r>
              <a:rPr lang="en-US" sz="1300" i="0" dirty="0" err="1"/>
              <a:t>Mailboxdatabasecopystatus</a:t>
            </a:r>
            <a:r>
              <a:rPr lang="en-US" sz="1300" i="0" dirty="0"/>
              <a:t> *\*</a:t>
            </a:r>
          </a:p>
          <a:p>
            <a:pPr>
              <a:lnSpc>
                <a:spcPct val="150000"/>
              </a:lnSpc>
            </a:pPr>
            <a:endParaRPr lang="en-US" sz="1300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300" i="0" dirty="0"/>
              <a:t>*** VERIFY IN MAINTENANCE </a:t>
            </a:r>
            <a:r>
              <a:rPr lang="en-US" sz="1300" i="0" dirty="0" smtClean="0"/>
              <a:t>MODE </a:t>
            </a:r>
            <a:r>
              <a:rPr lang="en-US" sz="1300" i="0" dirty="0"/>
              <a:t>***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Get-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| </a:t>
            </a:r>
            <a:r>
              <a:rPr lang="en-US" sz="1300" i="0" dirty="0" err="1"/>
              <a:t>ft</a:t>
            </a:r>
            <a:r>
              <a:rPr lang="en-US" sz="1300" i="0" dirty="0"/>
              <a:t> </a:t>
            </a:r>
            <a:r>
              <a:rPr lang="en-US" sz="1300" i="0" dirty="0" err="1"/>
              <a:t>Component,State</a:t>
            </a:r>
            <a:r>
              <a:rPr lang="en-US" sz="1300" i="0" dirty="0"/>
              <a:t> –</a:t>
            </a:r>
            <a:r>
              <a:rPr lang="en-US" sz="1300" i="0" dirty="0" err="1" smtClean="0"/>
              <a:t>Autosize</a:t>
            </a:r>
            <a:endParaRPr lang="en-US" sz="1300" i="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423001">
            <a:off x="323713" y="4901624"/>
            <a:ext cx="7315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Tips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If you have a DAG, include commands in 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If you have a SINGLE Standalone Server, skip commands in 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See Ref line 4, for script which adds “check the transport queues every minute until empty</a:t>
            </a:r>
          </a:p>
        </p:txBody>
      </p:sp>
    </p:spTree>
    <p:extLst>
      <p:ext uri="{BB962C8B-B14F-4D97-AF65-F5344CB8AC3E}">
        <p14:creationId xmlns:p14="http://schemas.microsoft.com/office/powerpoint/2010/main" val="16882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Closer Look at Steps 3-4 for </a:t>
            </a:r>
            <a:r>
              <a:rPr lang="en-US" sz="2400" dirty="0" smtClean="0">
                <a:solidFill>
                  <a:srgbClr val="FF0000"/>
                </a:solidFill>
              </a:rPr>
              <a:t>DAG</a:t>
            </a:r>
            <a:r>
              <a:rPr lang="en-US" sz="2400" dirty="0" smtClean="0"/>
              <a:t> Maintenance </a:t>
            </a:r>
            <a:r>
              <a:rPr lang="en-US" sz="2400" dirty="0" smtClean="0"/>
              <a:t>Mode</a:t>
            </a:r>
            <a:endParaRPr lang="en-US" sz="2400" dirty="0">
              <a:latin typeface="+mn-lt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609600"/>
            <a:ext cx="8915400" cy="4572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300" i="0" dirty="0" smtClean="0"/>
              <a:t>*** </a:t>
            </a:r>
            <a:r>
              <a:rPr lang="en-US" sz="1300" i="0" dirty="0"/>
              <a:t>REMOVE FROM MAINTENANCE MODE ***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ServerWideOffline</a:t>
            </a:r>
            <a:r>
              <a:rPr lang="en-US" sz="1300" i="0" dirty="0"/>
              <a:t> -State Active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Resume-</a:t>
            </a:r>
            <a:r>
              <a:rPr lang="en-US" sz="1300" i="0" dirty="0" err="1">
                <a:solidFill>
                  <a:srgbClr val="FF0000"/>
                </a:solidFill>
              </a:rPr>
              <a:t>ClusterNode</a:t>
            </a:r>
            <a:r>
              <a:rPr lang="en-US" sz="1300" i="0" dirty="0">
                <a:solidFill>
                  <a:srgbClr val="FF0000"/>
                </a:solidFill>
              </a:rPr>
              <a:t> ny1ex13a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Set-</a:t>
            </a:r>
            <a:r>
              <a:rPr lang="en-US" sz="1300" i="0" dirty="0" err="1">
                <a:solidFill>
                  <a:srgbClr val="FF0000"/>
                </a:solidFill>
              </a:rPr>
              <a:t>MailboxServer</a:t>
            </a:r>
            <a:r>
              <a:rPr lang="en-US" sz="1300" i="0" dirty="0">
                <a:solidFill>
                  <a:srgbClr val="FF0000"/>
                </a:solidFill>
              </a:rPr>
              <a:t> ny1ex13a -</a:t>
            </a:r>
            <a:r>
              <a:rPr lang="en-US" sz="1300" i="0" dirty="0" err="1">
                <a:solidFill>
                  <a:srgbClr val="FF0000"/>
                </a:solidFill>
              </a:rPr>
              <a:t>DatabaseCopyActivationDisabledAndMoveNow</a:t>
            </a:r>
            <a:r>
              <a:rPr lang="en-US" sz="1300" i="0" dirty="0">
                <a:solidFill>
                  <a:srgbClr val="FF0000"/>
                </a:solidFill>
              </a:rPr>
              <a:t> $False</a:t>
            </a:r>
          </a:p>
          <a:p>
            <a:pPr>
              <a:lnSpc>
                <a:spcPct val="150000"/>
              </a:lnSpc>
            </a:pPr>
            <a:r>
              <a:rPr lang="en-US" sz="1300" i="0" dirty="0">
                <a:solidFill>
                  <a:srgbClr val="FF0000"/>
                </a:solidFill>
              </a:rPr>
              <a:t>Set-</a:t>
            </a:r>
            <a:r>
              <a:rPr lang="en-US" sz="1300" i="0" dirty="0" err="1">
                <a:solidFill>
                  <a:srgbClr val="FF0000"/>
                </a:solidFill>
              </a:rPr>
              <a:t>MailboxServer</a:t>
            </a:r>
            <a:r>
              <a:rPr lang="en-US" sz="1300" i="0" dirty="0">
                <a:solidFill>
                  <a:srgbClr val="FF0000"/>
                </a:solidFill>
              </a:rPr>
              <a:t> ny1ex13a -</a:t>
            </a:r>
            <a:r>
              <a:rPr lang="en-US" sz="1300" i="0" dirty="0" err="1">
                <a:solidFill>
                  <a:srgbClr val="FF0000"/>
                </a:solidFill>
              </a:rPr>
              <a:t>DatabaseCopyAutoActivationPolicy</a:t>
            </a:r>
            <a:r>
              <a:rPr lang="en-US" sz="1300" i="0" dirty="0">
                <a:solidFill>
                  <a:srgbClr val="FF0000"/>
                </a:solidFill>
              </a:rPr>
              <a:t> Unrestricted 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HubTransport</a:t>
            </a:r>
            <a:r>
              <a:rPr lang="en-US" sz="1300" i="0" dirty="0"/>
              <a:t> -State Active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ForwardSyncDaemon</a:t>
            </a:r>
            <a:r>
              <a:rPr lang="en-US" sz="1300" i="0" dirty="0"/>
              <a:t> -State Active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Set-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-Component </a:t>
            </a:r>
            <a:r>
              <a:rPr lang="en-US" sz="1300" i="0" dirty="0" err="1"/>
              <a:t>ProvisioningRps</a:t>
            </a:r>
            <a:r>
              <a:rPr lang="en-US" sz="1300" i="0" dirty="0"/>
              <a:t> -State Active -Requester Maintenance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Restart-Service </a:t>
            </a:r>
            <a:r>
              <a:rPr lang="en-US" sz="1300" i="0" dirty="0" err="1"/>
              <a:t>MSExchangeTransport</a:t>
            </a:r>
            <a:r>
              <a:rPr lang="en-US" sz="1300" i="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Restart-Service </a:t>
            </a:r>
            <a:r>
              <a:rPr lang="en-US" sz="1300" i="0" dirty="0" err="1"/>
              <a:t>MSExchangeFrontEndTransport</a:t>
            </a:r>
            <a:endParaRPr lang="en-US" sz="1300" i="0" dirty="0"/>
          </a:p>
          <a:p>
            <a:pPr>
              <a:lnSpc>
                <a:spcPct val="150000"/>
              </a:lnSpc>
            </a:pPr>
            <a:endParaRPr lang="en-US" sz="1300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300" i="0" dirty="0"/>
              <a:t>*** VERIFY OUT OF MAINTENANCE </a:t>
            </a:r>
            <a:r>
              <a:rPr lang="en-US" sz="1300" i="0" dirty="0" smtClean="0"/>
              <a:t>MODE </a:t>
            </a:r>
            <a:r>
              <a:rPr lang="en-US" sz="1300" i="0" dirty="0"/>
              <a:t>*** Everything should say "Active"</a:t>
            </a:r>
          </a:p>
          <a:p>
            <a:pPr>
              <a:lnSpc>
                <a:spcPct val="150000"/>
              </a:lnSpc>
            </a:pPr>
            <a:r>
              <a:rPr lang="en-US" sz="1300" i="0" dirty="0"/>
              <a:t>Get-</a:t>
            </a:r>
            <a:r>
              <a:rPr lang="en-US" sz="1300" i="0" dirty="0" err="1"/>
              <a:t>ServerComponentState</a:t>
            </a:r>
            <a:r>
              <a:rPr lang="en-US" sz="1300" i="0" dirty="0"/>
              <a:t> ny1ex13a | </a:t>
            </a:r>
            <a:r>
              <a:rPr lang="en-US" sz="1300" i="0" dirty="0" err="1"/>
              <a:t>ft</a:t>
            </a:r>
            <a:r>
              <a:rPr lang="en-US" sz="1300" i="0" dirty="0"/>
              <a:t> </a:t>
            </a:r>
            <a:r>
              <a:rPr lang="en-US" sz="1300" i="0" dirty="0" err="1"/>
              <a:t>Component,State</a:t>
            </a:r>
            <a:r>
              <a:rPr lang="en-US" sz="1300" i="0" dirty="0"/>
              <a:t> –</a:t>
            </a:r>
            <a:r>
              <a:rPr lang="en-US" sz="1300" i="0" dirty="0" err="1"/>
              <a:t>Autosize</a:t>
            </a:r>
            <a:endParaRPr lang="en-US" sz="1300" i="0" dirty="0"/>
          </a:p>
          <a:p>
            <a:pPr>
              <a:lnSpc>
                <a:spcPct val="150000"/>
              </a:lnSpc>
            </a:pPr>
            <a:r>
              <a:rPr lang="en-US" sz="1300" i="0" dirty="0"/>
              <a:t>Get-</a:t>
            </a:r>
            <a:r>
              <a:rPr lang="en-US" sz="1300" i="0" dirty="0" err="1"/>
              <a:t>Mailboxdatabasecopystatus</a:t>
            </a:r>
            <a:r>
              <a:rPr lang="en-US" sz="1300" i="0" dirty="0"/>
              <a:t> </a:t>
            </a:r>
            <a:r>
              <a:rPr lang="en-US" sz="1300" i="0" dirty="0" smtClean="0"/>
              <a:t>*\*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0" y="6260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0903284">
            <a:off x="3290760" y="4940990"/>
            <a:ext cx="731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/>
              <a:t>Tips</a:t>
            </a:r>
          </a:p>
          <a:p>
            <a:r>
              <a:rPr lang="en-US" sz="1400" dirty="0" smtClean="0"/>
              <a:t>If you have a DAG, include commands in red.</a:t>
            </a:r>
          </a:p>
          <a:p>
            <a:r>
              <a:rPr lang="en-US" sz="1400" dirty="0" smtClean="0"/>
              <a:t>If you have a SINGLE Standalone Server, skip commands in red.</a:t>
            </a:r>
          </a:p>
        </p:txBody>
      </p:sp>
    </p:spTree>
    <p:extLst>
      <p:ext uri="{BB962C8B-B14F-4D97-AF65-F5344CB8AC3E}">
        <p14:creationId xmlns:p14="http://schemas.microsoft.com/office/powerpoint/2010/main" val="22389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400" dirty="0" smtClean="0"/>
              <a:t>Prevent </a:t>
            </a:r>
            <a:r>
              <a:rPr lang="en-US" sz="2400" dirty="0"/>
              <a:t>public Exchange Admin Console access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02" y="1039180"/>
            <a:ext cx="4475698" cy="314768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02" y="4495800"/>
            <a:ext cx="2934285" cy="22438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5200" y="4495800"/>
            <a:ext cx="4895101" cy="166217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0" y="596766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1) Add Server Role, under Web Server (IIS), Web Server, Security, check JUST "IP and Domain Restrictions". Next/Next, do NOT enable Server Restarts.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1039052"/>
            <a:ext cx="449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2) Open </a:t>
            </a:r>
            <a:r>
              <a:rPr lang="en-US" sz="1400" dirty="0"/>
              <a:t>Administrator </a:t>
            </a:r>
            <a:r>
              <a:rPr lang="en-US" sz="1400" dirty="0" err="1" smtClean="0"/>
              <a:t>cmd</a:t>
            </a:r>
            <a:r>
              <a:rPr lang="en-US" sz="1400" dirty="0" smtClean="0"/>
              <a:t> </a:t>
            </a:r>
            <a:r>
              <a:rPr lang="en-US" sz="1400" dirty="0"/>
              <a:t>and run "</a:t>
            </a:r>
            <a:r>
              <a:rPr lang="en-US" sz="1400" dirty="0" err="1"/>
              <a:t>iisreset</a:t>
            </a:r>
            <a:r>
              <a:rPr lang="en-US" sz="1400" dirty="0"/>
              <a:t> /</a:t>
            </a:r>
            <a:r>
              <a:rPr lang="en-US" sz="1400" dirty="0" err="1" smtClean="0"/>
              <a:t>noforce</a:t>
            </a:r>
            <a:r>
              <a:rPr lang="en-US" sz="1400" dirty="0" smtClean="0"/>
              <a:t>“</a:t>
            </a:r>
          </a:p>
          <a:p>
            <a:r>
              <a:rPr lang="en-US" sz="1400" dirty="0" smtClean="0"/>
              <a:t>3) Launch IIS Manager</a:t>
            </a:r>
          </a:p>
          <a:p>
            <a:r>
              <a:rPr lang="en-US" sz="1400" dirty="0" smtClean="0"/>
              <a:t>4) Default Web Site – </a:t>
            </a:r>
            <a:r>
              <a:rPr lang="en-US" sz="1400" dirty="0" err="1" smtClean="0"/>
              <a:t>ecp</a:t>
            </a:r>
            <a:r>
              <a:rPr lang="en-US" sz="1400" dirty="0" smtClean="0"/>
              <a:t>, launch IP Address and Domain Restrictions</a:t>
            </a:r>
          </a:p>
          <a:p>
            <a:r>
              <a:rPr lang="en-US" sz="1400" dirty="0" smtClean="0"/>
              <a:t>5) Click “Edit Feature Settings”, change Access for unspecified clients to “Deny” and OK. See Figure 5.</a:t>
            </a:r>
          </a:p>
          <a:p>
            <a:r>
              <a:rPr lang="en-US" sz="1400" dirty="0" smtClean="0"/>
              <a:t>6) Click </a:t>
            </a:r>
            <a:r>
              <a:rPr lang="en-US" sz="1400" dirty="0"/>
              <a:t>"Allow Entry", for IP address range add in LAN subnet (e.g. 10.0.43.0 and Mask 255.255.255.0</a:t>
            </a:r>
            <a:r>
              <a:rPr lang="en-US" sz="1400" dirty="0" smtClean="0"/>
              <a:t>)</a:t>
            </a:r>
          </a:p>
          <a:p>
            <a:r>
              <a:rPr lang="en-US" sz="1400" dirty="0"/>
              <a:t>7) Click "Allow Entry" and list the IP of the Exchange Server. </a:t>
            </a:r>
            <a:r>
              <a:rPr lang="en-US" sz="1400" dirty="0" smtClean="0"/>
              <a:t>See Figure 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15" y="4202668"/>
            <a:ext cx="118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28800" y="121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429000" y="4191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7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0617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uiExpand="1" build="allAtOnce"/>
      <p:bldP spid="17" grpId="1" build="allAtOnce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000" dirty="0"/>
              <a:t>Distribution Group management by multiple users via Outlook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381000"/>
            <a:ext cx="8458200" cy="5715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1.  Create Role Based Access Control entry (a) &amp; confirm roles (b):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(a)&gt; </a:t>
            </a:r>
            <a:r>
              <a:rPr lang="en-US" sz="1600" b="1" dirty="0" smtClean="0"/>
              <a:t>New-</a:t>
            </a:r>
            <a:r>
              <a:rPr lang="en-US" sz="1600" b="1" dirty="0" err="1" smtClean="0"/>
              <a:t>ManagementRole</a:t>
            </a:r>
            <a:r>
              <a:rPr lang="en-US" sz="1600" b="1" dirty="0" smtClean="0"/>
              <a:t> </a:t>
            </a:r>
            <a:r>
              <a:rPr lang="en-US" sz="1600" b="1" dirty="0"/>
              <a:t>-Name </a:t>
            </a:r>
            <a:r>
              <a:rPr lang="en-US" sz="1600" b="1" dirty="0" smtClean="0"/>
              <a:t>DL-MemEdit1 </a:t>
            </a:r>
            <a:r>
              <a:rPr lang="en-US" sz="1600" b="1" dirty="0"/>
              <a:t>-Parent </a:t>
            </a:r>
            <a:r>
              <a:rPr lang="en-US" sz="1600" b="1" dirty="0" err="1" smtClean="0"/>
              <a:t>MyDistributionGroups</a:t>
            </a:r>
            <a:endParaRPr lang="en-US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(b)&gt; </a:t>
            </a:r>
            <a:r>
              <a:rPr lang="en-US" sz="1600" b="1" dirty="0" smtClean="0"/>
              <a:t>Get-</a:t>
            </a:r>
            <a:r>
              <a:rPr lang="en-US" sz="1600" b="1" dirty="0" err="1" smtClean="0"/>
              <a:t>ManagementRoleEntry</a:t>
            </a:r>
            <a:r>
              <a:rPr lang="en-US" sz="1600" b="1" dirty="0" smtClean="0"/>
              <a:t> DL-MemEdit1\*"</a:t>
            </a:r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en-US" sz="2000" i="0" dirty="0" smtClean="0"/>
              <a:t>Remove extra roles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i="0" dirty="0"/>
              <a:t>Remove-</a:t>
            </a:r>
            <a:r>
              <a:rPr lang="en-US" sz="1600" b="1" i="0" dirty="0" err="1"/>
              <a:t>ManagementRoleEntry</a:t>
            </a:r>
            <a:r>
              <a:rPr lang="en-US" sz="1600" b="1" i="0" dirty="0"/>
              <a:t> </a:t>
            </a:r>
            <a:r>
              <a:rPr lang="en-US" sz="1600" b="1" i="0" dirty="0" smtClean="0"/>
              <a:t>DL-MemEdit1\Remove-</a:t>
            </a:r>
            <a:r>
              <a:rPr lang="en-US" sz="1600" b="1" i="0" dirty="0" err="1" smtClean="0"/>
              <a:t>Distributiongroup</a:t>
            </a:r>
            <a:endParaRPr lang="en-US" sz="16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i="0" dirty="0"/>
              <a:t>Remove-</a:t>
            </a:r>
            <a:r>
              <a:rPr lang="en-US" sz="1600" b="1" i="0" dirty="0" err="1"/>
              <a:t>ManagementRoleEntry</a:t>
            </a:r>
            <a:r>
              <a:rPr lang="en-US" sz="1600" b="1" i="0" dirty="0"/>
              <a:t> </a:t>
            </a:r>
            <a:r>
              <a:rPr lang="en-US" sz="1600" b="1" i="0" dirty="0" smtClean="0"/>
              <a:t>DL-MemEdit1\Set-</a:t>
            </a:r>
            <a:r>
              <a:rPr lang="en-US" sz="1600" b="1" i="0" dirty="0" err="1" smtClean="0"/>
              <a:t>DynamicDistributiongroup</a:t>
            </a:r>
            <a:endParaRPr lang="en-US" sz="16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600" b="1" i="0" dirty="0"/>
              <a:t>Remove-</a:t>
            </a:r>
            <a:r>
              <a:rPr lang="en-US" sz="1600" b="1" i="0" dirty="0" err="1"/>
              <a:t>ManagementRoleEntry</a:t>
            </a:r>
            <a:r>
              <a:rPr lang="en-US" sz="1600" b="1" i="0" dirty="0"/>
              <a:t> </a:t>
            </a:r>
            <a:r>
              <a:rPr lang="en-US" sz="1600" b="1" i="0" dirty="0" smtClean="0"/>
              <a:t>DL-MemEdit1\New-</a:t>
            </a:r>
            <a:r>
              <a:rPr lang="en-US" sz="1600" b="1" i="0" dirty="0" err="1" smtClean="0"/>
              <a:t>Distributiongroup</a:t>
            </a:r>
            <a:endParaRPr lang="en-US" sz="1600" b="1" i="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3.  Edit Default Role Assignment Policy (</a:t>
            </a:r>
            <a:r>
              <a:rPr lang="en-US" sz="1600" i="0" dirty="0" smtClean="0"/>
              <a:t>EAC\permissions\user roles\edit Default Role Assignment Policy\check DL-MemEdit1 box under “Distribution Groups”)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4.  Create new Security Group &amp; add user(s) for those needing access to editing distribution group membership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i="0" dirty="0" smtClean="0"/>
              <a:t>5.  Edit Group Owners of each group via Exchange admin center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48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 rot="20658997">
            <a:off x="932253" y="5719038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FYI: tested with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        Exchange 2013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4776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1800" dirty="0"/>
              <a:t>How to enable the </a:t>
            </a:r>
            <a:r>
              <a:rPr lang="en-US" sz="1800" i="1" dirty="0" smtClean="0"/>
              <a:t>Faster</a:t>
            </a:r>
            <a:r>
              <a:rPr lang="en-US" sz="1800" dirty="0" smtClean="0"/>
              <a:t> &amp; </a:t>
            </a:r>
            <a:r>
              <a:rPr lang="en-US" sz="1800" u="sng" dirty="0" smtClean="0"/>
              <a:t>Better</a:t>
            </a:r>
            <a:r>
              <a:rPr lang="en-US" sz="1800" dirty="0" smtClean="0"/>
              <a:t> </a:t>
            </a:r>
            <a:r>
              <a:rPr lang="en-US" sz="1800" dirty="0"/>
              <a:t>Outlook HTTPS protocol of MAPI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0" y="609600"/>
            <a:ext cx="8915400" cy="137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i="0" u="sng" dirty="0" smtClean="0"/>
              <a:t>“MAPI” on slide is referencing MAPI over HTTPS</a:t>
            </a:r>
          </a:p>
          <a:p>
            <a:pPr marL="0" indent="0" algn="ctr">
              <a:buNone/>
            </a:pPr>
            <a:r>
              <a:rPr lang="en-US" sz="1400" dirty="0" smtClean="0"/>
              <a:t>Why you want to switch from RPC over HTTPS to MAPI over HTTPS</a:t>
            </a:r>
          </a:p>
          <a:p>
            <a:pPr algn="ctr">
              <a:buAutoNum type="arabicParenR"/>
            </a:pPr>
            <a:r>
              <a:rPr lang="en-US" sz="1400" dirty="0" smtClean="0"/>
              <a:t>Faster Connection Established (MAPI 30 sec vs RPC 40 sec+)</a:t>
            </a:r>
          </a:p>
          <a:p>
            <a:pPr algn="ctr">
              <a:buAutoNum type="arabicParenR"/>
            </a:pPr>
            <a:r>
              <a:rPr lang="en-US" sz="1400" dirty="0" smtClean="0"/>
              <a:t>Faster Reconnects (MAPI 5 sec vs RPC 30 sec+)</a:t>
            </a:r>
          </a:p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en-US" sz="1400" b="1" i="0" u="sng" dirty="0" smtClean="0"/>
              <a:t>MAPI Road Blocks</a:t>
            </a:r>
          </a:p>
          <a:p>
            <a:pPr algn="ctr"/>
            <a:r>
              <a:rPr lang="en-US" sz="1400" dirty="0" smtClean="0"/>
              <a:t>Exchange co-existence mode (no 2007, native 2010 or higher)</a:t>
            </a:r>
          </a:p>
          <a:p>
            <a:pPr algn="ctr"/>
            <a:r>
              <a:rPr lang="en-US" sz="1400" dirty="0" smtClean="0"/>
              <a:t>No Outlook 2007 support</a:t>
            </a:r>
          </a:p>
          <a:p>
            <a:pPr algn="ctr"/>
            <a:r>
              <a:rPr lang="en-US" sz="1400" dirty="0" smtClean="0"/>
              <a:t>Running Legacy Public Folders (migrate to Modern Public Folders = </a:t>
            </a:r>
            <a:r>
              <a:rPr lang="en-US" sz="1400" dirty="0" err="1" smtClean="0"/>
              <a:t>Exch</a:t>
            </a:r>
            <a:r>
              <a:rPr lang="en-US" sz="1400" dirty="0" smtClean="0"/>
              <a:t> 2013 Native PFs)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0" y="6248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257"/>
            <a:ext cx="4482679" cy="27429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679" y="3458085"/>
            <a:ext cx="4644577" cy="271411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3047743"/>
            <a:ext cx="3263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RPC over HTTPS Connection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3059668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MAPI over HTTPS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1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010902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109029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9029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9029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28773</TotalTime>
  <Words>1715</Words>
  <Application>Microsoft Office PowerPoint</Application>
  <PresentationFormat>On-screen Show (4:3)</PresentationFormat>
  <Paragraphs>214</Paragraphs>
  <Slides>17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Times New Roman</vt:lpstr>
      <vt:lpstr>01090290</vt:lpstr>
      <vt:lpstr>Tips &amp; Best Practices for Exchange Server 2010 &amp; 2013</vt:lpstr>
      <vt:lpstr>About Ben Serebin</vt:lpstr>
      <vt:lpstr>Agenda for Tips &amp; Best Practices for Exchange 2010/2013</vt:lpstr>
      <vt:lpstr>Manual Maintenance Mode for DAG and Standalone</vt:lpstr>
      <vt:lpstr>Closer Look at Steps 1-2 for DAG Maintenance Mode</vt:lpstr>
      <vt:lpstr>Closer Look at Steps 3-4 for DAG Maintenance Mode</vt:lpstr>
      <vt:lpstr>Prevent public Exchange Admin Console access</vt:lpstr>
      <vt:lpstr>Distribution Group management by multiple users via Outlook</vt:lpstr>
      <vt:lpstr>How to enable the Faster &amp; Better Outlook HTTPS protocol of MAPI</vt:lpstr>
      <vt:lpstr>How to enable the Faster &amp; Better Outlook HTTPS protocol of MAPI</vt:lpstr>
      <vt:lpstr>How to automatically purge IIS logs older than x days</vt:lpstr>
      <vt:lpstr>Running low on space, can I safely delete transaction logs?</vt:lpstr>
      <vt:lpstr>What is needed to run Exchange on Azure in supported configuration?</vt:lpstr>
      <vt:lpstr>Monitoring Solution for Watching Real Time Block Lists</vt:lpstr>
      <vt:lpstr>Monitoring Solutions for Mail Roundtrip Flow (public cloud hosted)</vt:lpstr>
      <vt:lpstr>References Details</vt:lpstr>
      <vt:lpstr>Thank you for attending tonight’s NY Exchange User Group Meeting.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Serebin</dc:creator>
  <cp:lastModifiedBy>Ben</cp:lastModifiedBy>
  <cp:revision>596</cp:revision>
  <cp:lastPrinted>1601-01-01T00:00:00Z</cp:lastPrinted>
  <dcterms:created xsi:type="dcterms:W3CDTF">2008-06-10T14:54:44Z</dcterms:created>
  <dcterms:modified xsi:type="dcterms:W3CDTF">2017-01-13T06:17:13Z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TC010902901033</vt:lpwstr>
  </property>
</Properties>
</file>