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4" r:id="rId3"/>
    <p:sldId id="299" r:id="rId4"/>
    <p:sldId id="333" r:id="rId5"/>
    <p:sldId id="359" r:id="rId6"/>
    <p:sldId id="352" r:id="rId7"/>
    <p:sldId id="356" r:id="rId8"/>
    <p:sldId id="357" r:id="rId9"/>
    <p:sldId id="361" r:id="rId10"/>
    <p:sldId id="364" r:id="rId11"/>
    <p:sldId id="363" r:id="rId12"/>
    <p:sldId id="360" r:id="rId13"/>
    <p:sldId id="262" r:id="rId1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EEFE"/>
    <a:srgbClr val="96EAFE"/>
    <a:srgbClr val="7C5989"/>
    <a:srgbClr val="000066"/>
    <a:srgbClr val="333399"/>
    <a:srgbClr val="FFFFFF"/>
    <a:srgbClr val="336699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28" autoAdjust="0"/>
    <p:restoredTop sz="86410" autoAdjust="0"/>
  </p:normalViewPr>
  <p:slideViewPr>
    <p:cSldViewPr>
      <p:cViewPr varScale="1">
        <p:scale>
          <a:sx n="110" d="100"/>
          <a:sy n="110" d="100"/>
        </p:scale>
        <p:origin x="157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716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3372" y="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126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126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Times New Roman" pitchFamily="18" charset="0"/>
              </a:defRPr>
            </a:lvl1pPr>
          </a:lstStyle>
          <a:p>
            <a:fld id="{74E51DE1-32C0-48FC-9767-5453B86BB4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9205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51DE1-32C0-48FC-9767-5453B86BB4B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032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51DE1-32C0-48FC-9767-5453B86BB4B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369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51DE1-32C0-48FC-9767-5453B86BB4B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9015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51DE1-32C0-48FC-9767-5453B86BB4B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6929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51DE1-32C0-48FC-9767-5453B86BB4B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11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51DE1-32C0-48FC-9767-5453B86BB4B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4706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51DE1-32C0-48FC-9767-5453B86BB4B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4246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51DE1-32C0-48FC-9767-5453B86BB4B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5571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0" dirty="0" smtClean="0"/>
              <a:t>Sender ID = SPF + non-standard changes (changes NOT supported or recommended by the SPF community.) Sender ID is NOT recommended for deployment and is classified as “experimental” by the RFC 4406.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51DE1-32C0-48FC-9767-5453B86BB4B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611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048000"/>
            <a:ext cx="9144000" cy="762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688" y="3810000"/>
            <a:ext cx="9104312" cy="457200"/>
          </a:xfrm>
        </p:spPr>
        <p:txBody>
          <a:bodyPr/>
          <a:lstStyle>
            <a:lvl1pPr marL="0" indent="0">
              <a:buFontTx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b="0"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/>
              <a:t>Ben Serebin of www.reefsolutions.com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 b="0"/>
            </a:lvl1pPr>
          </a:lstStyle>
          <a:p>
            <a:fld id="{38274CB4-CE57-4AF6-8C67-4839EBE33A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Ben Serebin of www.reefsolutions.com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CFEB34-BC01-4F2B-8735-EF4755C266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693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-76200"/>
            <a:ext cx="2286000" cy="6477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-76200"/>
            <a:ext cx="6705600" cy="6477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Ben Serebin of www.reefsolutions.com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51FC2E-E754-42BB-A1DF-EC0B1B59A7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719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Ben Serebin of www.reefsolutions.com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2743EE-3D12-4B3B-A885-0D3D6FBA2C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08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Ben Serebin of www.reefsolutions.com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7F351C-ECF9-49CE-A863-2DEC9841DE0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04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762000"/>
            <a:ext cx="4495800" cy="563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762000"/>
            <a:ext cx="4495800" cy="563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Ben Serebin of www.reefsolutions.com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F0B593-D235-4B8C-BF08-E09475BE0E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100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Ben Serebin of www.reefsolutions.com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5A58DF-C618-4832-869F-E62B48B8B2F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88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Ben Serebin of www.reefsolutions.com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6B87D3-7F1F-4DA6-BABE-BC07BB8A77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944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Ben Serebin of www.reefsolutions.com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1B35FF-F0CF-4897-8320-F996852CAE6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022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Ben Serebin of www.reefsolutions.com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BE8B1B-04D8-4711-A09C-EB3AD300EDD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673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Ben Serebin of www.reefsolutions.com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C228B5-4A66-4EDF-B642-AE18CA2851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580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7" name="Rectangle 33"/>
          <p:cNvSpPr>
            <a:spLocks noChangeArrowheads="1"/>
          </p:cNvSpPr>
          <p:nvPr/>
        </p:nvSpPr>
        <p:spPr bwMode="auto">
          <a:xfrm>
            <a:off x="0" y="0"/>
            <a:ext cx="9144000" cy="498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762000"/>
            <a:ext cx="9144000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762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294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b="1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29400"/>
            <a:ext cx="2895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/>
            </a:lvl1pPr>
          </a:lstStyle>
          <a:p>
            <a:r>
              <a:rPr lang="en-US"/>
              <a:t>Ben Serebin of www.reefsolutions.com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1"/>
            </a:lvl1pPr>
          </a:lstStyle>
          <a:p>
            <a:fld id="{63971DF3-BCE7-46EB-B6AE-F90F939725B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i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•"/>
        <a:defRPr sz="2800" i="1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i="1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•"/>
        <a:defRPr sz="2000" i="1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 i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 i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 i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 i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 i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agari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returnpath.com/" TargetMode="External"/><Relationship Id="rId4" Type="http://schemas.openxmlformats.org/officeDocument/2006/relationships/hyperlink" Target="https://dmarcian.com/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hishingscorecard.com/ScoreCard/International/Internet/Mailproviders/MTAtOS0zNw==" TargetMode="External"/><Relationship Id="rId3" Type="http://schemas.openxmlformats.org/officeDocument/2006/relationships/hyperlink" Target="mailto:accounting@woodgrovebank.C0M" TargetMode="External"/><Relationship Id="rId7" Type="http://schemas.openxmlformats.org/officeDocument/2006/relationships/hyperlink" Target="mailto:accounting@lDBNY.COM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accounting@ClTI.COM" TargetMode="External"/><Relationship Id="rId5" Type="http://schemas.openxmlformats.org/officeDocument/2006/relationships/hyperlink" Target="mailto:ACCOUNTING@WOODGR0VEBANK.COM" TargetMode="External"/><Relationship Id="rId4" Type="http://schemas.openxmlformats.org/officeDocument/2006/relationships/hyperlink" Target="mailto:ACC0UNTING@W00DGR0VEBANK.C0M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Pro/dkim-exchange/blob/master/README.md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mailarchitect.net/domainkeys/kb/dkim_exchange_2007_2010_2013.aspx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s.msdn.microsoft.com/tzink/2014/12/03/using-dmarc-in-office-365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echnet.microsoft.com/en-us/library/mt734386(v=exchg.150).asp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marcian-eu.com/dmarc-inspector/hotmail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990600"/>
            <a:ext cx="8153400" cy="1905000"/>
          </a:xfrm>
        </p:spPr>
        <p:txBody>
          <a:bodyPr/>
          <a:lstStyle/>
          <a:p>
            <a:pPr algn="ctr"/>
            <a:r>
              <a:rPr lang="en-US" sz="1800" b="1" i="1" dirty="0" smtClean="0">
                <a:solidFill>
                  <a:srgbClr val="FF0000"/>
                </a:solidFill>
              </a:rPr>
              <a:t>WARNING: STRESS INDUCING PRESENTATION</a:t>
            </a:r>
            <a:br>
              <a:rPr lang="en-US" sz="1800" b="1" i="1" dirty="0" smtClean="0">
                <a:solidFill>
                  <a:srgbClr val="FF0000"/>
                </a:solidFill>
              </a:rPr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New Spam Filtering and Phishing Protection Approach called DMARC</a:t>
            </a:r>
            <a:br>
              <a:rPr lang="en-US" sz="3600" b="1" dirty="0" smtClean="0"/>
            </a:br>
            <a:endParaRPr lang="en-US" sz="3600" b="1" dirty="0">
              <a:latin typeface="+mn-lt"/>
            </a:endParaRPr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521208" y="6058613"/>
            <a:ext cx="3810000" cy="60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anchor="ctr"/>
          <a:lstStyle/>
          <a:p>
            <a:pPr eaLnBrk="1" hangingPunct="1"/>
            <a:r>
              <a:rPr lang="en-US" sz="1100" dirty="0">
                <a:solidFill>
                  <a:schemeClr val="tx2"/>
                </a:solidFill>
              </a:rPr>
              <a:t>Presented </a:t>
            </a:r>
            <a:r>
              <a:rPr lang="en-US" sz="1100" dirty="0" smtClean="0">
                <a:solidFill>
                  <a:schemeClr val="tx2"/>
                </a:solidFill>
              </a:rPr>
              <a:t>April 10, 2018 at </a:t>
            </a:r>
            <a:r>
              <a:rPr lang="en-US" sz="1100" dirty="0">
                <a:solidFill>
                  <a:schemeClr val="tx2"/>
                </a:solidFill>
              </a:rPr>
              <a:t>NYExUG Meeting</a:t>
            </a:r>
            <a:br>
              <a:rPr lang="en-US" sz="1100" dirty="0">
                <a:solidFill>
                  <a:schemeClr val="tx2"/>
                </a:solidFill>
              </a:rPr>
            </a:br>
            <a:r>
              <a:rPr lang="en-US" sz="1100" dirty="0" smtClean="0">
                <a:solidFill>
                  <a:schemeClr val="tx2"/>
                </a:solidFill>
              </a:rPr>
              <a:t>Last Updated </a:t>
            </a:r>
            <a:r>
              <a:rPr lang="en-US" sz="1100" dirty="0">
                <a:solidFill>
                  <a:schemeClr val="tx2"/>
                </a:solidFill>
              </a:rPr>
              <a:t>on </a:t>
            </a:r>
            <a:r>
              <a:rPr lang="en-US" sz="1100" dirty="0" smtClean="0">
                <a:solidFill>
                  <a:schemeClr val="tx2"/>
                </a:solidFill>
              </a:rPr>
              <a:t>April 10, 2018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81925" name="Rectangle 5"/>
          <p:cNvSpPr>
            <a:spLocks noChangeArrowheads="1"/>
          </p:cNvSpPr>
          <p:nvPr/>
        </p:nvSpPr>
        <p:spPr bwMode="auto">
          <a:xfrm>
            <a:off x="457200" y="5118100"/>
            <a:ext cx="54102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Ben Serebin</a:t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i="1" dirty="0" err="1">
                <a:solidFill>
                  <a:schemeClr val="tx2"/>
                </a:solidFill>
              </a:rPr>
              <a:t>Ehlo</a:t>
            </a:r>
            <a:r>
              <a:rPr lang="en-US" b="1" i="1" dirty="0">
                <a:solidFill>
                  <a:schemeClr val="tx2"/>
                </a:solidFill>
              </a:rPr>
              <a:t> &amp; </a:t>
            </a:r>
            <a:r>
              <a:rPr lang="en-US" b="1" i="1" dirty="0" smtClean="0">
                <a:solidFill>
                  <a:schemeClr val="tx2"/>
                </a:solidFill>
              </a:rPr>
              <a:t>Cloud Consultant</a:t>
            </a: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>REEF </a:t>
            </a:r>
            <a:r>
              <a:rPr lang="en-US" b="1" dirty="0" smtClean="0">
                <a:solidFill>
                  <a:schemeClr val="tx2"/>
                </a:solidFill>
              </a:rPr>
              <a:t>Solutions LLC </a:t>
            </a:r>
            <a:r>
              <a:rPr lang="en-US" b="1" dirty="0">
                <a:solidFill>
                  <a:schemeClr val="tx2"/>
                </a:solidFill>
              </a:rPr>
              <a:t>(www.reefsolutions.com</a:t>
            </a:r>
            <a:r>
              <a:rPr lang="en-US" b="1" dirty="0" smtClean="0">
                <a:solidFill>
                  <a:schemeClr val="tx2"/>
                </a:solidFill>
              </a:rPr>
              <a:t>)</a:t>
            </a:r>
            <a:endParaRPr lang="en-US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2400" dirty="0" smtClean="0"/>
              <a:t>Creating the DMARC DNS Record</a:t>
            </a:r>
            <a:endParaRPr lang="en-US" sz="2400" dirty="0">
              <a:latin typeface="+mn-lt"/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609600"/>
            <a:ext cx="8915400" cy="45720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endParaRPr lang="en-US" sz="2400" i="0" dirty="0"/>
          </a:p>
          <a:p>
            <a:pPr>
              <a:lnSpc>
                <a:spcPct val="150000"/>
              </a:lnSpc>
              <a:buAutoNum type="arabicParenR"/>
            </a:pPr>
            <a:r>
              <a:rPr lang="en-US" sz="2400" i="0" dirty="0" smtClean="0"/>
              <a:t>Determine your DMARC configuration</a:t>
            </a:r>
          </a:p>
          <a:p>
            <a:pPr>
              <a:lnSpc>
                <a:spcPct val="150000"/>
              </a:lnSpc>
              <a:buAutoNum type="arabicParenR"/>
            </a:pPr>
            <a:r>
              <a:rPr lang="en-US" sz="2400" i="0" dirty="0" smtClean="0"/>
              <a:t>Create a DNS TXT Record in your email domain using “_</a:t>
            </a:r>
            <a:r>
              <a:rPr lang="en-US" sz="2400" i="0" dirty="0" err="1" smtClean="0"/>
              <a:t>dmarc</a:t>
            </a:r>
            <a:r>
              <a:rPr lang="en-US" sz="2400" i="0" dirty="0" smtClean="0"/>
              <a:t>”.</a:t>
            </a:r>
          </a:p>
          <a:p>
            <a:pPr>
              <a:lnSpc>
                <a:spcPct val="150000"/>
              </a:lnSpc>
              <a:buFontTx/>
              <a:buAutoNum type="arabicParenR"/>
            </a:pPr>
            <a:r>
              <a:rPr lang="en-US" sz="2400" i="0" dirty="0" smtClean="0"/>
              <a:t>TXT value per previous example “v=DMARC1;p=</a:t>
            </a:r>
            <a:r>
              <a:rPr lang="en-US" sz="2400" i="0" dirty="0" err="1" smtClean="0"/>
              <a:t>quarantine;pct</a:t>
            </a:r>
            <a:r>
              <a:rPr lang="en-US" sz="2400" i="0" dirty="0" smtClean="0"/>
              <a:t>=100;rua=mailto:dmarc@to-dmarc-or-not.com,fo=1”</a:t>
            </a:r>
          </a:p>
          <a:p>
            <a:pPr>
              <a:lnSpc>
                <a:spcPct val="150000"/>
              </a:lnSpc>
              <a:buFontTx/>
              <a:buAutoNum type="arabicParenR"/>
            </a:pPr>
            <a:r>
              <a:rPr lang="en-US" sz="2400" i="0" dirty="0" smtClean="0"/>
              <a:t>TXT value minimum </a:t>
            </a:r>
            <a:r>
              <a:rPr lang="en-US" sz="2400" i="0" dirty="0" err="1" smtClean="0"/>
              <a:t>requirements:</a:t>
            </a:r>
            <a:r>
              <a:rPr lang="en-US" sz="2400" i="0" dirty="0" err="1"/>
              <a:t>“</a:t>
            </a:r>
            <a:r>
              <a:rPr lang="en-US" sz="2400" i="0" dirty="0" err="1" smtClean="0"/>
              <a:t>v</a:t>
            </a:r>
            <a:r>
              <a:rPr lang="en-US" sz="2400" i="0" dirty="0" smtClean="0"/>
              <a:t>=DMARC1;p=quarantine” </a:t>
            </a:r>
            <a:endParaRPr lang="en-US" sz="2400" i="0" dirty="0"/>
          </a:p>
        </p:txBody>
      </p:sp>
      <p:sp>
        <p:nvSpPr>
          <p:cNvPr id="3" name="TextBox 2"/>
          <p:cNvSpPr txBox="1"/>
          <p:nvPr/>
        </p:nvSpPr>
        <p:spPr>
          <a:xfrm>
            <a:off x="8382000" y="62600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153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2400" dirty="0" smtClean="0"/>
              <a:t>Recommendations</a:t>
            </a:r>
            <a:endParaRPr lang="en-US" sz="2400" dirty="0">
              <a:latin typeface="+mn-lt"/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609600"/>
            <a:ext cx="8839200" cy="30480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2000" b="1" i="0" dirty="0" smtClean="0"/>
              <a:t>If you manage large environments – 3</a:t>
            </a:r>
            <a:r>
              <a:rPr lang="en-US" sz="2000" b="1" i="0" baseline="30000" dirty="0" smtClean="0"/>
              <a:t>rd</a:t>
            </a:r>
            <a:r>
              <a:rPr lang="en-US" sz="2000" b="1" i="0" dirty="0" smtClean="0"/>
              <a:t> Party Reporting Solutions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i="0" dirty="0" err="1" smtClean="0"/>
              <a:t>Agari</a:t>
            </a:r>
            <a:r>
              <a:rPr lang="en-US" sz="2000" i="0" dirty="0" smtClean="0"/>
              <a:t> </a:t>
            </a:r>
            <a:r>
              <a:rPr lang="en-US" sz="2000" i="0" dirty="0" smtClean="0">
                <a:hlinkClick r:id="rId3"/>
              </a:rPr>
              <a:t>http://agari.com</a:t>
            </a:r>
            <a:r>
              <a:rPr lang="en-US" sz="2000" i="0" dirty="0" smtClean="0"/>
              <a:t> – Microsoft, AOL, </a:t>
            </a:r>
            <a:r>
              <a:rPr lang="en-US" sz="2000" i="0" dirty="0" err="1" smtClean="0"/>
              <a:t>etc</a:t>
            </a:r>
            <a:r>
              <a:rPr lang="en-US" sz="2000" i="0" dirty="0" smtClean="0"/>
              <a:t> use for aggregated reporting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i="0" dirty="0" smtClean="0"/>
              <a:t>DMARCIAN</a:t>
            </a:r>
            <a:r>
              <a:rPr lang="en-US" sz="2000" i="0" dirty="0"/>
              <a:t>, </a:t>
            </a:r>
            <a:r>
              <a:rPr lang="en-US" sz="2000" i="0" dirty="0">
                <a:hlinkClick r:id="rId4"/>
              </a:rPr>
              <a:t>https://dmarcian.com</a:t>
            </a:r>
            <a:r>
              <a:rPr lang="en-US" sz="2000" i="0" dirty="0"/>
              <a:t> – </a:t>
            </a:r>
            <a:r>
              <a:rPr lang="en-US" sz="2000" i="0" dirty="0" smtClean="0"/>
              <a:t>Google</a:t>
            </a:r>
            <a:r>
              <a:rPr lang="en-US" sz="2000" i="0" dirty="0"/>
              <a:t>, </a:t>
            </a:r>
            <a:r>
              <a:rPr lang="en-US" sz="2000" i="0" dirty="0" err="1" smtClean="0"/>
              <a:t>Linkedin</a:t>
            </a:r>
            <a:r>
              <a:rPr lang="en-US" sz="2000" i="0" dirty="0"/>
              <a:t>, </a:t>
            </a:r>
            <a:r>
              <a:rPr lang="en-US" sz="2000" i="0" dirty="0" smtClean="0"/>
              <a:t>Yahoo</a:t>
            </a:r>
            <a:r>
              <a:rPr lang="en-US" sz="2000" i="0" dirty="0"/>
              <a:t>, </a:t>
            </a:r>
            <a:r>
              <a:rPr lang="en-US" sz="2000" i="0" dirty="0" err="1" smtClean="0"/>
              <a:t>etc</a:t>
            </a:r>
            <a:r>
              <a:rPr lang="en-US" sz="2000" i="0" dirty="0" smtClean="0"/>
              <a:t> use for aggregated reporting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i="0" dirty="0" err="1" smtClean="0"/>
              <a:t>ReturnPath</a:t>
            </a:r>
            <a:r>
              <a:rPr lang="en-US" sz="2000" i="0" dirty="0"/>
              <a:t>, </a:t>
            </a:r>
            <a:r>
              <a:rPr lang="en-US" sz="2000" i="0" dirty="0">
                <a:hlinkClick r:id="rId5"/>
              </a:rPr>
              <a:t>http://</a:t>
            </a:r>
            <a:r>
              <a:rPr lang="en-US" sz="2000" i="0" dirty="0" smtClean="0">
                <a:hlinkClick r:id="rId5"/>
              </a:rPr>
              <a:t>www.returnpath.com</a:t>
            </a:r>
            <a:r>
              <a:rPr lang="en-US" sz="2000" i="0" dirty="0" smtClean="0"/>
              <a:t> – aggregated DMARC reporting tools </a:t>
            </a:r>
            <a:r>
              <a:rPr lang="en-US" sz="2000" i="0" dirty="0"/>
              <a:t>for senders and receivers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b="1" i="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sz="2000" b="1" i="0" dirty="0" smtClean="0"/>
              <a:t>Tools for Checking DMARC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i="0" dirty="0" smtClean="0"/>
              <a:t>DMARCIAN</a:t>
            </a:r>
            <a:r>
              <a:rPr lang="en-US" sz="2000" i="0" dirty="0"/>
              <a:t>, </a:t>
            </a:r>
            <a:r>
              <a:rPr lang="en-US" sz="2000" i="0" dirty="0">
                <a:hlinkClick r:id="rId4"/>
              </a:rPr>
              <a:t>https://</a:t>
            </a:r>
            <a:r>
              <a:rPr lang="en-US" sz="2000" i="0" dirty="0" smtClean="0">
                <a:hlinkClick r:id="rId4"/>
              </a:rPr>
              <a:t>dmarcian.com</a:t>
            </a:r>
            <a:endParaRPr lang="en-US" sz="2000" b="1" i="0" dirty="0"/>
          </a:p>
        </p:txBody>
      </p:sp>
      <p:sp>
        <p:nvSpPr>
          <p:cNvPr id="3" name="TextBox 2"/>
          <p:cNvSpPr txBox="1"/>
          <p:nvPr/>
        </p:nvSpPr>
        <p:spPr>
          <a:xfrm>
            <a:off x="8382000" y="62600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403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2400" dirty="0" smtClean="0"/>
              <a:t>Top 4 Challenges of DMARC</a:t>
            </a:r>
            <a:endParaRPr lang="en-US" sz="2400" dirty="0">
              <a:latin typeface="+mn-lt"/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762000"/>
            <a:ext cx="8686800" cy="4572000"/>
          </a:xfrm>
        </p:spPr>
        <p:txBody>
          <a:bodyPr/>
          <a:lstStyle/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600" b="1" i="0" dirty="0"/>
              <a:t>DMARC only is for FROM address. Ignores the MESSAGE BODY and ATTACHMENTS</a:t>
            </a:r>
            <a:r>
              <a:rPr lang="en-US" sz="1600" i="0" dirty="0"/>
              <a:t>. Example: Fails to detect URLs in body not matching </a:t>
            </a:r>
            <a:r>
              <a:rPr lang="en-US" sz="1600" i="0" dirty="0" err="1"/>
              <a:t>MailFrom</a:t>
            </a:r>
            <a:r>
              <a:rPr lang="en-US" sz="1600" i="0" dirty="0"/>
              <a:t> / From. </a:t>
            </a:r>
            <a:endParaRPr lang="en-US" sz="1600" i="0" dirty="0" smtClean="0"/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600" b="1" i="0" dirty="0" smtClean="0"/>
              <a:t>Ridiculously Complicated to Implement</a:t>
            </a:r>
            <a:r>
              <a:rPr lang="en-US" sz="1600" i="0" dirty="0" smtClean="0"/>
              <a:t>. Take the 3 hardest approaches for spam filtering and then there’s no guarantee you’ll see any reduction in spam.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600" b="1" i="0" dirty="0" smtClean="0"/>
              <a:t>Camouflaging domain names.</a:t>
            </a:r>
            <a:r>
              <a:rPr lang="en-US" sz="1600" i="0" dirty="0" smtClean="0"/>
              <a:t> Worse when you have o/0 or L/</a:t>
            </a:r>
            <a:r>
              <a:rPr lang="en-US" sz="1600" i="0" dirty="0" err="1" smtClean="0"/>
              <a:t>i</a:t>
            </a:r>
            <a:r>
              <a:rPr lang="en-US" sz="1600" i="0" dirty="0" smtClean="0"/>
              <a:t>/1 in your domain name.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600" i="0" dirty="0" smtClean="0">
                <a:hlinkClick r:id="rId3"/>
              </a:rPr>
              <a:t>accounting@woodgrovebank.COM</a:t>
            </a:r>
            <a:endParaRPr lang="en-US" sz="1600" i="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sz="1600" i="0" dirty="0" smtClean="0">
                <a:hlinkClick r:id="rId4"/>
              </a:rPr>
              <a:t>ACC0UNTING@W00DGR0VEBANK.COM</a:t>
            </a:r>
            <a:endParaRPr lang="en-US" sz="1600" i="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sz="1600" i="0" dirty="0" smtClean="0">
                <a:hlinkClick r:id="rId5"/>
              </a:rPr>
              <a:t>ACCOUNTING@WOODGR0VEBANK.COM</a:t>
            </a:r>
            <a:endParaRPr lang="en-US" sz="1600" i="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sz="1600" i="0" dirty="0" smtClean="0">
                <a:hlinkClick r:id="rId6"/>
              </a:rPr>
              <a:t>accounting@ClTI.COM</a:t>
            </a:r>
            <a:r>
              <a:rPr lang="en-US" sz="1600" i="0" dirty="0" smtClean="0"/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600" i="0" dirty="0" smtClean="0">
                <a:hlinkClick r:id="rId7"/>
              </a:rPr>
              <a:t>accounting@lDBNY.COM</a:t>
            </a:r>
            <a:r>
              <a:rPr lang="en-US" sz="1600" i="0" dirty="0" smtClean="0"/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600" i="0" dirty="0" smtClean="0"/>
              <a:t>4</a:t>
            </a:r>
            <a:r>
              <a:rPr lang="en-US" sz="1600" b="1" i="0" dirty="0" smtClean="0"/>
              <a:t>. Failure of Adoption: Sender ID, </a:t>
            </a:r>
            <a:r>
              <a:rPr lang="en-US" sz="1600" b="1" i="0" dirty="0" err="1" smtClean="0"/>
              <a:t>DomainKeys</a:t>
            </a:r>
            <a:r>
              <a:rPr lang="en-US" sz="1600" b="1" i="0" dirty="0" smtClean="0"/>
              <a:t> (DK), etc.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600" i="0" dirty="0" smtClean="0"/>
              <a:t>Examples of Compliance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600" i="0" dirty="0">
                <a:hlinkClick r:id="rId8"/>
              </a:rPr>
              <a:t>https://</a:t>
            </a:r>
            <a:r>
              <a:rPr lang="en-US" sz="1600" i="0" dirty="0" smtClean="0">
                <a:hlinkClick r:id="rId8"/>
              </a:rPr>
              <a:t>www.phishingscorecard.com/ScoreCard/International/Internet/Mailproviders/MTAtOS0zNw%3d%3d</a:t>
            </a:r>
            <a:endParaRPr lang="en-US" sz="1600" i="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8382000" y="62600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335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pPr algn="ctr"/>
            <a:r>
              <a:rPr lang="en-US" sz="3000" b="1" dirty="0" smtClean="0"/>
              <a:t>Final Thoughts in DMARC</a:t>
            </a:r>
            <a:br>
              <a:rPr lang="en-US" sz="3000" b="1" dirty="0" smtClean="0"/>
            </a:br>
            <a:r>
              <a:rPr lang="en-US" sz="3000" b="1" dirty="0" smtClean="0"/>
              <a:t>WHERE, WHEN, WHY</a:t>
            </a:r>
            <a:r>
              <a:rPr lang="en-US" sz="3000" b="1" dirty="0"/>
              <a:t/>
            </a:r>
            <a:br>
              <a:rPr lang="en-US" sz="3000" b="1" dirty="0"/>
            </a:br>
            <a:r>
              <a:rPr lang="en-US" sz="3000" b="1" dirty="0" smtClean="0"/>
              <a:t>Or a Better Solution in 5 </a:t>
            </a:r>
            <a:r>
              <a:rPr lang="en-US" sz="3000" b="1" dirty="0" smtClean="0"/>
              <a:t>Letters </a:t>
            </a:r>
            <a:r>
              <a:rPr lang="en-US" sz="1800" b="1" dirty="0" smtClean="0"/>
              <a:t>(S/MIME)</a:t>
            </a:r>
            <a:r>
              <a:rPr lang="en-US" sz="3000" b="1" dirty="0" smtClean="0"/>
              <a:t>?</a:t>
            </a:r>
            <a:endParaRPr lang="en-US" sz="18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600200"/>
            <a:ext cx="8839200" cy="491761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dirty="0"/>
              <a:t>About Ben Serebin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>
          <a:xfrm>
            <a:off x="23949" y="609600"/>
            <a:ext cx="9144000" cy="5029200"/>
          </a:xfrm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en-US" sz="2400" i="0" dirty="0">
                <a:solidFill>
                  <a:schemeClr val="tx2"/>
                </a:solidFill>
              </a:rPr>
              <a:t>Working in the IT </a:t>
            </a:r>
            <a:r>
              <a:rPr lang="en-US" sz="2400" i="0" dirty="0" smtClean="0">
                <a:solidFill>
                  <a:schemeClr val="tx2"/>
                </a:solidFill>
              </a:rPr>
              <a:t>field since 1996 (over 20 years)</a:t>
            </a:r>
            <a:endParaRPr lang="en-US" sz="2400" i="0" dirty="0">
              <a:solidFill>
                <a:schemeClr val="tx2"/>
              </a:solidFill>
            </a:endParaRPr>
          </a:p>
          <a:p>
            <a:pPr algn="ctr">
              <a:lnSpc>
                <a:spcPct val="80000"/>
              </a:lnSpc>
            </a:pPr>
            <a:endParaRPr lang="en-US" sz="2400" i="0" dirty="0" smtClean="0">
              <a:solidFill>
                <a:schemeClr val="tx2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en-US" sz="2400" i="0" dirty="0" smtClean="0">
                <a:solidFill>
                  <a:schemeClr val="tx2"/>
                </a:solidFill>
              </a:rPr>
              <a:t>Specialty </a:t>
            </a:r>
            <a:r>
              <a:rPr lang="en-US" sz="2400" i="0" dirty="0">
                <a:solidFill>
                  <a:schemeClr val="tx2"/>
                </a:solidFill>
              </a:rPr>
              <a:t>is </a:t>
            </a:r>
            <a:r>
              <a:rPr lang="en-US" sz="2400" i="0" dirty="0" smtClean="0">
                <a:solidFill>
                  <a:schemeClr val="tx2"/>
                </a:solidFill>
              </a:rPr>
              <a:t>Exchange/Email Environments, </a:t>
            </a:r>
            <a:r>
              <a:rPr lang="en-US" sz="2400" i="0" dirty="0">
                <a:solidFill>
                  <a:schemeClr val="tx2"/>
                </a:solidFill>
              </a:rPr>
              <a:t>Spam Filtering, DNS, </a:t>
            </a:r>
            <a:r>
              <a:rPr lang="en-US" sz="2400" i="0" dirty="0" smtClean="0">
                <a:solidFill>
                  <a:schemeClr val="tx2"/>
                </a:solidFill>
              </a:rPr>
              <a:t>&amp; complex wireless deployments.</a:t>
            </a:r>
            <a:endParaRPr lang="en-US" sz="2400" i="0" dirty="0">
              <a:solidFill>
                <a:schemeClr val="tx2"/>
              </a:solidFill>
            </a:endParaRPr>
          </a:p>
          <a:p>
            <a:pPr algn="ctr">
              <a:lnSpc>
                <a:spcPct val="80000"/>
              </a:lnSpc>
            </a:pPr>
            <a:endParaRPr lang="en-US" sz="2400" i="0" dirty="0" smtClean="0">
              <a:solidFill>
                <a:schemeClr val="tx2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en-US" sz="2400" i="0" dirty="0" smtClean="0">
                <a:solidFill>
                  <a:schemeClr val="tx2"/>
                </a:solidFill>
              </a:rPr>
              <a:t>Recent/Upcoming Fun Tech Projects: Upgrading Core Switching Infrastructure to L3 Stacked, In Private Cloud Datacenter upgraded to 220v power &amp; forced to deploy step down transformer due to 256v, automatic transfer switches for 110v single PSU equipment.</a:t>
            </a:r>
          </a:p>
          <a:p>
            <a:pPr algn="ctr">
              <a:lnSpc>
                <a:spcPct val="80000"/>
              </a:lnSpc>
            </a:pPr>
            <a:endParaRPr lang="en-US" sz="2400" i="0" dirty="0" smtClean="0">
              <a:solidFill>
                <a:schemeClr val="tx2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en-US" sz="2400" i="0" dirty="0" smtClean="0">
                <a:solidFill>
                  <a:schemeClr val="tx2"/>
                </a:solidFill>
              </a:rPr>
              <a:t>Current </a:t>
            </a:r>
            <a:r>
              <a:rPr lang="en-US" sz="2400" i="0" dirty="0">
                <a:solidFill>
                  <a:schemeClr val="tx2"/>
                </a:solidFill>
              </a:rPr>
              <a:t>Environment: </a:t>
            </a:r>
            <a:r>
              <a:rPr lang="en-US" sz="2400" i="0" dirty="0" smtClean="0">
                <a:solidFill>
                  <a:schemeClr val="tx2"/>
                </a:solidFill>
              </a:rPr>
              <a:t>iPhone 7 Plus, Hyper-V </a:t>
            </a:r>
            <a:r>
              <a:rPr lang="en-US" sz="2400" i="0" dirty="0">
                <a:solidFill>
                  <a:schemeClr val="tx2"/>
                </a:solidFill>
              </a:rPr>
              <a:t>2012 </a:t>
            </a:r>
            <a:r>
              <a:rPr lang="en-US" sz="2400" i="0" dirty="0" smtClean="0">
                <a:solidFill>
                  <a:schemeClr val="tx2"/>
                </a:solidFill>
              </a:rPr>
              <a:t>R2/2016, Kemp Virtual LBs in HA, </a:t>
            </a:r>
            <a:r>
              <a:rPr lang="en-US" sz="2400" i="0" dirty="0" err="1" smtClean="0">
                <a:solidFill>
                  <a:schemeClr val="tx2"/>
                </a:solidFill>
              </a:rPr>
              <a:t>DAGed</a:t>
            </a:r>
            <a:r>
              <a:rPr lang="en-US" sz="2400" i="0" dirty="0" smtClean="0">
                <a:solidFill>
                  <a:schemeClr val="tx2"/>
                </a:solidFill>
              </a:rPr>
              <a:t> Exchange 2013. Clustered Barracuda Spam Filters and Mail Gateway (</a:t>
            </a:r>
            <a:r>
              <a:rPr lang="en-US" sz="2400" i="0" dirty="0" err="1" smtClean="0">
                <a:solidFill>
                  <a:schemeClr val="tx2"/>
                </a:solidFill>
              </a:rPr>
              <a:t>IceWarp</a:t>
            </a:r>
            <a:r>
              <a:rPr lang="en-US" sz="2400" i="0" dirty="0" smtClean="0">
                <a:solidFill>
                  <a:schemeClr val="tx2"/>
                </a:solidFill>
              </a:rPr>
              <a:t>).</a:t>
            </a:r>
            <a:r>
              <a:rPr lang="en-US" sz="2400" i="0" dirty="0">
                <a:solidFill>
                  <a:schemeClr val="tx2"/>
                </a:solidFill>
              </a:rPr>
              <a:t> </a:t>
            </a:r>
            <a:r>
              <a:rPr lang="en-US" sz="2400" i="0" dirty="0" smtClean="0">
                <a:solidFill>
                  <a:schemeClr val="tx2"/>
                </a:solidFill>
              </a:rPr>
              <a:t>Lots of SSD DAS, RAID 5 (4-6 drive Samsung 840/850) based Dell R410/610, iSCSI Storage, and 10Gb SFP+.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Planned Agenda – Will Go Off-Roading</a:t>
            </a:r>
            <a:endParaRPr lang="en-US" sz="2000" dirty="0"/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457200"/>
            <a:ext cx="8458200" cy="4572000"/>
          </a:xfrm>
        </p:spPr>
        <p:txBody>
          <a:bodyPr/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i="0" dirty="0" smtClean="0"/>
              <a:t>DMARC via 30 Seconds Elevator Pitch</a:t>
            </a:r>
            <a:endParaRPr lang="en-US" sz="2000" i="0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i="0" dirty="0" smtClean="0"/>
              <a:t>Example &amp; D+M+A+R+C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i="0" dirty="0" smtClean="0"/>
              <a:t>Prerequisites Overall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i="0" dirty="0" smtClean="0"/>
              <a:t>Implementation Requirements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i="0" dirty="0" smtClean="0"/>
              <a:t>Office 365 Requirements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i="0" dirty="0" smtClean="0"/>
              <a:t>Example &amp; Recommendations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i="0" dirty="0"/>
              <a:t>DMARC DNS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i="0" dirty="0"/>
              <a:t>Recommendations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i="0" dirty="0"/>
              <a:t>Top 4 Challenges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i="0" dirty="0"/>
              <a:t>Final </a:t>
            </a:r>
            <a:r>
              <a:rPr lang="en-US" sz="2000" i="0" dirty="0" smtClean="0"/>
              <a:t>Thoughts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en-US" sz="2000" i="0" dirty="0"/>
          </a:p>
        </p:txBody>
      </p:sp>
    </p:spTree>
    <p:extLst>
      <p:ext uri="{BB962C8B-B14F-4D97-AF65-F5344CB8AC3E}">
        <p14:creationId xmlns:p14="http://schemas.microsoft.com/office/powerpoint/2010/main" val="2318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2400" dirty="0" smtClean="0"/>
              <a:t>Elevator Pitch for DMARC</a:t>
            </a:r>
            <a:endParaRPr lang="en-US" sz="2400" dirty="0">
              <a:latin typeface="+mn-lt"/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342900" y="990600"/>
            <a:ext cx="8458200" cy="4572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b="1" i="0" dirty="0" smtClean="0"/>
              <a:t>Does your organization (</a:t>
            </a:r>
            <a:r>
              <a:rPr lang="en-US" sz="2000" dirty="0" smtClean="0"/>
              <a:t>especially hospitals</a:t>
            </a:r>
            <a:r>
              <a:rPr lang="en-US" sz="2000" dirty="0"/>
              <a:t>, financial firms, regulatory </a:t>
            </a:r>
            <a:r>
              <a:rPr lang="en-US" sz="2000" dirty="0" smtClean="0"/>
              <a:t>agencies/organizations</a:t>
            </a:r>
            <a:r>
              <a:rPr lang="en-US" sz="2000" dirty="0"/>
              <a:t>, </a:t>
            </a:r>
            <a:r>
              <a:rPr lang="en-US" sz="2000" dirty="0" err="1"/>
              <a:t>etc</a:t>
            </a:r>
            <a:r>
              <a:rPr lang="en-US" sz="2000" dirty="0" smtClean="0"/>
              <a:t>).</a:t>
            </a:r>
            <a:r>
              <a:rPr lang="en-US" sz="2000" b="1" i="0" dirty="0" smtClean="0"/>
              <a:t> value your customers having trust that your emails are not fake?</a:t>
            </a:r>
          </a:p>
          <a:p>
            <a:pPr>
              <a:lnSpc>
                <a:spcPct val="150000"/>
              </a:lnSpc>
            </a:pPr>
            <a:r>
              <a:rPr lang="en-US" sz="2000" b="1" i="0" dirty="0" smtClean="0"/>
              <a:t>DMARC is a superhero for the job! It offers receiving servers a feedback loop for improving the awesome job they’re doing!</a:t>
            </a:r>
            <a:endParaRPr lang="en-US" sz="2000" b="1" i="0" dirty="0"/>
          </a:p>
          <a:p>
            <a:pPr>
              <a:lnSpc>
                <a:spcPct val="150000"/>
              </a:lnSpc>
            </a:pPr>
            <a:r>
              <a:rPr lang="en-US" sz="2000" b="1" i="0" dirty="0" smtClean="0"/>
              <a:t>DMARC might be your favorite email validation mechanism built on top of 2 anti-spam approaches: SPF + DKIM.</a:t>
            </a:r>
          </a:p>
          <a:p>
            <a:pPr>
              <a:lnSpc>
                <a:spcPct val="150000"/>
              </a:lnSpc>
            </a:pPr>
            <a:endParaRPr lang="en-US" sz="2000" b="1" i="0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000" b="1" dirty="0" smtClean="0"/>
              <a:t>[Note to Self: we’re on the honeymoon phase of the presentation]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000" b="1" dirty="0" smtClean="0"/>
              <a:t>[no comment]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8458200" y="62484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825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52400"/>
            <a:ext cx="9144000" cy="685800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2400" dirty="0" smtClean="0"/>
              <a:t>Example &amp; DMARC Acronym</a:t>
            </a:r>
            <a:endParaRPr lang="en-US" sz="2400" dirty="0">
              <a:latin typeface="+mn-lt"/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76200" y="2514600"/>
            <a:ext cx="8458200" cy="45720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2000" b="1" i="0" dirty="0" smtClean="0"/>
              <a:t>DMARC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b="1" i="0" dirty="0" smtClean="0"/>
              <a:t>D</a:t>
            </a:r>
            <a:r>
              <a:rPr lang="en-US" sz="2000" i="0" dirty="0" smtClean="0"/>
              <a:t>omain = email sender’s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b="1" i="0" dirty="0" smtClean="0"/>
              <a:t>M</a:t>
            </a:r>
            <a:r>
              <a:rPr lang="en-US" sz="2000" i="0" dirty="0" smtClean="0"/>
              <a:t>essage = relates to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b="1" i="0" dirty="0" smtClean="0"/>
              <a:t>A</a:t>
            </a:r>
            <a:r>
              <a:rPr lang="en-US" sz="2000" i="0" dirty="0" smtClean="0"/>
              <a:t>uthentication = headers modified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b="1" i="0" dirty="0" smtClean="0"/>
              <a:t>R</a:t>
            </a:r>
            <a:r>
              <a:rPr lang="en-US" sz="2000" i="0" dirty="0" smtClean="0"/>
              <a:t>eporting = DNS based reporting addresses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b="1" i="0" dirty="0" smtClean="0"/>
              <a:t>C</a:t>
            </a:r>
            <a:r>
              <a:rPr lang="en-US" sz="2000" i="0" dirty="0" smtClean="0"/>
              <a:t>onformance = how in compliance are you</a:t>
            </a:r>
          </a:p>
          <a:p>
            <a:pPr>
              <a:lnSpc>
                <a:spcPct val="150000"/>
              </a:lnSpc>
            </a:pPr>
            <a:endParaRPr lang="en-US" sz="2000" i="0" dirty="0"/>
          </a:p>
          <a:p>
            <a:pPr>
              <a:lnSpc>
                <a:spcPct val="150000"/>
              </a:lnSpc>
            </a:pPr>
            <a:endParaRPr lang="en-US" sz="2000" i="0" dirty="0" smtClean="0"/>
          </a:p>
          <a:p>
            <a:pPr>
              <a:lnSpc>
                <a:spcPct val="150000"/>
              </a:lnSpc>
            </a:pPr>
            <a:endParaRPr lang="en-US" sz="2000" i="0" dirty="0"/>
          </a:p>
          <a:p>
            <a:pPr>
              <a:lnSpc>
                <a:spcPct val="150000"/>
              </a:lnSpc>
            </a:pPr>
            <a:endParaRPr lang="en-US" sz="2000" i="0" dirty="0" smtClean="0"/>
          </a:p>
          <a:p>
            <a:pPr>
              <a:lnSpc>
                <a:spcPct val="150000"/>
              </a:lnSpc>
            </a:pPr>
            <a:endParaRPr lang="en-US" sz="2000" i="0" dirty="0"/>
          </a:p>
        </p:txBody>
      </p:sp>
      <p:sp>
        <p:nvSpPr>
          <p:cNvPr id="3" name="TextBox 2"/>
          <p:cNvSpPr txBox="1"/>
          <p:nvPr/>
        </p:nvSpPr>
        <p:spPr>
          <a:xfrm>
            <a:off x="8458200" y="62484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pic>
        <p:nvPicPr>
          <p:cNvPr id="1026" name="Picture 2" descr="C:\Users\Woof\AppData\Local\Temp\SNAGHTML181b5709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9209" y="685800"/>
            <a:ext cx="5743791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382515" y="4075889"/>
            <a:ext cx="526618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above image from https</a:t>
            </a:r>
            <a:r>
              <a:rPr lang="en-US" sz="800" dirty="0"/>
              <a:t>://blogs.office.com/en-us/2015/01/20/enhanced-email-protection-dkim-dmarc-office-365/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6009" y="914400"/>
            <a:ext cx="2743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 smtClean="0"/>
              <a:t>Outlook vs Gateway Filtering</a:t>
            </a:r>
          </a:p>
          <a:p>
            <a:r>
              <a:rPr lang="en-US" sz="1400" dirty="0" smtClean="0"/>
              <a:t>5321.MailFrom = SMTP</a:t>
            </a:r>
          </a:p>
          <a:p>
            <a:r>
              <a:rPr lang="en-US" sz="1400" dirty="0" smtClean="0"/>
              <a:t>5322.From = Outlook Display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55004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2400" dirty="0" smtClean="0"/>
              <a:t>Prerequisites</a:t>
            </a:r>
            <a:endParaRPr lang="en-US" sz="2400" dirty="0">
              <a:latin typeface="+mn-lt"/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762000"/>
            <a:ext cx="8686800" cy="45720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1800" b="1" i="0" dirty="0" smtClean="0"/>
              <a:t>1) Working Email Sending Server (e.g. Exchange, Office 365)</a:t>
            </a:r>
          </a:p>
          <a:p>
            <a:pPr marL="0" indent="0">
              <a:lnSpc>
                <a:spcPct val="150000"/>
              </a:lnSpc>
              <a:buNone/>
            </a:pPr>
            <a:endParaRPr lang="en-US" sz="1800" b="1" i="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sz="1800" b="1" i="0" dirty="0" smtClean="0"/>
              <a:t>2) SPF (Sender </a:t>
            </a:r>
            <a:r>
              <a:rPr lang="en-US" sz="1800" b="1" i="0" dirty="0"/>
              <a:t>Policy </a:t>
            </a:r>
            <a:r>
              <a:rPr lang="en-US" sz="1800" b="1" i="0" dirty="0" smtClean="0"/>
              <a:t>Framework) Setup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800" b="1" i="0" dirty="0" smtClean="0"/>
              <a:t>Uses DNS records to validate the authenticity of email messages.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800" b="1" i="0" dirty="0" smtClean="0"/>
              <a:t>No 3</a:t>
            </a:r>
            <a:r>
              <a:rPr lang="en-US" sz="1800" b="1" i="0" baseline="30000" dirty="0" smtClean="0"/>
              <a:t>rd</a:t>
            </a:r>
            <a:r>
              <a:rPr lang="en-US" sz="1800" b="1" i="0" dirty="0" smtClean="0"/>
              <a:t> party software is required.</a:t>
            </a:r>
          </a:p>
          <a:p>
            <a:pPr marL="0" indent="0">
              <a:lnSpc>
                <a:spcPct val="150000"/>
              </a:lnSpc>
              <a:buNone/>
            </a:pPr>
            <a:endParaRPr lang="en-US" sz="1800" b="1" i="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800" b="1" i="0" dirty="0" smtClean="0"/>
              <a:t>3) DKIM (</a:t>
            </a:r>
            <a:r>
              <a:rPr lang="en-US" sz="1800" b="1" i="0" dirty="0" err="1" smtClean="0"/>
              <a:t>DomainKeys</a:t>
            </a:r>
            <a:r>
              <a:rPr lang="en-US" sz="1800" b="1" i="0" dirty="0" smtClean="0"/>
              <a:t> Identified Mail) Setup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800" b="1" i="0" dirty="0" smtClean="0"/>
              <a:t>Signing software is required on all sending mail servers.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800" b="1" i="0" dirty="0" smtClean="0"/>
              <a:t>Signing is based on public (in DNS) and private (on sending server) keys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0" y="62600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27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2400" dirty="0" smtClean="0"/>
              <a:t>Implementation Requirements (Private Cloud)</a:t>
            </a:r>
            <a:endParaRPr lang="en-US" sz="2400" dirty="0">
              <a:latin typeface="+mn-lt"/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609600"/>
            <a:ext cx="8915400" cy="45720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1400" i="0" dirty="0" smtClean="0"/>
              <a:t>DKIM Signer </a:t>
            </a:r>
            <a:r>
              <a:rPr lang="en-US" sz="1400" i="0" dirty="0"/>
              <a:t>from Stefan </a:t>
            </a:r>
            <a:r>
              <a:rPr lang="en-US" sz="1400" i="0" dirty="0" err="1"/>
              <a:t>Profanter</a:t>
            </a:r>
            <a:r>
              <a:rPr lang="en-US" sz="1400" i="0" dirty="0"/>
              <a:t> &amp; Alexandre </a:t>
            </a:r>
            <a:r>
              <a:rPr lang="en-US" sz="1400" i="0" dirty="0" err="1" smtClean="0"/>
              <a:t>Laroche</a:t>
            </a:r>
            <a:r>
              <a:rPr lang="en-US" sz="1400" i="0" dirty="0" smtClean="0"/>
              <a:t> (</a:t>
            </a:r>
            <a:r>
              <a:rPr lang="en-US" sz="1400" i="0" dirty="0"/>
              <a:t>open-source </a:t>
            </a:r>
            <a:r>
              <a:rPr lang="en-US" sz="1400" i="0" dirty="0" smtClean="0"/>
              <a:t>$0) – OUTBOUND ONLY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400" i="0" dirty="0" smtClean="0"/>
              <a:t>.NET 3.5 (Exchange 2007 &amp; 2010). 2007 SP3+, 2010 RTM+, SP1+, SP2+, SP3+,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400" i="0" dirty="0" smtClean="0"/>
              <a:t>.NET 4.0 (Exchange 2013 &amp; 2016) 2013 CU1-CU19 (not CU20), 2016 RTM-CU8 (not CU9) 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400" i="0" dirty="0" smtClean="0"/>
              <a:t>Latest March 2018 CU’s for 2013 &amp; 2016 are not officially supported yet as of 4/8/18. Last 48 </a:t>
            </a:r>
            <a:r>
              <a:rPr lang="en-US" sz="1400" i="0" dirty="0" err="1" smtClean="0"/>
              <a:t>hrs</a:t>
            </a:r>
            <a:r>
              <a:rPr lang="en-US" sz="1400" i="0" dirty="0" smtClean="0"/>
              <a:t>, developer commits are in place for release for 2013 CU20 and 2016 CU9.</a:t>
            </a:r>
          </a:p>
          <a:p>
            <a:pPr marL="0" indent="0">
              <a:lnSpc>
                <a:spcPct val="150000"/>
              </a:lnSpc>
              <a:buNone/>
            </a:pPr>
            <a:endParaRPr lang="en-US" sz="1400" i="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sz="1400" i="0" dirty="0" smtClean="0"/>
              <a:t>DKIM for Exchange from Email </a:t>
            </a:r>
            <a:r>
              <a:rPr lang="en-US" sz="1400" i="0" dirty="0"/>
              <a:t>Architect (</a:t>
            </a:r>
            <a:r>
              <a:rPr lang="en-US" sz="1400" i="0" dirty="0" smtClean="0"/>
              <a:t>commercial $300/$800) – INBOUND &amp; OUTBOUND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400" i="0" dirty="0" smtClean="0"/>
              <a:t>Edge or Hub Transport for Exchange 2007, 2010, 2013, 2016 (2000 and later)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400" i="0" dirty="0" smtClean="0"/>
              <a:t>Enabled Default is OUTBOUND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400" i="0" dirty="0" smtClean="0"/>
              <a:t>INBOUND filtering is Disabled. </a:t>
            </a:r>
            <a:r>
              <a:rPr lang="en-US" sz="1400" i="0" dirty="0" err="1" smtClean="0"/>
              <a:t>Config</a:t>
            </a:r>
            <a:r>
              <a:rPr lang="en-US" sz="1400" i="0" dirty="0" smtClean="0"/>
              <a:t> file for enabling.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400" i="0" dirty="0" smtClean="0"/>
              <a:t>INBOUND quarantine filtering leverages Transport Rules</a:t>
            </a:r>
            <a:endParaRPr lang="en-US" sz="1400" i="0" dirty="0"/>
          </a:p>
          <a:p>
            <a:pPr>
              <a:lnSpc>
                <a:spcPct val="150000"/>
              </a:lnSpc>
              <a:buFontTx/>
              <a:buChar char="-"/>
            </a:pPr>
            <a:endParaRPr lang="en-US" sz="1400" i="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sz="1200" b="1" i="0" dirty="0" smtClean="0"/>
              <a:t>Recommended Solutions</a:t>
            </a:r>
            <a:endParaRPr lang="en-US" sz="1200" b="1" i="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200" i="0" dirty="0" smtClean="0"/>
              <a:t>DKIM Signer - </a:t>
            </a:r>
            <a:r>
              <a:rPr lang="en-US" sz="1200" i="0" dirty="0" smtClean="0">
                <a:hlinkClick r:id="rId3"/>
              </a:rPr>
              <a:t>https</a:t>
            </a:r>
            <a:r>
              <a:rPr lang="en-US" sz="1200" i="0" dirty="0">
                <a:hlinkClick r:id="rId3"/>
              </a:rPr>
              <a:t>://</a:t>
            </a:r>
            <a:r>
              <a:rPr lang="en-US" sz="1200" i="0" dirty="0" smtClean="0">
                <a:hlinkClick r:id="rId3"/>
              </a:rPr>
              <a:t>github.com/Pro/dkim-exchange/blob/master/README.md</a:t>
            </a:r>
            <a:endParaRPr lang="en-US" sz="1200" i="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sz="1200" i="0" dirty="0" smtClean="0"/>
              <a:t>Email Architect - </a:t>
            </a:r>
            <a:r>
              <a:rPr lang="en-US" sz="1200" i="0" dirty="0" smtClean="0">
                <a:hlinkClick r:id="rId4"/>
              </a:rPr>
              <a:t>https</a:t>
            </a:r>
            <a:r>
              <a:rPr lang="en-US" sz="1200" i="0" dirty="0">
                <a:hlinkClick r:id="rId4"/>
              </a:rPr>
              <a:t>://www.emailarchitect.net/domainkeys/kb/dkim_exchange_2007_2010_2013.aspx</a:t>
            </a:r>
            <a:endParaRPr lang="en-US" sz="1200" i="0" dirty="0"/>
          </a:p>
          <a:p>
            <a:pPr marL="0" indent="0">
              <a:lnSpc>
                <a:spcPct val="150000"/>
              </a:lnSpc>
              <a:buNone/>
            </a:pPr>
            <a:endParaRPr lang="en-US" sz="1400" i="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8382000" y="62600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13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2400" dirty="0" smtClean="0"/>
              <a:t>How To Implement in Office 365</a:t>
            </a:r>
            <a:endParaRPr lang="en-US" sz="2400" dirty="0">
              <a:latin typeface="+mn-lt"/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609600"/>
            <a:ext cx="8915400" cy="45720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1800" b="1" i="0" dirty="0" smtClean="0"/>
              <a:t>Congrats, it’s easy! No Action Required </a:t>
            </a:r>
            <a:r>
              <a:rPr lang="en-US" sz="1800" i="0" dirty="0" smtClean="0"/>
              <a:t>- Office 365 enables DKIM Signing by default.</a:t>
            </a:r>
          </a:p>
          <a:p>
            <a:pPr>
              <a:lnSpc>
                <a:spcPct val="150000"/>
              </a:lnSpc>
            </a:pPr>
            <a:r>
              <a:rPr lang="en-US" sz="1800" i="0" dirty="0" smtClean="0"/>
              <a:t>Verify by going to Office 365 – Exchange admin center – dashboard – </a:t>
            </a:r>
            <a:r>
              <a:rPr lang="en-US" sz="1800" i="0" dirty="0" err="1" smtClean="0"/>
              <a:t>dkim</a:t>
            </a:r>
            <a:r>
              <a:rPr lang="en-US" sz="1800" i="0" dirty="0" smtClean="0"/>
              <a:t> (under protection section) – confirm it’s enabled for your domains.</a:t>
            </a:r>
          </a:p>
          <a:p>
            <a:pPr>
              <a:lnSpc>
                <a:spcPct val="150000"/>
              </a:lnSpc>
            </a:pPr>
            <a:r>
              <a:rPr lang="en-US" sz="1800" i="0" dirty="0" smtClean="0"/>
              <a:t>Outbound requires DNS record like Private Cloud</a:t>
            </a:r>
          </a:p>
          <a:p>
            <a:pPr marL="0" indent="0">
              <a:lnSpc>
                <a:spcPct val="150000"/>
              </a:lnSpc>
              <a:buNone/>
            </a:pPr>
            <a:endParaRPr lang="en-US" sz="1800" i="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sz="1800" b="1" i="0" u="sng" dirty="0" smtClean="0"/>
              <a:t>IMPORTANT POINTS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800" i="0" dirty="0" smtClean="0"/>
              <a:t>Office 365 is currently ignore “reject” settings. It will only quarantine.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800" i="0" dirty="0" smtClean="0"/>
              <a:t>Primary MX must be Exchange Online Protection, otherwise DMARC will not work.</a:t>
            </a:r>
          </a:p>
          <a:p>
            <a:pPr marL="0" indent="0">
              <a:lnSpc>
                <a:spcPct val="150000"/>
              </a:lnSpc>
              <a:buNone/>
            </a:pPr>
            <a:endParaRPr lang="en-US" sz="1300" i="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sz="1300" i="0" dirty="0" smtClean="0"/>
              <a:t>Excellent Resources</a:t>
            </a:r>
            <a:endParaRPr lang="en-US" sz="1300" i="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300" i="0" dirty="0">
                <a:hlinkClick r:id="rId3"/>
              </a:rPr>
              <a:t>https://blogs.msdn.microsoft.com/tzink/2014/12/03/using-dmarc-in-office-365</a:t>
            </a:r>
            <a:r>
              <a:rPr lang="en-US" sz="1300" i="0" dirty="0" smtClean="0">
                <a:hlinkClick r:id="rId3"/>
              </a:rPr>
              <a:t>/</a:t>
            </a:r>
            <a:endParaRPr lang="en-US" sz="1300" i="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sz="1300" i="0" dirty="0">
                <a:hlinkClick r:id="rId4"/>
              </a:rPr>
              <a:t>https://technet.microsoft.com/en-us/library/mt734386(v=exchg.150).</a:t>
            </a:r>
            <a:r>
              <a:rPr lang="en-US" sz="1300" i="0" dirty="0" smtClean="0">
                <a:hlinkClick r:id="rId4"/>
              </a:rPr>
              <a:t>aspx</a:t>
            </a:r>
            <a:endParaRPr lang="en-US" sz="1300" i="0" dirty="0"/>
          </a:p>
          <a:p>
            <a:pPr marL="0" indent="0">
              <a:lnSpc>
                <a:spcPct val="150000"/>
              </a:lnSpc>
              <a:buNone/>
            </a:pPr>
            <a:endParaRPr lang="en-US" sz="1300" i="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8382000" y="62600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700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2400" dirty="0" smtClean="0"/>
              <a:t>Example &amp; Recommendations for DMARC Record</a:t>
            </a:r>
            <a:endParaRPr lang="en-US" sz="2400" dirty="0">
              <a:latin typeface="+mn-lt"/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76200" y="685800"/>
            <a:ext cx="8991600" cy="11430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2000" i="0" dirty="0" smtClean="0"/>
              <a:t>Email Sender -&gt;  ben@to-dmarc-or-not.com</a:t>
            </a:r>
            <a:endParaRPr lang="en-US" sz="2000" i="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2000" i="0" dirty="0" smtClean="0"/>
              <a:t>v=DMARC1;p=</a:t>
            </a:r>
            <a:r>
              <a:rPr lang="en-US" sz="2000" i="0" dirty="0" err="1" smtClean="0"/>
              <a:t>quarantine;pct</a:t>
            </a:r>
            <a:r>
              <a:rPr lang="en-US" sz="2000" i="0" dirty="0" smtClean="0"/>
              <a:t>=100;rua=mailto:dmarc@to-dmarc-or-not.com,fo=1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0" y="62600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1b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2286000"/>
            <a:ext cx="86868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Tags [recommendation]</a:t>
            </a:r>
          </a:p>
          <a:p>
            <a:r>
              <a:rPr lang="en-US" dirty="0" smtClean="0"/>
              <a:t>v </a:t>
            </a:r>
            <a:r>
              <a:rPr lang="en-US" dirty="0"/>
              <a:t>= </a:t>
            </a:r>
            <a:r>
              <a:rPr lang="en-US" dirty="0" smtClean="0"/>
              <a:t>version [DMARC1]</a:t>
            </a:r>
            <a:endParaRPr lang="en-US" dirty="0"/>
          </a:p>
          <a:p>
            <a:r>
              <a:rPr lang="en-US" dirty="0"/>
              <a:t>p = policy for </a:t>
            </a:r>
            <a:r>
              <a:rPr lang="en-US" dirty="0" smtClean="0"/>
              <a:t>org </a:t>
            </a:r>
            <a:r>
              <a:rPr lang="en-US" dirty="0"/>
              <a:t>domain (none, quarantine or reject</a:t>
            </a:r>
            <a:r>
              <a:rPr lang="en-US" dirty="0" smtClean="0"/>
              <a:t>) [quarantine]</a:t>
            </a:r>
            <a:endParaRPr lang="en-US" dirty="0"/>
          </a:p>
          <a:p>
            <a:r>
              <a:rPr lang="en-US" dirty="0" err="1"/>
              <a:t>sp</a:t>
            </a:r>
            <a:r>
              <a:rPr lang="en-US" dirty="0"/>
              <a:t> = policy for subdomains of </a:t>
            </a:r>
            <a:r>
              <a:rPr lang="en-US" dirty="0" smtClean="0"/>
              <a:t>org </a:t>
            </a:r>
            <a:r>
              <a:rPr lang="en-US" dirty="0"/>
              <a:t>domain (none, quarantine or reject</a:t>
            </a:r>
            <a:r>
              <a:rPr lang="en-US" dirty="0" smtClean="0"/>
              <a:t>) [quarantine]</a:t>
            </a:r>
            <a:endParaRPr lang="en-US" dirty="0"/>
          </a:p>
          <a:p>
            <a:r>
              <a:rPr lang="en-US" dirty="0" err="1"/>
              <a:t>pct</a:t>
            </a:r>
            <a:r>
              <a:rPr lang="en-US" dirty="0"/>
              <a:t> = </a:t>
            </a:r>
            <a:r>
              <a:rPr lang="en-US" dirty="0" smtClean="0"/>
              <a:t>% of </a:t>
            </a:r>
            <a:r>
              <a:rPr lang="en-US" dirty="0"/>
              <a:t>messages that are </a:t>
            </a:r>
            <a:r>
              <a:rPr lang="en-US" dirty="0" smtClean="0"/>
              <a:t>filtered [100]</a:t>
            </a:r>
            <a:endParaRPr lang="en-US" dirty="0"/>
          </a:p>
          <a:p>
            <a:r>
              <a:rPr lang="en-US" dirty="0" err="1"/>
              <a:t>rua</a:t>
            </a:r>
            <a:r>
              <a:rPr lang="en-US" dirty="0"/>
              <a:t> = reporting URI or address for aggregate </a:t>
            </a:r>
            <a:r>
              <a:rPr lang="en-US" dirty="0" smtClean="0"/>
              <a:t>reports XML (can be 3</a:t>
            </a:r>
            <a:r>
              <a:rPr lang="en-US" baseline="30000" dirty="0" smtClean="0"/>
              <a:t>rd</a:t>
            </a:r>
            <a:r>
              <a:rPr lang="en-US" dirty="0" smtClean="0"/>
              <a:t> party)</a:t>
            </a:r>
            <a:endParaRPr lang="en-US" dirty="0"/>
          </a:p>
          <a:p>
            <a:r>
              <a:rPr lang="en-US" dirty="0" err="1" smtClean="0"/>
              <a:t>ruf</a:t>
            </a:r>
            <a:r>
              <a:rPr lang="en-US" dirty="0" smtClean="0"/>
              <a:t> </a:t>
            </a:r>
            <a:r>
              <a:rPr lang="en-US" dirty="0"/>
              <a:t>= reporting URI or address for forensic </a:t>
            </a:r>
            <a:r>
              <a:rPr lang="en-US" dirty="0" smtClean="0"/>
              <a:t>reports (can be 3</a:t>
            </a:r>
            <a:r>
              <a:rPr lang="en-US" baseline="30000" dirty="0" smtClean="0"/>
              <a:t>rd</a:t>
            </a:r>
            <a:r>
              <a:rPr lang="en-US" dirty="0" smtClean="0"/>
              <a:t> party) [dedicated email account]</a:t>
            </a:r>
          </a:p>
          <a:p>
            <a:r>
              <a:rPr lang="en-US" dirty="0" err="1" smtClean="0"/>
              <a:t>fo</a:t>
            </a:r>
            <a:r>
              <a:rPr lang="en-US" dirty="0" smtClean="0"/>
              <a:t>= reporting for pass failures, 1 = any fails to pass, 0 = everything fails to pass [1] </a:t>
            </a:r>
            <a:endParaRPr lang="en-US" dirty="0"/>
          </a:p>
          <a:p>
            <a:r>
              <a:rPr lang="en-US" dirty="0" err="1"/>
              <a:t>adkim</a:t>
            </a:r>
            <a:r>
              <a:rPr lang="en-US" dirty="0"/>
              <a:t> = alignment mode for DKIM (relaxed or strict, “s” or “r” which is default</a:t>
            </a:r>
            <a:r>
              <a:rPr lang="en-US" dirty="0" smtClean="0"/>
              <a:t>) [r]</a:t>
            </a:r>
            <a:endParaRPr lang="en-US" dirty="0"/>
          </a:p>
          <a:p>
            <a:r>
              <a:rPr lang="en-US" dirty="0" err="1"/>
              <a:t>aspf</a:t>
            </a:r>
            <a:r>
              <a:rPr lang="en-US" dirty="0"/>
              <a:t> = alignment mode for SPF (relaxed or strict, “s” or “r” which is default</a:t>
            </a:r>
            <a:r>
              <a:rPr lang="en-US" dirty="0" smtClean="0"/>
              <a:t>) [r]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5562600"/>
            <a:ext cx="44502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Show &amp; Tell: Hotmail.com Example</a:t>
            </a:r>
          </a:p>
          <a:p>
            <a:r>
              <a:rPr lang="en-US" sz="1400" dirty="0">
                <a:hlinkClick r:id="rId3"/>
              </a:rPr>
              <a:t>https://</a:t>
            </a:r>
            <a:r>
              <a:rPr lang="en-US" sz="1400" dirty="0" smtClean="0">
                <a:hlinkClick r:id="rId3"/>
              </a:rPr>
              <a:t>dmarcian-eu.com/dmarc-inspector/hotmail.com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206901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109029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01090290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01090290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090290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090290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090290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090290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090290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090290 7">
        <a:dk1>
          <a:srgbClr val="969696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7F7F7F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31015</TotalTime>
  <Words>1104</Words>
  <Application>Microsoft Office PowerPoint</Application>
  <PresentationFormat>On-screen Show (4:3)</PresentationFormat>
  <Paragraphs>141</Paragraphs>
  <Slides>13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Arial Black</vt:lpstr>
      <vt:lpstr>Times New Roman</vt:lpstr>
      <vt:lpstr>01090290</vt:lpstr>
      <vt:lpstr>WARNING: STRESS INDUCING PRESENTATION  New Spam Filtering and Phishing Protection Approach called DMARC </vt:lpstr>
      <vt:lpstr>About Ben Serebin</vt:lpstr>
      <vt:lpstr>Planned Agenda – Will Go Off-Roading</vt:lpstr>
      <vt:lpstr>Elevator Pitch for DMARC</vt:lpstr>
      <vt:lpstr>Example &amp; DMARC Acronym</vt:lpstr>
      <vt:lpstr>Prerequisites</vt:lpstr>
      <vt:lpstr>Implementation Requirements (Private Cloud)</vt:lpstr>
      <vt:lpstr>How To Implement in Office 365</vt:lpstr>
      <vt:lpstr>Example &amp; Recommendations for DMARC Record</vt:lpstr>
      <vt:lpstr>Creating the DMARC DNS Record</vt:lpstr>
      <vt:lpstr>Recommendations</vt:lpstr>
      <vt:lpstr>Top 4 Challenges of DMARC</vt:lpstr>
      <vt:lpstr>Final Thoughts in DMARC WHERE, WHEN, WHY Or a Better Solution in 5 Letters (S/MIME)?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Ben Serebin</dc:creator>
  <cp:lastModifiedBy>Ben Serebin</cp:lastModifiedBy>
  <cp:revision>653</cp:revision>
  <cp:lastPrinted>1601-01-01T00:00:00Z</cp:lastPrinted>
  <dcterms:created xsi:type="dcterms:W3CDTF">2008-06-10T14:54:44Z</dcterms:created>
  <dcterms:modified xsi:type="dcterms:W3CDTF">2018-04-11T04:57:24Z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TC010902901033</vt:lpwstr>
  </property>
</Properties>
</file>